
<file path=[Content_Types].xml><?xml version="1.0" encoding="utf-8"?>
<Types xmlns="http://schemas.openxmlformats.org/package/2006/content-types">
  <Default Extension="jpeg" ContentType="image/jpeg"/>
  <Default Extension="JPG" ContentType="image/.jpg"/>
  <Default Extension="tiff" ContentType="image/tiff"/>
  <Default Extension="gif" ContentType="image/gi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1" r:id="rId3"/>
    <p:sldId id="256" r:id="rId5"/>
    <p:sldId id="753" r:id="rId6"/>
    <p:sldId id="389" r:id="rId7"/>
    <p:sldId id="302" r:id="rId8"/>
    <p:sldId id="279" r:id="rId9"/>
    <p:sldId id="535" r:id="rId10"/>
    <p:sldId id="794" r:id="rId11"/>
    <p:sldId id="360" r:id="rId12"/>
    <p:sldId id="617" r:id="rId13"/>
    <p:sldId id="573" r:id="rId14"/>
    <p:sldId id="716" r:id="rId15"/>
    <p:sldId id="717" r:id="rId16"/>
    <p:sldId id="316" r:id="rId17"/>
    <p:sldId id="718" r:id="rId18"/>
    <p:sldId id="719" r:id="rId19"/>
    <p:sldId id="470" r:id="rId20"/>
    <p:sldId id="622" r:id="rId21"/>
    <p:sldId id="827" r:id="rId22"/>
    <p:sldId id="372" r:id="rId23"/>
    <p:sldId id="651" r:id="rId24"/>
    <p:sldId id="742" r:id="rId25"/>
    <p:sldId id="828" r:id="rId26"/>
    <p:sldId id="298" r:id="rId27"/>
    <p:sldId id="850" r:id="rId28"/>
    <p:sldId id="602" r:id="rId29"/>
    <p:sldId id="851" r:id="rId30"/>
    <p:sldId id="852" r:id="rId31"/>
    <p:sldId id="674" r:id="rId32"/>
    <p:sldId id="853" r:id="rId33"/>
    <p:sldId id="313" r:id="rId34"/>
    <p:sldId id="854" r:id="rId35"/>
    <p:sldId id="856" r:id="rId36"/>
    <p:sldId id="330" r:id="rId37"/>
    <p:sldId id="406" r:id="rId38"/>
    <p:sldId id="751" r:id="rId39"/>
    <p:sldId id="857" r:id="rId40"/>
    <p:sldId id="858" r:id="rId41"/>
    <p:sldId id="35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06" userDrawn="1">
          <p15:clr>
            <a:srgbClr val="A4A3A4"/>
          </p15:clr>
        </p15:guide>
        <p15:guide id="2" pos="3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303"/>
    <a:srgbClr val="F9DBBB"/>
    <a:srgbClr val="FFFFFF"/>
    <a:srgbClr val="6E93A6"/>
    <a:srgbClr val="3E6C90"/>
    <a:srgbClr val="4E6E80"/>
    <a:srgbClr val="F0F0F0"/>
    <a:srgbClr val="F45050"/>
    <a:srgbClr val="F9D949"/>
    <a:srgbClr val="3C4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33" d="100"/>
          <a:sy n="33" d="100"/>
        </p:scale>
        <p:origin x="2072" y="608"/>
      </p:cViewPr>
      <p:guideLst>
        <p:guide orient="horz" pos="2606"/>
        <p:guide pos="38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jpeg"/><Relationship Id="rId4" Type="http://schemas.openxmlformats.org/officeDocument/2006/relationships/image" Target="../media/image13.jpeg"/><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jpeg"/><Relationship Id="rId4" Type="http://schemas.openxmlformats.org/officeDocument/2006/relationships/image" Target="../media/image14.png"/><Relationship Id="rId3" Type="http://schemas.openxmlformats.org/officeDocument/2006/relationships/image" Target="../media/image12.png"/><Relationship Id="rId2" Type="http://schemas.microsoft.com/office/2007/relationships/media" Target="../media/media3.mp3"/><Relationship Id="rId1" Type="http://schemas.openxmlformats.org/officeDocument/2006/relationships/audio" Target="../media/media3.mp3"/></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 Id="rId3"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media/media4.mp3"/></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16.png"/><Relationship Id="rId3" Type="http://schemas.openxmlformats.org/officeDocument/2006/relationships/image" Target="../media/image12.png"/><Relationship Id="rId2" Type="http://schemas.microsoft.com/office/2007/relationships/media" Target="../media/media5.mp3"/><Relationship Id="rId1" Type="http://schemas.openxmlformats.org/officeDocument/2006/relationships/audio" Target="../media/media5.mp3"/></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jpeg"/><Relationship Id="rId3" Type="http://schemas.openxmlformats.org/officeDocument/2006/relationships/image" Target="../media/image12.png"/><Relationship Id="rId2" Type="http://schemas.microsoft.com/office/2007/relationships/media" Target="../media/media6.mp3"/><Relationship Id="rId1" Type="http://schemas.openxmlformats.org/officeDocument/2006/relationships/audio" Target="../media/media6.mp3"/></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microsoft.com/office/2007/relationships/media" Target="../media/media3.mp3"/><Relationship Id="rId6" Type="http://schemas.openxmlformats.org/officeDocument/2006/relationships/audio" Target="../media/media3.mp3"/><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microsoft.com/office/2007/relationships/media" Target="../media/media6.mp3"/><Relationship Id="rId6" Type="http://schemas.openxmlformats.org/officeDocument/2006/relationships/audio" Target="../media/media6.mp3"/><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media/media4.mp3"/></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7.mp3"/><Relationship Id="rId1" Type="http://schemas.openxmlformats.org/officeDocument/2006/relationships/audio" Target="../media/media7.mp3"/></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7.mp3"/><Relationship Id="rId1" Type="http://schemas.openxmlformats.org/officeDocument/2006/relationships/audio" Target="../media/media7.mp3"/></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tif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olar-system-planets-motion-2qrm6pej5euz3lsz (1)"/>
          <p:cNvPicPr>
            <a:picLocks noChangeAspect="1"/>
          </p:cNvPicPr>
          <p:nvPr>
            <p:ph idx="1"/>
          </p:nvPr>
        </p:nvPicPr>
        <p:blipFill>
          <a:blip r:embed="rId1"/>
          <a:stretch>
            <a:fillRect/>
          </a:stretch>
        </p:blipFill>
        <p:spPr>
          <a:xfrm>
            <a:off x="692150" y="989330"/>
            <a:ext cx="3870960" cy="382524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3"/>
          <p:cNvSpPr txBox="1"/>
          <p:nvPr/>
        </p:nvSpPr>
        <p:spPr>
          <a:xfrm>
            <a:off x="5215255" y="1677035"/>
            <a:ext cx="6892925" cy="1076325"/>
          </a:xfrm>
          <a:prstGeom prst="rect">
            <a:avLst/>
          </a:prstGeom>
          <a:noFill/>
        </p:spPr>
        <p:txBody>
          <a:bodyPr wrap="square" rtlCol="0">
            <a:spAutoFit/>
          </a:bodyPr>
          <a:lstStyle/>
          <a:p>
            <a:pPr algn="just"/>
            <a:r>
              <a:rPr lang="en-US" sz="3200" dirty="0"/>
              <a:t>- There are large sheets of paper and art supplies.</a:t>
            </a:r>
            <a:endParaRPr lang="en-US" sz="3200" dirty="0"/>
          </a:p>
        </p:txBody>
      </p:sp>
      <p:sp>
        <p:nvSpPr>
          <p:cNvPr id="5" name="TextBox 3"/>
          <p:cNvSpPr txBox="1"/>
          <p:nvPr/>
        </p:nvSpPr>
        <p:spPr>
          <a:xfrm>
            <a:off x="5214620" y="2753360"/>
            <a:ext cx="6798310" cy="2061210"/>
          </a:xfrm>
          <a:prstGeom prst="rect">
            <a:avLst/>
          </a:prstGeom>
          <a:noFill/>
        </p:spPr>
        <p:txBody>
          <a:bodyPr wrap="square" rtlCol="0">
            <a:spAutoFit/>
          </a:bodyPr>
          <a:lstStyle/>
          <a:p>
            <a:pPr algn="just"/>
            <a:r>
              <a:rPr lang="en-US" sz="3200" dirty="0"/>
              <a:t>- Work together to create a picture about the solar system by showing your creativity and understanding of planetary features.</a:t>
            </a:r>
            <a:endParaRPr lang="en-US" sz="3200" dirty="0"/>
          </a:p>
        </p:txBody>
      </p:sp>
      <p:sp>
        <p:nvSpPr>
          <p:cNvPr id="3" name="TextBox 3"/>
          <p:cNvSpPr txBox="1"/>
          <p:nvPr/>
        </p:nvSpPr>
        <p:spPr>
          <a:xfrm>
            <a:off x="487045" y="5017135"/>
            <a:ext cx="4076065" cy="1651635"/>
          </a:xfrm>
          <a:prstGeom prst="rect">
            <a:avLst/>
          </a:prstGeom>
          <a:noFill/>
        </p:spPr>
        <p:txBody>
          <a:bodyPr wrap="square" rtlCol="0">
            <a:noAutofit/>
          </a:bodyPr>
          <a:p>
            <a:pPr algn="ctr"/>
            <a:r>
              <a:rPr lang="en-US" sz="4500" b="1" dirty="0">
                <a:solidFill>
                  <a:srgbClr val="FF0000"/>
                </a:solidFill>
              </a:rPr>
              <a:t>Making a Solar System picture</a:t>
            </a:r>
            <a:endParaRPr lang="en-US" sz="45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a:solidFill>
                  <a:srgbClr val="AD4F0F"/>
                </a:solidFill>
              </a:rPr>
              <a:t>outer space (n)</a:t>
            </a:r>
            <a:r>
              <a:rPr lang="en-US" sz="6000" b="1"/>
              <a:t> </a:t>
            </a:r>
            <a:endParaRPr lang="en-US" sz="6000" b="1" dirty="0">
              <a:solidFill>
                <a:srgbClr val="AD4F0F"/>
              </a:solidFill>
            </a:endParaRPr>
          </a:p>
        </p:txBody>
      </p:sp>
      <p:sp>
        <p:nvSpPr>
          <p:cNvPr id="12" name="Rectangle 11"/>
          <p:cNvSpPr/>
          <p:nvPr/>
        </p:nvSpPr>
        <p:spPr>
          <a:xfrm>
            <a:off x="1026342" y="4062025"/>
            <a:ext cx="4050892" cy="829945"/>
          </a:xfrm>
          <a:prstGeom prst="rect">
            <a:avLst/>
          </a:prstGeom>
        </p:spPr>
        <p:txBody>
          <a:bodyPr wrap="square">
            <a:spAutoFit/>
          </a:bodyPr>
          <a:lstStyle/>
          <a:p>
            <a:pPr lvl="0" algn="ctr"/>
            <a:r>
              <a:rPr lang="en-US" sz="4800"/>
              <a:t>ngoài vũ trụ</a:t>
            </a:r>
            <a:endParaRPr lang="en-US" sz="4800"/>
          </a:p>
        </p:txBody>
      </p:sp>
      <p:sp>
        <p:nvSpPr>
          <p:cNvPr id="2" name="Rectangle 1"/>
          <p:cNvSpPr/>
          <p:nvPr/>
        </p:nvSpPr>
        <p:spPr>
          <a:xfrm>
            <a:off x="1275977" y="2868225"/>
            <a:ext cx="3693160" cy="829945"/>
          </a:xfrm>
          <a:prstGeom prst="rect">
            <a:avLst/>
          </a:prstGeom>
        </p:spPr>
        <p:txBody>
          <a:bodyPr wrap="none">
            <a:spAutoFit/>
          </a:bodyPr>
          <a:lstStyle/>
          <a:p>
            <a:pPr algn="ctr"/>
            <a:r>
              <a:rPr lang="en-US" sz="4800" b="1">
                <a:solidFill>
                  <a:schemeClr val="accent5">
                    <a:lumMod val="50000"/>
                  </a:schemeClr>
                </a:solidFill>
              </a:rPr>
              <a:t>/ˌaʊtə ˈspeɪs/</a:t>
            </a:r>
            <a:endParaRPr lang="en-US" sz="4800" b="1">
              <a:solidFill>
                <a:schemeClr val="accent5">
                  <a:lumMod val="50000"/>
                </a:schemeClr>
              </a:solidFill>
            </a:endParaRP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06795" y="1356995"/>
            <a:ext cx="5916930" cy="1198880"/>
          </a:xfrm>
          <a:prstGeom prst="rect">
            <a:avLst/>
          </a:prstGeom>
          <a:noFill/>
          <a:ln w="9525">
            <a:noFill/>
          </a:ln>
        </p:spPr>
        <p:txBody>
          <a:bodyPr wrap="square">
            <a:spAutoFit/>
          </a:bodyPr>
          <a:lstStyle/>
          <a:p>
            <a:pPr marL="635" indent="-635" algn="just"/>
            <a:r>
              <a:rPr lang="en-US" sz="3600" b="0">
                <a:solidFill>
                  <a:srgbClr val="000000"/>
                </a:solidFill>
                <a:latin typeface="Calibri" panose="020F0502020204030204" pitchFamily="34" charset="0"/>
                <a:cs typeface="Calibri" panose="020F0502020204030204" pitchFamily="34" charset="0"/>
              </a:rPr>
              <a:t>The part of space that is very far away from Earth.</a:t>
            </a:r>
            <a:endParaRPr lang="en-US" sz="3600" b="0">
              <a:solidFill>
                <a:srgbClr val="000000"/>
              </a:solidFill>
              <a:latin typeface="Calibri" panose="020F0502020204030204" pitchFamily="34" charset="0"/>
              <a:cs typeface="Calibri" panose="020F0502020204030204" pitchFamily="34" charset="0"/>
            </a:endParaRPr>
          </a:p>
        </p:txBody>
      </p:sp>
      <p:sp>
        <p:nvSpPr>
          <p:cNvPr id="14" name="Text Box 13"/>
          <p:cNvSpPr txBox="1"/>
          <p:nvPr/>
        </p:nvSpPr>
        <p:spPr>
          <a:xfrm>
            <a:off x="-3430905" y="5848985"/>
            <a:ext cx="3872230" cy="657225"/>
          </a:xfrm>
          <a:prstGeom prst="rect">
            <a:avLst/>
          </a:prstGeom>
          <a:noFill/>
        </p:spPr>
        <p:txBody>
          <a:bodyPr wrap="square" rtlCol="0">
            <a:noAutofit/>
          </a:bodyPr>
          <a:lstStyle/>
          <a:p>
            <a:endParaRPr lang="en-US"/>
          </a:p>
        </p:txBody>
      </p:sp>
      <p:pic>
        <p:nvPicPr>
          <p:cNvPr id="9" name="Content Placeholder 8" descr="abstract-1105851_1280"/>
          <p:cNvPicPr>
            <a:picLocks noChangeAspect="1"/>
          </p:cNvPicPr>
          <p:nvPr>
            <p:ph idx="1"/>
          </p:nvPr>
        </p:nvPicPr>
        <p:blipFill>
          <a:blip r:embed="rId1"/>
          <a:srcRect l="6403" t="12170" r="5369" b="9704"/>
          <a:stretch>
            <a:fillRect/>
          </a:stretch>
        </p:blipFill>
        <p:spPr>
          <a:xfrm>
            <a:off x="6605270" y="2764790"/>
            <a:ext cx="4792980" cy="3399790"/>
          </a:xfrm>
          <a:prstGeom prst="roundRect">
            <a:avLst/>
          </a:prstGeom>
        </p:spPr>
      </p:pic>
      <p:pic>
        <p:nvPicPr>
          <p:cNvPr id="10" name="outer space">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77165" y="2764790"/>
            <a:ext cx="1098550" cy="1098550"/>
          </a:xfrm>
          <a:prstGeom prst="rect">
            <a:avLst/>
          </a:prstGeom>
        </p:spPr>
      </p:pic>
      <p:pic>
        <p:nvPicPr>
          <p:cNvPr id="17" name="Content Placeholder 16" descr="360_F_500361108_cXzTZFg5aJiSH8MdcMAr3WZO2kt0gJhP (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5570220" y="3863340"/>
            <a:ext cx="4556125" cy="24777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10"/>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a:solidFill>
                  <a:srgbClr val="AD4F0F"/>
                </a:solidFill>
              </a:rPr>
              <a:t>habitat (n)</a:t>
            </a:r>
            <a:r>
              <a:rPr lang="en-US" sz="6000" b="1"/>
              <a:t> </a:t>
            </a:r>
            <a:endParaRPr lang="en-US" sz="6000" b="1" dirty="0">
              <a:solidFill>
                <a:srgbClr val="AD4F0F"/>
              </a:solidFill>
            </a:endParaRPr>
          </a:p>
        </p:txBody>
      </p:sp>
      <p:sp>
        <p:nvSpPr>
          <p:cNvPr id="12" name="Rectangle 11"/>
          <p:cNvSpPr/>
          <p:nvPr/>
        </p:nvSpPr>
        <p:spPr>
          <a:xfrm>
            <a:off x="772160" y="4062095"/>
            <a:ext cx="4824730" cy="1568450"/>
          </a:xfrm>
          <a:prstGeom prst="rect">
            <a:avLst/>
          </a:prstGeom>
        </p:spPr>
        <p:txBody>
          <a:bodyPr wrap="square">
            <a:spAutoFit/>
          </a:bodyPr>
          <a:lstStyle/>
          <a:p>
            <a:pPr lvl="0" algn="ctr"/>
            <a:r>
              <a:rPr lang="en-US" sz="4800"/>
              <a:t>môi trường sống của động thực vật</a:t>
            </a:r>
            <a:endParaRPr lang="en-US" sz="4800"/>
          </a:p>
        </p:txBody>
      </p:sp>
      <p:sp>
        <p:nvSpPr>
          <p:cNvPr id="2" name="Rectangle 1"/>
          <p:cNvSpPr/>
          <p:nvPr/>
        </p:nvSpPr>
        <p:spPr>
          <a:xfrm>
            <a:off x="1575380" y="2868225"/>
            <a:ext cx="3094355" cy="829945"/>
          </a:xfrm>
          <a:prstGeom prst="rect">
            <a:avLst/>
          </a:prstGeom>
        </p:spPr>
        <p:txBody>
          <a:bodyPr wrap="none">
            <a:spAutoFit/>
          </a:bodyPr>
          <a:lstStyle/>
          <a:p>
            <a:pPr algn="ctr"/>
            <a:r>
              <a:rPr lang="en-US" sz="4800" b="1">
                <a:solidFill>
                  <a:schemeClr val="accent5">
                    <a:lumMod val="50000"/>
                  </a:schemeClr>
                </a:solidFill>
              </a:rPr>
              <a:t>/ˈhæbɪtæt/</a:t>
            </a:r>
            <a:endParaRPr lang="en-US" sz="4800" b="1">
              <a:solidFill>
                <a:schemeClr val="accent5">
                  <a:lumMod val="50000"/>
                </a:schemeClr>
              </a:solidFill>
            </a:endParaRP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024245" y="1202690"/>
            <a:ext cx="5916930" cy="1753235"/>
          </a:xfrm>
          <a:prstGeom prst="rect">
            <a:avLst/>
          </a:prstGeom>
          <a:noFill/>
          <a:ln w="9525">
            <a:noFill/>
          </a:ln>
        </p:spPr>
        <p:txBody>
          <a:bodyPr wrap="square">
            <a:spAutoFit/>
          </a:bodyPr>
          <a:lstStyle/>
          <a:p>
            <a:pPr marL="635" indent="-635" algn="just"/>
            <a:r>
              <a:rPr lang="en-US" sz="3600" b="0">
                <a:solidFill>
                  <a:srgbClr val="000000"/>
                </a:solidFill>
                <a:latin typeface="Calibri" panose="020F0502020204030204" pitchFamily="34" charset="0"/>
                <a:cs typeface="Calibri" panose="020F0502020204030204" pitchFamily="34" charset="0"/>
              </a:rPr>
              <a:t>the natural environment in which an animal or plant usually lives.</a:t>
            </a:r>
            <a:endParaRPr lang="en-US" sz="3600" b="0">
              <a:solidFill>
                <a:srgbClr val="000000"/>
              </a:solidFill>
              <a:latin typeface="Calibri" panose="020F0502020204030204" pitchFamily="34" charset="0"/>
              <a:cs typeface="Calibri" panose="020F0502020204030204" pitchFamily="34" charset="0"/>
            </a:endParaRPr>
          </a:p>
        </p:txBody>
      </p:sp>
      <p:sp>
        <p:nvSpPr>
          <p:cNvPr id="14" name="Text Box 13"/>
          <p:cNvSpPr txBox="1"/>
          <p:nvPr/>
        </p:nvSpPr>
        <p:spPr>
          <a:xfrm>
            <a:off x="-3430905" y="5848985"/>
            <a:ext cx="3872230" cy="657225"/>
          </a:xfrm>
          <a:prstGeom prst="rect">
            <a:avLst/>
          </a:prstGeom>
          <a:noFill/>
        </p:spPr>
        <p:txBody>
          <a:bodyPr wrap="square" rtlCol="0">
            <a:noAutofit/>
          </a:bodyPr>
          <a:lstStyle/>
          <a:p>
            <a:endParaRPr lang="en-US"/>
          </a:p>
        </p:txBody>
      </p:sp>
      <p:pic>
        <p:nvPicPr>
          <p:cNvPr id="4" name="habitat">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682625" y="2868295"/>
            <a:ext cx="984250" cy="984250"/>
          </a:xfrm>
          <a:prstGeom prst="rect">
            <a:avLst/>
          </a:prstGeom>
        </p:spPr>
      </p:pic>
      <p:pic>
        <p:nvPicPr>
          <p:cNvPr id="17" name="Content Placeholder 16" descr="360_F_500361108_cXzTZFg5aJiSH8MdcMAr3WZO2kt0gJhP (1)"/>
          <p:cNvPicPr>
            <a:picLocks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5732145" y="2868295"/>
            <a:ext cx="6386195" cy="3472815"/>
          </a:xfrm>
          <a:prstGeom prst="rect">
            <a:avLst/>
          </a:prstGeom>
        </p:spPr>
      </p:pic>
      <p:pic>
        <p:nvPicPr>
          <p:cNvPr id="22" name="Content Placeholder 8" descr="abstract-1105851_1280"/>
          <p:cNvPicPr>
            <a:picLocks noChangeAspect="1"/>
          </p:cNvPicPr>
          <p:nvPr/>
        </p:nvPicPr>
        <p:blipFill>
          <a:blip r:embed="rId5"/>
          <a:srcRect l="6403" t="12170" r="5369" b="9704"/>
          <a:stretch>
            <a:fillRect/>
          </a:stretch>
        </p:blipFill>
        <p:spPr>
          <a:xfrm>
            <a:off x="13564870" y="4288155"/>
            <a:ext cx="1892300" cy="1342390"/>
          </a:xfrm>
          <a:prstGeom prst="roundRect">
            <a:avLst/>
          </a:prstGeom>
        </p:spPr>
      </p:pic>
      <p:pic>
        <p:nvPicPr>
          <p:cNvPr id="24" name="Content Placeholder 10" descr="landform"/>
          <p:cNvPicPr>
            <a:picLocks noChangeAspect="1"/>
          </p:cNvPicPr>
          <p:nvPr/>
        </p:nvPicPr>
        <p:blipFill>
          <a:blip r:embed="rId6"/>
          <a:stretch>
            <a:fillRect/>
          </a:stretch>
        </p:blipFill>
        <p:spPr>
          <a:xfrm>
            <a:off x="-4076700" y="4339590"/>
            <a:ext cx="2973705" cy="18376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4"/>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a:solidFill>
                  <a:srgbClr val="AD4F0F"/>
                </a:solidFill>
              </a:rPr>
              <a:t>landform (n)</a:t>
            </a:r>
            <a:r>
              <a:rPr lang="en-US" sz="6000" b="1"/>
              <a:t> </a:t>
            </a:r>
            <a:endParaRPr lang="en-US" sz="6000" b="1" dirty="0">
              <a:solidFill>
                <a:srgbClr val="AD4F0F"/>
              </a:solidFill>
            </a:endParaRPr>
          </a:p>
        </p:txBody>
      </p:sp>
      <p:sp>
        <p:nvSpPr>
          <p:cNvPr id="12" name="Rectangle 11"/>
          <p:cNvSpPr/>
          <p:nvPr/>
        </p:nvSpPr>
        <p:spPr>
          <a:xfrm>
            <a:off x="1026342" y="4062025"/>
            <a:ext cx="4050892" cy="829945"/>
          </a:xfrm>
          <a:prstGeom prst="rect">
            <a:avLst/>
          </a:prstGeom>
        </p:spPr>
        <p:txBody>
          <a:bodyPr wrap="square">
            <a:spAutoFit/>
          </a:bodyPr>
          <a:lstStyle/>
          <a:p>
            <a:pPr lvl="0" algn="ctr"/>
            <a:r>
              <a:rPr lang="en-US" sz="4800"/>
              <a:t>dạng địa hình</a:t>
            </a:r>
            <a:endParaRPr lang="en-US" sz="4800"/>
          </a:p>
        </p:txBody>
      </p:sp>
      <p:sp>
        <p:nvSpPr>
          <p:cNvPr id="2" name="Rectangle 1"/>
          <p:cNvSpPr/>
          <p:nvPr/>
        </p:nvSpPr>
        <p:spPr>
          <a:xfrm>
            <a:off x="1484257" y="2868225"/>
            <a:ext cx="3276600" cy="829945"/>
          </a:xfrm>
          <a:prstGeom prst="rect">
            <a:avLst/>
          </a:prstGeom>
        </p:spPr>
        <p:txBody>
          <a:bodyPr wrap="none">
            <a:spAutoFit/>
          </a:bodyPr>
          <a:lstStyle/>
          <a:p>
            <a:pPr algn="ctr"/>
            <a:r>
              <a:rPr lang="en-US" sz="4800" b="1">
                <a:solidFill>
                  <a:schemeClr val="accent5">
                    <a:lumMod val="50000"/>
                  </a:schemeClr>
                </a:solidFill>
              </a:rPr>
              <a:t>/ˈlændfɔːm/</a:t>
            </a:r>
            <a:endParaRPr lang="en-US" sz="4800" b="1">
              <a:solidFill>
                <a:schemeClr val="accent5">
                  <a:lumMod val="50000"/>
                </a:schemeClr>
              </a:solidFill>
            </a:endParaRP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02045" y="989330"/>
            <a:ext cx="5916930" cy="1753235"/>
          </a:xfrm>
          <a:prstGeom prst="rect">
            <a:avLst/>
          </a:prstGeom>
          <a:noFill/>
          <a:ln w="9525">
            <a:noFill/>
          </a:ln>
        </p:spPr>
        <p:txBody>
          <a:bodyPr wrap="square">
            <a:spAutoFit/>
          </a:bodyPr>
          <a:lstStyle/>
          <a:p>
            <a:pPr marL="635" indent="-635" algn="just"/>
            <a:r>
              <a:rPr lang="en-US" sz="3600" b="0">
                <a:solidFill>
                  <a:srgbClr val="000000"/>
                </a:solidFill>
                <a:latin typeface="Calibri" panose="020F0502020204030204" pitchFamily="34" charset="0"/>
                <a:cs typeface="Calibri" panose="020F0502020204030204" pitchFamily="34" charset="0"/>
              </a:rPr>
              <a:t>a natural shape on the earth’s surface, such as mountain or a valley.</a:t>
            </a:r>
            <a:endParaRPr lang="en-US" sz="3600" b="0">
              <a:solidFill>
                <a:srgbClr val="000000"/>
              </a:solidFill>
              <a:latin typeface="Calibri" panose="020F0502020204030204" pitchFamily="34" charset="0"/>
              <a:cs typeface="Calibri" panose="020F0502020204030204" pitchFamily="34" charset="0"/>
            </a:endParaRPr>
          </a:p>
        </p:txBody>
      </p:sp>
      <p:sp>
        <p:nvSpPr>
          <p:cNvPr id="14" name="Text Box 13"/>
          <p:cNvSpPr txBox="1"/>
          <p:nvPr/>
        </p:nvSpPr>
        <p:spPr>
          <a:xfrm>
            <a:off x="-3430905" y="5848985"/>
            <a:ext cx="3872230" cy="657225"/>
          </a:xfrm>
          <a:prstGeom prst="rect">
            <a:avLst/>
          </a:prstGeom>
          <a:noFill/>
        </p:spPr>
        <p:txBody>
          <a:bodyPr wrap="square" rtlCol="0">
            <a:noAutofit/>
          </a:bodyPr>
          <a:lstStyle/>
          <a:p>
            <a:endParaRPr lang="en-US"/>
          </a:p>
        </p:txBody>
      </p:sp>
      <p:pic>
        <p:nvPicPr>
          <p:cNvPr id="3" name="landform">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65125" y="2752090"/>
            <a:ext cx="1250950" cy="1250950"/>
          </a:xfrm>
          <a:prstGeom prst="rect">
            <a:avLst/>
          </a:prstGeom>
        </p:spPr>
      </p:pic>
      <p:pic>
        <p:nvPicPr>
          <p:cNvPr id="11" name="Content Placeholder 10" descr="landform"/>
          <p:cNvPicPr>
            <a:picLocks noChangeAspect="1"/>
          </p:cNvPicPr>
          <p:nvPr>
            <p:ph idx="1"/>
          </p:nvPr>
        </p:nvPicPr>
        <p:blipFill>
          <a:blip r:embed="rId4"/>
          <a:stretch>
            <a:fillRect/>
          </a:stretch>
        </p:blipFill>
        <p:spPr>
          <a:xfrm>
            <a:off x="6351905" y="2825115"/>
            <a:ext cx="5425440" cy="3352165"/>
          </a:xfrm>
          <a:prstGeom prst="rect">
            <a:avLst/>
          </a:prstGeom>
        </p:spPr>
      </p:pic>
      <p:pic>
        <p:nvPicPr>
          <p:cNvPr id="17" name="Content Placeholder 16" descr="360_F_500361108_cXzTZFg5aJiSH8MdcMAr3WZO2kt0gJhP (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2929235" y="4294505"/>
            <a:ext cx="3462020" cy="1882775"/>
          </a:xfrm>
          <a:prstGeom prst="rect">
            <a:avLst/>
          </a:prstGeom>
        </p:spPr>
      </p:pic>
      <p:pic>
        <p:nvPicPr>
          <p:cNvPr id="10" name="Content Placeholder 9" descr="very-important-clipart-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2874645" y="4517390"/>
            <a:ext cx="2626360" cy="1437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p:tgtEl>
                        <p:sldTgt/>
                      </p:tgtEl>
                    </p:cond>
                  </p:endCondLst>
                </p:cTn>
                <p:tgtEl>
                  <p:spTgt spid="3"/>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essential (adj) </a:t>
            </a:r>
            <a:endParaRPr lang="en-US" sz="6600" b="1" dirty="0">
              <a:solidFill>
                <a:srgbClr val="AD4F0F"/>
              </a:solidFill>
            </a:endParaRPr>
          </a:p>
        </p:txBody>
      </p:sp>
      <p:sp>
        <p:nvSpPr>
          <p:cNvPr id="12" name="Rectangle 11"/>
          <p:cNvSpPr/>
          <p:nvPr/>
        </p:nvSpPr>
        <p:spPr>
          <a:xfrm>
            <a:off x="487045" y="4043045"/>
            <a:ext cx="5015230" cy="1753235"/>
          </a:xfrm>
          <a:prstGeom prst="rect">
            <a:avLst/>
          </a:prstGeom>
        </p:spPr>
        <p:txBody>
          <a:bodyPr wrap="square">
            <a:spAutoFit/>
          </a:bodyPr>
          <a:lstStyle/>
          <a:p>
            <a:pPr lvl="0" algn="ctr"/>
            <a:r>
              <a:rPr lang="en-US" sz="5400" dirty="0"/>
              <a:t>vô cùng quan trọng</a:t>
            </a:r>
            <a:endParaRPr lang="en-US" sz="5400" dirty="0"/>
          </a:p>
        </p:txBody>
      </p:sp>
      <p:sp>
        <p:nvSpPr>
          <p:cNvPr id="2" name="Rectangle 1"/>
          <p:cNvSpPr/>
          <p:nvPr/>
        </p:nvSpPr>
        <p:spPr>
          <a:xfrm>
            <a:off x="1946256" y="2837847"/>
            <a:ext cx="2257425" cy="829945"/>
          </a:xfrm>
          <a:prstGeom prst="rect">
            <a:avLst/>
          </a:prstGeom>
        </p:spPr>
        <p:txBody>
          <a:bodyPr wrap="none">
            <a:spAutoFit/>
          </a:bodyPr>
          <a:lstStyle/>
          <a:p>
            <a:pPr algn="ctr"/>
            <a:r>
              <a:rPr lang="en-US" sz="4800" b="1">
                <a:solidFill>
                  <a:schemeClr val="accent5">
                    <a:lumMod val="50000"/>
                  </a:schemeClr>
                </a:solidFill>
              </a:rPr>
              <a:t>/ɪˈsenʃl/</a:t>
            </a:r>
            <a:endParaRPr lang="en-US" sz="4800" b="1">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927725" y="1595755"/>
            <a:ext cx="5902960" cy="706755"/>
          </a:xfrm>
          <a:prstGeom prst="rect">
            <a:avLst/>
          </a:prstGeom>
          <a:noFill/>
          <a:ln w="9525">
            <a:noFill/>
          </a:ln>
        </p:spPr>
        <p:txBody>
          <a:bodyPr wrap="square">
            <a:spAutoFit/>
          </a:bodyPr>
          <a:lstStyle/>
          <a:p>
            <a:pPr marL="635" indent="-635" algn="just"/>
            <a:r>
              <a:rPr lang="en-US" sz="4000" b="0">
                <a:solidFill>
                  <a:srgbClr val="000000"/>
                </a:solidFill>
                <a:latin typeface="Calibri" panose="020F0502020204030204" pitchFamily="34" charset="0"/>
                <a:cs typeface="Calibri" panose="020F0502020204030204" pitchFamily="34" charset="0"/>
              </a:rPr>
              <a:t>necessary or needed.</a:t>
            </a:r>
            <a:endParaRPr lang="en-US" sz="4000" b="0">
              <a:solidFill>
                <a:srgbClr val="000000"/>
              </a:solidFill>
              <a:latin typeface="Calibri" panose="020F0502020204030204" pitchFamily="34" charset="0"/>
              <a:cs typeface="Calibri" panose="020F0502020204030204" pitchFamily="34" charset="0"/>
            </a:endParaRPr>
          </a:p>
        </p:txBody>
      </p:sp>
      <p:pic>
        <p:nvPicPr>
          <p:cNvPr id="4" name="essential">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81660" y="2570480"/>
            <a:ext cx="1364615" cy="1364615"/>
          </a:xfrm>
          <a:prstGeom prst="rect">
            <a:avLst/>
          </a:prstGeom>
        </p:spPr>
      </p:pic>
      <p:pic>
        <p:nvPicPr>
          <p:cNvPr id="10" name="Content Placeholder 9" descr="very-important-clipart-1"/>
          <p:cNvPicPr>
            <a:picLocks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5722620" y="2372360"/>
            <a:ext cx="5953125" cy="3257550"/>
          </a:xfrm>
          <a:prstGeom prst="rect">
            <a:avLst/>
          </a:prstGeom>
        </p:spPr>
      </p:pic>
      <p:pic>
        <p:nvPicPr>
          <p:cNvPr id="11" name="Content Placeholder 10" descr="landform"/>
          <p:cNvPicPr>
            <a:picLocks noChangeAspect="1"/>
          </p:cNvPicPr>
          <p:nvPr/>
        </p:nvPicPr>
        <p:blipFill>
          <a:blip r:embed="rId5"/>
          <a:stretch>
            <a:fillRect/>
          </a:stretch>
        </p:blipFill>
        <p:spPr>
          <a:xfrm>
            <a:off x="12896215" y="3538855"/>
            <a:ext cx="4290695" cy="2651125"/>
          </a:xfrm>
          <a:prstGeom prst="rect">
            <a:avLst/>
          </a:prstGeom>
        </p:spPr>
      </p:pic>
      <p:pic>
        <p:nvPicPr>
          <p:cNvPr id="19" name="Content Placeholder 10" descr="pngtree-to-preserve-the-earth-and-its-water-environment-plant-png-image_10265003"/>
          <p:cNvPicPr>
            <a:picLocks noChangeAspect="1"/>
          </p:cNvPicPr>
          <p:nvPr/>
        </p:nvPicPr>
        <p:blipFill>
          <a:blip r:embed="rId6"/>
          <a:stretch>
            <a:fillRect/>
          </a:stretch>
        </p:blipFill>
        <p:spPr>
          <a:xfrm>
            <a:off x="-3342005" y="4208145"/>
            <a:ext cx="2369185" cy="1421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4"/>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preserve (v)</a:t>
            </a:r>
            <a:endParaRPr lang="en-US" sz="6600" b="1" dirty="0">
              <a:solidFill>
                <a:srgbClr val="AD4F0F"/>
              </a:solidFill>
            </a:endParaRPr>
          </a:p>
        </p:txBody>
      </p:sp>
      <p:sp>
        <p:nvSpPr>
          <p:cNvPr id="12" name="Rectangle 11"/>
          <p:cNvSpPr/>
          <p:nvPr/>
        </p:nvSpPr>
        <p:spPr>
          <a:xfrm>
            <a:off x="487045" y="4043045"/>
            <a:ext cx="5015230" cy="922020"/>
          </a:xfrm>
          <a:prstGeom prst="rect">
            <a:avLst/>
          </a:prstGeom>
        </p:spPr>
        <p:txBody>
          <a:bodyPr wrap="square">
            <a:spAutoFit/>
          </a:bodyPr>
          <a:lstStyle/>
          <a:p>
            <a:pPr lvl="0" algn="ctr"/>
            <a:r>
              <a:rPr lang="en-US" sz="5400" dirty="0"/>
              <a:t>bảo tồn</a:t>
            </a:r>
            <a:endParaRPr lang="en-US" sz="5400" dirty="0"/>
          </a:p>
        </p:txBody>
      </p:sp>
      <p:sp>
        <p:nvSpPr>
          <p:cNvPr id="2" name="Rectangle 1"/>
          <p:cNvSpPr/>
          <p:nvPr/>
        </p:nvSpPr>
        <p:spPr>
          <a:xfrm>
            <a:off x="1781156" y="3044857"/>
            <a:ext cx="2587625" cy="829945"/>
          </a:xfrm>
          <a:prstGeom prst="rect">
            <a:avLst/>
          </a:prstGeom>
        </p:spPr>
        <p:txBody>
          <a:bodyPr wrap="none">
            <a:spAutoFit/>
          </a:bodyPr>
          <a:lstStyle/>
          <a:p>
            <a:pPr algn="ctr"/>
            <a:r>
              <a:rPr lang="en-US" sz="4800" b="1">
                <a:solidFill>
                  <a:schemeClr val="accent5">
                    <a:lumMod val="50000"/>
                  </a:schemeClr>
                </a:solidFill>
              </a:rPr>
              <a:t>/prɪˈzɜːv/</a:t>
            </a:r>
            <a:endParaRPr lang="en-US" sz="4800" b="1">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667375" y="1329055"/>
            <a:ext cx="5902960" cy="1706880"/>
          </a:xfrm>
          <a:prstGeom prst="rect">
            <a:avLst/>
          </a:prstGeom>
          <a:noFill/>
          <a:ln w="9525">
            <a:noFill/>
          </a:ln>
        </p:spPr>
        <p:txBody>
          <a:bodyPr wrap="square">
            <a:spAutoFit/>
          </a:bodyPr>
          <a:lstStyle/>
          <a:p>
            <a:pPr marL="635" indent="-635" algn="just"/>
            <a:r>
              <a:rPr lang="en-US" sz="3500" b="0">
                <a:solidFill>
                  <a:srgbClr val="000000"/>
                </a:solidFill>
                <a:latin typeface="Calibri" panose="020F0502020204030204" pitchFamily="34" charset="0"/>
                <a:cs typeface="Calibri" panose="020F0502020204030204" pitchFamily="34" charset="0"/>
              </a:rPr>
              <a:t>to keep something as it is, especially in order to prevent it from being damaged.</a:t>
            </a:r>
            <a:endParaRPr lang="en-US" sz="3500" b="0">
              <a:solidFill>
                <a:srgbClr val="000000"/>
              </a:solidFill>
              <a:latin typeface="Calibri" panose="020F0502020204030204" pitchFamily="34" charset="0"/>
              <a:cs typeface="Calibri" panose="020F0502020204030204" pitchFamily="34" charset="0"/>
            </a:endParaRPr>
          </a:p>
        </p:txBody>
      </p:sp>
      <p:pic>
        <p:nvPicPr>
          <p:cNvPr id="3" name="preserve">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87045" y="2920365"/>
            <a:ext cx="1452245" cy="1452245"/>
          </a:xfrm>
          <a:prstGeom prst="rect">
            <a:avLst/>
          </a:prstGeom>
        </p:spPr>
      </p:pic>
      <p:pic>
        <p:nvPicPr>
          <p:cNvPr id="11" name="Content Placeholder 10" descr="pngtree-to-preserve-the-earth-and-its-water-environment-plant-png-image_10265003"/>
          <p:cNvPicPr>
            <a:picLocks noChangeAspect="1"/>
          </p:cNvPicPr>
          <p:nvPr>
            <p:ph idx="1"/>
          </p:nvPr>
        </p:nvPicPr>
        <p:blipFill>
          <a:blip r:embed="rId4"/>
          <a:stretch>
            <a:fillRect/>
          </a:stretch>
        </p:blipFill>
        <p:spPr>
          <a:xfrm>
            <a:off x="6412865" y="3395345"/>
            <a:ext cx="4451985" cy="2671445"/>
          </a:xfrm>
          <a:prstGeom prst="rect">
            <a:avLst/>
          </a:prstGeom>
        </p:spPr>
      </p:pic>
      <p:pic>
        <p:nvPicPr>
          <p:cNvPr id="18" name="Content Placeholder 9" descr="very-important-clipart-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3054330" y="4036060"/>
            <a:ext cx="2912745" cy="1593850"/>
          </a:xfrm>
          <a:prstGeom prst="rect">
            <a:avLst/>
          </a:prstGeom>
        </p:spPr>
      </p:pic>
      <p:pic>
        <p:nvPicPr>
          <p:cNvPr id="20" name="Content Placeholder 10" descr="meadow-196567_1280"/>
          <p:cNvPicPr>
            <a:picLocks noChangeAspect="1"/>
          </p:cNvPicPr>
          <p:nvPr/>
        </p:nvPicPr>
        <p:blipFill>
          <a:blip r:embed="rId6"/>
          <a:srcRect t="16256" b="16051"/>
          <a:stretch>
            <a:fillRect/>
          </a:stretch>
        </p:blipFill>
        <p:spPr>
          <a:xfrm>
            <a:off x="-5737860" y="4191000"/>
            <a:ext cx="3694430" cy="1875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6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767840"/>
            <a:ext cx="554545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grassland (n)</a:t>
            </a:r>
            <a:endParaRPr lang="en-US" sz="6600" b="1" dirty="0">
              <a:solidFill>
                <a:srgbClr val="AD4F0F"/>
              </a:solidFill>
            </a:endParaRPr>
          </a:p>
        </p:txBody>
      </p:sp>
      <p:sp>
        <p:nvSpPr>
          <p:cNvPr id="12" name="Rectangle 11"/>
          <p:cNvSpPr/>
          <p:nvPr/>
        </p:nvSpPr>
        <p:spPr>
          <a:xfrm>
            <a:off x="487045" y="4157345"/>
            <a:ext cx="5015230" cy="922020"/>
          </a:xfrm>
          <a:prstGeom prst="rect">
            <a:avLst/>
          </a:prstGeom>
        </p:spPr>
        <p:txBody>
          <a:bodyPr wrap="square">
            <a:spAutoFit/>
          </a:bodyPr>
          <a:lstStyle/>
          <a:p>
            <a:pPr lvl="0" algn="ctr"/>
            <a:r>
              <a:rPr lang="en-US" sz="5400" dirty="0"/>
              <a:t>khu vực đồng cỏ</a:t>
            </a:r>
            <a:endParaRPr lang="en-US" sz="5400" dirty="0"/>
          </a:p>
        </p:txBody>
      </p:sp>
      <p:sp>
        <p:nvSpPr>
          <p:cNvPr id="2" name="Rectangle 1"/>
          <p:cNvSpPr/>
          <p:nvPr/>
        </p:nvSpPr>
        <p:spPr>
          <a:xfrm>
            <a:off x="1162666" y="3289332"/>
            <a:ext cx="3443605" cy="829945"/>
          </a:xfrm>
          <a:prstGeom prst="rect">
            <a:avLst/>
          </a:prstGeom>
        </p:spPr>
        <p:txBody>
          <a:bodyPr wrap="none">
            <a:spAutoFit/>
          </a:bodyPr>
          <a:lstStyle/>
          <a:p>
            <a:pPr algn="ctr"/>
            <a:r>
              <a:rPr lang="en-US" sz="4800" b="1">
                <a:solidFill>
                  <a:schemeClr val="accent5">
                    <a:lumMod val="50000"/>
                  </a:schemeClr>
                </a:solidFill>
              </a:rPr>
              <a:t>/ˈɡrɑːslænd/</a:t>
            </a:r>
            <a:endParaRPr lang="en-US" sz="4800" b="1">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831840" y="1410335"/>
            <a:ext cx="5902960" cy="1168400"/>
          </a:xfrm>
          <a:prstGeom prst="rect">
            <a:avLst/>
          </a:prstGeom>
          <a:noFill/>
          <a:ln w="9525">
            <a:noFill/>
          </a:ln>
        </p:spPr>
        <p:txBody>
          <a:bodyPr wrap="square">
            <a:spAutoFit/>
          </a:bodyPr>
          <a:lstStyle/>
          <a:p>
            <a:pPr marL="635" indent="-635" algn="just"/>
            <a:r>
              <a:rPr lang="en-US" sz="3500" b="0">
                <a:solidFill>
                  <a:srgbClr val="000000"/>
                </a:solidFill>
                <a:latin typeface="Calibri" panose="020F0502020204030204" pitchFamily="34" charset="0"/>
                <a:cs typeface="Calibri" panose="020F0502020204030204" pitchFamily="34" charset="0"/>
              </a:rPr>
              <a:t>a large area of land covered with grass.</a:t>
            </a:r>
            <a:endParaRPr lang="en-US" sz="3500" b="0">
              <a:solidFill>
                <a:srgbClr val="000000"/>
              </a:solidFill>
              <a:latin typeface="Calibri" panose="020F0502020204030204" pitchFamily="34" charset="0"/>
              <a:cs typeface="Calibri" panose="020F0502020204030204" pitchFamily="34" charset="0"/>
            </a:endParaRPr>
          </a:p>
        </p:txBody>
      </p:sp>
      <p:pic>
        <p:nvPicPr>
          <p:cNvPr id="4" name="grassland">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33350" y="3203575"/>
            <a:ext cx="1164590" cy="1164590"/>
          </a:xfrm>
          <a:prstGeom prst="rect">
            <a:avLst/>
          </a:prstGeom>
        </p:spPr>
      </p:pic>
      <p:pic>
        <p:nvPicPr>
          <p:cNvPr id="11" name="Content Placeholder 10" descr="meadow-196567_1280"/>
          <p:cNvPicPr>
            <a:picLocks noChangeAspect="1"/>
          </p:cNvPicPr>
          <p:nvPr>
            <p:ph idx="1"/>
          </p:nvPr>
        </p:nvPicPr>
        <p:blipFill>
          <a:blip r:embed="rId4"/>
          <a:srcRect t="16256" b="16051"/>
          <a:stretch>
            <a:fillRect/>
          </a:stretch>
        </p:blipFill>
        <p:spPr>
          <a:xfrm>
            <a:off x="5831840" y="2999740"/>
            <a:ext cx="5801995" cy="2945765"/>
          </a:xfrm>
          <a:prstGeom prst="rect">
            <a:avLst/>
          </a:prstGeom>
        </p:spPr>
      </p:pic>
      <p:pic>
        <p:nvPicPr>
          <p:cNvPr id="18" name="Content Placeholder 10" descr="pngtree-to-preserve-the-earth-and-its-water-environment-plant-png-image_10265003"/>
          <p:cNvPicPr>
            <a:picLocks noChangeAspect="1"/>
          </p:cNvPicPr>
          <p:nvPr/>
        </p:nvPicPr>
        <p:blipFill>
          <a:blip r:embed="rId5"/>
          <a:stretch>
            <a:fillRect/>
          </a:stretch>
        </p:blipFill>
        <p:spPr>
          <a:xfrm>
            <a:off x="13417550" y="4791710"/>
            <a:ext cx="2124710" cy="12750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4"/>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628015" y="1610995"/>
          <a:ext cx="11428730" cy="5459095"/>
        </p:xfrm>
        <a:graphic>
          <a:graphicData uri="http://schemas.openxmlformats.org/drawingml/2006/table">
            <a:tbl>
              <a:tblPr firstRow="1" bandRow="1">
                <a:tableStyleId>{5DA37D80-6434-44D0-A028-1B22A696006F}</a:tableStyleId>
              </a:tblPr>
              <a:tblGrid>
                <a:gridCol w="4087495"/>
                <a:gridCol w="3244850"/>
                <a:gridCol w="4096385"/>
              </a:tblGrid>
              <a:tr h="908685">
                <a:tc>
                  <a:txBody>
                    <a:bodyPr/>
                    <a:lstStyle/>
                    <a:p>
                      <a:pPr algn="ctr"/>
                      <a:r>
                        <a:rPr lang="en-US" sz="4000" b="1" dirty="0">
                          <a:solidFill>
                            <a:srgbClr val="05A0B8"/>
                          </a:solidFill>
                        </a:rPr>
                        <a:t>New words</a:t>
                      </a:r>
                      <a:endParaRPr lang="en-US" sz="4000" b="1" dirty="0">
                        <a:solidFill>
                          <a:srgbClr val="05A0B8"/>
                        </a:solidFill>
                      </a:endParaRPr>
                    </a:p>
                  </a:txBody>
                  <a:tcPr anchor="ctr"/>
                </a:tc>
                <a:tc>
                  <a:txBody>
                    <a:bodyPr/>
                    <a:lstStyle/>
                    <a:p>
                      <a:pPr algn="ctr"/>
                      <a:r>
                        <a:rPr lang="en-US" sz="4000" b="1" dirty="0">
                          <a:solidFill>
                            <a:srgbClr val="05A0B8"/>
                          </a:solidFill>
                        </a:rPr>
                        <a:t>Pronunciation</a:t>
                      </a:r>
                      <a:endParaRPr lang="en-US" sz="4000" b="1" dirty="0">
                        <a:solidFill>
                          <a:srgbClr val="05A0B8"/>
                        </a:solidFill>
                      </a:endParaRPr>
                    </a:p>
                  </a:txBody>
                  <a:tcPr anchor="ctr"/>
                </a:tc>
                <a:tc>
                  <a:txBody>
                    <a:bodyPr/>
                    <a:lstStyle/>
                    <a:p>
                      <a:pPr algn="ctr"/>
                      <a:r>
                        <a:rPr lang="en-US" sz="4000" b="1" dirty="0">
                          <a:solidFill>
                            <a:srgbClr val="05A0B8"/>
                          </a:solidFill>
                        </a:rPr>
                        <a:t>Meaning</a:t>
                      </a:r>
                      <a:endParaRPr lang="en-US" sz="4000" b="1" dirty="0">
                        <a:solidFill>
                          <a:srgbClr val="05A0B8"/>
                        </a:solidFill>
                      </a:endParaRPr>
                    </a:p>
                  </a:txBody>
                  <a:tcPr anchor="ctr"/>
                </a:tc>
              </a:tr>
              <a:tr h="571500">
                <a:tc>
                  <a:txBody>
                    <a:bodyPr/>
                    <a:lstStyle/>
                    <a:p>
                      <a:pPr marL="144145" marR="0" indent="-144145" algn="just">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outer space (n)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/ˌaʊtə ˈspeɪs/</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ngoài vũ trụ</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65481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habitat (n)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/ˈhæbɪtæt/</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môi trường sống của động thực vật</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95631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3.  landform (n)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/ˈlændfɔːm/</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dạng địa hình</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outer space">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3505" y="2275840"/>
            <a:ext cx="1098550" cy="1098550"/>
          </a:xfrm>
          <a:prstGeom prst="rect">
            <a:avLst/>
          </a:prstGeom>
        </p:spPr>
      </p:pic>
      <p:pic>
        <p:nvPicPr>
          <p:cNvPr id="7" name="habitat">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03505" y="3602355"/>
            <a:ext cx="1098550" cy="1098550"/>
          </a:xfrm>
          <a:prstGeom prst="rect">
            <a:avLst/>
          </a:prstGeom>
        </p:spPr>
      </p:pic>
      <p:pic>
        <p:nvPicPr>
          <p:cNvPr id="8" name="landform">
            <a:hlinkClick r:id="" action="ppaction://media"/>
          </p:cNvPr>
          <p:cNvPicPr/>
          <p:nvPr>
            <a:audioFile r:link="rId6"/>
            <p:extLst>
              <p:ext uri="{DAA4B4D4-6D71-4841-9C94-3DE7FCFB9230}">
                <p14:media xmlns:p14="http://schemas.microsoft.com/office/powerpoint/2010/main" r:embed="rId7"/>
              </p:ext>
            </p:extLst>
          </p:nvPr>
        </p:nvPicPr>
        <p:blipFill>
          <a:blip r:embed="rId3"/>
          <a:stretch>
            <a:fillRect/>
          </a:stretch>
        </p:blipFill>
        <p:spPr>
          <a:xfrm>
            <a:off x="-103505" y="4999990"/>
            <a:ext cx="1098550" cy="1098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32" fill="hold"/>
                                        <p:tgtEl>
                                          <p:spTgt spid="7"/>
                                        </p:tgtEl>
                                      </p:cBhvr>
                                    </p:cmd>
                                  </p:childTnLst>
                                </p:cTn>
                              </p:par>
                            </p:childTnLst>
                          </p:cTn>
                        </p:par>
                        <p:par>
                          <p:cTn id="11" fill="hold">
                            <p:stCondLst>
                              <p:cond delay="1500"/>
                            </p:stCondLst>
                            <p:childTnLst>
                              <p:par>
                                <p:cTn id="12" presetID="1" presetClass="mediacall" presetSubtype="0" fill="hold" nodeType="afterEffect">
                                  <p:stCondLst>
                                    <p:cond delay="0"/>
                                  </p:stCondLst>
                                  <p:childTnLst>
                                    <p:cmd type="call" cmd="playFrom(0.0)">
                                      <p:cBhvr additive="base">
                                        <p:cTn id="13" dur="16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p:tgtEl>
                        <p:sldTgt/>
                      </p:tgtEl>
                    </p:cond>
                  </p:endCondLst>
                </p:cTn>
                <p:tgtEl>
                  <p:spTgt spid="2"/>
                </p:tgtEl>
              </p:cMediaNode>
            </p:audio>
            <p:audio>
              <p:cMediaNode>
                <p:cTn id="15" fill="hold" display="1">
                  <p:stCondLst>
                    <p:cond delay="indefinite"/>
                  </p:stCondLst>
                  <p:endCondLst>
                    <p:cond evt="onStopAudio">
                      <p:tgtEl>
                        <p:sldTgt/>
                      </p:tgtEl>
                    </p:cond>
                  </p:endCondLst>
                </p:cTn>
                <p:tgtEl>
                  <p:spTgt spid="7"/>
                </p:tgtEl>
              </p:cMediaNode>
            </p:audio>
            <p:audio>
              <p:cMediaNode>
                <p:cTn id="16" fill="hold" display="1">
                  <p:stCondLst>
                    <p:cond delay="indefinite"/>
                  </p:stCondLst>
                  <p:endCondLst>
                    <p:cond evt="onStopAudio">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499745" y="1178560"/>
          <a:ext cx="11276330" cy="4775835"/>
        </p:xfrm>
        <a:graphic>
          <a:graphicData uri="http://schemas.openxmlformats.org/drawingml/2006/table">
            <a:tbl>
              <a:tblPr firstRow="1" bandRow="1">
                <a:tableStyleId>{5DA37D80-6434-44D0-A028-1B22A696006F}</a:tableStyleId>
              </a:tblPr>
              <a:tblGrid>
                <a:gridCol w="4250690"/>
                <a:gridCol w="3252470"/>
                <a:gridCol w="3773170"/>
              </a:tblGrid>
              <a:tr h="916305">
                <a:tc>
                  <a:txBody>
                    <a:bodyPr/>
                    <a:lstStyle/>
                    <a:p>
                      <a:pPr algn="ctr"/>
                      <a:r>
                        <a:rPr lang="en-US" sz="4000" b="1" dirty="0">
                          <a:solidFill>
                            <a:srgbClr val="05A0B8"/>
                          </a:solidFill>
                        </a:rPr>
                        <a:t>New words</a:t>
                      </a:r>
                      <a:endParaRPr lang="en-US" sz="4000" b="1" dirty="0">
                        <a:solidFill>
                          <a:srgbClr val="05A0B8"/>
                        </a:solidFill>
                      </a:endParaRPr>
                    </a:p>
                  </a:txBody>
                  <a:tcPr anchor="ctr"/>
                </a:tc>
                <a:tc>
                  <a:txBody>
                    <a:bodyPr/>
                    <a:lstStyle/>
                    <a:p>
                      <a:pPr algn="ctr"/>
                      <a:r>
                        <a:rPr lang="en-US" sz="4000" b="1" dirty="0">
                          <a:solidFill>
                            <a:srgbClr val="05A0B8"/>
                          </a:solidFill>
                        </a:rPr>
                        <a:t>Pronunciation</a:t>
                      </a:r>
                      <a:endParaRPr lang="en-US" sz="4000" b="1" dirty="0">
                        <a:solidFill>
                          <a:srgbClr val="05A0B8"/>
                        </a:solidFill>
                      </a:endParaRPr>
                    </a:p>
                  </a:txBody>
                  <a:tcPr anchor="ctr"/>
                </a:tc>
                <a:tc>
                  <a:txBody>
                    <a:bodyPr/>
                    <a:lstStyle/>
                    <a:p>
                      <a:pPr algn="ctr"/>
                      <a:r>
                        <a:rPr lang="en-US" sz="4000" b="1" dirty="0">
                          <a:solidFill>
                            <a:srgbClr val="05A0B8"/>
                          </a:solidFill>
                        </a:rPr>
                        <a:t>Meaning</a:t>
                      </a:r>
                      <a:endParaRPr lang="en-US" sz="4000" b="1" dirty="0">
                        <a:solidFill>
                          <a:srgbClr val="05A0B8"/>
                        </a:solidFill>
                      </a:endParaRPr>
                    </a:p>
                  </a:txBody>
                  <a:tcPr anchor="ctr"/>
                </a:tc>
              </a:tr>
              <a:tr h="811530">
                <a:tc>
                  <a:txBody>
                    <a:bodyPr/>
                    <a:lstStyle/>
                    <a:p>
                      <a:pPr marL="144145" marR="0" indent="-144145" algn="just">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4. essential (adj) </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/ɪˈsenʃl/</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vô cùng quan trọng</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84518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5. preserve (v)</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/prɪˈzɜːv/</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bảo tồn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96393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6. grassland (n)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/ˈɡrɑːslænd/</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khu vực đồng cỏ</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essential">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60985" y="2552065"/>
            <a:ext cx="876935" cy="876935"/>
          </a:xfrm>
          <a:prstGeom prst="rect">
            <a:avLst/>
          </a:prstGeom>
        </p:spPr>
      </p:pic>
      <p:pic>
        <p:nvPicPr>
          <p:cNvPr id="3" name="preserve">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60985" y="3601085"/>
            <a:ext cx="876935" cy="876935"/>
          </a:xfrm>
          <a:prstGeom prst="rect">
            <a:avLst/>
          </a:prstGeom>
        </p:spPr>
      </p:pic>
      <p:pic>
        <p:nvPicPr>
          <p:cNvPr id="8" name="grassland">
            <a:hlinkClick r:id="" action="ppaction://media"/>
          </p:cNvPr>
          <p:cNvPicPr/>
          <p:nvPr>
            <a:audioFile r:link="rId6"/>
            <p:extLst>
              <p:ext uri="{DAA4B4D4-6D71-4841-9C94-3DE7FCFB9230}">
                <p14:media xmlns:p14="http://schemas.microsoft.com/office/powerpoint/2010/main" r:embed="rId7"/>
              </p:ext>
            </p:extLst>
          </p:nvPr>
        </p:nvPicPr>
        <p:blipFill>
          <a:blip r:embed="rId3"/>
          <a:stretch>
            <a:fillRect/>
          </a:stretch>
        </p:blipFill>
        <p:spPr>
          <a:xfrm>
            <a:off x="-260985" y="4478020"/>
            <a:ext cx="876935" cy="8769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76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p:tgtEl>
                        <p:sldTgt/>
                      </p:tgtEl>
                    </p:cond>
                  </p:endCondLst>
                </p:cTn>
                <p:tgtEl>
                  <p:spTgt spid="2"/>
                </p:tgtEl>
              </p:cMediaNode>
            </p:audio>
            <p:audio>
              <p:cMediaNode>
                <p:cTn id="16" fill="hold" display="1">
                  <p:stCondLst>
                    <p:cond delay="indefinite"/>
                  </p:stCondLst>
                  <p:endCondLst>
                    <p:cond evt="onStopAudio">
                      <p:tgtEl>
                        <p:sldTgt/>
                      </p:tgtEl>
                    </p:cond>
                  </p:endCondLst>
                </p:cTn>
                <p:tgtEl>
                  <p:spTgt spid="3"/>
                </p:tgtEl>
              </p:cMediaNode>
            </p:audio>
            <p:audio>
              <p:cMediaNode>
                <p:cTn id="17" fill="hold" display="1">
                  <p:stCondLst>
                    <p:cond delay="indefinite"/>
                  </p:stCondLst>
                  <p:endCondLst>
                    <p:cond evt="onStopAudio">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Making a Solar System picture</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F (False).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correct picture. </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 from 3</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BD3EA">
            <a:alpha val="97000"/>
          </a:srgbClr>
        </a:solidFill>
        <a:effectLst/>
      </p:bgPr>
    </p:bg>
    <p:spTree>
      <p:nvGrpSpPr>
        <p:cNvPr id="1" name=""/>
        <p:cNvGrpSpPr/>
        <p:nvPr/>
      </p:nvGrpSpPr>
      <p:grpSpPr>
        <a:xfrm>
          <a:off x="0" y="0"/>
          <a:ext cx="0" cy="0"/>
          <a:chOff x="0" y="0"/>
          <a:chExt cx="0" cy="0"/>
        </a:xfrm>
      </p:grpSpPr>
      <p:pic>
        <p:nvPicPr>
          <p:cNvPr id="4" name="Picture 3" descr="A blue and purple clouds and stars"/>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33910" cy="6859146"/>
          </a:xfrm>
          <a:prstGeom prst="rect">
            <a:avLst/>
          </a:prstGeom>
        </p:spPr>
      </p:pic>
      <p:grpSp>
        <p:nvGrpSpPr>
          <p:cNvPr id="10" name="Group 9"/>
          <p:cNvGrpSpPr/>
          <p:nvPr/>
        </p:nvGrpSpPr>
        <p:grpSpPr>
          <a:xfrm>
            <a:off x="1342390" y="2059000"/>
            <a:ext cx="2679700" cy="775970"/>
            <a:chOff x="5608320" y="213360"/>
            <a:chExt cx="2679700" cy="775970"/>
          </a:xfrm>
        </p:grpSpPr>
        <p:grpSp>
          <p:nvGrpSpPr>
            <p:cNvPr id="33" name="Group 32"/>
            <p:cNvGrpSpPr/>
            <p:nvPr/>
          </p:nvGrpSpPr>
          <p:grpSpPr>
            <a:xfrm>
              <a:off x="7331710" y="2800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5608320" y="231140"/>
              <a:ext cx="2089150" cy="706755"/>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17" name="TextBox 16"/>
            <p:cNvSpPr txBox="1"/>
            <p:nvPr/>
          </p:nvSpPr>
          <p:spPr>
            <a:xfrm>
              <a:off x="7192010" y="2133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endParaRPr lang="en-US" sz="4000" b="1" u="sng" dirty="0">
                <a:solidFill>
                  <a:schemeClr val="bg1"/>
                </a:solidFill>
                <a:latin typeface="Myriad Pro" pitchFamily="34" charset="0"/>
              </a:endParaRPr>
            </a:p>
          </p:txBody>
        </p:sp>
      </p:grpSp>
      <p:sp>
        <p:nvSpPr>
          <p:cNvPr id="43" name="TextBox 42"/>
          <p:cNvSpPr txBox="1"/>
          <p:nvPr/>
        </p:nvSpPr>
        <p:spPr>
          <a:xfrm>
            <a:off x="-111760" y="4715846"/>
            <a:ext cx="7086600" cy="706755"/>
          </a:xfrm>
          <a:prstGeom prst="rect">
            <a:avLst/>
          </a:prstGeom>
          <a:solidFill>
            <a:schemeClr val="bg1">
              <a:alpha val="0"/>
            </a:schemeClr>
          </a:solidFill>
        </p:spPr>
        <p:txBody>
          <a:bodyPr wrap="square" rtlCol="0">
            <a:spAutoFit/>
          </a:bodyPr>
          <a:lstStyle/>
          <a:p>
            <a:pPr algn="ctr" fontAlgn="t"/>
            <a:r>
              <a:rPr lang="en-US" sz="4000" b="1" dirty="0">
                <a:solidFill>
                  <a:schemeClr val="bg1"/>
                </a:solidFill>
              </a:rPr>
              <a:t>In a science club</a:t>
            </a:r>
            <a:endParaRPr lang="en-US" sz="4000" b="1" dirty="0">
              <a:solidFill>
                <a:schemeClr val="bg1"/>
              </a:solidFill>
            </a:endParaRPr>
          </a:p>
        </p:txBody>
      </p:sp>
      <p:sp>
        <p:nvSpPr>
          <p:cNvPr id="2" name="TextBox 1"/>
          <p:cNvSpPr txBox="1"/>
          <p:nvPr/>
        </p:nvSpPr>
        <p:spPr>
          <a:xfrm>
            <a:off x="931544" y="2852102"/>
            <a:ext cx="4589780" cy="923330"/>
          </a:xfrm>
          <a:prstGeom prst="rect">
            <a:avLst/>
          </a:prstGeom>
          <a:solidFill>
            <a:schemeClr val="bg1">
              <a:alpha val="0"/>
            </a:schemeClr>
          </a:solidFill>
        </p:spPr>
        <p:txBody>
          <a:bodyPr wrap="square" rtlCol="0">
            <a:spAutoFit/>
          </a:bodyPr>
          <a:lstStyle/>
          <a:p>
            <a:pPr fontAlgn="t"/>
            <a:r>
              <a:rPr lang="en-US" sz="5400" b="1" dirty="0">
                <a:solidFill>
                  <a:schemeClr val="bg1"/>
                </a:solidFill>
              </a:rPr>
              <a:t>PLANET EARTH</a:t>
            </a:r>
            <a:endParaRPr lang="en-US" sz="5400" b="1" dirty="0">
              <a:solidFill>
                <a:schemeClr val="bg1"/>
              </a:solidFill>
            </a:endParaRPr>
          </a:p>
        </p:txBody>
      </p:sp>
      <p:sp>
        <p:nvSpPr>
          <p:cNvPr id="34" name="Rounded Rectangle 33"/>
          <p:cNvSpPr/>
          <p:nvPr/>
        </p:nvSpPr>
        <p:spPr>
          <a:xfrm>
            <a:off x="1192730" y="3818264"/>
            <a:ext cx="510159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718510" y="3853824"/>
            <a:ext cx="4712970" cy="523240"/>
          </a:xfrm>
          <a:prstGeom prst="rect">
            <a:avLst/>
          </a:prstGeom>
          <a:noFill/>
        </p:spPr>
        <p:txBody>
          <a:bodyPr wrap="square" rtlCol="0">
            <a:spAutoFit/>
          </a:bodyPr>
          <a:lstStyle/>
          <a:p>
            <a:r>
              <a:rPr lang="en-US" sz="2800" b="1" dirty="0">
                <a:solidFill>
                  <a:schemeClr val="bg1"/>
                </a:solidFill>
              </a:rPr>
              <a:t>LESSON 1: GETTING STARTED</a:t>
            </a:r>
            <a:endParaRPr lang="en-US" sz="2800" b="1" dirty="0">
              <a:solidFill>
                <a:schemeClr val="bg1"/>
              </a:solidFill>
            </a:endParaRPr>
          </a:p>
        </p:txBody>
      </p:sp>
      <p:grpSp>
        <p:nvGrpSpPr>
          <p:cNvPr id="7" name="Group 6"/>
          <p:cNvGrpSpPr/>
          <p:nvPr/>
        </p:nvGrpSpPr>
        <p:grpSpPr>
          <a:xfrm>
            <a:off x="648535" y="3666499"/>
            <a:ext cx="990600" cy="941705"/>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
        <p:nvSpPr>
          <p:cNvPr id="11" name="TextBox 10"/>
          <p:cNvSpPr txBox="1"/>
          <p:nvPr/>
        </p:nvSpPr>
        <p:spPr>
          <a:xfrm>
            <a:off x="931544" y="2835395"/>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endParaRPr lang="en-US" sz="5400" b="1" dirty="0">
              <a:ln w="19050" cmpd="dbl">
                <a:solidFill>
                  <a:schemeClr val="bg1"/>
                </a:solidFill>
              </a:ln>
              <a:noFill/>
            </a:endParaRPr>
          </a:p>
        </p:txBody>
      </p:sp>
      <p:sp>
        <p:nvSpPr>
          <p:cNvPr id="13" name="TextBox 12"/>
          <p:cNvSpPr txBox="1"/>
          <p:nvPr/>
        </p:nvSpPr>
        <p:spPr>
          <a:xfrm>
            <a:off x="931544" y="2843394"/>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endParaRPr lang="en-US" sz="5400" b="1" dirty="0">
              <a:ln w="19050" cmpd="dbl">
                <a:solidFill>
                  <a:schemeClr val="bg1"/>
                </a:solidFill>
              </a:ln>
              <a:noFill/>
            </a:endParaRPr>
          </a:p>
        </p:txBody>
      </p:sp>
      <p:pic>
        <p:nvPicPr>
          <p:cNvPr id="3" name="3D Model 2"/>
          <p:cNvPicPr>
            <a:picLocks noGrp="1" noRot="1" noChangeAspect="1" noMove="1" noResize="1" noEditPoints="1" noAdjustHandles="1" noChangeArrowheads="1" noChangeShapeType="1" noCrop="1"/>
          </p:cNvPicPr>
          <p:nvPr/>
        </p:nvPicPr>
        <p:blipFill>
          <a:blip r:embed="rId5"/>
          <a:stretch>
            <a:fillRect/>
          </a:stretch>
        </p:blipFill>
        <p:spPr>
          <a:xfrm rot="6780000">
            <a:off x="10271877" y="-2114879"/>
            <a:ext cx="3005827" cy="30058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360045" y="1024890"/>
            <a:ext cx="11534140" cy="1272540"/>
          </a:xfrm>
          <a:prstGeom prst="rect">
            <a:avLst/>
          </a:prstGeom>
          <a:noFill/>
        </p:spPr>
        <p:txBody>
          <a:bodyPr wrap="square">
            <a:spAutoFit/>
          </a:bodyPr>
          <a:lstStyle/>
          <a:p>
            <a:pPr algn="just">
              <a:lnSpc>
                <a:spcPct val="120000"/>
              </a:lnSpc>
            </a:pPr>
            <a:r>
              <a:rPr lang="en-US" sz="3200" dirty="0">
                <a:solidFill>
                  <a:schemeClr val="tx1"/>
                </a:solidFill>
                <a:latin typeface="Calibri" panose="020F0502020204030204" pitchFamily="34" charset="0"/>
                <a:cs typeface="Calibri" panose="020F0502020204030204" pitchFamily="34" charset="0"/>
              </a:rPr>
              <a:t>- Look at the Heading In a Science club, the conversation and the pictures. Then, answer these questions:</a:t>
            </a:r>
            <a:endParaRPr lang="en-US" sz="3200" dirty="0">
              <a:solidFill>
                <a:schemeClr val="tx1"/>
              </a:solidFill>
              <a:latin typeface="Calibri" panose="020F0502020204030204" pitchFamily="34" charset="0"/>
              <a:cs typeface="Calibri" panose="020F0502020204030204" pitchFamily="34" charset="0"/>
            </a:endParaRPr>
          </a:p>
        </p:txBody>
      </p:sp>
      <p:sp>
        <p:nvSpPr>
          <p:cNvPr id="12" name="TextBox 10"/>
          <p:cNvSpPr txBox="1"/>
          <p:nvPr/>
        </p:nvSpPr>
        <p:spPr>
          <a:xfrm>
            <a:off x="774700" y="2776855"/>
            <a:ext cx="10450830" cy="1272540"/>
          </a:xfrm>
          <a:prstGeom prst="rect">
            <a:avLst/>
          </a:prstGeom>
          <a:noFill/>
        </p:spPr>
        <p:txBody>
          <a:bodyPr wrap="square">
            <a:spAutoFit/>
          </a:bodyPr>
          <a:lstStyle/>
          <a:p>
            <a:pPr algn="just">
              <a:lnSpc>
                <a:spcPct val="120000"/>
              </a:lnSpc>
            </a:pPr>
            <a:r>
              <a:rPr lang="en-US" sz="3200" dirty="0">
                <a:solidFill>
                  <a:schemeClr val="tx1"/>
                </a:solidFill>
                <a:latin typeface="Calibri" panose="020F0502020204030204" pitchFamily="34" charset="0"/>
                <a:cs typeface="Calibri" panose="020F0502020204030204" pitchFamily="34" charset="0"/>
              </a:rPr>
              <a:t>1/ What can you see in the pictures? </a:t>
            </a:r>
            <a:endParaRPr lang="en-US" sz="3200" dirty="0">
              <a:solidFill>
                <a:schemeClr val="tx1"/>
              </a:solidFill>
              <a:latin typeface="Calibri" panose="020F0502020204030204" pitchFamily="34" charset="0"/>
              <a:cs typeface="Calibri" panose="020F0502020204030204" pitchFamily="34" charset="0"/>
            </a:endParaRPr>
          </a:p>
          <a:p>
            <a:pPr algn="just">
              <a:lnSpc>
                <a:spcPct val="120000"/>
              </a:lnSpc>
            </a:pPr>
            <a:r>
              <a:rPr lang="en-US" sz="3200" dirty="0">
                <a:solidFill>
                  <a:schemeClr val="tx1"/>
                </a:solidFill>
                <a:latin typeface="Calibri" panose="020F0502020204030204" pitchFamily="34" charset="0"/>
                <a:cs typeface="Calibri" panose="020F0502020204030204" pitchFamily="34" charset="0"/>
              </a:rPr>
              <a:t>2/ What do you think Mr. An, Nick and Lan are talking about?</a:t>
            </a:r>
            <a:endParaRPr lang="en-US" sz="3200" dirty="0">
              <a:solidFill>
                <a:schemeClr val="tx1"/>
              </a:solidFill>
              <a:latin typeface="Calibri" panose="020F0502020204030204" pitchFamily="34" charset="0"/>
              <a:cs typeface="Calibri" panose="020F0502020204030204" pitchFamily="34" charset="0"/>
            </a:endParaRPr>
          </a:p>
        </p:txBody>
      </p:sp>
      <p:sp>
        <p:nvSpPr>
          <p:cNvPr id="4" name="TextBox 10"/>
          <p:cNvSpPr txBox="1"/>
          <p:nvPr/>
        </p:nvSpPr>
        <p:spPr>
          <a:xfrm>
            <a:off x="258445" y="2256155"/>
            <a:ext cx="8131175" cy="681990"/>
          </a:xfrm>
          <a:prstGeom prst="rect">
            <a:avLst/>
          </a:prstGeom>
          <a:noFill/>
        </p:spPr>
        <p:txBody>
          <a:bodyPr wrap="square">
            <a:spAutoFit/>
          </a:bodyPr>
          <a:lstStyle/>
          <a:p>
            <a:pPr algn="just">
              <a:lnSpc>
                <a:spcPct val="120000"/>
              </a:lnSpc>
            </a:pPr>
            <a:r>
              <a:rPr lang="en-US" sz="3200" b="1" dirty="0">
                <a:solidFill>
                  <a:schemeClr val="tx1"/>
                </a:solidFill>
                <a:latin typeface="Calibri" panose="020F0502020204030204" pitchFamily="34" charset="0"/>
                <a:cs typeface="Calibri" panose="020F0502020204030204" pitchFamily="34" charset="0"/>
              </a:rPr>
              <a:t>Questions:</a:t>
            </a:r>
            <a:endParaRPr lang="en-US" sz="3200" b="1" dirty="0">
              <a:solidFill>
                <a:schemeClr val="tx1"/>
              </a:solidFill>
              <a:latin typeface="Calibri" panose="020F0502020204030204" pitchFamily="34" charset="0"/>
              <a:cs typeface="Calibri" panose="020F0502020204030204" pitchFamily="34" charset="0"/>
            </a:endParaRPr>
          </a:p>
        </p:txBody>
      </p:sp>
      <p:pic>
        <p:nvPicPr>
          <p:cNvPr id="16" name="Picture 1"/>
          <p:cNvPicPr>
            <a:picLocks noChangeAspect="1"/>
          </p:cNvPicPr>
          <p:nvPr/>
        </p:nvPicPr>
        <p:blipFill>
          <a:blip r:embed="rId1"/>
          <a:stretch>
            <a:fillRect/>
          </a:stretch>
        </p:blipFill>
        <p:spPr>
          <a:xfrm>
            <a:off x="7566025" y="4204970"/>
            <a:ext cx="3900170" cy="236474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100330" y="1207135"/>
            <a:ext cx="12245340" cy="5582285"/>
          </a:xfrm>
          <a:prstGeom prst="rect">
            <a:avLst/>
          </a:prstGeom>
          <a:solidFill>
            <a:schemeClr val="bg1">
              <a:alpha val="70000"/>
            </a:schemeClr>
          </a:solidFill>
        </p:spPr>
        <p:txBody>
          <a:bodyPr wrap="square" rtlCol="0" anchor="t">
            <a:noAutofit/>
          </a:bodyPr>
          <a:lstStyle/>
          <a:p>
            <a:pPr algn="just"/>
            <a:r>
              <a:rPr lang="en-US" sz="3000" b="1"/>
              <a:t>President:</a:t>
            </a:r>
            <a:r>
              <a:rPr lang="en-US" sz="3000"/>
              <a:t> Hi, welcome to our science club. Our topic today is planet Earth. Our guest is Mr An, an earth scientist. </a:t>
            </a:r>
            <a:endParaRPr lang="en-US" sz="3000"/>
          </a:p>
          <a:p>
            <a:pPr algn="just"/>
            <a:r>
              <a:rPr lang="en-US" sz="3000" b="1"/>
              <a:t>Mr An:</a:t>
            </a:r>
            <a:r>
              <a:rPr lang="en-US" sz="3000"/>
              <a:t> Hi everybody. Pleased to meet you. I’m looking forward to answering </a:t>
            </a:r>
            <a:endParaRPr lang="en-US" sz="3000"/>
          </a:p>
          <a:p>
            <a:pPr algn="just"/>
            <a:r>
              <a:rPr lang="en-US" sz="3000"/>
              <a:t>your questions about our planet.</a:t>
            </a:r>
            <a:endParaRPr lang="en-US" sz="3000"/>
          </a:p>
          <a:p>
            <a:pPr algn="just"/>
            <a:r>
              <a:rPr lang="en-US" sz="3000" b="1"/>
              <a:t>Lan:</a:t>
            </a:r>
            <a:r>
              <a:rPr lang="en-US" sz="3000"/>
              <a:t> Mr An, where’s Earth in the Solar System?</a:t>
            </a:r>
            <a:endParaRPr lang="en-US" sz="3000"/>
          </a:p>
          <a:p>
            <a:pPr algn="just"/>
            <a:r>
              <a:rPr lang="en-US" sz="3000" b="1"/>
              <a:t>Mr An:</a:t>
            </a:r>
            <a:r>
              <a:rPr lang="en-US" sz="3000"/>
              <a:t> There are eight planets in the Solar System, an</a:t>
            </a:r>
            <a:r>
              <a:rPr lang="en-US" sz="3000">
                <a:sym typeface="+mn-ea"/>
              </a:rPr>
              <a:t>rgest in </a:t>
            </a:r>
            <a:r>
              <a:rPr lang="en-US" sz="3000"/>
              <a:t>d Earth is the third from the Sun, after Mercury and Venus. It’s also the fifth laour system.</a:t>
            </a:r>
            <a:endParaRPr lang="en-US" sz="3000"/>
          </a:p>
          <a:p>
            <a:pPr algn="just"/>
            <a:r>
              <a:rPr lang="en-US" sz="3000" b="1"/>
              <a:t>Nick:</a:t>
            </a:r>
            <a:r>
              <a:rPr lang="en-US" sz="3000"/>
              <a:t> Is it also called the Blue Planet? </a:t>
            </a:r>
            <a:endParaRPr lang="en-US" sz="3000"/>
          </a:p>
          <a:p>
            <a:pPr algn="just"/>
            <a:r>
              <a:rPr lang="en-US" sz="3000" b="1"/>
              <a:t>Mr An:</a:t>
            </a:r>
            <a:r>
              <a:rPr lang="en-US" sz="3000"/>
              <a:t> Right. From the outer space it looks blue because water covers more </a:t>
            </a:r>
            <a:endParaRPr lang="en-US" sz="3000"/>
          </a:p>
          <a:p>
            <a:pPr algn="just"/>
            <a:r>
              <a:rPr lang="en-US" sz="3000"/>
              <a:t>than 70 per cent of it.</a:t>
            </a:r>
            <a:endParaRPr lang="en-US" sz="3000"/>
          </a:p>
          <a:p>
            <a:pPr algn="just"/>
            <a:r>
              <a:rPr lang="en-US" sz="3000" b="1"/>
              <a:t>Lan:</a:t>
            </a:r>
            <a:r>
              <a:rPr lang="en-US" sz="3000"/>
              <a:t> Is it the only planet that has liquid water? </a:t>
            </a:r>
            <a:endParaRPr lang="en-US" sz="3000"/>
          </a:p>
          <a:p>
            <a:pPr algn="just"/>
            <a:endParaRPr lang="en-US" sz="3000"/>
          </a:p>
        </p:txBody>
      </p:sp>
      <p:grpSp>
        <p:nvGrpSpPr>
          <p:cNvPr id="13" name="Group 12"/>
          <p:cNvGrpSpPr/>
          <p:nvPr/>
        </p:nvGrpSpPr>
        <p:grpSpPr>
          <a:xfrm>
            <a:off x="-1270" y="5080"/>
            <a:ext cx="12192000" cy="66421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7"/>
          <p:cNvSpPr txBox="1"/>
          <p:nvPr/>
        </p:nvSpPr>
        <p:spPr>
          <a:xfrm>
            <a:off x="487067" y="218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1"/>
          <p:cNvSpPr txBox="1"/>
          <p:nvPr/>
        </p:nvSpPr>
        <p:spPr>
          <a:xfrm>
            <a:off x="936413" y="61662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endParaRPr lang="en-US" sz="3200" b="1" dirty="0">
              <a:solidFill>
                <a:schemeClr val="tx1"/>
              </a:solidFill>
              <a:effectLst>
                <a:glow rad="88900">
                  <a:schemeClr val="bg1"/>
                </a:glow>
              </a:effectLst>
              <a:cs typeface="Arial" panose="020B0604020202020204" pitchFamily="34" charset="0"/>
            </a:endParaRPr>
          </a:p>
        </p:txBody>
      </p:sp>
      <p:sp>
        <p:nvSpPr>
          <p:cNvPr id="17" name="Rounded Rectangle 16"/>
          <p:cNvSpPr/>
          <p:nvPr/>
        </p:nvSpPr>
        <p:spPr>
          <a:xfrm>
            <a:off x="381022" y="66376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1" name="TextBox 16"/>
          <p:cNvSpPr txBox="1"/>
          <p:nvPr/>
        </p:nvSpPr>
        <p:spPr>
          <a:xfrm>
            <a:off x="433807" y="56112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 name="06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020820" y="386715"/>
            <a:ext cx="1057275" cy="1057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114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2"/>
                </p:tgtEl>
              </p:cMediaNode>
            </p:audio>
          </p:childTnLst>
        </p:cTn>
      </p:par>
    </p:tnLst>
    <p:bldLst>
      <p:bldP spid="12" grpId="0" bldLvl="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100330" y="1395095"/>
            <a:ext cx="12206605" cy="4635500"/>
          </a:xfrm>
          <a:prstGeom prst="rect">
            <a:avLst/>
          </a:prstGeom>
          <a:solidFill>
            <a:schemeClr val="bg1">
              <a:alpha val="70000"/>
            </a:schemeClr>
          </a:solidFill>
        </p:spPr>
        <p:txBody>
          <a:bodyPr wrap="square" rtlCol="0" anchor="t">
            <a:noAutofit/>
          </a:bodyPr>
          <a:lstStyle/>
          <a:p>
            <a:pPr algn="just"/>
            <a:r>
              <a:rPr lang="en-US" sz="3000" b="1">
                <a:sym typeface="+mn-ea"/>
              </a:rPr>
              <a:t>Mr An: </a:t>
            </a:r>
            <a:r>
              <a:rPr lang="en-US" sz="3000">
                <a:sym typeface="+mn-ea"/>
              </a:rPr>
              <a:t>Exactly. Without it, there wouldn’t be living things, like humans, or the flora and fauna of your habitat.</a:t>
            </a:r>
            <a:endParaRPr lang="en-US" sz="3000">
              <a:sym typeface="+mn-ea"/>
            </a:endParaRPr>
          </a:p>
          <a:p>
            <a:pPr algn="just"/>
            <a:r>
              <a:rPr lang="en-US" sz="3000" b="1"/>
              <a:t>Nick: </a:t>
            </a:r>
            <a:r>
              <a:rPr lang="en-US" sz="3000"/>
              <a:t>How about the role of air, light, and heat? How do they affect Earth?</a:t>
            </a:r>
            <a:endParaRPr lang="en-US" sz="3000"/>
          </a:p>
          <a:p>
            <a:pPr algn="just"/>
            <a:r>
              <a:rPr lang="en-US" sz="3000" b="1"/>
              <a:t>Mr An:</a:t>
            </a:r>
            <a:r>
              <a:rPr lang="en-US" sz="3000"/>
              <a:t> Well, water bodies and landforms, which are main areas on Earth, together with air, light, and heat, provide essential habitats for plants and animals.</a:t>
            </a:r>
            <a:endParaRPr lang="en-US" sz="3000"/>
          </a:p>
          <a:p>
            <a:pPr algn="just"/>
            <a:r>
              <a:rPr lang="en-US" sz="3000" b="1"/>
              <a:t>Nick:</a:t>
            </a:r>
            <a:r>
              <a:rPr lang="en-US" sz="3000"/>
              <a:t> It’s fascinating to observe and study these habitats.</a:t>
            </a:r>
            <a:endParaRPr lang="en-US" sz="3000"/>
          </a:p>
          <a:p>
            <a:pPr algn="just"/>
            <a:r>
              <a:rPr lang="en-US" sz="3000" b="1"/>
              <a:t>Mr An:</a:t>
            </a:r>
            <a:r>
              <a:rPr lang="en-US" sz="3000"/>
              <a:t> Yes. However, they are being destroyed by pollution. We should all help out to preserve them. …</a:t>
            </a:r>
            <a:endParaRPr lang="en-US" sz="3000"/>
          </a:p>
        </p:txBody>
      </p:sp>
      <p:grpSp>
        <p:nvGrpSpPr>
          <p:cNvPr id="13" name="Group 12"/>
          <p:cNvGrpSpPr/>
          <p:nvPr/>
        </p:nvGrpSpPr>
        <p:grpSpPr>
          <a:xfrm>
            <a:off x="-1270" y="5080"/>
            <a:ext cx="12192000" cy="66421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7"/>
          <p:cNvSpPr txBox="1"/>
          <p:nvPr/>
        </p:nvSpPr>
        <p:spPr>
          <a:xfrm>
            <a:off x="487067" y="218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1"/>
          <p:cNvSpPr txBox="1"/>
          <p:nvPr/>
        </p:nvSpPr>
        <p:spPr>
          <a:xfrm>
            <a:off x="936413" y="74870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endParaRPr lang="en-US" sz="3200" b="1" dirty="0">
              <a:solidFill>
                <a:schemeClr val="tx1"/>
              </a:solidFill>
              <a:effectLst>
                <a:glow rad="88900">
                  <a:schemeClr val="bg1"/>
                </a:glow>
              </a:effectLst>
              <a:cs typeface="Arial" panose="020B0604020202020204" pitchFamily="34" charset="0"/>
            </a:endParaRPr>
          </a:p>
        </p:txBody>
      </p:sp>
      <p:sp>
        <p:nvSpPr>
          <p:cNvPr id="17" name="Rounded Rectangle 16"/>
          <p:cNvSpPr/>
          <p:nvPr/>
        </p:nvSpPr>
        <p:spPr>
          <a:xfrm>
            <a:off x="381022" y="75901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1" name="TextBox 16"/>
          <p:cNvSpPr txBox="1"/>
          <p:nvPr/>
        </p:nvSpPr>
        <p:spPr>
          <a:xfrm>
            <a:off x="433807" y="65637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 name="06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961765" y="386715"/>
            <a:ext cx="1057275" cy="1057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114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2"/>
                </p:tgtEl>
              </p:cMediaNode>
            </p:audio>
          </p:childTnLst>
        </p:cTn>
      </p:par>
    </p:tnLst>
    <p:bldLst>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360045" y="1024890"/>
            <a:ext cx="11534140" cy="681990"/>
          </a:xfrm>
          <a:prstGeom prst="rect">
            <a:avLst/>
          </a:prstGeom>
          <a:noFill/>
        </p:spPr>
        <p:txBody>
          <a:bodyPr wrap="square">
            <a:spAutoFit/>
          </a:bodyPr>
          <a:lstStyle/>
          <a:p>
            <a:pPr algn="just">
              <a:lnSpc>
                <a:spcPct val="120000"/>
              </a:lnSpc>
            </a:pPr>
            <a:r>
              <a:rPr lang="en-US" sz="3200" dirty="0">
                <a:solidFill>
                  <a:schemeClr val="tx1"/>
                </a:solidFill>
                <a:latin typeface="Calibri" panose="020F0502020204030204" pitchFamily="34" charset="0"/>
                <a:cs typeface="Calibri" panose="020F0502020204030204" pitchFamily="34" charset="0"/>
              </a:rPr>
              <a:t>- Look at these questions again:</a:t>
            </a:r>
            <a:endParaRPr lang="en-US" sz="3200" dirty="0">
              <a:solidFill>
                <a:schemeClr val="tx1"/>
              </a:solidFill>
              <a:latin typeface="Calibri" panose="020F0502020204030204" pitchFamily="34" charset="0"/>
              <a:cs typeface="Calibri" panose="020F0502020204030204" pitchFamily="34" charset="0"/>
            </a:endParaRPr>
          </a:p>
        </p:txBody>
      </p:sp>
      <p:sp>
        <p:nvSpPr>
          <p:cNvPr id="12" name="TextBox 10"/>
          <p:cNvSpPr txBox="1"/>
          <p:nvPr/>
        </p:nvSpPr>
        <p:spPr>
          <a:xfrm>
            <a:off x="774700" y="2214880"/>
            <a:ext cx="10450830" cy="1272540"/>
          </a:xfrm>
          <a:prstGeom prst="rect">
            <a:avLst/>
          </a:prstGeom>
          <a:noFill/>
        </p:spPr>
        <p:txBody>
          <a:bodyPr wrap="square">
            <a:spAutoFit/>
          </a:bodyPr>
          <a:lstStyle/>
          <a:p>
            <a:pPr algn="just">
              <a:lnSpc>
                <a:spcPct val="120000"/>
              </a:lnSpc>
            </a:pPr>
            <a:r>
              <a:rPr lang="en-US" sz="3200" dirty="0">
                <a:solidFill>
                  <a:schemeClr val="tx1"/>
                </a:solidFill>
                <a:latin typeface="Calibri" panose="020F0502020204030204" pitchFamily="34" charset="0"/>
                <a:cs typeface="Calibri" panose="020F0502020204030204" pitchFamily="34" charset="0"/>
              </a:rPr>
              <a:t>1/ What can you see in the pictures? </a:t>
            </a:r>
            <a:endParaRPr lang="en-US" sz="3200" dirty="0">
              <a:solidFill>
                <a:schemeClr val="tx1"/>
              </a:solidFill>
              <a:latin typeface="Calibri" panose="020F0502020204030204" pitchFamily="34" charset="0"/>
              <a:cs typeface="Calibri" panose="020F0502020204030204" pitchFamily="34" charset="0"/>
            </a:endParaRPr>
          </a:p>
          <a:p>
            <a:pPr algn="just">
              <a:lnSpc>
                <a:spcPct val="120000"/>
              </a:lnSpc>
            </a:pPr>
            <a:r>
              <a:rPr lang="en-US" sz="3200" dirty="0">
                <a:solidFill>
                  <a:schemeClr val="tx1"/>
                </a:solidFill>
                <a:latin typeface="Calibri" panose="020F0502020204030204" pitchFamily="34" charset="0"/>
                <a:cs typeface="Calibri" panose="020F0502020204030204" pitchFamily="34" charset="0"/>
              </a:rPr>
              <a:t>2/ What do you think Mr. An, Nick and Lan are talking about?</a:t>
            </a:r>
            <a:endParaRPr lang="en-US" sz="3200" dirty="0">
              <a:solidFill>
                <a:schemeClr val="tx1"/>
              </a:solidFill>
              <a:latin typeface="Calibri" panose="020F0502020204030204" pitchFamily="34" charset="0"/>
              <a:cs typeface="Calibri" panose="020F0502020204030204" pitchFamily="34" charset="0"/>
            </a:endParaRPr>
          </a:p>
        </p:txBody>
      </p:sp>
      <p:sp>
        <p:nvSpPr>
          <p:cNvPr id="4" name="TextBox 10"/>
          <p:cNvSpPr txBox="1"/>
          <p:nvPr/>
        </p:nvSpPr>
        <p:spPr>
          <a:xfrm>
            <a:off x="258445" y="1713865"/>
            <a:ext cx="8131175" cy="681990"/>
          </a:xfrm>
          <a:prstGeom prst="rect">
            <a:avLst/>
          </a:prstGeom>
          <a:noFill/>
        </p:spPr>
        <p:txBody>
          <a:bodyPr wrap="square">
            <a:spAutoFit/>
          </a:bodyPr>
          <a:lstStyle/>
          <a:p>
            <a:pPr algn="just">
              <a:lnSpc>
                <a:spcPct val="120000"/>
              </a:lnSpc>
            </a:pPr>
            <a:r>
              <a:rPr lang="en-US" sz="3200" b="1" dirty="0">
                <a:solidFill>
                  <a:schemeClr val="tx1"/>
                </a:solidFill>
                <a:latin typeface="Calibri" panose="020F0502020204030204" pitchFamily="34" charset="0"/>
                <a:cs typeface="Calibri" panose="020F0502020204030204" pitchFamily="34" charset="0"/>
              </a:rPr>
              <a:t>Questions:</a:t>
            </a:r>
            <a:endParaRPr lang="en-US" sz="3200" b="1" dirty="0">
              <a:solidFill>
                <a:schemeClr val="tx1"/>
              </a:solidFill>
              <a:latin typeface="Calibri" panose="020F0502020204030204" pitchFamily="34" charset="0"/>
              <a:cs typeface="Calibri" panose="020F0502020204030204" pitchFamily="34" charset="0"/>
            </a:endParaRPr>
          </a:p>
        </p:txBody>
      </p:sp>
      <p:sp>
        <p:nvSpPr>
          <p:cNvPr id="2" name="TextBox 10"/>
          <p:cNvSpPr txBox="1"/>
          <p:nvPr/>
        </p:nvSpPr>
        <p:spPr>
          <a:xfrm>
            <a:off x="258445" y="3487420"/>
            <a:ext cx="8131175" cy="681990"/>
          </a:xfrm>
          <a:prstGeom prst="rect">
            <a:avLst/>
          </a:prstGeom>
          <a:noFill/>
        </p:spPr>
        <p:txBody>
          <a:bodyPr wrap="square">
            <a:spAutoFit/>
          </a:bodyPr>
          <a:p>
            <a:pPr algn="just">
              <a:lnSpc>
                <a:spcPct val="120000"/>
              </a:lnSpc>
            </a:pPr>
            <a:r>
              <a:rPr lang="en-US" sz="3200" b="1" dirty="0">
                <a:solidFill>
                  <a:schemeClr val="tx1"/>
                </a:solidFill>
                <a:latin typeface="Calibri" panose="020F0502020204030204" pitchFamily="34" charset="0"/>
                <a:cs typeface="Calibri" panose="020F0502020204030204" pitchFamily="34" charset="0"/>
              </a:rPr>
              <a:t>Suggested answers:</a:t>
            </a:r>
            <a:endParaRPr lang="en-US" sz="3200" b="1" dirty="0">
              <a:solidFill>
                <a:schemeClr val="tx1"/>
              </a:solidFill>
              <a:latin typeface="Calibri" panose="020F0502020204030204" pitchFamily="34" charset="0"/>
              <a:cs typeface="Calibri" panose="020F0502020204030204" pitchFamily="34" charset="0"/>
            </a:endParaRPr>
          </a:p>
        </p:txBody>
      </p:sp>
      <p:sp>
        <p:nvSpPr>
          <p:cNvPr id="3" name="TextBox 10"/>
          <p:cNvSpPr txBox="1"/>
          <p:nvPr/>
        </p:nvSpPr>
        <p:spPr>
          <a:xfrm>
            <a:off x="774700" y="4254500"/>
            <a:ext cx="10637520" cy="1863090"/>
          </a:xfrm>
          <a:prstGeom prst="rect">
            <a:avLst/>
          </a:prstGeom>
          <a:noFill/>
        </p:spPr>
        <p:txBody>
          <a:bodyPr wrap="square">
            <a:spAutoFit/>
          </a:bodyPr>
          <a:p>
            <a:pPr algn="just">
              <a:lnSpc>
                <a:spcPct val="120000"/>
              </a:lnSpc>
            </a:pPr>
            <a:r>
              <a:rPr lang="en-US" sz="3200" dirty="0">
                <a:solidFill>
                  <a:schemeClr val="tx1"/>
                </a:solidFill>
                <a:latin typeface="Calibri" panose="020F0502020204030204" pitchFamily="34" charset="0"/>
                <a:cs typeface="Calibri" panose="020F0502020204030204" pitchFamily="34" charset="0"/>
              </a:rPr>
              <a:t>1/ We can see the giraffes, a globe, plants and sea / ocean.</a:t>
            </a:r>
            <a:endParaRPr lang="en-US" sz="3200" dirty="0">
              <a:solidFill>
                <a:schemeClr val="tx1"/>
              </a:solidFill>
              <a:latin typeface="Calibri" panose="020F0502020204030204" pitchFamily="34" charset="0"/>
              <a:cs typeface="Calibri" panose="020F0502020204030204" pitchFamily="34" charset="0"/>
            </a:endParaRPr>
          </a:p>
          <a:p>
            <a:pPr algn="just">
              <a:lnSpc>
                <a:spcPct val="120000"/>
              </a:lnSpc>
            </a:pPr>
            <a:r>
              <a:rPr lang="en-US" sz="3200" dirty="0">
                <a:solidFill>
                  <a:schemeClr val="tx1"/>
                </a:solidFill>
                <a:latin typeface="Calibri" panose="020F0502020204030204" pitchFamily="34" charset="0"/>
                <a:cs typeface="Calibri" panose="020F0502020204030204" pitchFamily="34" charset="0"/>
              </a:rPr>
              <a:t>2/ They are talking about Earth, it’s another name, its living things and non-living things</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p>
            <a:endParaRPr lang="en-US"/>
          </a:p>
        </p:txBody>
      </p:sp>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440" y="1154430"/>
            <a:ext cx="10677525"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Read the conversation again and tick (√) T (True) or F (False)</a:t>
            </a:r>
            <a:endParaRPr lang="en-US" sz="3000" b="1" dirty="0">
              <a:effectLst>
                <a:glow rad="88900">
                  <a:schemeClr val="bg1"/>
                </a:glow>
              </a:effectLst>
              <a:cs typeface="Arial" panose="020B0604020202020204" pitchFamily="34" charset="0"/>
            </a:endParaRP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TextBox 3"/>
          <p:cNvSpPr txBox="1"/>
          <p:nvPr/>
        </p:nvSpPr>
        <p:spPr>
          <a:xfrm>
            <a:off x="657225" y="2081530"/>
            <a:ext cx="10124440" cy="645160"/>
          </a:xfrm>
          <a:prstGeom prst="rect">
            <a:avLst/>
          </a:prstGeom>
          <a:noFill/>
        </p:spPr>
        <p:txBody>
          <a:bodyPr wrap="square" rtlCol="0">
            <a:spAutoFit/>
          </a:bodyPr>
          <a:p>
            <a:pPr algn="just"/>
            <a:r>
              <a:rPr lang="en-US" sz="3600" dirty="0"/>
              <a:t>- Work in pairs to read the conversation. </a:t>
            </a:r>
            <a:endParaRPr lang="en-US" sz="3600" dirty="0"/>
          </a:p>
        </p:txBody>
      </p:sp>
      <p:sp>
        <p:nvSpPr>
          <p:cNvPr id="9" name="TextBox 3"/>
          <p:cNvSpPr txBox="1"/>
          <p:nvPr/>
        </p:nvSpPr>
        <p:spPr>
          <a:xfrm>
            <a:off x="657225" y="2842895"/>
            <a:ext cx="10656570" cy="1198880"/>
          </a:xfrm>
          <a:prstGeom prst="rect">
            <a:avLst/>
          </a:prstGeom>
          <a:noFill/>
        </p:spPr>
        <p:txBody>
          <a:bodyPr wrap="square" rtlCol="0">
            <a:spAutoFit/>
          </a:bodyPr>
          <a:p>
            <a:pPr algn="just"/>
            <a:r>
              <a:rPr lang="en-US" sz="3600" dirty="0"/>
              <a:t>- Then, underline the key words and phrases in the statements</a:t>
            </a:r>
            <a:endParaRPr lang="en-US" sz="3600" dirty="0"/>
          </a:p>
        </p:txBody>
      </p:sp>
      <p:sp>
        <p:nvSpPr>
          <p:cNvPr id="10" name="TextBox 3"/>
          <p:cNvSpPr txBox="1"/>
          <p:nvPr/>
        </p:nvSpPr>
        <p:spPr>
          <a:xfrm>
            <a:off x="709295" y="4034155"/>
            <a:ext cx="10656570" cy="1198880"/>
          </a:xfrm>
          <a:prstGeom prst="rect">
            <a:avLst/>
          </a:prstGeom>
          <a:noFill/>
        </p:spPr>
        <p:txBody>
          <a:bodyPr wrap="square" rtlCol="0">
            <a:spAutoFit/>
          </a:bodyPr>
          <a:p>
            <a:pPr algn="just"/>
            <a:r>
              <a:rPr lang="en-US" sz="3600" dirty="0"/>
              <a:t>- Work in pairs in one or two minutes to check if the statements are true or false.</a:t>
            </a:r>
            <a:endParaRPr lang="en-US" sz="3600" dirty="0"/>
          </a:p>
        </p:txBody>
      </p:sp>
      <p:graphicFrame>
        <p:nvGraphicFramePr>
          <p:cNvPr id="13" name="Content Placeholder 12"/>
          <p:cNvGraphicFramePr/>
          <p:nvPr>
            <p:ph idx="1"/>
          </p:nvPr>
        </p:nvGraphicFramePr>
        <p:xfrm>
          <a:off x="-12178665" y="2726690"/>
          <a:ext cx="10515600" cy="4548505"/>
        </p:xfrm>
        <a:graphic>
          <a:graphicData uri="http://schemas.openxmlformats.org/drawingml/2006/table">
            <a:tbl>
              <a:tblPr firstRow="1" bandRow="1">
                <a:tableStyleId>{5C22544A-7EE6-4342-B048-85BDC9FD1C3A}</a:tableStyleId>
              </a:tblPr>
              <a:tblGrid>
                <a:gridCol w="8816340"/>
                <a:gridCol w="895985"/>
                <a:gridCol w="803275"/>
              </a:tblGrid>
              <a:tr h="628015">
                <a:tc>
                  <a:txBody>
                    <a:bodyPr/>
                    <a:p>
                      <a:pPr>
                        <a:buNone/>
                      </a:pPr>
                      <a:endParaRPr lang="en-US" sz="3200"/>
                    </a:p>
                  </a:txBody>
                  <a:tcPr>
                    <a:solidFill>
                      <a:srgbClr val="11009E"/>
                    </a:solidFill>
                  </a:tcPr>
                </a:tc>
                <a:tc>
                  <a:txBody>
                    <a:bodyPr/>
                    <a:p>
                      <a:pPr algn="ctr">
                        <a:buNone/>
                      </a:pPr>
                      <a:r>
                        <a:rPr lang="en-US" sz="3200"/>
                        <a:t>T</a:t>
                      </a:r>
                      <a:endParaRPr lang="en-US" sz="3200"/>
                    </a:p>
                  </a:txBody>
                  <a:tcPr>
                    <a:solidFill>
                      <a:srgbClr val="11009E"/>
                    </a:solidFill>
                  </a:tcPr>
                </a:tc>
                <a:tc>
                  <a:txBody>
                    <a:bodyPr/>
                    <a:p>
                      <a:pPr algn="ctr">
                        <a:buNone/>
                      </a:pPr>
                      <a:r>
                        <a:rPr lang="en-US" sz="3200"/>
                        <a:t>F</a:t>
                      </a:r>
                      <a:endParaRPr lang="en-US" sz="3200"/>
                    </a:p>
                  </a:txBody>
                  <a:tcPr>
                    <a:solidFill>
                      <a:srgbClr val="11009E"/>
                    </a:solidFill>
                  </a:tcPr>
                </a:tc>
              </a:tr>
              <a:tr h="591185">
                <a:tc>
                  <a:txBody>
                    <a:bodyPr/>
                    <a:p>
                      <a:pPr algn="just">
                        <a:buNone/>
                      </a:pPr>
                      <a:r>
                        <a:rPr lang="en-US" sz="3200">
                          <a:solidFill>
                            <a:schemeClr val="bg1"/>
                          </a:solidFill>
                        </a:rPr>
                        <a:t>1. The students are asking about the Solar System.</a:t>
                      </a:r>
                      <a:endParaRPr lang="en-US" sz="3200">
                        <a:solidFill>
                          <a:schemeClr val="bg1"/>
                        </a:solidFill>
                      </a:endParaRPr>
                    </a:p>
                  </a:txBody>
                  <a:tcPr>
                    <a:solidFill>
                      <a:srgbClr val="4942E4"/>
                    </a:solidFill>
                  </a:tcPr>
                </a:tc>
                <a:tc>
                  <a:txBody>
                    <a:bodyPr/>
                    <a:p>
                      <a:pPr>
                        <a:buNone/>
                      </a:pPr>
                      <a:endParaRPr lang="en-US" sz="3200"/>
                    </a:p>
                  </a:txBody>
                  <a:tcPr>
                    <a:solidFill>
                      <a:srgbClr val="4942E4"/>
                    </a:solidFill>
                  </a:tcPr>
                </a:tc>
                <a:tc>
                  <a:txBody>
                    <a:bodyPr/>
                    <a:p>
                      <a:pPr>
                        <a:buNone/>
                      </a:pPr>
                      <a:endParaRPr lang="en-US" sz="3200"/>
                    </a:p>
                  </a:txBody>
                  <a:tcPr>
                    <a:solidFill>
                      <a:srgbClr val="4942E4"/>
                    </a:solidFill>
                  </a:tcPr>
                </a:tc>
              </a:tr>
              <a:tr h="527685">
                <a:tc>
                  <a:txBody>
                    <a:bodyPr/>
                    <a:p>
                      <a:pPr>
                        <a:buNone/>
                      </a:pPr>
                      <a:r>
                        <a:rPr lang="en-US" sz="3200"/>
                        <a:t>2. Another name for Earth is the Blue Planet. </a:t>
                      </a:r>
                      <a:endParaRPr lang="en-US" sz="3200"/>
                    </a:p>
                  </a:txBody>
                  <a:tcPr>
                    <a:solidFill>
                      <a:srgbClr val="E6B9DE"/>
                    </a:solidFill>
                  </a:tcPr>
                </a:tc>
                <a:tc>
                  <a:txBody>
                    <a:bodyPr/>
                    <a:p>
                      <a:pPr>
                        <a:buNone/>
                      </a:pPr>
                      <a:endParaRPr lang="en-US" sz="3200">
                        <a:latin typeface="Arial" panose="020B0604020202020204" pitchFamily="34" charset="0"/>
                        <a:cs typeface="Arial" panose="020B0604020202020204" pitchFamily="34" charset="0"/>
                      </a:endParaRPr>
                    </a:p>
                  </a:txBody>
                  <a:tcPr>
                    <a:solidFill>
                      <a:srgbClr val="E6B9DE"/>
                    </a:solidFill>
                  </a:tcPr>
                </a:tc>
                <a:tc>
                  <a:txBody>
                    <a:bodyPr/>
                    <a:p>
                      <a:pPr>
                        <a:buNone/>
                      </a:pPr>
                      <a:endParaRPr lang="en-US" sz="3200"/>
                    </a:p>
                  </a:txBody>
                  <a:tcPr>
                    <a:solidFill>
                      <a:srgbClr val="E6B9DE"/>
                    </a:solidFill>
                  </a:tcPr>
                </a:tc>
              </a:tr>
              <a:tr h="616585">
                <a:tc>
                  <a:txBody>
                    <a:bodyPr/>
                    <a:p>
                      <a:pPr>
                        <a:buNone/>
                      </a:pPr>
                      <a:r>
                        <a:rPr lang="en-US" sz="3200">
                          <a:solidFill>
                            <a:schemeClr val="bg1"/>
                          </a:solidFill>
                        </a:rPr>
                        <a:t>3. Water covers four fifths of Earth.</a:t>
                      </a:r>
                      <a:endParaRPr lang="en-US" sz="3200">
                        <a:solidFill>
                          <a:schemeClr val="bg1"/>
                        </a:solidFill>
                      </a:endParaRPr>
                    </a:p>
                  </a:txBody>
                  <a:tcPr>
                    <a:solidFill>
                      <a:srgbClr val="4942E4"/>
                    </a:solidFill>
                  </a:tcPr>
                </a:tc>
                <a:tc>
                  <a:txBody>
                    <a:bodyPr/>
                    <a:p>
                      <a:pPr>
                        <a:buNone/>
                      </a:pPr>
                      <a:endParaRPr lang="en-US" sz="3200"/>
                    </a:p>
                  </a:txBody>
                  <a:tcPr>
                    <a:solidFill>
                      <a:srgbClr val="4942E4"/>
                    </a:solidFill>
                  </a:tcPr>
                </a:tc>
                <a:tc>
                  <a:txBody>
                    <a:bodyPr/>
                    <a:p>
                      <a:pPr>
                        <a:buNone/>
                      </a:pPr>
                      <a:endParaRPr lang="en-US" sz="3200"/>
                    </a:p>
                  </a:txBody>
                  <a:tcPr>
                    <a:solidFill>
                      <a:srgbClr val="4942E4"/>
                    </a:solidFill>
                  </a:tcPr>
                </a:tc>
              </a:tr>
              <a:tr h="1066800">
                <a:tc>
                  <a:txBody>
                    <a:bodyPr/>
                    <a:p>
                      <a:pPr algn="just">
                        <a:buNone/>
                      </a:pPr>
                      <a:r>
                        <a:rPr lang="en-US" sz="3200"/>
                        <a:t>4.Water bodies and landforms are essential habitats for plants and animals.</a:t>
                      </a:r>
                      <a:endParaRPr lang="en-US" sz="3200"/>
                    </a:p>
                  </a:txBody>
                  <a:tcPr>
                    <a:solidFill>
                      <a:srgbClr val="E6B9DE"/>
                    </a:solidFill>
                  </a:tcPr>
                </a:tc>
                <a:tc>
                  <a:txBody>
                    <a:bodyPr/>
                    <a:p>
                      <a:pPr>
                        <a:buNone/>
                      </a:pPr>
                      <a:endParaRPr lang="en-US" sz="3200"/>
                    </a:p>
                  </a:txBody>
                  <a:tcPr>
                    <a:solidFill>
                      <a:srgbClr val="E6B9DE"/>
                    </a:solidFill>
                  </a:tcPr>
                </a:tc>
                <a:tc>
                  <a:txBody>
                    <a:bodyPr/>
                    <a:p>
                      <a:pPr>
                        <a:buNone/>
                      </a:pPr>
                      <a:endParaRPr lang="en-US" sz="3200"/>
                    </a:p>
                  </a:txBody>
                  <a:tcPr>
                    <a:solidFill>
                      <a:srgbClr val="E6B9DE"/>
                    </a:solidFill>
                  </a:tcPr>
                </a:tc>
              </a:tr>
              <a:tr h="1066800">
                <a:tc>
                  <a:txBody>
                    <a:bodyPr/>
                    <a:p>
                      <a:pPr algn="just">
                        <a:buNone/>
                      </a:pPr>
                      <a:r>
                        <a:rPr lang="en-US" sz="3200">
                          <a:solidFill>
                            <a:schemeClr val="bg1"/>
                          </a:solidFill>
                        </a:rPr>
                        <a:t>5. Mr. An thinks pollution is threatening the habitats of plants and animals. </a:t>
                      </a:r>
                      <a:endParaRPr lang="en-US" sz="3200">
                        <a:solidFill>
                          <a:schemeClr val="bg1"/>
                        </a:solidFill>
                      </a:endParaRPr>
                    </a:p>
                  </a:txBody>
                  <a:tcPr>
                    <a:solidFill>
                      <a:srgbClr val="4942E4"/>
                    </a:solidFill>
                  </a:tcPr>
                </a:tc>
                <a:tc>
                  <a:txBody>
                    <a:bodyPr/>
                    <a:p>
                      <a:pPr>
                        <a:buNone/>
                      </a:pPr>
                      <a:endParaRPr lang="en-US" sz="3200"/>
                    </a:p>
                  </a:txBody>
                  <a:tcPr>
                    <a:solidFill>
                      <a:srgbClr val="4942E4"/>
                    </a:solidFill>
                  </a:tcPr>
                </a:tc>
                <a:tc>
                  <a:txBody>
                    <a:bodyPr/>
                    <a:p>
                      <a:pPr>
                        <a:buNone/>
                      </a:pPr>
                      <a:endParaRPr lang="en-US" sz="3200"/>
                    </a:p>
                  </a:txBody>
                  <a:tcPr>
                    <a:solidFill>
                      <a:srgbClr val="4942E4"/>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440" y="1154430"/>
            <a:ext cx="10677525"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Read the conversation again and tick (√) T (True) or F (False)</a:t>
            </a:r>
            <a:endParaRPr lang="en-US" sz="3000" b="1" dirty="0">
              <a:effectLst>
                <a:glow rad="88900">
                  <a:schemeClr val="bg1"/>
                </a:glow>
              </a:effectLst>
              <a:cs typeface="Arial" panose="020B0604020202020204" pitchFamily="34" charset="0"/>
            </a:endParaRP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aphicFrame>
        <p:nvGraphicFramePr>
          <p:cNvPr id="2" name="Table 1"/>
          <p:cNvGraphicFramePr/>
          <p:nvPr/>
        </p:nvGraphicFramePr>
        <p:xfrm>
          <a:off x="319405" y="1733550"/>
          <a:ext cx="11548745" cy="4548505"/>
        </p:xfrm>
        <a:graphic>
          <a:graphicData uri="http://schemas.openxmlformats.org/drawingml/2006/table">
            <a:tbl>
              <a:tblPr firstRow="1" bandRow="1">
                <a:tableStyleId>{5C22544A-7EE6-4342-B048-85BDC9FD1C3A}</a:tableStyleId>
              </a:tblPr>
              <a:tblGrid>
                <a:gridCol w="9682480"/>
                <a:gridCol w="984250"/>
                <a:gridCol w="882015"/>
              </a:tblGrid>
              <a:tr h="628015">
                <a:tc>
                  <a:txBody>
                    <a:bodyPr/>
                    <a:p>
                      <a:pPr>
                        <a:buNone/>
                      </a:pPr>
                      <a:endParaRPr lang="en-US" sz="3200"/>
                    </a:p>
                  </a:txBody>
                  <a:tcPr>
                    <a:solidFill>
                      <a:srgbClr val="11009E"/>
                    </a:solidFill>
                  </a:tcPr>
                </a:tc>
                <a:tc>
                  <a:txBody>
                    <a:bodyPr/>
                    <a:p>
                      <a:pPr algn="ctr">
                        <a:buNone/>
                      </a:pPr>
                      <a:r>
                        <a:rPr lang="en-US" sz="3200"/>
                        <a:t>T</a:t>
                      </a:r>
                      <a:endParaRPr lang="en-US" sz="3200"/>
                    </a:p>
                  </a:txBody>
                  <a:tcPr>
                    <a:solidFill>
                      <a:srgbClr val="11009E"/>
                    </a:solidFill>
                  </a:tcPr>
                </a:tc>
                <a:tc>
                  <a:txBody>
                    <a:bodyPr/>
                    <a:p>
                      <a:pPr algn="ctr">
                        <a:buNone/>
                      </a:pPr>
                      <a:r>
                        <a:rPr lang="en-US" sz="3200"/>
                        <a:t>F</a:t>
                      </a:r>
                      <a:endParaRPr lang="en-US" sz="3200"/>
                    </a:p>
                  </a:txBody>
                  <a:tcPr>
                    <a:solidFill>
                      <a:srgbClr val="11009E"/>
                    </a:solidFill>
                  </a:tcPr>
                </a:tc>
              </a:tr>
              <a:tr h="591185">
                <a:tc>
                  <a:txBody>
                    <a:bodyPr/>
                    <a:p>
                      <a:pPr algn="just">
                        <a:buNone/>
                      </a:pPr>
                      <a:r>
                        <a:rPr lang="en-US" sz="3200">
                          <a:solidFill>
                            <a:schemeClr val="bg1"/>
                          </a:solidFill>
                        </a:rPr>
                        <a:t>1. The students are asking about the Solar System.</a:t>
                      </a:r>
                      <a:endParaRPr lang="en-US" sz="3200">
                        <a:solidFill>
                          <a:schemeClr val="bg1"/>
                        </a:solidFill>
                      </a:endParaRPr>
                    </a:p>
                  </a:txBody>
                  <a:tcPr>
                    <a:solidFill>
                      <a:srgbClr val="4942E4"/>
                    </a:solidFill>
                  </a:tcPr>
                </a:tc>
                <a:tc>
                  <a:txBody>
                    <a:bodyPr/>
                    <a:p>
                      <a:pPr>
                        <a:buNone/>
                      </a:pPr>
                      <a:endParaRPr lang="en-US" sz="3200"/>
                    </a:p>
                  </a:txBody>
                  <a:tcPr>
                    <a:solidFill>
                      <a:srgbClr val="4942E4"/>
                    </a:solidFill>
                  </a:tcPr>
                </a:tc>
                <a:tc>
                  <a:txBody>
                    <a:bodyPr/>
                    <a:p>
                      <a:pPr>
                        <a:buNone/>
                      </a:pPr>
                      <a:endParaRPr lang="en-US" sz="3200"/>
                    </a:p>
                  </a:txBody>
                  <a:tcPr>
                    <a:solidFill>
                      <a:srgbClr val="4942E4"/>
                    </a:solidFill>
                  </a:tcPr>
                </a:tc>
              </a:tr>
              <a:tr h="527685">
                <a:tc>
                  <a:txBody>
                    <a:bodyPr/>
                    <a:p>
                      <a:pPr>
                        <a:buNone/>
                      </a:pPr>
                      <a:r>
                        <a:rPr lang="en-US" sz="3200"/>
                        <a:t>2. Another name for Earth is the Blue Planet. </a:t>
                      </a:r>
                      <a:endParaRPr lang="en-US" sz="3200"/>
                    </a:p>
                  </a:txBody>
                  <a:tcPr>
                    <a:solidFill>
                      <a:srgbClr val="E6B9DE"/>
                    </a:solidFill>
                  </a:tcPr>
                </a:tc>
                <a:tc>
                  <a:txBody>
                    <a:bodyPr/>
                    <a:p>
                      <a:pPr>
                        <a:buNone/>
                      </a:pPr>
                      <a:endParaRPr lang="en-US" sz="3200">
                        <a:latin typeface="Arial" panose="020B0604020202020204" pitchFamily="34" charset="0"/>
                        <a:cs typeface="Arial" panose="020B0604020202020204" pitchFamily="34" charset="0"/>
                      </a:endParaRPr>
                    </a:p>
                  </a:txBody>
                  <a:tcPr>
                    <a:solidFill>
                      <a:srgbClr val="E6B9DE"/>
                    </a:solidFill>
                  </a:tcPr>
                </a:tc>
                <a:tc>
                  <a:txBody>
                    <a:bodyPr/>
                    <a:p>
                      <a:pPr>
                        <a:buNone/>
                      </a:pPr>
                      <a:endParaRPr lang="en-US" sz="3200"/>
                    </a:p>
                  </a:txBody>
                  <a:tcPr>
                    <a:solidFill>
                      <a:srgbClr val="E6B9DE"/>
                    </a:solidFill>
                  </a:tcPr>
                </a:tc>
              </a:tr>
              <a:tr h="616585">
                <a:tc>
                  <a:txBody>
                    <a:bodyPr/>
                    <a:p>
                      <a:pPr>
                        <a:buNone/>
                      </a:pPr>
                      <a:r>
                        <a:rPr lang="en-US" sz="3200">
                          <a:solidFill>
                            <a:schemeClr val="bg1"/>
                          </a:solidFill>
                        </a:rPr>
                        <a:t>3. Water covers four fifths of Earth.</a:t>
                      </a:r>
                      <a:endParaRPr lang="en-US" sz="3200">
                        <a:solidFill>
                          <a:schemeClr val="bg1"/>
                        </a:solidFill>
                      </a:endParaRPr>
                    </a:p>
                  </a:txBody>
                  <a:tcPr>
                    <a:solidFill>
                      <a:srgbClr val="4942E4"/>
                    </a:solidFill>
                  </a:tcPr>
                </a:tc>
                <a:tc>
                  <a:txBody>
                    <a:bodyPr/>
                    <a:p>
                      <a:pPr>
                        <a:buNone/>
                      </a:pPr>
                      <a:endParaRPr lang="en-US" sz="3200"/>
                    </a:p>
                  </a:txBody>
                  <a:tcPr>
                    <a:solidFill>
                      <a:srgbClr val="4942E4"/>
                    </a:solidFill>
                  </a:tcPr>
                </a:tc>
                <a:tc>
                  <a:txBody>
                    <a:bodyPr/>
                    <a:p>
                      <a:pPr>
                        <a:buNone/>
                      </a:pPr>
                      <a:endParaRPr lang="en-US" sz="3200"/>
                    </a:p>
                  </a:txBody>
                  <a:tcPr>
                    <a:solidFill>
                      <a:srgbClr val="4942E4"/>
                    </a:solidFill>
                  </a:tcPr>
                </a:tc>
              </a:tr>
              <a:tr h="1066800">
                <a:tc>
                  <a:txBody>
                    <a:bodyPr/>
                    <a:p>
                      <a:pPr algn="just">
                        <a:buNone/>
                      </a:pPr>
                      <a:r>
                        <a:rPr lang="en-US" sz="3200"/>
                        <a:t>4.Water bodies and landforms are essential habitats for plants and animals.</a:t>
                      </a:r>
                      <a:endParaRPr lang="en-US" sz="3200"/>
                    </a:p>
                  </a:txBody>
                  <a:tcPr>
                    <a:solidFill>
                      <a:srgbClr val="E6B9DE"/>
                    </a:solidFill>
                  </a:tcPr>
                </a:tc>
                <a:tc>
                  <a:txBody>
                    <a:bodyPr/>
                    <a:p>
                      <a:pPr>
                        <a:buNone/>
                      </a:pPr>
                      <a:endParaRPr lang="en-US" sz="3200"/>
                    </a:p>
                  </a:txBody>
                  <a:tcPr>
                    <a:solidFill>
                      <a:srgbClr val="E6B9DE"/>
                    </a:solidFill>
                  </a:tcPr>
                </a:tc>
                <a:tc>
                  <a:txBody>
                    <a:bodyPr/>
                    <a:p>
                      <a:pPr>
                        <a:buNone/>
                      </a:pPr>
                      <a:endParaRPr lang="en-US" sz="3200"/>
                    </a:p>
                  </a:txBody>
                  <a:tcPr>
                    <a:solidFill>
                      <a:srgbClr val="E6B9DE"/>
                    </a:solidFill>
                  </a:tcPr>
                </a:tc>
              </a:tr>
              <a:tr h="1066800">
                <a:tc>
                  <a:txBody>
                    <a:bodyPr/>
                    <a:p>
                      <a:pPr algn="just">
                        <a:buNone/>
                      </a:pPr>
                      <a:r>
                        <a:rPr lang="en-US" sz="3200">
                          <a:solidFill>
                            <a:schemeClr val="bg1"/>
                          </a:solidFill>
                        </a:rPr>
                        <a:t>5. Mr. An thinks pollution is threatening the habitats of plants and animals. </a:t>
                      </a:r>
                      <a:endParaRPr lang="en-US" sz="3200">
                        <a:solidFill>
                          <a:schemeClr val="bg1"/>
                        </a:solidFill>
                      </a:endParaRPr>
                    </a:p>
                  </a:txBody>
                  <a:tcPr>
                    <a:solidFill>
                      <a:srgbClr val="4942E4"/>
                    </a:solidFill>
                  </a:tcPr>
                </a:tc>
                <a:tc>
                  <a:txBody>
                    <a:bodyPr/>
                    <a:p>
                      <a:pPr>
                        <a:buNone/>
                      </a:pPr>
                      <a:endParaRPr lang="en-US" sz="3200"/>
                    </a:p>
                  </a:txBody>
                  <a:tcPr>
                    <a:solidFill>
                      <a:srgbClr val="4942E4"/>
                    </a:solidFill>
                  </a:tcPr>
                </a:tc>
                <a:tc>
                  <a:txBody>
                    <a:bodyPr/>
                    <a:p>
                      <a:pPr>
                        <a:buNone/>
                      </a:pPr>
                      <a:endParaRPr lang="en-US" sz="3200"/>
                    </a:p>
                  </a:txBody>
                  <a:tcPr>
                    <a:solidFill>
                      <a:srgbClr val="4942E4"/>
                    </a:solidFill>
                  </a:tcPr>
                </a:tc>
              </a:tr>
            </a:tbl>
          </a:graphicData>
        </a:graphic>
      </p:graphicFrame>
      <p:cxnSp>
        <p:nvCxnSpPr>
          <p:cNvPr id="6" name="Straight Connector 5"/>
          <p:cNvCxnSpPr/>
          <p:nvPr/>
        </p:nvCxnSpPr>
        <p:spPr>
          <a:xfrm>
            <a:off x="1458595" y="2876550"/>
            <a:ext cx="136017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p:nvPr/>
        </p:nvCxnSpPr>
        <p:spPr>
          <a:xfrm>
            <a:off x="3433445" y="2876550"/>
            <a:ext cx="136017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Straight Connector 7"/>
          <p:cNvCxnSpPr/>
          <p:nvPr/>
        </p:nvCxnSpPr>
        <p:spPr>
          <a:xfrm>
            <a:off x="6500495" y="2876550"/>
            <a:ext cx="231330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a:off x="725170" y="3429000"/>
            <a:ext cx="243903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Connector 13"/>
          <p:cNvCxnSpPr/>
          <p:nvPr/>
        </p:nvCxnSpPr>
        <p:spPr>
          <a:xfrm>
            <a:off x="3831590" y="3486150"/>
            <a:ext cx="94996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Straight Connector 14"/>
          <p:cNvCxnSpPr/>
          <p:nvPr/>
        </p:nvCxnSpPr>
        <p:spPr>
          <a:xfrm>
            <a:off x="5831205" y="3486150"/>
            <a:ext cx="190500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8" name="Straight Connector 17"/>
          <p:cNvCxnSpPr/>
          <p:nvPr/>
        </p:nvCxnSpPr>
        <p:spPr>
          <a:xfrm>
            <a:off x="725170" y="4045585"/>
            <a:ext cx="118618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9" name="Straight Connector 18"/>
          <p:cNvCxnSpPr/>
          <p:nvPr/>
        </p:nvCxnSpPr>
        <p:spPr>
          <a:xfrm>
            <a:off x="3044190" y="4045585"/>
            <a:ext cx="157670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Straight Connector 22"/>
          <p:cNvCxnSpPr/>
          <p:nvPr/>
        </p:nvCxnSpPr>
        <p:spPr>
          <a:xfrm>
            <a:off x="793115" y="4677410"/>
            <a:ext cx="210883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4" name="Straight Connector 23"/>
          <p:cNvCxnSpPr/>
          <p:nvPr/>
        </p:nvCxnSpPr>
        <p:spPr>
          <a:xfrm>
            <a:off x="3831590" y="4677410"/>
            <a:ext cx="157670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5" name="Straight Connector 24"/>
          <p:cNvCxnSpPr/>
          <p:nvPr/>
        </p:nvCxnSpPr>
        <p:spPr>
          <a:xfrm>
            <a:off x="6304280" y="4677410"/>
            <a:ext cx="290512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8" name="Straight Connector 27"/>
          <p:cNvCxnSpPr/>
          <p:nvPr/>
        </p:nvCxnSpPr>
        <p:spPr>
          <a:xfrm>
            <a:off x="890270" y="5782310"/>
            <a:ext cx="642302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Connector 28"/>
          <p:cNvCxnSpPr/>
          <p:nvPr/>
        </p:nvCxnSpPr>
        <p:spPr>
          <a:xfrm>
            <a:off x="7988300" y="5782310"/>
            <a:ext cx="157670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30" name="Text Box 29"/>
          <p:cNvSpPr txBox="1"/>
          <p:nvPr/>
        </p:nvSpPr>
        <p:spPr>
          <a:xfrm>
            <a:off x="11196320" y="2226310"/>
            <a:ext cx="995680" cy="829945"/>
          </a:xfrm>
          <a:prstGeom prst="rect">
            <a:avLst/>
          </a:prstGeom>
          <a:noFill/>
        </p:spPr>
        <p:txBody>
          <a:bodyPr wrap="square" rtlCol="0">
            <a:spAutoFit/>
          </a:bodyPr>
          <a:p>
            <a:r>
              <a:rPr lang="en-US" sz="4800" b="1">
                <a:solidFill>
                  <a:srgbClr val="FF0000"/>
                </a:solidFill>
                <a:latin typeface="Calibri" panose="020F0502020204030204" pitchFamily="34" charset="0"/>
                <a:cs typeface="Calibri" panose="020F0502020204030204" pitchFamily="34" charset="0"/>
              </a:rPr>
              <a:t>√</a:t>
            </a:r>
            <a:endParaRPr lang="en-US" sz="4800" b="1">
              <a:solidFill>
                <a:srgbClr val="FF0000"/>
              </a:solidFill>
              <a:latin typeface="Calibri" panose="020F0502020204030204" pitchFamily="34" charset="0"/>
              <a:cs typeface="Calibri" panose="020F0502020204030204" pitchFamily="34" charset="0"/>
            </a:endParaRPr>
          </a:p>
        </p:txBody>
      </p:sp>
      <p:sp>
        <p:nvSpPr>
          <p:cNvPr id="31" name="Text Box 30"/>
          <p:cNvSpPr txBox="1"/>
          <p:nvPr/>
        </p:nvSpPr>
        <p:spPr>
          <a:xfrm>
            <a:off x="10063480" y="2817495"/>
            <a:ext cx="995680" cy="829945"/>
          </a:xfrm>
          <a:prstGeom prst="rect">
            <a:avLst/>
          </a:prstGeom>
          <a:noFill/>
        </p:spPr>
        <p:txBody>
          <a:bodyPr wrap="square" rtlCol="0">
            <a:spAutoFit/>
          </a:bodyPr>
          <a:p>
            <a:r>
              <a:rPr lang="en-US" sz="4800" b="1">
                <a:solidFill>
                  <a:srgbClr val="FF0000"/>
                </a:solidFill>
                <a:latin typeface="Calibri" panose="020F0502020204030204" pitchFamily="34" charset="0"/>
                <a:cs typeface="Calibri" panose="020F0502020204030204" pitchFamily="34" charset="0"/>
              </a:rPr>
              <a:t>√</a:t>
            </a:r>
            <a:endParaRPr lang="en-US" sz="4800" b="1">
              <a:solidFill>
                <a:srgbClr val="FF0000"/>
              </a:solidFill>
              <a:latin typeface="Calibri" panose="020F0502020204030204" pitchFamily="34" charset="0"/>
              <a:cs typeface="Calibri" panose="020F0502020204030204" pitchFamily="34" charset="0"/>
            </a:endParaRPr>
          </a:p>
        </p:txBody>
      </p:sp>
      <p:sp>
        <p:nvSpPr>
          <p:cNvPr id="33" name="Text Box 32"/>
          <p:cNvSpPr txBox="1"/>
          <p:nvPr/>
        </p:nvSpPr>
        <p:spPr>
          <a:xfrm>
            <a:off x="10063480" y="4258945"/>
            <a:ext cx="995680" cy="829945"/>
          </a:xfrm>
          <a:prstGeom prst="rect">
            <a:avLst/>
          </a:prstGeom>
          <a:noFill/>
        </p:spPr>
        <p:txBody>
          <a:bodyPr wrap="square" rtlCol="0">
            <a:spAutoFit/>
          </a:bodyPr>
          <a:p>
            <a:r>
              <a:rPr lang="en-US" sz="4800" b="1">
                <a:solidFill>
                  <a:srgbClr val="FF0000"/>
                </a:solidFill>
                <a:latin typeface="Calibri" panose="020F0502020204030204" pitchFamily="34" charset="0"/>
                <a:cs typeface="Calibri" panose="020F0502020204030204" pitchFamily="34" charset="0"/>
              </a:rPr>
              <a:t>√</a:t>
            </a:r>
            <a:endParaRPr lang="en-US" sz="4800" b="1">
              <a:solidFill>
                <a:srgbClr val="FF0000"/>
              </a:solidFill>
              <a:latin typeface="Calibri" panose="020F0502020204030204" pitchFamily="34" charset="0"/>
              <a:cs typeface="Calibri" panose="020F0502020204030204" pitchFamily="34" charset="0"/>
            </a:endParaRPr>
          </a:p>
        </p:txBody>
      </p:sp>
      <p:sp>
        <p:nvSpPr>
          <p:cNvPr id="34" name="Text Box 33"/>
          <p:cNvSpPr txBox="1"/>
          <p:nvPr/>
        </p:nvSpPr>
        <p:spPr>
          <a:xfrm>
            <a:off x="10063480" y="5362575"/>
            <a:ext cx="995680" cy="829945"/>
          </a:xfrm>
          <a:prstGeom prst="rect">
            <a:avLst/>
          </a:prstGeom>
          <a:noFill/>
        </p:spPr>
        <p:txBody>
          <a:bodyPr wrap="square" rtlCol="0">
            <a:spAutoFit/>
          </a:bodyPr>
          <a:p>
            <a:r>
              <a:rPr lang="en-US" sz="4800" b="1">
                <a:solidFill>
                  <a:srgbClr val="FF0000"/>
                </a:solidFill>
                <a:latin typeface="Calibri" panose="020F0502020204030204" pitchFamily="34" charset="0"/>
                <a:cs typeface="Calibri" panose="020F0502020204030204" pitchFamily="34" charset="0"/>
              </a:rPr>
              <a:t>√</a:t>
            </a:r>
            <a:endParaRPr lang="en-US" sz="4800" b="1">
              <a:solidFill>
                <a:srgbClr val="FF0000"/>
              </a:solidFill>
              <a:latin typeface="Calibri" panose="020F0502020204030204" pitchFamily="34" charset="0"/>
              <a:cs typeface="Calibri" panose="020F0502020204030204" pitchFamily="34" charset="0"/>
            </a:endParaRPr>
          </a:p>
        </p:txBody>
      </p:sp>
      <p:sp>
        <p:nvSpPr>
          <p:cNvPr id="35" name="Text Box 34"/>
          <p:cNvSpPr txBox="1"/>
          <p:nvPr/>
        </p:nvSpPr>
        <p:spPr>
          <a:xfrm>
            <a:off x="11059160" y="3429000"/>
            <a:ext cx="995680" cy="829945"/>
          </a:xfrm>
          <a:prstGeom prst="rect">
            <a:avLst/>
          </a:prstGeom>
          <a:noFill/>
        </p:spPr>
        <p:txBody>
          <a:bodyPr wrap="square" rtlCol="0">
            <a:spAutoFit/>
          </a:bodyPr>
          <a:p>
            <a:r>
              <a:rPr lang="en-US" sz="4800" b="1">
                <a:solidFill>
                  <a:srgbClr val="FF0000"/>
                </a:solidFill>
                <a:latin typeface="Calibri" panose="020F0502020204030204" pitchFamily="34" charset="0"/>
                <a:cs typeface="Calibri" panose="020F0502020204030204" pitchFamily="34" charset="0"/>
              </a:rPr>
              <a:t>√</a:t>
            </a:r>
            <a:endParaRPr lang="en-US" sz="48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P spid="34" grpId="0"/>
      <p:bldP spid="34" grpId="1"/>
      <p:bldP spid="35" grpId="0"/>
      <p:bldP spid="3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Write a word or phrase from the box under the correct picture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pic>
        <p:nvPicPr>
          <p:cNvPr id="9" name="Picture 8"/>
          <p:cNvPicPr>
            <a:picLocks noChangeAspect="1"/>
          </p:cNvPicPr>
          <p:nvPr/>
        </p:nvPicPr>
        <p:blipFill>
          <a:blip r:embed="rId1"/>
          <a:stretch>
            <a:fillRect/>
          </a:stretch>
        </p:blipFill>
        <p:spPr>
          <a:xfrm>
            <a:off x="1452880" y="3105785"/>
            <a:ext cx="2862580" cy="2479675"/>
          </a:xfrm>
          <a:prstGeom prst="rect">
            <a:avLst/>
          </a:prstGeom>
        </p:spPr>
      </p:pic>
      <p:pic>
        <p:nvPicPr>
          <p:cNvPr id="15" name="Picture 14"/>
          <p:cNvPicPr>
            <a:picLocks noChangeAspect="1"/>
          </p:cNvPicPr>
          <p:nvPr/>
        </p:nvPicPr>
        <p:blipFill>
          <a:blip r:embed="rId2"/>
          <a:stretch>
            <a:fillRect/>
          </a:stretch>
        </p:blipFill>
        <p:spPr>
          <a:xfrm>
            <a:off x="6149975" y="3078480"/>
            <a:ext cx="4034790" cy="2680335"/>
          </a:xfrm>
          <a:prstGeom prst="rect">
            <a:avLst/>
          </a:prstGeom>
        </p:spPr>
      </p:pic>
      <p:sp>
        <p:nvSpPr>
          <p:cNvPr id="2" name="Text Box 1"/>
          <p:cNvSpPr txBox="1"/>
          <p:nvPr/>
        </p:nvSpPr>
        <p:spPr>
          <a:xfrm>
            <a:off x="918210" y="1767523"/>
            <a:ext cx="2212975" cy="553085"/>
          </a:xfrm>
          <a:prstGeom prst="rect">
            <a:avLst/>
          </a:prstGeom>
          <a:solidFill>
            <a:srgbClr val="F0F0F0"/>
          </a:solidFill>
        </p:spPr>
        <p:txBody>
          <a:bodyPr wrap="square" rtlCol="0" anchor="t">
            <a:spAutoFit/>
          </a:bodyPr>
          <a:lstStyle/>
          <a:p>
            <a:pPr algn="ctr"/>
            <a:r>
              <a:rPr lang="en-US" sz="3000" dirty="0"/>
              <a:t>liquid water</a:t>
            </a:r>
            <a:endParaRPr lang="en-US" sz="3000" dirty="0"/>
          </a:p>
        </p:txBody>
      </p:sp>
      <p:sp>
        <p:nvSpPr>
          <p:cNvPr id="7" name="Text Box 6"/>
          <p:cNvSpPr txBox="1"/>
          <p:nvPr/>
        </p:nvSpPr>
        <p:spPr>
          <a:xfrm>
            <a:off x="3344545" y="1767523"/>
            <a:ext cx="2805430" cy="553085"/>
          </a:xfrm>
          <a:prstGeom prst="rect">
            <a:avLst/>
          </a:prstGeom>
          <a:solidFill>
            <a:srgbClr val="F9D949"/>
          </a:solidFill>
        </p:spPr>
        <p:txBody>
          <a:bodyPr wrap="square" rtlCol="0" anchor="t">
            <a:spAutoFit/>
          </a:bodyPr>
          <a:lstStyle/>
          <a:p>
            <a:pPr algn="ctr"/>
            <a:r>
              <a:rPr lang="en-US" sz="3000" dirty="0"/>
              <a:t>flora and fauna</a:t>
            </a:r>
            <a:endParaRPr lang="en-US" sz="3000" dirty="0"/>
          </a:p>
        </p:txBody>
      </p:sp>
      <p:sp>
        <p:nvSpPr>
          <p:cNvPr id="8" name="Text Box 7"/>
          <p:cNvSpPr txBox="1"/>
          <p:nvPr/>
        </p:nvSpPr>
        <p:spPr>
          <a:xfrm>
            <a:off x="6363335" y="1767523"/>
            <a:ext cx="2181860" cy="553085"/>
          </a:xfrm>
          <a:prstGeom prst="rect">
            <a:avLst/>
          </a:prstGeom>
          <a:solidFill>
            <a:srgbClr val="F0F0F0"/>
          </a:solidFill>
        </p:spPr>
        <p:txBody>
          <a:bodyPr wrap="square" rtlCol="0" anchor="t">
            <a:spAutoFit/>
          </a:bodyPr>
          <a:lstStyle/>
          <a:p>
            <a:pPr algn="ctr"/>
            <a:r>
              <a:rPr lang="en-US" sz="3000" dirty="0"/>
              <a:t>Solar System</a:t>
            </a:r>
            <a:endParaRPr lang="en-US" sz="3000" dirty="0"/>
          </a:p>
        </p:txBody>
      </p:sp>
      <p:sp>
        <p:nvSpPr>
          <p:cNvPr id="13" name="Text Box 12"/>
          <p:cNvSpPr txBox="1"/>
          <p:nvPr/>
        </p:nvSpPr>
        <p:spPr>
          <a:xfrm>
            <a:off x="8758555" y="1767523"/>
            <a:ext cx="1997710" cy="553085"/>
          </a:xfrm>
          <a:prstGeom prst="rect">
            <a:avLst/>
          </a:prstGeom>
          <a:solidFill>
            <a:srgbClr val="F9D949"/>
          </a:solidFill>
        </p:spPr>
        <p:txBody>
          <a:bodyPr wrap="square" rtlCol="0" anchor="t">
            <a:spAutoFit/>
          </a:bodyPr>
          <a:lstStyle/>
          <a:p>
            <a:pPr algn="ctr"/>
            <a:r>
              <a:rPr lang="en-US" sz="3000" dirty="0"/>
              <a:t>landforms</a:t>
            </a:r>
            <a:endParaRPr lang="en-US" sz="3000" dirty="0"/>
          </a:p>
        </p:txBody>
      </p:sp>
      <p:sp>
        <p:nvSpPr>
          <p:cNvPr id="14" name="Text Box 13"/>
          <p:cNvSpPr txBox="1"/>
          <p:nvPr/>
        </p:nvSpPr>
        <p:spPr>
          <a:xfrm>
            <a:off x="3001010" y="2420938"/>
            <a:ext cx="2240915" cy="553085"/>
          </a:xfrm>
          <a:prstGeom prst="rect">
            <a:avLst/>
          </a:prstGeom>
          <a:solidFill>
            <a:srgbClr val="F0F0F0"/>
          </a:solidFill>
        </p:spPr>
        <p:txBody>
          <a:bodyPr wrap="square" rtlCol="0" anchor="t">
            <a:spAutoFit/>
          </a:bodyPr>
          <a:lstStyle/>
          <a:p>
            <a:pPr algn="ctr"/>
            <a:r>
              <a:rPr lang="en-US" sz="3000" dirty="0"/>
              <a:t>water bodies</a:t>
            </a:r>
            <a:endParaRPr lang="en-US" sz="3000" dirty="0"/>
          </a:p>
        </p:txBody>
      </p:sp>
      <p:sp>
        <p:nvSpPr>
          <p:cNvPr id="5" name="Text Box 4"/>
          <p:cNvSpPr txBox="1"/>
          <p:nvPr/>
        </p:nvSpPr>
        <p:spPr>
          <a:xfrm>
            <a:off x="5894070" y="2420938"/>
            <a:ext cx="2361565" cy="553085"/>
          </a:xfrm>
          <a:prstGeom prst="rect">
            <a:avLst/>
          </a:prstGeom>
          <a:solidFill>
            <a:srgbClr val="F9D949"/>
          </a:solidFill>
        </p:spPr>
        <p:txBody>
          <a:bodyPr wrap="square" rtlCol="0" anchor="t">
            <a:spAutoFit/>
          </a:bodyPr>
          <a:p>
            <a:pPr algn="ctr"/>
            <a:r>
              <a:rPr lang="en-US" sz="3000" dirty="0"/>
              <a:t>outer space</a:t>
            </a:r>
            <a:endParaRPr lang="en-US" sz="3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45833 0.0461111 L -0.586875 0.576389 " pathEditMode="relative" rAng="0" ptsTypes="">
                                      <p:cBhvr>
                                        <p:cTn id="6" dur="2000" fill="hold"/>
                                        <p:tgtEl>
                                          <p:spTgt spid="13"/>
                                        </p:tgtEl>
                                        <p:attrNameLst>
                                          <p:attrName>ppt_x</p:attrName>
                                          <p:attrName>ppt_y</p:attrName>
                                        </p:attrNameLst>
                                      </p:cBhvr>
                                      <p:rCtr x="-271" y="25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38021 0.044537 L 0.284271 0.588889 " pathEditMode="relative" rAng="0" ptsTypes="">
                                      <p:cBhvr>
                                        <p:cTn id="10" dur="2000" fill="hold"/>
                                        <p:tgtEl>
                                          <p:spTgt spid="7"/>
                                        </p:tgtEl>
                                        <p:attrNameLst>
                                          <p:attrName>ppt_x</p:attrName>
                                          <p:attrName>ppt_y</p:attrName>
                                        </p:attrNameLst>
                                      </p:cBhvr>
                                      <p:rCtr x="-271" y="2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692275" y="3164840"/>
            <a:ext cx="3180080" cy="2406015"/>
          </a:xfrm>
          <a:prstGeom prst="rect">
            <a:avLst/>
          </a:prstGeom>
        </p:spPr>
      </p:pic>
      <p:pic>
        <p:nvPicPr>
          <p:cNvPr id="6" name="Content Placeholder 5"/>
          <p:cNvPicPr>
            <a:picLocks noChangeAspect="1"/>
          </p:cNvPicPr>
          <p:nvPr>
            <p:ph idx="1"/>
          </p:nvPr>
        </p:nvPicPr>
        <p:blipFill>
          <a:blip r:embed="rId2"/>
          <a:stretch>
            <a:fillRect/>
          </a:stretch>
        </p:blipFill>
        <p:spPr>
          <a:xfrm>
            <a:off x="6280785" y="3247390"/>
            <a:ext cx="4222750" cy="2239645"/>
          </a:xfrm>
          <a:prstGeom prst="rect">
            <a:avLst/>
          </a:prstGeom>
        </p:spPr>
      </p:pic>
      <p:sp>
        <p:nvSpPr>
          <p:cNvPr id="10" name="Title 9"/>
          <p:cNvSpPr>
            <a:spLocks noGrp="1"/>
          </p:cNvSpPr>
          <p:nvPr>
            <p:ph type="title"/>
          </p:nvPr>
        </p:nvSpPr>
        <p:spPr/>
        <p:txBody>
          <a:bodyPr/>
          <a:p>
            <a:endParaRPr lang="en-US"/>
          </a:p>
        </p:txBody>
      </p:sp>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Write a word or phrase from the box under the correct picture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2" name="Text Box 1"/>
          <p:cNvSpPr txBox="1"/>
          <p:nvPr/>
        </p:nvSpPr>
        <p:spPr>
          <a:xfrm>
            <a:off x="918210" y="1767523"/>
            <a:ext cx="2212975" cy="553085"/>
          </a:xfrm>
          <a:prstGeom prst="rect">
            <a:avLst/>
          </a:prstGeom>
          <a:solidFill>
            <a:srgbClr val="F0F0F0"/>
          </a:solidFill>
        </p:spPr>
        <p:txBody>
          <a:bodyPr wrap="square" rtlCol="0" anchor="t">
            <a:spAutoFit/>
          </a:bodyPr>
          <a:lstStyle/>
          <a:p>
            <a:pPr algn="ctr"/>
            <a:r>
              <a:rPr lang="en-US" sz="3000" dirty="0"/>
              <a:t>liquid water</a:t>
            </a:r>
            <a:endParaRPr lang="en-US" sz="3000" dirty="0"/>
          </a:p>
        </p:txBody>
      </p:sp>
      <p:sp>
        <p:nvSpPr>
          <p:cNvPr id="7" name="Text Box 6"/>
          <p:cNvSpPr txBox="1"/>
          <p:nvPr/>
        </p:nvSpPr>
        <p:spPr>
          <a:xfrm>
            <a:off x="3344545" y="1767523"/>
            <a:ext cx="2805430" cy="553085"/>
          </a:xfrm>
          <a:prstGeom prst="rect">
            <a:avLst/>
          </a:prstGeom>
          <a:solidFill>
            <a:srgbClr val="F9D949"/>
          </a:solidFill>
        </p:spPr>
        <p:txBody>
          <a:bodyPr wrap="square" rtlCol="0" anchor="t">
            <a:spAutoFit/>
          </a:bodyPr>
          <a:lstStyle/>
          <a:p>
            <a:pPr algn="ctr"/>
            <a:r>
              <a:rPr lang="en-US" sz="3000" dirty="0"/>
              <a:t>flora and fauna</a:t>
            </a:r>
            <a:endParaRPr lang="en-US" sz="3000" dirty="0"/>
          </a:p>
        </p:txBody>
      </p:sp>
      <p:sp>
        <p:nvSpPr>
          <p:cNvPr id="8" name="Text Box 7"/>
          <p:cNvSpPr txBox="1"/>
          <p:nvPr/>
        </p:nvSpPr>
        <p:spPr>
          <a:xfrm>
            <a:off x="6363335" y="1767523"/>
            <a:ext cx="2181860" cy="553085"/>
          </a:xfrm>
          <a:prstGeom prst="rect">
            <a:avLst/>
          </a:prstGeom>
          <a:solidFill>
            <a:srgbClr val="F0F0F0"/>
          </a:solidFill>
        </p:spPr>
        <p:txBody>
          <a:bodyPr wrap="square" rtlCol="0" anchor="t">
            <a:spAutoFit/>
          </a:bodyPr>
          <a:lstStyle/>
          <a:p>
            <a:pPr algn="ctr"/>
            <a:r>
              <a:rPr lang="en-US" sz="3000" dirty="0"/>
              <a:t>Solar System</a:t>
            </a:r>
            <a:endParaRPr lang="en-US" sz="3000" dirty="0"/>
          </a:p>
        </p:txBody>
      </p:sp>
      <p:sp>
        <p:nvSpPr>
          <p:cNvPr id="13" name="Text Box 12"/>
          <p:cNvSpPr txBox="1"/>
          <p:nvPr/>
        </p:nvSpPr>
        <p:spPr>
          <a:xfrm>
            <a:off x="8758555" y="1767523"/>
            <a:ext cx="1997710" cy="553085"/>
          </a:xfrm>
          <a:prstGeom prst="rect">
            <a:avLst/>
          </a:prstGeom>
          <a:solidFill>
            <a:srgbClr val="F9D949"/>
          </a:solidFill>
        </p:spPr>
        <p:txBody>
          <a:bodyPr wrap="square" rtlCol="0" anchor="t">
            <a:spAutoFit/>
          </a:bodyPr>
          <a:lstStyle/>
          <a:p>
            <a:pPr algn="ctr"/>
            <a:r>
              <a:rPr lang="en-US" sz="3000" dirty="0"/>
              <a:t>landforms</a:t>
            </a:r>
            <a:endParaRPr lang="en-US" sz="3000" dirty="0"/>
          </a:p>
        </p:txBody>
      </p:sp>
      <p:sp>
        <p:nvSpPr>
          <p:cNvPr id="14" name="Text Box 13"/>
          <p:cNvSpPr txBox="1"/>
          <p:nvPr/>
        </p:nvSpPr>
        <p:spPr>
          <a:xfrm>
            <a:off x="3001010" y="2420938"/>
            <a:ext cx="2240915" cy="553085"/>
          </a:xfrm>
          <a:prstGeom prst="rect">
            <a:avLst/>
          </a:prstGeom>
          <a:solidFill>
            <a:srgbClr val="F0F0F0"/>
          </a:solidFill>
        </p:spPr>
        <p:txBody>
          <a:bodyPr wrap="square" rtlCol="0" anchor="t">
            <a:spAutoFit/>
          </a:bodyPr>
          <a:lstStyle/>
          <a:p>
            <a:pPr algn="ctr"/>
            <a:r>
              <a:rPr lang="en-US" sz="3000" dirty="0"/>
              <a:t>water bodies</a:t>
            </a:r>
            <a:endParaRPr lang="en-US" sz="3000" dirty="0"/>
          </a:p>
        </p:txBody>
      </p:sp>
      <p:sp>
        <p:nvSpPr>
          <p:cNvPr id="5" name="Text Box 4"/>
          <p:cNvSpPr txBox="1"/>
          <p:nvPr/>
        </p:nvSpPr>
        <p:spPr>
          <a:xfrm>
            <a:off x="5894070" y="2420938"/>
            <a:ext cx="2361565" cy="553085"/>
          </a:xfrm>
          <a:prstGeom prst="rect">
            <a:avLst/>
          </a:prstGeom>
          <a:solidFill>
            <a:srgbClr val="F9D949"/>
          </a:solidFill>
        </p:spPr>
        <p:txBody>
          <a:bodyPr wrap="square" rtlCol="0" anchor="t">
            <a:spAutoFit/>
          </a:bodyPr>
          <a:p>
            <a:pPr algn="ctr"/>
            <a:r>
              <a:rPr lang="en-US" sz="3000" dirty="0"/>
              <a:t>outer space</a:t>
            </a:r>
            <a:endParaRPr lang="en-US" sz="3000" dirty="0"/>
          </a:p>
        </p:txBody>
      </p:sp>
      <p:sp>
        <p:nvSpPr>
          <p:cNvPr id="18" name="Text Box 17"/>
          <p:cNvSpPr txBox="1"/>
          <p:nvPr/>
        </p:nvSpPr>
        <p:spPr>
          <a:xfrm>
            <a:off x="8464550" y="5655310"/>
            <a:ext cx="4073525" cy="377825"/>
          </a:xfrm>
          <a:prstGeom prst="rect">
            <a:avLst/>
          </a:prstGeom>
          <a:noFill/>
        </p:spPr>
        <p:txBody>
          <a:bodyPr wrap="square" rtlCol="0">
            <a:noAutofit/>
          </a:bodyPr>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45833 0.0459259 L 0.103958 0.584167 " pathEditMode="relative" rAng="0" ptsTypes="">
                                      <p:cBhvr>
                                        <p:cTn id="6" dur="2000" fill="hold"/>
                                        <p:tgtEl>
                                          <p:spTgt spid="2"/>
                                        </p:tgtEl>
                                        <p:attrNameLst>
                                          <p:attrName>ppt_x</p:attrName>
                                          <p:attrName>ppt_y</p:attrName>
                                        </p:attrNameLst>
                                      </p:cBhvr>
                                      <p:rCtr x="77" y="25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45833 0.0442593 L 0.112135 0.461574 " pathEditMode="relative" rAng="0" ptsTypes="">
                                      <p:cBhvr>
                                        <p:cTn id="10" dur="2000" fill="hold"/>
                                        <p:tgtEl>
                                          <p:spTgt spid="5"/>
                                        </p:tgtEl>
                                        <p:attrNameLst>
                                          <p:attrName>ppt_x</p:attrName>
                                          <p:attrName>ppt_y</p:attrName>
                                        </p:attrNameLst>
                                      </p:cBhvr>
                                      <p:rCtr x="79" y="1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1193165" y="3067050"/>
            <a:ext cx="4804410" cy="3305810"/>
          </a:xfrm>
          <a:prstGeom prst="rect">
            <a:avLst/>
          </a:prstGeom>
        </p:spPr>
      </p:pic>
      <p:pic>
        <p:nvPicPr>
          <p:cNvPr id="19" name="Picture 18"/>
          <p:cNvPicPr>
            <a:picLocks noChangeAspect="1"/>
          </p:cNvPicPr>
          <p:nvPr/>
        </p:nvPicPr>
        <p:blipFill>
          <a:blip r:embed="rId2"/>
          <a:stretch>
            <a:fillRect/>
          </a:stretch>
        </p:blipFill>
        <p:spPr>
          <a:xfrm>
            <a:off x="6602095" y="3369945"/>
            <a:ext cx="5213350" cy="2226310"/>
          </a:xfrm>
          <a:prstGeom prst="rect">
            <a:avLst/>
          </a:prstGeom>
        </p:spPr>
      </p:pic>
      <p:grpSp>
        <p:nvGrpSpPr>
          <p:cNvPr id="21" name="Group 20"/>
          <p:cNvGrpSpPr/>
          <p:nvPr/>
        </p:nvGrpSpPr>
        <p:grpSpPr>
          <a:xfrm>
            <a:off x="98" y="2476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Write a word or phrase from the box under the correct picture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2" name="Text Box 1"/>
          <p:cNvSpPr txBox="1"/>
          <p:nvPr/>
        </p:nvSpPr>
        <p:spPr>
          <a:xfrm>
            <a:off x="918210" y="1767523"/>
            <a:ext cx="2212975" cy="553085"/>
          </a:xfrm>
          <a:prstGeom prst="rect">
            <a:avLst/>
          </a:prstGeom>
          <a:solidFill>
            <a:srgbClr val="F0F0F0"/>
          </a:solidFill>
        </p:spPr>
        <p:txBody>
          <a:bodyPr wrap="square" rtlCol="0" anchor="t">
            <a:spAutoFit/>
          </a:bodyPr>
          <a:lstStyle/>
          <a:p>
            <a:pPr algn="ctr"/>
            <a:r>
              <a:rPr lang="en-US" sz="3000" dirty="0"/>
              <a:t>liquid water</a:t>
            </a:r>
            <a:endParaRPr lang="en-US" sz="3000" dirty="0"/>
          </a:p>
        </p:txBody>
      </p:sp>
      <p:sp>
        <p:nvSpPr>
          <p:cNvPr id="7" name="Text Box 6"/>
          <p:cNvSpPr txBox="1"/>
          <p:nvPr/>
        </p:nvSpPr>
        <p:spPr>
          <a:xfrm>
            <a:off x="3344545" y="1767523"/>
            <a:ext cx="2805430" cy="553085"/>
          </a:xfrm>
          <a:prstGeom prst="rect">
            <a:avLst/>
          </a:prstGeom>
          <a:solidFill>
            <a:srgbClr val="F9D949"/>
          </a:solidFill>
        </p:spPr>
        <p:txBody>
          <a:bodyPr wrap="square" rtlCol="0" anchor="t">
            <a:spAutoFit/>
          </a:bodyPr>
          <a:lstStyle/>
          <a:p>
            <a:pPr algn="ctr"/>
            <a:r>
              <a:rPr lang="en-US" sz="3000" dirty="0"/>
              <a:t>flora and fauna</a:t>
            </a:r>
            <a:endParaRPr lang="en-US" sz="3000" dirty="0"/>
          </a:p>
        </p:txBody>
      </p:sp>
      <p:sp>
        <p:nvSpPr>
          <p:cNvPr id="8" name="Text Box 7"/>
          <p:cNvSpPr txBox="1"/>
          <p:nvPr/>
        </p:nvSpPr>
        <p:spPr>
          <a:xfrm>
            <a:off x="6363335" y="1767523"/>
            <a:ext cx="2181860" cy="553085"/>
          </a:xfrm>
          <a:prstGeom prst="rect">
            <a:avLst/>
          </a:prstGeom>
          <a:solidFill>
            <a:srgbClr val="F0F0F0"/>
          </a:solidFill>
        </p:spPr>
        <p:txBody>
          <a:bodyPr wrap="square" rtlCol="0" anchor="t">
            <a:spAutoFit/>
          </a:bodyPr>
          <a:lstStyle/>
          <a:p>
            <a:pPr algn="ctr"/>
            <a:r>
              <a:rPr lang="en-US" sz="3000" dirty="0"/>
              <a:t>Solar System</a:t>
            </a:r>
            <a:endParaRPr lang="en-US" sz="3000" dirty="0"/>
          </a:p>
        </p:txBody>
      </p:sp>
      <p:sp>
        <p:nvSpPr>
          <p:cNvPr id="13" name="Text Box 12"/>
          <p:cNvSpPr txBox="1"/>
          <p:nvPr/>
        </p:nvSpPr>
        <p:spPr>
          <a:xfrm>
            <a:off x="8758555" y="1767523"/>
            <a:ext cx="1997710" cy="553085"/>
          </a:xfrm>
          <a:prstGeom prst="rect">
            <a:avLst/>
          </a:prstGeom>
          <a:solidFill>
            <a:srgbClr val="F9D949"/>
          </a:solidFill>
        </p:spPr>
        <p:txBody>
          <a:bodyPr wrap="square" rtlCol="0" anchor="t">
            <a:spAutoFit/>
          </a:bodyPr>
          <a:lstStyle/>
          <a:p>
            <a:pPr algn="ctr"/>
            <a:r>
              <a:rPr lang="en-US" sz="3000" dirty="0"/>
              <a:t>landforms</a:t>
            </a:r>
            <a:endParaRPr lang="en-US" sz="3000" dirty="0"/>
          </a:p>
        </p:txBody>
      </p:sp>
      <p:sp>
        <p:nvSpPr>
          <p:cNvPr id="14" name="Text Box 13"/>
          <p:cNvSpPr txBox="1"/>
          <p:nvPr/>
        </p:nvSpPr>
        <p:spPr>
          <a:xfrm>
            <a:off x="3001010" y="2420938"/>
            <a:ext cx="2240915" cy="553085"/>
          </a:xfrm>
          <a:prstGeom prst="rect">
            <a:avLst/>
          </a:prstGeom>
          <a:solidFill>
            <a:srgbClr val="F0F0F0"/>
          </a:solidFill>
        </p:spPr>
        <p:txBody>
          <a:bodyPr wrap="square" rtlCol="0" anchor="t">
            <a:spAutoFit/>
          </a:bodyPr>
          <a:lstStyle/>
          <a:p>
            <a:pPr algn="ctr"/>
            <a:r>
              <a:rPr lang="en-US" sz="3000" dirty="0"/>
              <a:t>water bodies</a:t>
            </a:r>
            <a:endParaRPr lang="en-US" sz="3000" dirty="0"/>
          </a:p>
        </p:txBody>
      </p:sp>
      <p:sp>
        <p:nvSpPr>
          <p:cNvPr id="5" name="Text Box 4"/>
          <p:cNvSpPr txBox="1"/>
          <p:nvPr/>
        </p:nvSpPr>
        <p:spPr>
          <a:xfrm>
            <a:off x="5894070" y="2420938"/>
            <a:ext cx="2361565" cy="553085"/>
          </a:xfrm>
          <a:prstGeom prst="rect">
            <a:avLst/>
          </a:prstGeom>
          <a:solidFill>
            <a:srgbClr val="F9D949"/>
          </a:solidFill>
        </p:spPr>
        <p:txBody>
          <a:bodyPr wrap="square" rtlCol="0" anchor="t">
            <a:spAutoFit/>
          </a:bodyPr>
          <a:p>
            <a:pPr algn="ctr"/>
            <a:r>
              <a:rPr lang="en-US" sz="3000" dirty="0"/>
              <a:t>outer space</a:t>
            </a:r>
            <a:endParaRPr lang="en-US" sz="3000" dirty="0"/>
          </a:p>
        </p:txBody>
      </p:sp>
      <p:sp>
        <p:nvSpPr>
          <p:cNvPr id="18" name="Text Box 17"/>
          <p:cNvSpPr txBox="1"/>
          <p:nvPr/>
        </p:nvSpPr>
        <p:spPr>
          <a:xfrm>
            <a:off x="8464550" y="5655310"/>
            <a:ext cx="4073525" cy="377825"/>
          </a:xfrm>
          <a:prstGeom prst="rect">
            <a:avLst/>
          </a:prstGeom>
          <a:noFill/>
        </p:spPr>
        <p:txBody>
          <a:bodyPr wrap="square" rtlCol="0">
            <a:noAutofit/>
          </a:bodyPr>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08333 0.0348148 L -0.0505729 0.563519 " pathEditMode="relative" rAng="0" ptsTypes="">
                                      <p:cBhvr>
                                        <p:cTn id="6" dur="2000" fill="hold"/>
                                        <p:tgtEl>
                                          <p:spTgt spid="14"/>
                                        </p:tgtEl>
                                        <p:attrNameLst>
                                          <p:attrName>ppt_x</p:attrName>
                                          <p:attrName>ppt_y</p:attrName>
                                        </p:attrNameLst>
                                      </p:cBhvr>
                                      <p:rCtr x="-45" y="27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08333 0.0347222 L 0.152083 0.582685 " pathEditMode="relative" rAng="0" ptsTypes="">
                                      <p:cBhvr>
                                        <p:cTn id="10" dur="2000" fill="hold"/>
                                        <p:tgtEl>
                                          <p:spTgt spid="8"/>
                                        </p:tgtEl>
                                        <p:attrNameLst>
                                          <p:attrName>ppt_x</p:attrName>
                                          <p:attrName>ppt_y</p:attrName>
                                        </p:attrNameLst>
                                      </p:cBhvr>
                                      <p:rCtr x="-24" y="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61720" y="1065530"/>
            <a:ext cx="10888345"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sym typeface="+mn-ea"/>
              </a:rPr>
              <a:t>Complete each sentence with a word or phrase from 3</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7" name="Text Box 6"/>
          <p:cNvSpPr txBox="1"/>
          <p:nvPr/>
        </p:nvSpPr>
        <p:spPr>
          <a:xfrm>
            <a:off x="577850" y="1786890"/>
            <a:ext cx="11188700" cy="1076325"/>
          </a:xfrm>
          <a:prstGeom prst="rect">
            <a:avLst/>
          </a:prstGeom>
          <a:solidFill>
            <a:srgbClr val="4E6E80"/>
          </a:solidFill>
        </p:spPr>
        <p:txBody>
          <a:bodyPr wrap="square" rtlCol="0" anchor="t">
            <a:spAutoFit/>
          </a:bodyPr>
          <a:p>
            <a:pPr algn="just"/>
            <a:r>
              <a:rPr lang="en-US" sz="3200">
                <a:solidFill>
                  <a:schemeClr val="bg1"/>
                </a:solidFill>
              </a:rPr>
              <a:t>1. ________________ refer to the plants and animals of a particular place.</a:t>
            </a:r>
            <a:endParaRPr lang="en-US" sz="3200">
              <a:solidFill>
                <a:schemeClr val="bg1"/>
              </a:solidFill>
            </a:endParaRPr>
          </a:p>
        </p:txBody>
      </p:sp>
      <p:sp>
        <p:nvSpPr>
          <p:cNvPr id="14" name="Text Box 13"/>
          <p:cNvSpPr txBox="1"/>
          <p:nvPr/>
        </p:nvSpPr>
        <p:spPr>
          <a:xfrm>
            <a:off x="539115" y="2998470"/>
            <a:ext cx="11242675" cy="1076325"/>
          </a:xfrm>
          <a:prstGeom prst="rect">
            <a:avLst/>
          </a:prstGeom>
          <a:solidFill>
            <a:srgbClr val="F9DBBB"/>
          </a:solidFill>
        </p:spPr>
        <p:txBody>
          <a:bodyPr wrap="square" rtlCol="0" anchor="t">
            <a:spAutoFit/>
          </a:bodyPr>
          <a:p>
            <a:pPr algn="just"/>
            <a:r>
              <a:rPr lang="en-US" sz="3200">
                <a:solidFill>
                  <a:schemeClr val="tx1"/>
                </a:solidFill>
              </a:rPr>
              <a:t>2. Oceans, seas, rivers, and lakes are different types of _______________ on Earth.</a:t>
            </a:r>
            <a:endParaRPr lang="en-US" sz="3200">
              <a:solidFill>
                <a:schemeClr val="tx1"/>
              </a:solidFill>
            </a:endParaRPr>
          </a:p>
        </p:txBody>
      </p:sp>
      <p:sp>
        <p:nvSpPr>
          <p:cNvPr id="19" name="Text Box 18"/>
          <p:cNvSpPr txBox="1"/>
          <p:nvPr/>
        </p:nvSpPr>
        <p:spPr>
          <a:xfrm>
            <a:off x="577850" y="4210050"/>
            <a:ext cx="11188700" cy="583565"/>
          </a:xfrm>
          <a:prstGeom prst="rect">
            <a:avLst/>
          </a:prstGeom>
          <a:solidFill>
            <a:srgbClr val="4E6E80"/>
          </a:solidFill>
        </p:spPr>
        <p:txBody>
          <a:bodyPr wrap="square" rtlCol="0" anchor="t">
            <a:spAutoFit/>
          </a:bodyPr>
          <a:p>
            <a:r>
              <a:rPr lang="en-US" sz="3200">
                <a:solidFill>
                  <a:schemeClr val="bg1"/>
                </a:solidFill>
              </a:rPr>
              <a:t>3. There are eight planets in the ________________.</a:t>
            </a:r>
            <a:endParaRPr lang="en-US" sz="3200">
              <a:solidFill>
                <a:schemeClr val="bg1"/>
              </a:solidFill>
            </a:endParaRPr>
          </a:p>
        </p:txBody>
      </p:sp>
      <p:sp>
        <p:nvSpPr>
          <p:cNvPr id="20" name="Text Box 19"/>
          <p:cNvSpPr txBox="1"/>
          <p:nvPr/>
        </p:nvSpPr>
        <p:spPr>
          <a:xfrm>
            <a:off x="560070" y="4928870"/>
            <a:ext cx="11242675" cy="583565"/>
          </a:xfrm>
          <a:prstGeom prst="rect">
            <a:avLst/>
          </a:prstGeom>
          <a:solidFill>
            <a:srgbClr val="F9DBBB"/>
          </a:solidFill>
        </p:spPr>
        <p:txBody>
          <a:bodyPr wrap="square" rtlCol="0" anchor="t">
            <a:spAutoFit/>
          </a:bodyPr>
          <a:p>
            <a:pPr algn="just"/>
            <a:r>
              <a:rPr lang="en-US" sz="3200">
                <a:solidFill>
                  <a:schemeClr val="tx1"/>
                </a:solidFill>
              </a:rPr>
              <a:t>4. The Soviet Union launched Sputnik 1 into ____________ in 1957.</a:t>
            </a:r>
            <a:endParaRPr lang="en-US" sz="3200">
              <a:solidFill>
                <a:schemeClr val="tx1"/>
              </a:solidFill>
            </a:endParaRPr>
          </a:p>
        </p:txBody>
      </p:sp>
      <p:sp>
        <p:nvSpPr>
          <p:cNvPr id="21" name="Text Box 20"/>
          <p:cNvSpPr txBox="1"/>
          <p:nvPr/>
        </p:nvSpPr>
        <p:spPr>
          <a:xfrm>
            <a:off x="540385" y="5647690"/>
            <a:ext cx="11188700" cy="1076325"/>
          </a:xfrm>
          <a:prstGeom prst="rect">
            <a:avLst/>
          </a:prstGeom>
          <a:solidFill>
            <a:srgbClr val="4E6E80"/>
          </a:solidFill>
        </p:spPr>
        <p:txBody>
          <a:bodyPr wrap="square" rtlCol="0" anchor="t">
            <a:spAutoFit/>
          </a:bodyPr>
          <a:p>
            <a:pPr algn="just"/>
            <a:r>
              <a:rPr lang="en-US" sz="3200">
                <a:solidFill>
                  <a:schemeClr val="bg1"/>
                </a:solidFill>
              </a:rPr>
              <a:t>5. Some examples of____________ include mountains, grassland, and deserts.</a:t>
            </a:r>
            <a:endParaRPr lang="en-US" sz="3200">
              <a:solidFill>
                <a:schemeClr val="bg1"/>
              </a:solidFill>
            </a:endParaRPr>
          </a:p>
        </p:txBody>
      </p:sp>
      <p:sp>
        <p:nvSpPr>
          <p:cNvPr id="22" name="Text Box 21"/>
          <p:cNvSpPr txBox="1"/>
          <p:nvPr/>
        </p:nvSpPr>
        <p:spPr>
          <a:xfrm>
            <a:off x="1363345" y="1732915"/>
            <a:ext cx="3151505"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flora and fauna   </a:t>
            </a:r>
            <a:endParaRPr lang="en-US" sz="3600" b="1">
              <a:solidFill>
                <a:srgbClr val="FF0000"/>
              </a:solidFill>
              <a:latin typeface="Calibri" panose="020F0502020204030204" pitchFamily="34" charset="0"/>
              <a:cs typeface="Calibri" panose="020F0502020204030204" pitchFamily="34" charset="0"/>
            </a:endParaRPr>
          </a:p>
        </p:txBody>
      </p:sp>
      <p:sp>
        <p:nvSpPr>
          <p:cNvPr id="23" name="Text Box 22"/>
          <p:cNvSpPr txBox="1"/>
          <p:nvPr/>
        </p:nvSpPr>
        <p:spPr>
          <a:xfrm>
            <a:off x="6415405" y="4074795"/>
            <a:ext cx="260985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solar system</a:t>
            </a:r>
            <a:endParaRPr lang="en-US" sz="3600" b="1">
              <a:solidFill>
                <a:srgbClr val="FF0000"/>
              </a:solidFill>
              <a:latin typeface="Calibri" panose="020F0502020204030204" pitchFamily="34" charset="0"/>
              <a:cs typeface="Calibri" panose="020F0502020204030204" pitchFamily="34" charset="0"/>
            </a:endParaRPr>
          </a:p>
        </p:txBody>
      </p:sp>
      <p:sp>
        <p:nvSpPr>
          <p:cNvPr id="24" name="Text Box 23"/>
          <p:cNvSpPr txBox="1"/>
          <p:nvPr/>
        </p:nvSpPr>
        <p:spPr>
          <a:xfrm>
            <a:off x="7981950" y="4793615"/>
            <a:ext cx="260985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outer space</a:t>
            </a:r>
            <a:endParaRPr lang="en-US" sz="3600" b="1">
              <a:solidFill>
                <a:srgbClr val="FF0000"/>
              </a:solidFill>
              <a:latin typeface="Calibri" panose="020F0502020204030204" pitchFamily="34" charset="0"/>
              <a:cs typeface="Calibri" panose="020F0502020204030204" pitchFamily="34" charset="0"/>
            </a:endParaRPr>
          </a:p>
        </p:txBody>
      </p:sp>
      <p:sp>
        <p:nvSpPr>
          <p:cNvPr id="25" name="Text Box 24"/>
          <p:cNvSpPr txBox="1"/>
          <p:nvPr/>
        </p:nvSpPr>
        <p:spPr>
          <a:xfrm>
            <a:off x="4174490" y="5571490"/>
            <a:ext cx="260985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landforms</a:t>
            </a:r>
            <a:endParaRPr lang="en-US" sz="3600" b="1">
              <a:solidFill>
                <a:srgbClr val="FF0000"/>
              </a:solidFill>
              <a:latin typeface="Calibri" panose="020F0502020204030204" pitchFamily="34" charset="0"/>
              <a:cs typeface="Calibri" panose="020F0502020204030204" pitchFamily="34" charset="0"/>
            </a:endParaRPr>
          </a:p>
        </p:txBody>
      </p:sp>
      <p:sp>
        <p:nvSpPr>
          <p:cNvPr id="29" name="Text Box 28"/>
          <p:cNvSpPr txBox="1"/>
          <p:nvPr/>
        </p:nvSpPr>
        <p:spPr>
          <a:xfrm>
            <a:off x="821055" y="3368675"/>
            <a:ext cx="3693795"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water bodies</a:t>
            </a:r>
            <a:endParaRPr lang="en-US" sz="3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1"/>
                                          </p:val>
                                        </p:tav>
                                        <p:tav tm="100000">
                                          <p:val>
                                            <p:strVal val="#ppt_x"/>
                                          </p:val>
                                        </p:tav>
                                      </p:tavLst>
                                    </p:anim>
                                    <p:anim calcmode="lin" valueType="num">
                                      <p:cBhvr>
                                        <p:cTn id="14" dur="1000" fill="hold"/>
                                        <p:tgtEl>
                                          <p:spTgt spid="14"/>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1"/>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childTnLst>
                                </p:cTn>
                              </p:par>
                              <p:par>
                                <p:cTn id="20" presetID="40" presetClass="entr" presetSubtype="0" fill="hold" grpId="0" nodeType="withEffect">
                                  <p:stCondLst>
                                    <p:cond delay="3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1"/>
                                          </p:val>
                                        </p:tav>
                                        <p:tav tm="100000">
                                          <p:val>
                                            <p:strVal val="#ppt_x"/>
                                          </p:val>
                                        </p:tav>
                                      </p:tavLst>
                                    </p:anim>
                                    <p:anim calcmode="lin" valueType="num">
                                      <p:cBhvr>
                                        <p:cTn id="24" dur="1000" fill="hold"/>
                                        <p:tgtEl>
                                          <p:spTgt spid="20"/>
                                        </p:tgtEl>
                                        <p:attrNameLst>
                                          <p:attrName>ppt_y</p:attrName>
                                        </p:attrNameLst>
                                      </p:cBhvr>
                                      <p:tavLst>
                                        <p:tav tm="0">
                                          <p:val>
                                            <p:strVal val="#ppt_y"/>
                                          </p:val>
                                        </p:tav>
                                        <p:tav tm="100000">
                                          <p:val>
                                            <p:strVal val="#ppt_y"/>
                                          </p:val>
                                        </p:tav>
                                      </p:tavLst>
                                    </p:anim>
                                  </p:childTnLst>
                                </p:cTn>
                              </p:par>
                              <p:par>
                                <p:cTn id="25" presetID="40" presetClass="entr" presetSubtype="0" fill="hold" grpId="0" nodeType="withEffect">
                                  <p:stCondLst>
                                    <p:cond delay="4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1"/>
                                          </p:val>
                                        </p:tav>
                                        <p:tav tm="100000">
                                          <p:val>
                                            <p:strVal val="#ppt_x"/>
                                          </p:val>
                                        </p:tav>
                                      </p:tavLst>
                                    </p:anim>
                                    <p:anim calcmode="lin" valueType="num">
                                      <p:cBhvr>
                                        <p:cTn id="29"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P spid="14" grpId="1" animBg="1"/>
      <p:bldP spid="19" grpId="0" animBg="1"/>
      <p:bldP spid="19" grpId="1" animBg="1"/>
      <p:bldP spid="20" grpId="0" animBg="1"/>
      <p:bldP spid="20" grpId="1" animBg="1"/>
      <p:bldP spid="21" grpId="0" animBg="1"/>
      <p:bldP spid="21" grpId="1" animBg="1"/>
      <p:bldP spid="22" grpId="0"/>
      <p:bldP spid="22" grpId="1"/>
      <p:bldP spid="23" grpId="0"/>
      <p:bldP spid="23" grpId="1"/>
      <p:bldP spid="24" grpId="0"/>
      <p:bldP spid="24" grpId="1"/>
      <p:bldP spid="25" grpId="0"/>
      <p:bldP spid="25" grpId="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BD3EA">
            <a:alpha val="97000"/>
          </a:srgbClr>
        </a:solidFill>
        <a:effectLst/>
      </p:bgPr>
    </p:bg>
    <p:spTree>
      <p:nvGrpSpPr>
        <p:cNvPr id="1" name=""/>
        <p:cNvGrpSpPr/>
        <p:nvPr/>
      </p:nvGrpSpPr>
      <p:grpSpPr>
        <a:xfrm>
          <a:off x="0" y="0"/>
          <a:ext cx="0" cy="0"/>
          <a:chOff x="0" y="0"/>
          <a:chExt cx="0" cy="0"/>
        </a:xfrm>
      </p:grpSpPr>
      <p:pic>
        <p:nvPicPr>
          <p:cNvPr id="4" name="Picture 3" descr="A blue and purple clouds and stars"/>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6022" y="-802532"/>
            <a:ext cx="15094643" cy="8463064"/>
          </a:xfrm>
          <a:prstGeom prst="rect">
            <a:avLst/>
          </a:prstGeom>
        </p:spPr>
      </p:pic>
      <p:grpSp>
        <p:nvGrpSpPr>
          <p:cNvPr id="10" name="Group 9"/>
          <p:cNvGrpSpPr/>
          <p:nvPr/>
        </p:nvGrpSpPr>
        <p:grpSpPr>
          <a:xfrm>
            <a:off x="1100260" y="751147"/>
            <a:ext cx="2679700" cy="775970"/>
            <a:chOff x="5608320" y="213360"/>
            <a:chExt cx="2679700" cy="775970"/>
          </a:xfrm>
        </p:grpSpPr>
        <p:grpSp>
          <p:nvGrpSpPr>
            <p:cNvPr id="33" name="Group 32"/>
            <p:cNvGrpSpPr/>
            <p:nvPr/>
          </p:nvGrpSpPr>
          <p:grpSpPr>
            <a:xfrm>
              <a:off x="7331710" y="2800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5608320" y="231140"/>
              <a:ext cx="2089150" cy="706755"/>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17" name="TextBox 16"/>
            <p:cNvSpPr txBox="1"/>
            <p:nvPr/>
          </p:nvSpPr>
          <p:spPr>
            <a:xfrm>
              <a:off x="7192010" y="2133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endParaRPr lang="en-US" sz="4000" b="1" u="sng" dirty="0">
                <a:solidFill>
                  <a:schemeClr val="bg1"/>
                </a:solidFill>
                <a:latin typeface="Myriad Pro" pitchFamily="34" charset="0"/>
              </a:endParaRPr>
            </a:p>
          </p:txBody>
        </p:sp>
      </p:grpSp>
      <p:sp>
        <p:nvSpPr>
          <p:cNvPr id="11" name="TextBox 10"/>
          <p:cNvSpPr txBox="1"/>
          <p:nvPr/>
        </p:nvSpPr>
        <p:spPr>
          <a:xfrm>
            <a:off x="931544" y="1519412"/>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endParaRPr lang="en-US" sz="5400" b="1" dirty="0">
              <a:ln w="19050" cmpd="dbl">
                <a:solidFill>
                  <a:schemeClr val="bg1"/>
                </a:solidFill>
              </a:ln>
              <a:noFill/>
            </a:endParaRPr>
          </a:p>
        </p:txBody>
      </p:sp>
      <p:sp>
        <p:nvSpPr>
          <p:cNvPr id="3" name="TextBox 2"/>
          <p:cNvSpPr txBox="1"/>
          <p:nvPr/>
        </p:nvSpPr>
        <p:spPr>
          <a:xfrm>
            <a:off x="860035" y="2765450"/>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endParaRPr lang="en-US" sz="5400" b="1" dirty="0">
              <a:ln w="19050" cmpd="dbl">
                <a:solidFill>
                  <a:schemeClr val="bg1"/>
                </a:solidFill>
              </a:ln>
              <a:noFill/>
            </a:endParaRPr>
          </a:p>
        </p:txBody>
      </p:sp>
      <p:sp>
        <p:nvSpPr>
          <p:cNvPr id="43" name="TextBox 42"/>
          <p:cNvSpPr txBox="1"/>
          <p:nvPr/>
        </p:nvSpPr>
        <p:spPr>
          <a:xfrm>
            <a:off x="-428756" y="4647255"/>
            <a:ext cx="7086600" cy="706755"/>
          </a:xfrm>
          <a:prstGeom prst="rect">
            <a:avLst/>
          </a:prstGeom>
          <a:solidFill>
            <a:schemeClr val="bg1">
              <a:alpha val="0"/>
            </a:schemeClr>
          </a:solidFill>
        </p:spPr>
        <p:txBody>
          <a:bodyPr wrap="square" rtlCol="0">
            <a:spAutoFit/>
          </a:bodyPr>
          <a:lstStyle/>
          <a:p>
            <a:pPr algn="ctr" fontAlgn="t"/>
            <a:r>
              <a:rPr lang="en-US" sz="4000" b="1" dirty="0">
                <a:solidFill>
                  <a:schemeClr val="bg1"/>
                </a:solidFill>
              </a:rPr>
              <a:t>In a science club</a:t>
            </a:r>
            <a:endParaRPr lang="en-US" sz="4000" b="1" dirty="0">
              <a:solidFill>
                <a:schemeClr val="bg1"/>
              </a:solidFill>
            </a:endParaRPr>
          </a:p>
        </p:txBody>
      </p:sp>
      <p:sp>
        <p:nvSpPr>
          <p:cNvPr id="34" name="Rounded Rectangle 33"/>
          <p:cNvSpPr/>
          <p:nvPr/>
        </p:nvSpPr>
        <p:spPr>
          <a:xfrm>
            <a:off x="1099710" y="3892650"/>
            <a:ext cx="510159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625490" y="3928210"/>
            <a:ext cx="4712970" cy="523240"/>
          </a:xfrm>
          <a:prstGeom prst="rect">
            <a:avLst/>
          </a:prstGeom>
          <a:noFill/>
        </p:spPr>
        <p:txBody>
          <a:bodyPr wrap="square" rtlCol="0">
            <a:spAutoFit/>
          </a:bodyPr>
          <a:lstStyle/>
          <a:p>
            <a:r>
              <a:rPr lang="en-US" sz="2800" b="1" dirty="0">
                <a:solidFill>
                  <a:schemeClr val="bg1"/>
                </a:solidFill>
              </a:rPr>
              <a:t>LESSON 1: GETTING STARTED</a:t>
            </a:r>
            <a:endParaRPr lang="en-US" sz="2800" b="1" dirty="0">
              <a:solidFill>
                <a:schemeClr val="bg1"/>
              </a:solidFill>
            </a:endParaRPr>
          </a:p>
        </p:txBody>
      </p:sp>
      <p:sp>
        <p:nvSpPr>
          <p:cNvPr id="2" name="TextBox 1"/>
          <p:cNvSpPr txBox="1"/>
          <p:nvPr/>
        </p:nvSpPr>
        <p:spPr>
          <a:xfrm>
            <a:off x="939410" y="2133435"/>
            <a:ext cx="4589780" cy="923330"/>
          </a:xfrm>
          <a:prstGeom prst="rect">
            <a:avLst/>
          </a:prstGeom>
          <a:solidFill>
            <a:schemeClr val="bg1">
              <a:alpha val="0"/>
            </a:schemeClr>
          </a:solidFill>
        </p:spPr>
        <p:txBody>
          <a:bodyPr wrap="square" rtlCol="0">
            <a:spAutoFit/>
          </a:bodyPr>
          <a:lstStyle/>
          <a:p>
            <a:pPr fontAlgn="t"/>
            <a:r>
              <a:rPr lang="en-US" sz="5400" b="1" dirty="0">
                <a:solidFill>
                  <a:schemeClr val="bg1"/>
                </a:solidFill>
              </a:rPr>
              <a:t>PLANET EARTH</a:t>
            </a:r>
            <a:endParaRPr lang="en-US" sz="5400" b="1" dirty="0">
              <a:solidFill>
                <a:schemeClr val="bg1"/>
              </a:solidFill>
            </a:endParaRPr>
          </a:p>
        </p:txBody>
      </p:sp>
      <p:grpSp>
        <p:nvGrpSpPr>
          <p:cNvPr id="7" name="Group 6"/>
          <p:cNvGrpSpPr/>
          <p:nvPr/>
        </p:nvGrpSpPr>
        <p:grpSpPr>
          <a:xfrm>
            <a:off x="555515" y="3740885"/>
            <a:ext cx="990600" cy="941705"/>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pic>
        <p:nvPicPr>
          <p:cNvPr id="8" name="3D Model 2"/>
          <p:cNvPicPr>
            <a:picLocks noGrp="1" noRot="1" noChangeAspect="1" noMove="1" noResize="1" noEditPoints="1" noAdjustHandles="1" noChangeArrowheads="1" noChangeShapeType="1" noCrop="1"/>
          </p:cNvPicPr>
          <p:nvPr/>
        </p:nvPicPr>
        <p:blipFill>
          <a:blip r:embed="rId5"/>
          <a:stretch>
            <a:fillRect/>
          </a:stretch>
        </p:blipFill>
        <p:spPr>
          <a:xfrm>
            <a:off x="7959842" y="2133906"/>
            <a:ext cx="3005827" cy="30058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49988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Making a Solar System picture</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F (False).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correct picture. </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 from 3</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8487" y="502123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a:t>
            </a:r>
            <a:r>
              <a:rPr lang="en-US">
                <a:solidFill>
                  <a:schemeClr val="tx1"/>
                </a:solidFill>
                <a:latin typeface="Calibri" panose="020F0502020204030204" pitchFamily="34" charset="0"/>
                <a:cs typeface="Calibri" panose="020F0502020204030204" pitchFamily="34" charset="0"/>
              </a:rPr>
              <a:t> Quiz: Work in groups. Answer the following questions.</a:t>
            </a:r>
            <a:endParaRPr lang="en-US">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2103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ounded Rectangle 8"/>
          <p:cNvSpPr/>
          <p:nvPr/>
        </p:nvSpPr>
        <p:spPr>
          <a:xfrm>
            <a:off x="-11906250" y="1805940"/>
            <a:ext cx="11241405" cy="4765675"/>
          </a:xfrm>
          <a:prstGeom prst="roundRect">
            <a:avLst>
              <a:gd name="adj" fmla="val 39948"/>
            </a:avLst>
          </a:prstGeom>
          <a:solidFill>
            <a:srgbClr val="F9DBBB"/>
          </a:solidFill>
          <a:ln>
            <a:solidFill>
              <a:srgbClr val="FF0303"/>
            </a:solidFill>
          </a:ln>
          <a:effectLst>
            <a:outerShdw blurRad="63500" dir="2700000" algn="tl" rotWithShape="0">
              <a:prstClr val="black">
                <a:alpha val="20000"/>
              </a:prstClr>
            </a:outerShdw>
          </a:effectLst>
          <a:scene3d>
            <a:camera prst="orthographicFront"/>
            <a:lightRig rig="threePt" dir="t">
              <a:rot lat="0" lon="0" rev="8400000"/>
            </a:lightRig>
          </a:scene3d>
          <a:sp3d extrusionH="666750" contourW="31750" prstMaterial="dkEdge">
            <a:extrusionClr>
              <a:schemeClr val="bg1"/>
            </a:extrusionClr>
            <a:contourClr>
              <a:srgbClr val="FF0000"/>
            </a:contourClr>
          </a:sp3d>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50000"/>
              </a:lnSpc>
            </a:pPr>
            <a:r>
              <a:rPr lang="en-US" sz="3200">
                <a:solidFill>
                  <a:schemeClr val="tx1"/>
                </a:solidFill>
                <a:sym typeface="+mn-ea"/>
              </a:rPr>
              <a:t>1. How many continents are there on Earth?</a:t>
            </a:r>
            <a:endParaRPr lang="en-US" sz="3200">
              <a:solidFill>
                <a:schemeClr val="tx1"/>
              </a:solidFill>
            </a:endParaRPr>
          </a:p>
          <a:p>
            <a:pPr algn="ctr">
              <a:lnSpc>
                <a:spcPct val="150000"/>
              </a:lnSpc>
            </a:pPr>
            <a:r>
              <a:rPr lang="en-US" sz="3200">
                <a:solidFill>
                  <a:schemeClr val="tx1"/>
                </a:solidFill>
                <a:sym typeface="+mn-ea"/>
              </a:rPr>
              <a:t>2. How many oceans are there on Earth?</a:t>
            </a:r>
            <a:endParaRPr lang="en-US" sz="3200">
              <a:solidFill>
                <a:schemeClr val="tx1"/>
              </a:solidFill>
            </a:endParaRPr>
          </a:p>
          <a:p>
            <a:pPr algn="ctr">
              <a:lnSpc>
                <a:spcPct val="150000"/>
              </a:lnSpc>
            </a:pPr>
            <a:r>
              <a:rPr lang="en-US" sz="3200">
                <a:solidFill>
                  <a:schemeClr val="tx1"/>
                </a:solidFill>
                <a:sym typeface="+mn-ea"/>
              </a:rPr>
              <a:t>3. How many moons orbit Earth? </a:t>
            </a:r>
            <a:endParaRPr lang="en-US" sz="3200">
              <a:solidFill>
                <a:schemeClr val="tx1"/>
              </a:solidFill>
            </a:endParaRPr>
          </a:p>
          <a:p>
            <a:pPr algn="ctr">
              <a:lnSpc>
                <a:spcPct val="150000"/>
              </a:lnSpc>
            </a:pPr>
            <a:r>
              <a:rPr lang="en-US" sz="3200">
                <a:solidFill>
                  <a:schemeClr val="tx1"/>
                </a:solidFill>
                <a:sym typeface="+mn-ea"/>
              </a:rPr>
              <a:t>4. Which gas is essential for life on Earth?</a:t>
            </a:r>
            <a:endParaRPr lang="en-US" sz="3200">
              <a:solidFill>
                <a:schemeClr val="tx1"/>
              </a:solidFill>
            </a:endParaRPr>
          </a:p>
          <a:p>
            <a:pPr algn="ctr">
              <a:lnSpc>
                <a:spcPct val="150000"/>
              </a:lnSpc>
            </a:pPr>
            <a:r>
              <a:rPr lang="en-US" sz="3200">
                <a:solidFill>
                  <a:schemeClr val="tx1"/>
                </a:solidFill>
                <a:sym typeface="+mn-ea"/>
              </a:rPr>
              <a:t>5. Which planet has conditions similar to those on Earth?</a:t>
            </a:r>
            <a:endParaRPr lang="en-US" sz="3200">
              <a:solidFill>
                <a:schemeClr val="tx1"/>
              </a:solidFill>
            </a:endParaRPr>
          </a:p>
          <a:p>
            <a:pPr algn="ctr"/>
            <a:endParaRPr lang="en-US" sz="32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65" y="1184275"/>
            <a:ext cx="10841355" cy="58356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bg1"/>
                </a:solidFill>
                <a:highlight>
                  <a:srgbClr val="0000FF"/>
                </a:highlight>
              </a:rPr>
              <a:t>Q</a:t>
            </a:r>
            <a:r>
              <a:rPr lang="en-US" sz="3200" b="1" dirty="0">
                <a:solidFill>
                  <a:schemeClr val="bg1"/>
                </a:solidFill>
                <a:highlight>
                  <a:srgbClr val="FF0000"/>
                </a:highlight>
              </a:rPr>
              <a:t>U</a:t>
            </a:r>
            <a:r>
              <a:rPr lang="en-US" sz="3200" b="1" dirty="0">
                <a:solidFill>
                  <a:schemeClr val="bg1"/>
                </a:solidFill>
                <a:highlight>
                  <a:srgbClr val="00FF00"/>
                </a:highlight>
              </a:rPr>
              <a:t>I</a:t>
            </a:r>
            <a:r>
              <a:rPr lang="en-US" sz="3200" b="1" dirty="0">
                <a:solidFill>
                  <a:schemeClr val="bg1"/>
                </a:solidFill>
                <a:highlight>
                  <a:srgbClr val="FFFF00"/>
                </a:highlight>
              </a:rPr>
              <a:t>Z</a:t>
            </a:r>
            <a:r>
              <a:rPr lang="en-US" sz="3200" b="1" dirty="0">
                <a:solidFill>
                  <a:schemeClr val="bg1"/>
                </a:solidFill>
              </a:rPr>
              <a:t>:</a:t>
            </a:r>
            <a:r>
              <a:rPr lang="en-US" sz="3200" b="1" dirty="0"/>
              <a:t> Work in groups. Answer the following questions.</a:t>
            </a:r>
            <a:endParaRPr lang="en-US" sz="3200" b="1" dirty="0"/>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591992" y="12330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9" name="TextBox 16"/>
          <p:cNvSpPr txBox="1"/>
          <p:nvPr/>
        </p:nvSpPr>
        <p:spPr>
          <a:xfrm>
            <a:off x="644777" y="111276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8" name="Rounded Rectangle 7"/>
          <p:cNvSpPr/>
          <p:nvPr/>
        </p:nvSpPr>
        <p:spPr>
          <a:xfrm>
            <a:off x="644525" y="1805940"/>
            <a:ext cx="11241405" cy="4765675"/>
          </a:xfrm>
          <a:prstGeom prst="roundRect">
            <a:avLst>
              <a:gd name="adj" fmla="val 39948"/>
            </a:avLst>
          </a:prstGeom>
          <a:solidFill>
            <a:srgbClr val="F9DBBB"/>
          </a:solidFill>
          <a:ln>
            <a:solidFill>
              <a:srgbClr val="FF0303"/>
            </a:solidFill>
          </a:ln>
          <a:effectLst>
            <a:outerShdw blurRad="63500" dir="2700000" algn="tl" rotWithShape="0">
              <a:prstClr val="black">
                <a:alpha val="20000"/>
              </a:prstClr>
            </a:outerShdw>
          </a:effectLst>
          <a:scene3d>
            <a:camera prst="orthographicFront"/>
            <a:lightRig rig="threePt" dir="t">
              <a:rot lat="0" lon="0" rev="8400000"/>
            </a:lightRig>
          </a:scene3d>
          <a:sp3d extrusionH="666750" contourW="31750" prstMaterial="dkEdge">
            <a:extrusionClr>
              <a:schemeClr val="bg1"/>
            </a:extrusionClr>
            <a:contourClr>
              <a:srgbClr val="FF0000"/>
            </a:contourClr>
          </a:sp3d>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50000"/>
              </a:lnSpc>
            </a:pPr>
            <a:r>
              <a:rPr lang="en-US" sz="3200">
                <a:solidFill>
                  <a:schemeClr val="tx1"/>
                </a:solidFill>
                <a:sym typeface="+mn-ea"/>
              </a:rPr>
              <a:t>1. How many continents are there on Earth?</a:t>
            </a:r>
            <a:endParaRPr lang="en-US" sz="3200">
              <a:solidFill>
                <a:schemeClr val="tx1"/>
              </a:solidFill>
            </a:endParaRPr>
          </a:p>
          <a:p>
            <a:pPr algn="ctr">
              <a:lnSpc>
                <a:spcPct val="150000"/>
              </a:lnSpc>
            </a:pPr>
            <a:r>
              <a:rPr lang="en-US" sz="3200">
                <a:solidFill>
                  <a:schemeClr val="tx1"/>
                </a:solidFill>
                <a:sym typeface="+mn-ea"/>
              </a:rPr>
              <a:t>2. How many oceans are there on Earth?</a:t>
            </a:r>
            <a:endParaRPr lang="en-US" sz="3200">
              <a:solidFill>
                <a:schemeClr val="tx1"/>
              </a:solidFill>
            </a:endParaRPr>
          </a:p>
          <a:p>
            <a:pPr algn="ctr">
              <a:lnSpc>
                <a:spcPct val="150000"/>
              </a:lnSpc>
            </a:pPr>
            <a:r>
              <a:rPr lang="en-US" sz="3200">
                <a:solidFill>
                  <a:schemeClr val="tx1"/>
                </a:solidFill>
                <a:sym typeface="+mn-ea"/>
              </a:rPr>
              <a:t>3. How many moons orbit Earth? </a:t>
            </a:r>
            <a:endParaRPr lang="en-US" sz="3200">
              <a:solidFill>
                <a:schemeClr val="tx1"/>
              </a:solidFill>
            </a:endParaRPr>
          </a:p>
          <a:p>
            <a:pPr algn="ctr">
              <a:lnSpc>
                <a:spcPct val="150000"/>
              </a:lnSpc>
            </a:pPr>
            <a:r>
              <a:rPr lang="en-US" sz="3200">
                <a:solidFill>
                  <a:schemeClr val="tx1"/>
                </a:solidFill>
                <a:sym typeface="+mn-ea"/>
              </a:rPr>
              <a:t>4. Which gas is essential for life on Earth?</a:t>
            </a:r>
            <a:endParaRPr lang="en-US" sz="3200">
              <a:solidFill>
                <a:schemeClr val="tx1"/>
              </a:solidFill>
            </a:endParaRPr>
          </a:p>
          <a:p>
            <a:pPr algn="ctr">
              <a:lnSpc>
                <a:spcPct val="150000"/>
              </a:lnSpc>
            </a:pPr>
            <a:r>
              <a:rPr lang="en-US" sz="3200">
                <a:solidFill>
                  <a:schemeClr val="tx1"/>
                </a:solidFill>
                <a:sym typeface="+mn-ea"/>
              </a:rPr>
              <a:t>5. Which planet has conditions similar to those on Earth?</a:t>
            </a:r>
            <a:endParaRPr lang="en-US" sz="3200">
              <a:solidFill>
                <a:schemeClr val="tx1"/>
              </a:solidFill>
            </a:endParaRPr>
          </a:p>
          <a:p>
            <a:pPr algn="ctr"/>
            <a:endParaRPr lang="en-US" sz="3200">
              <a:solidFill>
                <a:schemeClr val="tx1"/>
              </a:solidFill>
            </a:endParaRPr>
          </a:p>
        </p:txBody>
      </p:sp>
      <p:sp>
        <p:nvSpPr>
          <p:cNvPr id="100" name="Text Box 99"/>
          <p:cNvSpPr txBox="1"/>
          <p:nvPr/>
        </p:nvSpPr>
        <p:spPr>
          <a:xfrm>
            <a:off x="-12261215" y="2048510"/>
            <a:ext cx="11327765" cy="4523105"/>
          </a:xfrm>
          <a:prstGeom prst="rect">
            <a:avLst/>
          </a:prstGeom>
          <a:solidFill>
            <a:srgbClr val="F9DBBB"/>
          </a:solidFill>
          <a:ln w="9525">
            <a:noFill/>
          </a:ln>
        </p:spPr>
        <p:txBody>
          <a:bodyPr wrap="square">
            <a:spAutoFit/>
          </a:bodyPr>
          <a:p>
            <a:pPr marL="635" indent="-635" algn="just"/>
            <a:r>
              <a:rPr lang="en-US" sz="3200" b="1">
                <a:latin typeface="Calibri" panose="020F0502020204030204" pitchFamily="34" charset="0"/>
                <a:cs typeface="Calibri" panose="020F0502020204030204" pitchFamily="34" charset="0"/>
              </a:rPr>
              <a:t>1.</a:t>
            </a:r>
            <a:r>
              <a:rPr lang="en-US" sz="3200" b="0">
                <a:latin typeface="Calibri" panose="020F0502020204030204" pitchFamily="34" charset="0"/>
                <a:cs typeface="Calibri" panose="020F0502020204030204" pitchFamily="34" charset="0"/>
              </a:rPr>
              <a:t> 7 (Asia, Africa, North America, South America, Europe, Australia and Antarctica)</a:t>
            </a:r>
            <a:endParaRPr lang="en-US" sz="3200" b="0">
              <a:latin typeface="Calibri" panose="020F0502020204030204" pitchFamily="34" charset="0"/>
              <a:cs typeface="Calibri" panose="020F0502020204030204" pitchFamily="34" charset="0"/>
            </a:endParaRPr>
          </a:p>
          <a:p>
            <a:pPr marL="635" indent="-635" algn="just"/>
            <a:r>
              <a:rPr lang="en-US" sz="3200" b="1">
                <a:latin typeface="Calibri" panose="020F0502020204030204" pitchFamily="34" charset="0"/>
                <a:cs typeface="Calibri" panose="020F0502020204030204" pitchFamily="34" charset="0"/>
              </a:rPr>
              <a:t>2</a:t>
            </a:r>
            <a:r>
              <a:rPr lang="en-US" sz="3200" b="0">
                <a:latin typeface="Calibri" panose="020F0502020204030204" pitchFamily="34" charset="0"/>
                <a:cs typeface="Calibri" panose="020F0502020204030204" pitchFamily="34" charset="0"/>
              </a:rPr>
              <a:t>. 5 (Arctic, Atlantic, Indian, Pacific, and Southern)</a:t>
            </a:r>
            <a:endParaRPr lang="en-US" sz="3200" b="0">
              <a:latin typeface="Calibri" panose="020F0502020204030204" pitchFamily="34" charset="0"/>
              <a:cs typeface="Calibri" panose="020F0502020204030204" pitchFamily="34" charset="0"/>
            </a:endParaRPr>
          </a:p>
          <a:p>
            <a:pPr marL="635" indent="-635" algn="just"/>
            <a:r>
              <a:rPr lang="en-US" sz="3200" b="1">
                <a:latin typeface="Calibri" panose="020F0502020204030204" pitchFamily="34" charset="0"/>
                <a:cs typeface="Calibri" panose="020F0502020204030204" pitchFamily="34" charset="0"/>
              </a:rPr>
              <a:t>3.</a:t>
            </a:r>
            <a:r>
              <a:rPr lang="en-US" sz="3200" b="0">
                <a:latin typeface="Calibri" panose="020F0502020204030204" pitchFamily="34" charset="0"/>
                <a:cs typeface="Calibri" panose="020F0502020204030204" pitchFamily="34" charset="0"/>
              </a:rPr>
              <a:t> 1</a:t>
            </a:r>
            <a:endParaRPr lang="en-US" sz="3200" b="0">
              <a:latin typeface="Calibri" panose="020F0502020204030204" pitchFamily="34" charset="0"/>
              <a:cs typeface="Calibri" panose="020F0502020204030204" pitchFamily="34" charset="0"/>
            </a:endParaRPr>
          </a:p>
          <a:p>
            <a:pPr marL="635" indent="-635" algn="just"/>
            <a:r>
              <a:rPr lang="en-US" sz="3200" b="1">
                <a:latin typeface="Calibri" panose="020F0502020204030204" pitchFamily="34" charset="0"/>
                <a:cs typeface="Calibri" panose="020F0502020204030204" pitchFamily="34" charset="0"/>
              </a:rPr>
              <a:t>4</a:t>
            </a:r>
            <a:r>
              <a:rPr lang="en-US" sz="3200" b="0">
                <a:latin typeface="Calibri" panose="020F0502020204030204" pitchFamily="34" charset="0"/>
                <a:cs typeface="Calibri" panose="020F0502020204030204" pitchFamily="34" charset="0"/>
              </a:rPr>
              <a:t>. 1. Oxygen (O2), medical use, 2. Nitrogen (N2): fire suppression, provides an inert atmosphere 3. Helium (He): balloons, medical equipment 4. Argon (Ar): welding, provides an inert atmosphere for materials 5. Carbon dioxide (CO2): carbonated soft drinks …</a:t>
            </a:r>
            <a:endParaRPr lang="en-US" sz="3200" b="0">
              <a:latin typeface="Calibri" panose="020F0502020204030204" pitchFamily="34" charset="0"/>
              <a:cs typeface="Calibri" panose="020F0502020204030204" pitchFamily="34" charset="0"/>
            </a:endParaRPr>
          </a:p>
          <a:p>
            <a:pPr marL="635" indent="-635" algn="just"/>
            <a:r>
              <a:rPr lang="en-US" sz="3200" b="1">
                <a:latin typeface="Calibri" panose="020F0502020204030204" pitchFamily="34" charset="0"/>
                <a:cs typeface="Calibri" panose="020F0502020204030204" pitchFamily="34" charset="0"/>
              </a:rPr>
              <a:t>5</a:t>
            </a:r>
            <a:r>
              <a:rPr lang="en-US" sz="3200" b="0">
                <a:latin typeface="Calibri" panose="020F0502020204030204" pitchFamily="34" charset="0"/>
                <a:cs typeface="Calibri" panose="020F0502020204030204" pitchFamily="34" charset="0"/>
              </a:rPr>
              <a:t>. Mars</a:t>
            </a:r>
            <a:endParaRPr lang="en-US" sz="3200" b="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591820" y="1103630"/>
            <a:ext cx="4028440" cy="58356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tx1"/>
                </a:solidFill>
              </a:rPr>
              <a:t>Suggested answers:</a:t>
            </a:r>
            <a:endParaRPr lang="en-US" sz="3200" b="1" dirty="0">
              <a:solidFill>
                <a:schemeClr val="tx1"/>
              </a:solidFill>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91820" y="1859915"/>
            <a:ext cx="11327765" cy="4523105"/>
          </a:xfrm>
          <a:prstGeom prst="rect">
            <a:avLst/>
          </a:prstGeom>
          <a:solidFill>
            <a:srgbClr val="F9DBBB"/>
          </a:solidFill>
          <a:ln w="9525">
            <a:noFill/>
          </a:ln>
        </p:spPr>
        <p:txBody>
          <a:bodyPr wrap="square">
            <a:spAutoFit/>
          </a:bodyPr>
          <a:p>
            <a:pPr marL="635" indent="-635" algn="just"/>
            <a:r>
              <a:rPr lang="en-US" sz="3200" b="1">
                <a:latin typeface="Calibri" panose="020F0502020204030204" pitchFamily="34" charset="0"/>
                <a:cs typeface="Calibri" panose="020F0502020204030204" pitchFamily="34" charset="0"/>
              </a:rPr>
              <a:t>1.</a:t>
            </a:r>
            <a:r>
              <a:rPr lang="en-US" sz="3200" b="0">
                <a:latin typeface="Calibri" panose="020F0502020204030204" pitchFamily="34" charset="0"/>
                <a:cs typeface="Calibri" panose="020F0502020204030204" pitchFamily="34" charset="0"/>
              </a:rPr>
              <a:t> 7 (Asia, Africa, North America, South America, Europe, Australia and Antarctica)</a:t>
            </a:r>
            <a:r>
              <a:rPr lang="en-US" sz="3200" b="1">
                <a:latin typeface="Calibri" panose="020F0502020204030204" pitchFamily="34" charset="0"/>
                <a:cs typeface="Calibri" panose="020F0502020204030204" pitchFamily="34" charset="0"/>
              </a:rPr>
              <a:t>2</a:t>
            </a:r>
            <a:r>
              <a:rPr lang="en-US" sz="3200" b="0">
                <a:latin typeface="Calibri" panose="020F0502020204030204" pitchFamily="34" charset="0"/>
                <a:cs typeface="Calibri" panose="020F0502020204030204" pitchFamily="34" charset="0"/>
              </a:rPr>
              <a:t>. 5 (Arctic, Atlantic, Indian, Pacific, and Southern)</a:t>
            </a:r>
            <a:r>
              <a:rPr lang="en-US" sz="3200" b="1">
                <a:latin typeface="Calibri" panose="020F0502020204030204" pitchFamily="34" charset="0"/>
                <a:cs typeface="Calibri" panose="020F0502020204030204" pitchFamily="34" charset="0"/>
              </a:rPr>
              <a:t>3.</a:t>
            </a:r>
            <a:r>
              <a:rPr lang="en-US" sz="3200" b="0">
                <a:latin typeface="Calibri" panose="020F0502020204030204" pitchFamily="34" charset="0"/>
                <a:cs typeface="Calibri" panose="020F0502020204030204" pitchFamily="34" charset="0"/>
              </a:rPr>
              <a:t> 1</a:t>
            </a:r>
            <a:r>
              <a:rPr lang="en-US" sz="3200" b="1">
                <a:latin typeface="Calibri" panose="020F0502020204030204" pitchFamily="34" charset="0"/>
                <a:cs typeface="Calibri" panose="020F0502020204030204" pitchFamily="34" charset="0"/>
              </a:rPr>
              <a:t>4</a:t>
            </a:r>
            <a:r>
              <a:rPr lang="en-US" sz="3200" b="0">
                <a:latin typeface="Calibri" panose="020F0502020204030204" pitchFamily="34" charset="0"/>
                <a:cs typeface="Calibri" panose="020F0502020204030204" pitchFamily="34" charset="0"/>
              </a:rPr>
              <a:t>. 1. Oxygen (O2), medical use, 2. Nitrogen (N2): fire suppression, provides an inert atmosphere 3. Helium (He): balloons, medical equipment 4. Argon (Ar): welding, provides an inert atmosphere for materials 5. Carbon dioxide (CO2): carbonated soft drinks …</a:t>
            </a:r>
            <a:r>
              <a:rPr lang="en-US" sz="3200" b="1">
                <a:latin typeface="Calibri" panose="020F0502020204030204" pitchFamily="34" charset="0"/>
                <a:cs typeface="Calibri" panose="020F0502020204030204" pitchFamily="34" charset="0"/>
              </a:rPr>
              <a:t>5</a:t>
            </a:r>
            <a:r>
              <a:rPr lang="en-US" sz="3200" b="0">
                <a:latin typeface="Calibri" panose="020F0502020204030204" pitchFamily="34" charset="0"/>
                <a:cs typeface="Calibri" panose="020F0502020204030204" pitchFamily="34" charset="0"/>
              </a:rPr>
              <a:t>. Mars</a:t>
            </a:r>
            <a:endParaRPr lang="en-US" sz="3200" b="0">
              <a:latin typeface="Calibri" panose="020F0502020204030204" pitchFamily="34" charset="0"/>
              <a:cs typeface="Calibri" panose="020F0502020204030204" pitchFamily="34" charset="0"/>
            </a:endParaRPr>
          </a:p>
        </p:txBody>
      </p:sp>
      <p:sp>
        <p:nvSpPr>
          <p:cNvPr id="2" name="Rounded Rectangle 1"/>
          <p:cNvSpPr/>
          <p:nvPr/>
        </p:nvSpPr>
        <p:spPr>
          <a:xfrm>
            <a:off x="487045" y="-5120640"/>
            <a:ext cx="11241405" cy="4765675"/>
          </a:xfrm>
          <a:prstGeom prst="roundRect">
            <a:avLst>
              <a:gd name="adj" fmla="val 39948"/>
            </a:avLst>
          </a:prstGeom>
          <a:solidFill>
            <a:srgbClr val="F9DBBB"/>
          </a:solidFill>
          <a:ln>
            <a:solidFill>
              <a:srgbClr val="FF0303"/>
            </a:solidFill>
          </a:ln>
          <a:effectLst>
            <a:outerShdw blurRad="63500" dir="2700000" algn="tl" rotWithShape="0">
              <a:prstClr val="black">
                <a:alpha val="20000"/>
              </a:prstClr>
            </a:outerShdw>
          </a:effectLst>
          <a:scene3d>
            <a:camera prst="orthographicFront"/>
            <a:lightRig rig="threePt" dir="t">
              <a:rot lat="0" lon="0" rev="8400000"/>
            </a:lightRig>
          </a:scene3d>
          <a:sp3d extrusionH="666750" contourW="31750" prstMaterial="dkEdge">
            <a:extrusionClr>
              <a:schemeClr val="bg1"/>
            </a:extrusionClr>
            <a:contourClr>
              <a:srgbClr val="FF0000"/>
            </a:contourClr>
          </a:sp3d>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50000"/>
              </a:lnSpc>
            </a:pPr>
            <a:r>
              <a:rPr lang="en-US" sz="3200">
                <a:solidFill>
                  <a:schemeClr val="tx1"/>
                </a:solidFill>
                <a:sym typeface="+mn-ea"/>
              </a:rPr>
              <a:t>1. How many continents are there on Earth?</a:t>
            </a:r>
            <a:endParaRPr lang="en-US" sz="3200">
              <a:solidFill>
                <a:schemeClr val="tx1"/>
              </a:solidFill>
            </a:endParaRPr>
          </a:p>
          <a:p>
            <a:pPr algn="ctr">
              <a:lnSpc>
                <a:spcPct val="150000"/>
              </a:lnSpc>
            </a:pPr>
            <a:r>
              <a:rPr lang="en-US" sz="3200">
                <a:solidFill>
                  <a:schemeClr val="tx1"/>
                </a:solidFill>
                <a:sym typeface="+mn-ea"/>
              </a:rPr>
              <a:t>2. How many oceans are there on Earth?</a:t>
            </a:r>
            <a:endParaRPr lang="en-US" sz="3200">
              <a:solidFill>
                <a:schemeClr val="tx1"/>
              </a:solidFill>
            </a:endParaRPr>
          </a:p>
          <a:p>
            <a:pPr algn="ctr">
              <a:lnSpc>
                <a:spcPct val="150000"/>
              </a:lnSpc>
            </a:pPr>
            <a:r>
              <a:rPr lang="en-US" sz="3200">
                <a:solidFill>
                  <a:schemeClr val="tx1"/>
                </a:solidFill>
                <a:sym typeface="+mn-ea"/>
              </a:rPr>
              <a:t>3. How many moons orbit Earth? </a:t>
            </a:r>
            <a:endParaRPr lang="en-US" sz="3200">
              <a:solidFill>
                <a:schemeClr val="tx1"/>
              </a:solidFill>
            </a:endParaRPr>
          </a:p>
          <a:p>
            <a:pPr algn="ctr">
              <a:lnSpc>
                <a:spcPct val="150000"/>
              </a:lnSpc>
            </a:pPr>
            <a:r>
              <a:rPr lang="en-US" sz="3200">
                <a:solidFill>
                  <a:schemeClr val="tx1"/>
                </a:solidFill>
                <a:sym typeface="+mn-ea"/>
              </a:rPr>
              <a:t>4. Which gas is essential for life on Earth?</a:t>
            </a:r>
            <a:endParaRPr lang="en-US" sz="3200">
              <a:solidFill>
                <a:schemeClr val="tx1"/>
              </a:solidFill>
            </a:endParaRPr>
          </a:p>
          <a:p>
            <a:pPr algn="ctr">
              <a:lnSpc>
                <a:spcPct val="150000"/>
              </a:lnSpc>
            </a:pPr>
            <a:r>
              <a:rPr lang="en-US" sz="3200">
                <a:solidFill>
                  <a:schemeClr val="tx1"/>
                </a:solidFill>
                <a:sym typeface="+mn-ea"/>
              </a:rPr>
              <a:t>5. Which planet has conditions similar to those on Earth?</a:t>
            </a:r>
            <a:endParaRPr lang="en-US" sz="3200">
              <a:solidFill>
                <a:schemeClr val="tx1"/>
              </a:solidFill>
            </a:endParaRPr>
          </a:p>
          <a:p>
            <a:pPr algn="ctr"/>
            <a:endParaRPr lang="en-US" sz="32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49988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Making a Solar System picture</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F (False).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correct picture. </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 from 3</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8487" y="502123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a:t>
            </a:r>
            <a:r>
              <a:rPr lang="en-US">
                <a:solidFill>
                  <a:schemeClr val="tx1"/>
                </a:solidFill>
                <a:latin typeface="Calibri" panose="020F0502020204030204" pitchFamily="34" charset="0"/>
                <a:cs typeface="Calibri" panose="020F0502020204030204" pitchFamily="34" charset="0"/>
              </a:rPr>
              <a:t> Quiz: Work in groups. Answer the following questions.</a:t>
            </a:r>
            <a:endParaRPr lang="en-US">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2103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299710"/>
            <a:ext cx="1011555" cy="6267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7521"/>
            <a:ext cx="8149852"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469390"/>
            <a:ext cx="11146790" cy="922020"/>
          </a:xfrm>
          <a:prstGeom prst="rect">
            <a:avLst/>
          </a:prstGeom>
          <a:noFill/>
        </p:spPr>
        <p:txBody>
          <a:bodyPr wrap="square" rtlCol="0">
            <a:spAutoFit/>
          </a:bodyPr>
          <a:lstStyle/>
          <a:p>
            <a:pPr>
              <a:lnSpc>
                <a:spcPct val="150000"/>
              </a:lnSpc>
            </a:pPr>
            <a:r>
              <a:rPr lang="en-US" sz="3600"/>
              <a:t>- Prepare for the Project of the unit</a:t>
            </a:r>
            <a:endParaRPr lang="en-US" sz="3600"/>
          </a:p>
        </p:txBody>
      </p:sp>
      <p:sp>
        <p:nvSpPr>
          <p:cNvPr id="4" name="TextBox 1"/>
          <p:cNvSpPr txBox="1"/>
          <p:nvPr/>
        </p:nvSpPr>
        <p:spPr>
          <a:xfrm>
            <a:off x="461645" y="2087880"/>
            <a:ext cx="11146790" cy="1753235"/>
          </a:xfrm>
          <a:prstGeom prst="rect">
            <a:avLst/>
          </a:prstGeom>
          <a:noFill/>
        </p:spPr>
        <p:txBody>
          <a:bodyPr wrap="square" rtlCol="0">
            <a:spAutoFit/>
          </a:bodyPr>
          <a:lstStyle/>
          <a:p>
            <a:pPr algn="just">
              <a:lnSpc>
                <a:spcPct val="150000"/>
              </a:lnSpc>
            </a:pPr>
            <a:r>
              <a:rPr lang="en-US" sz="3600"/>
              <a:t>- Open book p.113, look at the picture and say what the topic of the project is. </a:t>
            </a:r>
            <a:endParaRPr lang="en-US" sz="3600"/>
          </a:p>
        </p:txBody>
      </p:sp>
      <p:sp>
        <p:nvSpPr>
          <p:cNvPr id="8" name="TextBox 1"/>
          <p:cNvSpPr txBox="1"/>
          <p:nvPr/>
        </p:nvSpPr>
        <p:spPr>
          <a:xfrm>
            <a:off x="436245" y="3574415"/>
            <a:ext cx="11147425" cy="922020"/>
          </a:xfrm>
          <a:prstGeom prst="rect">
            <a:avLst/>
          </a:prstGeom>
          <a:noFill/>
        </p:spPr>
        <p:txBody>
          <a:bodyPr wrap="square" rtlCol="0">
            <a:spAutoFit/>
          </a:bodyPr>
          <a:lstStyle/>
          <a:p>
            <a:pPr>
              <a:lnSpc>
                <a:spcPct val="150000"/>
              </a:lnSpc>
            </a:pPr>
            <a:r>
              <a:rPr lang="en-US" sz="3600"/>
              <a:t>- Work in groups  to design a poster.</a:t>
            </a:r>
            <a:endParaRPr lang="en-US" sz="3600"/>
          </a:p>
        </p:txBody>
      </p:sp>
      <p:sp>
        <p:nvSpPr>
          <p:cNvPr id="13" name="TextBox 1"/>
          <p:cNvSpPr txBox="1"/>
          <p:nvPr/>
        </p:nvSpPr>
        <p:spPr>
          <a:xfrm>
            <a:off x="448945" y="4253230"/>
            <a:ext cx="11147425" cy="1753235"/>
          </a:xfrm>
          <a:prstGeom prst="rect">
            <a:avLst/>
          </a:prstGeom>
          <a:noFill/>
        </p:spPr>
        <p:txBody>
          <a:bodyPr wrap="square" rtlCol="0">
            <a:spAutoFit/>
          </a:bodyPr>
          <a:lstStyle/>
          <a:p>
            <a:pPr>
              <a:lnSpc>
                <a:spcPct val="150000"/>
              </a:lnSpc>
            </a:pPr>
            <a:r>
              <a:rPr lang="en-US" sz="3600"/>
              <a:t>- You will show and present in Lesson 7 – Looking back and Project.</a:t>
            </a:r>
            <a:endParaRPr lang="en-US" sz="36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252095" y="1788795"/>
            <a:ext cx="11760835" cy="1568450"/>
          </a:xfrm>
          <a:prstGeom prst="rect">
            <a:avLst/>
          </a:prstGeom>
          <a:noFill/>
        </p:spPr>
        <p:txBody>
          <a:bodyPr wrap="square" rtlCol="0">
            <a:spAutoFit/>
          </a:bodyPr>
          <a:lstStyle/>
          <a:p>
            <a:pPr algn="just">
              <a:lnSpc>
                <a:spcPct val="100000"/>
              </a:lnSpc>
            </a:pPr>
            <a:r>
              <a:rPr lang="en-US" sz="3200"/>
              <a:t> - The project requirements: work in groups to think about your area and the flora and fauna of the area. Otherwise, you can choose an area they know. Use the guiding questions to prepare.</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66370" y="1739900"/>
            <a:ext cx="11948160" cy="4523105"/>
          </a:xfrm>
          <a:prstGeom prst="rect">
            <a:avLst/>
          </a:prstGeom>
          <a:solidFill>
            <a:srgbClr val="F9DBBB"/>
          </a:solidFill>
          <a:ln w="9525">
            <a:noFill/>
          </a:ln>
        </p:spPr>
        <p:txBody>
          <a:bodyPr wrap="square">
            <a:spAutoFit/>
          </a:bodyPr>
          <a:p>
            <a:pPr indent="0"/>
            <a:r>
              <a:rPr lang="en-US" sz="3200" b="0" i="1">
                <a:solidFill>
                  <a:schemeClr val="tx1"/>
                </a:solidFill>
                <a:latin typeface="Calibri" panose="020F0502020204030204" pitchFamily="34" charset="0"/>
                <a:cs typeface="Calibri" panose="020F0502020204030204" pitchFamily="34" charset="0"/>
              </a:rPr>
              <a:t>+ What area with special plants and animals do they like to talk about?+ What animals and plants does the area have?+ Are the plants special in any way? (for wood, for medicine, for the fresh air or for the beauty of the area….?)+ Are the animals special in any way?(are they rare? Do they need protection? Are they hunted for food/fur/ivory… or killed to produce medicine?)+ What do you think local people should do to protect them? (stop cutting trees, stop hunting these animals, building nature reserve….)</a:t>
            </a:r>
            <a:endParaRPr lang="en-US" sz="3200" b="0" i="1">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66370" y="1654175"/>
            <a:ext cx="11948160" cy="5015865"/>
          </a:xfrm>
          <a:prstGeom prst="rect">
            <a:avLst/>
          </a:prstGeom>
          <a:noFill/>
          <a:ln w="9525">
            <a:noFill/>
          </a:ln>
          <a:extLst>
            <a:ext uri="{909E8E84-426E-40DD-AFC4-6F175D3DCCD1}">
              <a14:hiddenFill xmlns:a14="http://schemas.microsoft.com/office/drawing/2010/main">
                <a:solidFill>
                  <a:srgbClr val="F9DBBB"/>
                </a:solidFill>
              </a14:hiddenFill>
            </a:ext>
          </a:extLst>
        </p:spPr>
        <p:txBody>
          <a:bodyPr wrap="square">
            <a:spAutoFit/>
          </a:bodyPr>
          <a:p>
            <a:pPr indent="0" algn="just"/>
            <a:r>
              <a:rPr lang="en-US" sz="3200" b="0">
                <a:solidFill>
                  <a:schemeClr val="tx1"/>
                </a:solidFill>
                <a:latin typeface="Calibri" panose="020F0502020204030204" pitchFamily="34" charset="0"/>
                <a:cs typeface="Calibri" panose="020F0502020204030204" pitchFamily="34" charset="0"/>
              </a:rPr>
              <a:t>- You can use a poster or ppt slides to present the flora and fauna you choose to talk about. In this case, your slides or posters should include a mixture of texts and pictures or photos of plants and animals of the area you choose to illustrate. </a:t>
            </a:r>
            <a:endParaRPr lang="en-US" sz="3200" b="0">
              <a:solidFill>
                <a:schemeClr val="tx1"/>
              </a:solidFill>
              <a:latin typeface="Calibri" panose="020F0502020204030204" pitchFamily="34" charset="0"/>
              <a:cs typeface="Calibri" panose="020F0502020204030204" pitchFamily="34" charset="0"/>
            </a:endParaRPr>
          </a:p>
          <a:p>
            <a:pPr indent="0" algn="just"/>
            <a:r>
              <a:rPr lang="en-US" sz="3200" b="0">
                <a:solidFill>
                  <a:schemeClr val="tx1"/>
                </a:solidFill>
                <a:latin typeface="Calibri" panose="020F0502020204030204" pitchFamily="34" charset="0"/>
                <a:cs typeface="Calibri" panose="020F0502020204030204" pitchFamily="34" charset="0"/>
              </a:rPr>
              <a:t>- Choose your group leader. Ask the leader to make a time line for the group, and help report the progress of the group to the teacher as well as assigning tasks to the group member if needed during their preparation period. Ask group members to work together to brainstorm the topic and support each other during the time they prepare for the project. </a:t>
            </a:r>
            <a:endParaRPr lang="en-US" sz="3200" b="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524127"/>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Use the words related to planet Earth, habitats, and flora and fauna;</a:t>
            </a:r>
            <a:endParaRPr lang="en-US" sz="3600" dirty="0"/>
          </a:p>
          <a:p>
            <a:pPr marL="457200" indent="-457200" algn="just">
              <a:lnSpc>
                <a:spcPct val="150000"/>
              </a:lnSpc>
              <a:buFont typeface="Courier New" panose="02070309020205020404" pitchFamily="49" charset="0"/>
              <a:buChar char="o"/>
            </a:pPr>
            <a:r>
              <a:rPr lang="en-US" sz="3600" dirty="0"/>
              <a:t>Gain vocabulary to talk about the planet Earth</a:t>
            </a:r>
            <a:r>
              <a:rPr lang="en-US" sz="3600" i="1" dirty="0"/>
              <a:t>.</a:t>
            </a:r>
            <a:endParaRPr lang="en-US" sz="36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49988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Making a Solar System picture</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F (False).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correct picture. </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 from 3</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8487" y="502123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a:t>
            </a:r>
            <a:r>
              <a:rPr lang="en-US">
                <a:solidFill>
                  <a:schemeClr val="tx1"/>
                </a:solidFill>
                <a:latin typeface="Calibri" panose="020F0502020204030204" pitchFamily="34" charset="0"/>
                <a:cs typeface="Calibri" panose="020F0502020204030204" pitchFamily="34" charset="0"/>
              </a:rPr>
              <a:t> Quiz: Work in groups. Answer the following questions.</a:t>
            </a:r>
            <a:endParaRPr lang="en-US">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2103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299710"/>
            <a:ext cx="1011555" cy="6267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619625" y="1574165"/>
            <a:ext cx="7393940" cy="675640"/>
          </a:xfrm>
          <a:prstGeom prst="rect">
            <a:avLst/>
          </a:prstGeom>
          <a:noFill/>
          <a:ln w="9525">
            <a:noFill/>
          </a:ln>
        </p:spPr>
        <p:txBody>
          <a:bodyPr wrap="square">
            <a:spAutoFit/>
          </a:bodyPr>
          <a:lstStyle/>
          <a:p>
            <a:pPr marL="635" indent="-635" algn="just">
              <a:lnSpc>
                <a:spcPct val="100000"/>
              </a:lnSpc>
            </a:pPr>
            <a:r>
              <a:rPr lang="en-US" sz="3800" b="0">
                <a:solidFill>
                  <a:srgbClr val="231F20"/>
                </a:solidFill>
                <a:latin typeface="Calibri" panose="020F0502020204030204" pitchFamily="34" charset="0"/>
                <a:cs typeface="Calibri" panose="020F0502020204030204" pitchFamily="34" charset="0"/>
              </a:rPr>
              <a:t>- Work in 2 groups to play games</a:t>
            </a:r>
            <a:endParaRPr lang="en-US" sz="3800" b="0">
              <a:solidFill>
                <a:srgbClr val="231F20"/>
              </a:solidFill>
              <a:latin typeface="Calibri" panose="020F0502020204030204" pitchFamily="34" charset="0"/>
              <a:cs typeface="Calibri" panose="020F0502020204030204" pitchFamily="34" charset="0"/>
            </a:endParaRPr>
          </a:p>
        </p:txBody>
      </p:sp>
      <p:pic>
        <p:nvPicPr>
          <p:cNvPr id="6" name="Content Placeholder 5" descr="tải xuống"/>
          <p:cNvPicPr>
            <a:picLocks noGrp="1" noChangeAspect="1"/>
          </p:cNvPicPr>
          <p:nvPr>
            <p:ph idx="1"/>
          </p:nvPr>
        </p:nvPicPr>
        <p:blipFill>
          <a:blip r:embed="rId1"/>
          <a:stretch>
            <a:fillRect/>
          </a:stretch>
        </p:blipFill>
        <p:spPr>
          <a:xfrm>
            <a:off x="578485" y="1574165"/>
            <a:ext cx="3500120" cy="3500120"/>
          </a:xfrm>
          <a:prstGeom prst="rect">
            <a:avLst/>
          </a:prstGeom>
        </p:spPr>
      </p:pic>
      <p:sp>
        <p:nvSpPr>
          <p:cNvPr id="8" name="TextBox 11"/>
          <p:cNvSpPr txBox="1"/>
          <p:nvPr/>
        </p:nvSpPr>
        <p:spPr>
          <a:xfrm>
            <a:off x="578485" y="5295900"/>
            <a:ext cx="3499485" cy="645160"/>
          </a:xfrm>
          <a:prstGeom prst="rect">
            <a:avLst/>
          </a:prstGeom>
          <a:solidFill>
            <a:srgbClr val="FFFF00"/>
          </a:solidFill>
        </p:spPr>
        <p:txBody>
          <a:bodyPr wrap="square" rtlCol="0">
            <a:spAutoFit/>
          </a:bodyPr>
          <a:lstStyle/>
          <a:p>
            <a:pPr algn="ctr">
              <a:lnSpc>
                <a:spcPct val="100000"/>
              </a:lnSpc>
            </a:pPr>
            <a:r>
              <a:rPr lang="en-US" sz="3600" b="1" dirty="0">
                <a:solidFill>
                  <a:srgbClr val="FF0000"/>
                </a:solidFill>
              </a:rPr>
              <a:t>THINK</a:t>
            </a:r>
            <a:endParaRPr lang="en-US" sz="3600" b="1" dirty="0">
              <a:solidFill>
                <a:srgbClr val="FF0000"/>
              </a:solidFill>
            </a:endParaRPr>
          </a:p>
        </p:txBody>
      </p:sp>
      <p:sp>
        <p:nvSpPr>
          <p:cNvPr id="4" name="Text Box 3"/>
          <p:cNvSpPr txBox="1"/>
          <p:nvPr/>
        </p:nvSpPr>
        <p:spPr>
          <a:xfrm>
            <a:off x="4714240" y="2249805"/>
            <a:ext cx="7393940" cy="1260475"/>
          </a:xfrm>
          <a:prstGeom prst="rect">
            <a:avLst/>
          </a:prstGeom>
          <a:noFill/>
          <a:ln w="9525">
            <a:noFill/>
          </a:ln>
        </p:spPr>
        <p:txBody>
          <a:bodyPr wrap="square">
            <a:spAutoFit/>
          </a:bodyPr>
          <a:p>
            <a:pPr marL="635" indent="-635" algn="just">
              <a:lnSpc>
                <a:spcPct val="100000"/>
              </a:lnSpc>
            </a:pPr>
            <a:r>
              <a:rPr lang="en-US" sz="3800" b="0">
                <a:solidFill>
                  <a:srgbClr val="231F20"/>
                </a:solidFill>
                <a:latin typeface="Calibri" panose="020F0502020204030204" pitchFamily="34" charset="0"/>
                <a:cs typeface="Calibri" panose="020F0502020204030204" pitchFamily="34" charset="0"/>
              </a:rPr>
              <a:t>- There are 2 sets of names of planets.</a:t>
            </a:r>
            <a:endParaRPr lang="en-US" sz="3800" b="0">
              <a:solidFill>
                <a:srgbClr val="231F20"/>
              </a:solidFill>
              <a:latin typeface="Calibri" panose="020F0502020204030204" pitchFamily="34" charset="0"/>
              <a:cs typeface="Calibri" panose="020F0502020204030204" pitchFamily="34" charset="0"/>
            </a:endParaRPr>
          </a:p>
        </p:txBody>
      </p:sp>
      <p:sp>
        <p:nvSpPr>
          <p:cNvPr id="5" name="Text Box 4"/>
          <p:cNvSpPr txBox="1"/>
          <p:nvPr/>
        </p:nvSpPr>
        <p:spPr>
          <a:xfrm>
            <a:off x="4714240" y="3450590"/>
            <a:ext cx="7393940" cy="1845310"/>
          </a:xfrm>
          <a:prstGeom prst="rect">
            <a:avLst/>
          </a:prstGeom>
          <a:noFill/>
          <a:ln w="9525">
            <a:noFill/>
          </a:ln>
        </p:spPr>
        <p:txBody>
          <a:bodyPr wrap="square">
            <a:spAutoFit/>
          </a:bodyPr>
          <a:p>
            <a:pPr marL="635" indent="-635" algn="just">
              <a:lnSpc>
                <a:spcPct val="100000"/>
              </a:lnSpc>
            </a:pPr>
            <a:r>
              <a:rPr lang="en-US" sz="3800" b="0">
                <a:solidFill>
                  <a:srgbClr val="231F20"/>
                </a:solidFill>
                <a:latin typeface="Calibri" panose="020F0502020204030204" pitchFamily="34" charset="0"/>
                <a:cs typeface="Calibri" panose="020F0502020204030204" pitchFamily="34" charset="0"/>
              </a:rPr>
              <a:t>- The two groups to stick the names of planets on the position from the Sun outward.</a:t>
            </a:r>
            <a:endParaRPr lang="en-US" sz="3800" b="0">
              <a:solidFill>
                <a:srgbClr val="231F20"/>
              </a:solidFill>
              <a:latin typeface="Calibri" panose="020F0502020204030204" pitchFamily="34" charset="0"/>
              <a:cs typeface="Calibri" panose="020F0502020204030204" pitchFamily="34" charset="0"/>
            </a:endParaRPr>
          </a:p>
        </p:txBody>
      </p:sp>
      <p:pic>
        <p:nvPicPr>
          <p:cNvPr id="9" name="Content Placeholder 8" descr="abstract-still-life-universe-composition"/>
          <p:cNvPicPr>
            <a:picLocks noChangeAspect="1"/>
          </p:cNvPicPr>
          <p:nvPr>
            <p:ph sz="half" idx="2"/>
          </p:nvPr>
        </p:nvPicPr>
        <p:blipFill>
          <a:blip r:embed="rId2"/>
          <a:stretch>
            <a:fillRect/>
          </a:stretch>
        </p:blipFill>
        <p:spPr>
          <a:xfrm>
            <a:off x="-4219575" y="2249805"/>
            <a:ext cx="3370580" cy="20377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8" grpId="1" animBg="1"/>
      <p:bldP spid="4" grpId="0"/>
      <p:bldP spid="4"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330"/>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5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975622" y="7508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3" name="Content Placeholder 12" descr="abstract-still-life-universe-composition"/>
          <p:cNvPicPr>
            <a:picLocks noChangeAspect="1"/>
          </p:cNvPicPr>
          <p:nvPr>
            <p:ph sz="half" idx="2"/>
          </p:nvPr>
        </p:nvPicPr>
        <p:blipFill>
          <a:blip r:embed="rId1"/>
          <a:stretch>
            <a:fillRect/>
          </a:stretch>
        </p:blipFill>
        <p:spPr>
          <a:xfrm>
            <a:off x="707390" y="786130"/>
            <a:ext cx="10777220" cy="6515100"/>
          </a:xfrm>
          <a:prstGeom prst="rect">
            <a:avLst/>
          </a:prstGeom>
        </p:spPr>
      </p:pic>
      <p:sp>
        <p:nvSpPr>
          <p:cNvPr id="17" name="Text Box 16"/>
          <p:cNvSpPr txBox="1"/>
          <p:nvPr/>
        </p:nvSpPr>
        <p:spPr>
          <a:xfrm>
            <a:off x="5403533" y="8500428"/>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Mercury</a:t>
            </a:r>
            <a:endParaRPr lang="en-US" sz="3200">
              <a:solidFill>
                <a:schemeClr val="bg1"/>
              </a:solidFill>
              <a:latin typeface="Cooper Black" panose="0208090404030B020404" charset="0"/>
              <a:cs typeface="Cooper Black" panose="0208090404030B020404" charset="0"/>
            </a:endParaRPr>
          </a:p>
        </p:txBody>
      </p:sp>
      <p:sp>
        <p:nvSpPr>
          <p:cNvPr id="18" name="Text Box 17"/>
          <p:cNvSpPr txBox="1"/>
          <p:nvPr/>
        </p:nvSpPr>
        <p:spPr>
          <a:xfrm>
            <a:off x="5403533" y="8500428"/>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Venus</a:t>
            </a:r>
            <a:endParaRPr lang="en-US" sz="3200">
              <a:solidFill>
                <a:schemeClr val="bg1"/>
              </a:solidFill>
              <a:latin typeface="Cooper Black" panose="0208090404030B020404" charset="0"/>
              <a:cs typeface="Cooper Black" panose="0208090404030B020404" charset="0"/>
            </a:endParaRPr>
          </a:p>
        </p:txBody>
      </p:sp>
      <p:sp>
        <p:nvSpPr>
          <p:cNvPr id="19" name="Text Box 18"/>
          <p:cNvSpPr txBox="1"/>
          <p:nvPr/>
        </p:nvSpPr>
        <p:spPr>
          <a:xfrm>
            <a:off x="14732635" y="313690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Earth</a:t>
            </a:r>
            <a:endParaRPr lang="en-US" sz="3200">
              <a:solidFill>
                <a:schemeClr val="bg1"/>
              </a:solidFill>
              <a:latin typeface="Cooper Black" panose="0208090404030B020404" charset="0"/>
              <a:cs typeface="Cooper Black" panose="0208090404030B020404" charset="0"/>
            </a:endParaRPr>
          </a:p>
        </p:txBody>
      </p:sp>
      <p:sp>
        <p:nvSpPr>
          <p:cNvPr id="20" name="Text Box 19"/>
          <p:cNvSpPr txBox="1"/>
          <p:nvPr/>
        </p:nvSpPr>
        <p:spPr>
          <a:xfrm>
            <a:off x="5233035" y="-2379345"/>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Mars</a:t>
            </a:r>
            <a:endParaRPr lang="en-US" sz="3200">
              <a:solidFill>
                <a:schemeClr val="bg1"/>
              </a:solidFill>
              <a:latin typeface="Cooper Black" panose="0208090404030B020404" charset="0"/>
              <a:cs typeface="Cooper Black" panose="0208090404030B020404" charset="0"/>
            </a:endParaRPr>
          </a:p>
        </p:txBody>
      </p:sp>
      <p:sp>
        <p:nvSpPr>
          <p:cNvPr id="21" name="Text Box 20"/>
          <p:cNvSpPr txBox="1"/>
          <p:nvPr/>
        </p:nvSpPr>
        <p:spPr>
          <a:xfrm>
            <a:off x="3285490" y="-252349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Jupiter</a:t>
            </a:r>
            <a:endParaRPr lang="en-US" sz="3200">
              <a:solidFill>
                <a:schemeClr val="bg1"/>
              </a:solidFill>
              <a:latin typeface="Cooper Black" panose="0208090404030B020404" charset="0"/>
              <a:cs typeface="Cooper Black" panose="0208090404030B020404" charset="0"/>
            </a:endParaRPr>
          </a:p>
        </p:txBody>
      </p:sp>
      <p:sp>
        <p:nvSpPr>
          <p:cNvPr id="22" name="Text Box 21"/>
          <p:cNvSpPr txBox="1"/>
          <p:nvPr/>
        </p:nvSpPr>
        <p:spPr>
          <a:xfrm>
            <a:off x="-5494020" y="276098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Saturn</a:t>
            </a:r>
            <a:endParaRPr lang="en-US" sz="3200">
              <a:solidFill>
                <a:schemeClr val="bg1"/>
              </a:solidFill>
              <a:latin typeface="Cooper Black" panose="0208090404030B020404" charset="0"/>
              <a:cs typeface="Cooper Black" panose="0208090404030B020404" charset="0"/>
            </a:endParaRPr>
          </a:p>
        </p:txBody>
      </p:sp>
      <p:sp>
        <p:nvSpPr>
          <p:cNvPr id="23" name="Text Box 22"/>
          <p:cNvSpPr txBox="1"/>
          <p:nvPr/>
        </p:nvSpPr>
        <p:spPr>
          <a:xfrm>
            <a:off x="15266035" y="530098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Uranus</a:t>
            </a:r>
            <a:endParaRPr lang="en-US" sz="3200">
              <a:solidFill>
                <a:schemeClr val="bg1"/>
              </a:solidFill>
              <a:latin typeface="Cooper Black" panose="0208090404030B020404" charset="0"/>
              <a:cs typeface="Cooper Black" panose="0208090404030B020404" charset="0"/>
            </a:endParaRPr>
          </a:p>
        </p:txBody>
      </p:sp>
      <p:sp>
        <p:nvSpPr>
          <p:cNvPr id="24" name="Text Box 23"/>
          <p:cNvSpPr txBox="1"/>
          <p:nvPr/>
        </p:nvSpPr>
        <p:spPr>
          <a:xfrm>
            <a:off x="-4122420" y="506222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Neptune</a:t>
            </a:r>
            <a:endParaRPr lang="en-US" sz="3200">
              <a:solidFill>
                <a:schemeClr val="bg1"/>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330"/>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5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975622" y="7508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Text Box 15"/>
          <p:cNvSpPr txBox="1"/>
          <p:nvPr/>
        </p:nvSpPr>
        <p:spPr>
          <a:xfrm>
            <a:off x="6413500" y="2760980"/>
            <a:ext cx="6096000" cy="1106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HA LONG BAY</a:t>
            </a:r>
            <a:endParaRPr lang="en-US" sz="6600" b="1" dirty="0">
              <a:solidFill>
                <a:schemeClr val="bg1"/>
              </a:solidFill>
              <a:sym typeface="+mn-ea"/>
            </a:endParaRPr>
          </a:p>
        </p:txBody>
      </p:sp>
      <p:pic>
        <p:nvPicPr>
          <p:cNvPr id="13" name="Content Placeholder 12" descr="abstract-still-life-universe-composition"/>
          <p:cNvPicPr>
            <a:picLocks noChangeAspect="1"/>
          </p:cNvPicPr>
          <p:nvPr>
            <p:ph sz="half" idx="2"/>
          </p:nvPr>
        </p:nvPicPr>
        <p:blipFill>
          <a:blip r:embed="rId1"/>
          <a:stretch>
            <a:fillRect/>
          </a:stretch>
        </p:blipFill>
        <p:spPr>
          <a:xfrm>
            <a:off x="707390" y="646430"/>
            <a:ext cx="10777220" cy="6515100"/>
          </a:xfrm>
          <a:prstGeom prst="rect">
            <a:avLst/>
          </a:prstGeom>
        </p:spPr>
      </p:pic>
      <p:sp>
        <p:nvSpPr>
          <p:cNvPr id="2" name="Text Box 1"/>
          <p:cNvSpPr txBox="1"/>
          <p:nvPr/>
        </p:nvSpPr>
        <p:spPr>
          <a:xfrm>
            <a:off x="4947920" y="484251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Mercury</a:t>
            </a:r>
            <a:endParaRPr lang="en-US" sz="3200">
              <a:solidFill>
                <a:schemeClr val="bg1"/>
              </a:solidFill>
              <a:latin typeface="Cooper Black" panose="0208090404030B020404" charset="0"/>
              <a:cs typeface="Cooper Black" panose="0208090404030B020404" charset="0"/>
            </a:endParaRPr>
          </a:p>
        </p:txBody>
      </p:sp>
      <p:sp>
        <p:nvSpPr>
          <p:cNvPr id="3" name="Text Box 2"/>
          <p:cNvSpPr txBox="1"/>
          <p:nvPr/>
        </p:nvSpPr>
        <p:spPr>
          <a:xfrm>
            <a:off x="5859145" y="5706745"/>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Venus</a:t>
            </a:r>
            <a:endParaRPr lang="en-US" sz="3200">
              <a:solidFill>
                <a:schemeClr val="bg1"/>
              </a:solidFill>
              <a:latin typeface="Cooper Black" panose="0208090404030B020404" charset="0"/>
              <a:cs typeface="Cooper Black" panose="0208090404030B020404" charset="0"/>
            </a:endParaRPr>
          </a:p>
        </p:txBody>
      </p:sp>
      <p:sp>
        <p:nvSpPr>
          <p:cNvPr id="4" name="Text Box 3"/>
          <p:cNvSpPr txBox="1"/>
          <p:nvPr/>
        </p:nvSpPr>
        <p:spPr>
          <a:xfrm>
            <a:off x="7315835" y="313690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Earth</a:t>
            </a:r>
            <a:endParaRPr lang="en-US" sz="3200">
              <a:solidFill>
                <a:schemeClr val="bg1"/>
              </a:solidFill>
              <a:latin typeface="Cooper Black" panose="0208090404030B020404" charset="0"/>
              <a:cs typeface="Cooper Black" panose="0208090404030B020404" charset="0"/>
            </a:endParaRPr>
          </a:p>
        </p:txBody>
      </p:sp>
      <p:sp>
        <p:nvSpPr>
          <p:cNvPr id="5" name="Text Box 4"/>
          <p:cNvSpPr txBox="1"/>
          <p:nvPr/>
        </p:nvSpPr>
        <p:spPr>
          <a:xfrm>
            <a:off x="5741035" y="1807845"/>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Mars</a:t>
            </a:r>
            <a:endParaRPr lang="en-US" sz="3200">
              <a:solidFill>
                <a:schemeClr val="bg1"/>
              </a:solidFill>
              <a:latin typeface="Cooper Black" panose="0208090404030B020404" charset="0"/>
              <a:cs typeface="Cooper Black" panose="0208090404030B020404" charset="0"/>
            </a:endParaRPr>
          </a:p>
        </p:txBody>
      </p:sp>
      <p:sp>
        <p:nvSpPr>
          <p:cNvPr id="6" name="Text Box 5"/>
          <p:cNvSpPr txBox="1"/>
          <p:nvPr/>
        </p:nvSpPr>
        <p:spPr>
          <a:xfrm>
            <a:off x="3793490" y="166370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Jupiter</a:t>
            </a:r>
            <a:endParaRPr lang="en-US" sz="3200">
              <a:solidFill>
                <a:schemeClr val="bg1"/>
              </a:solidFill>
              <a:latin typeface="Cooper Black" panose="0208090404030B020404" charset="0"/>
              <a:cs typeface="Cooper Black" panose="0208090404030B020404" charset="0"/>
            </a:endParaRPr>
          </a:p>
        </p:txBody>
      </p:sp>
      <p:sp>
        <p:nvSpPr>
          <p:cNvPr id="7" name="Text Box 6"/>
          <p:cNvSpPr txBox="1"/>
          <p:nvPr/>
        </p:nvSpPr>
        <p:spPr>
          <a:xfrm>
            <a:off x="1744980" y="3124835"/>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Saturn</a:t>
            </a:r>
            <a:endParaRPr lang="en-US" sz="3200">
              <a:solidFill>
                <a:schemeClr val="bg1"/>
              </a:solidFill>
              <a:latin typeface="Cooper Black" panose="0208090404030B020404" charset="0"/>
              <a:cs typeface="Cooper Black" panose="0208090404030B020404" charset="0"/>
            </a:endParaRPr>
          </a:p>
        </p:txBody>
      </p:sp>
      <p:sp>
        <p:nvSpPr>
          <p:cNvPr id="8" name="Text Box 7"/>
          <p:cNvSpPr txBox="1"/>
          <p:nvPr/>
        </p:nvSpPr>
        <p:spPr>
          <a:xfrm>
            <a:off x="7696835" y="5300980"/>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Uranus</a:t>
            </a:r>
            <a:endParaRPr lang="en-US" sz="3200">
              <a:solidFill>
                <a:schemeClr val="bg1"/>
              </a:solidFill>
              <a:latin typeface="Cooper Black" panose="0208090404030B020404" charset="0"/>
              <a:cs typeface="Cooper Black" panose="0208090404030B020404" charset="0"/>
            </a:endParaRPr>
          </a:p>
        </p:txBody>
      </p:sp>
      <p:sp>
        <p:nvSpPr>
          <p:cNvPr id="9" name="Text Box 8"/>
          <p:cNvSpPr txBox="1"/>
          <p:nvPr/>
        </p:nvSpPr>
        <p:spPr>
          <a:xfrm>
            <a:off x="3116580" y="5426075"/>
            <a:ext cx="2116455" cy="583565"/>
          </a:xfrm>
          <a:prstGeom prst="rect">
            <a:avLst/>
          </a:prstGeom>
          <a:noFill/>
        </p:spPr>
        <p:txBody>
          <a:bodyPr wrap="square" rtlCol="0">
            <a:spAutoFit/>
          </a:bodyPr>
          <a:p>
            <a:r>
              <a:rPr lang="en-US" sz="3200">
                <a:solidFill>
                  <a:schemeClr val="bg1"/>
                </a:solidFill>
                <a:latin typeface="Cooper Black" panose="0208090404030B020404" charset="0"/>
                <a:cs typeface="Cooper Black" panose="0208090404030B020404" charset="0"/>
              </a:rPr>
              <a:t>Neptune</a:t>
            </a:r>
            <a:endParaRPr lang="en-US" sz="3200">
              <a:solidFill>
                <a:schemeClr val="bg1"/>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635"/>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5" name="TextBox 3"/>
          <p:cNvSpPr txBox="1"/>
          <p:nvPr/>
        </p:nvSpPr>
        <p:spPr>
          <a:xfrm>
            <a:off x="6724650" y="1684020"/>
            <a:ext cx="4533265" cy="4533900"/>
          </a:xfrm>
          <a:prstGeom prst="rect">
            <a:avLst/>
          </a:prstGeom>
          <a:noFill/>
        </p:spPr>
        <p:txBody>
          <a:bodyPr wrap="square" rtlCol="0">
            <a:prstTxWarp prst="textFadeUp">
              <a:avLst>
                <a:gd name="adj" fmla="val 13335"/>
              </a:avLst>
            </a:prstTxWarp>
            <a:noAutofit/>
          </a:bodyPr>
          <a:lstStyle/>
          <a:p>
            <a:pPr algn="ctr"/>
            <a:r>
              <a:rPr lang="en-US" sz="7200" b="1" dirty="0">
                <a:solidFill>
                  <a:schemeClr val="bg1"/>
                </a:solidFill>
              </a:rPr>
              <a:t>Making a Solar System picture</a:t>
            </a:r>
            <a:endParaRPr lang="en-US" sz="7200" b="1" dirty="0">
              <a:solidFill>
                <a:schemeClr val="bg1"/>
              </a:solidFill>
            </a:endParaRPr>
          </a:p>
        </p:txBody>
      </p:sp>
      <p:pic>
        <p:nvPicPr>
          <p:cNvPr id="16" name="Content Placeholder 15" descr="solar-system-planets-motion-2qrm6pej5euz3lsz (1)"/>
          <p:cNvPicPr>
            <a:picLocks noChangeAspect="1"/>
          </p:cNvPicPr>
          <p:nvPr>
            <p:ph idx="1"/>
          </p:nvPr>
        </p:nvPicPr>
        <p:blipFill>
          <a:blip r:embed="rId1"/>
          <a:stretch>
            <a:fillRect/>
          </a:stretch>
        </p:blipFill>
        <p:spPr>
          <a:xfrm>
            <a:off x="668020" y="1546225"/>
            <a:ext cx="4403725" cy="43516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10424</Words>
  <Application>WPS Presentation</Application>
  <PresentationFormat>Widescreen</PresentationFormat>
  <Paragraphs>604</Paragraphs>
  <Slides>39</Slides>
  <Notes>34</Notes>
  <HiddenSlides>0</HiddenSlides>
  <MMClips>14</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39</vt:i4>
      </vt:variant>
    </vt:vector>
  </HeadingPairs>
  <TitlesOfParts>
    <vt:vector size="55" baseType="lpstr">
      <vt:lpstr>Arial</vt:lpstr>
      <vt:lpstr>SimSun</vt:lpstr>
      <vt:lpstr>Wingdings</vt:lpstr>
      <vt:lpstr>Myriad Pro</vt:lpstr>
      <vt:lpstr>Segoe Print</vt:lpstr>
      <vt:lpstr>Courier New</vt:lpstr>
      <vt:lpstr>Adobe Gothic Std B</vt:lpstr>
      <vt:lpstr>Yu Gothic UI Semibold</vt:lpstr>
      <vt:lpstr>Calibri</vt:lpstr>
      <vt:lpstr>Cooper Black</vt:lpstr>
      <vt:lpstr>Microsoft YaHei</vt:lpstr>
      <vt:lpstr>Arial Unicode MS</vt:lpstr>
      <vt:lpstr>Calibri Light</vt:lpstr>
      <vt:lpstr>Times New Roman</vt:lpstr>
      <vt:lpstr>ChronicaPro-Book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331</cp:revision>
  <dcterms:created xsi:type="dcterms:W3CDTF">2020-12-09T02:04:00Z</dcterms:created>
  <dcterms:modified xsi:type="dcterms:W3CDTF">2024-01-24T01:51:21Z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1033-12.2.0.13431</vt:lpwstr>
  </property>
</Properties>
</file>