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5"/>
  </p:handoutMasterIdLst>
  <p:sldIdLst>
    <p:sldId id="271" r:id="rId3"/>
    <p:sldId id="697" r:id="rId5"/>
    <p:sldId id="256" r:id="rId6"/>
    <p:sldId id="389" r:id="rId7"/>
    <p:sldId id="302" r:id="rId8"/>
    <p:sldId id="741" r:id="rId9"/>
    <p:sldId id="742" r:id="rId10"/>
    <p:sldId id="743" r:id="rId11"/>
    <p:sldId id="623" r:id="rId12"/>
    <p:sldId id="624" r:id="rId13"/>
    <p:sldId id="347" r:id="rId14"/>
    <p:sldId id="362" r:id="rId15"/>
    <p:sldId id="367" r:id="rId16"/>
    <p:sldId id="595" r:id="rId17"/>
    <p:sldId id="596" r:id="rId18"/>
    <p:sldId id="283" r:id="rId19"/>
    <p:sldId id="677" r:id="rId20"/>
    <p:sldId id="456" r:id="rId21"/>
    <p:sldId id="777" r:id="rId22"/>
    <p:sldId id="778" r:id="rId23"/>
    <p:sldId id="598" r:id="rId24"/>
    <p:sldId id="679" r:id="rId25"/>
    <p:sldId id="779" r:id="rId26"/>
    <p:sldId id="796" r:id="rId27"/>
    <p:sldId id="626" r:id="rId28"/>
    <p:sldId id="811" r:id="rId29"/>
    <p:sldId id="812" r:id="rId30"/>
    <p:sldId id="813" r:id="rId31"/>
    <p:sldId id="814" r:id="rId32"/>
    <p:sldId id="815" r:id="rId33"/>
    <p:sldId id="816" r:id="rId34"/>
    <p:sldId id="817" r:id="rId35"/>
    <p:sldId id="818" r:id="rId36"/>
    <p:sldId id="298" r:id="rId37"/>
    <p:sldId id="531" r:id="rId38"/>
    <p:sldId id="606" r:id="rId39"/>
    <p:sldId id="819" r:id="rId40"/>
    <p:sldId id="829" r:id="rId41"/>
    <p:sldId id="314" r:id="rId42"/>
    <p:sldId id="330" r:id="rId43"/>
    <p:sldId id="3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32"/>
    <a:srgbClr val="C7DCA7"/>
    <a:srgbClr val="FFEBD8"/>
    <a:srgbClr val="FFC5C5"/>
    <a:srgbClr val="F9F7C9"/>
    <a:srgbClr val="7FBCBD"/>
    <a:srgbClr val="FFB996"/>
    <a:srgbClr val="FFCF80"/>
    <a:srgbClr val="D9EDBF"/>
    <a:srgbClr val="667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88" y="52"/>
      </p:cViewPr>
      <p:guideLst>
        <p:guide orient="horz" pos="2160"/>
        <p:guide pos="37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7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7.png"/><Relationship Id="rId2" Type="http://schemas.microsoft.com/office/2007/relationships/media" Target="../media/media1.mp3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2.xml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audio" Target="../media/media1.mp3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../media/media9.mp3"/><Relationship Id="rId8" Type="http://schemas.openxmlformats.org/officeDocument/2006/relationships/audio" Target="../media/media9.mp3"/><Relationship Id="rId7" Type="http://schemas.microsoft.com/office/2007/relationships/media" Target="../media/media8.mp3"/><Relationship Id="rId6" Type="http://schemas.openxmlformats.org/officeDocument/2006/relationships/audio" Target="../media/media8.mp3"/><Relationship Id="rId5" Type="http://schemas.microsoft.com/office/2007/relationships/media" Target="../media/media7.mp3"/><Relationship Id="rId4" Type="http://schemas.openxmlformats.org/officeDocument/2006/relationships/audio" Target="../media/media7.mp3"/><Relationship Id="rId3" Type="http://schemas.openxmlformats.org/officeDocument/2006/relationships/image" Target="../media/image17.png"/><Relationship Id="rId2" Type="http://schemas.microsoft.com/office/2007/relationships/media" Target="../media/media6.mp3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microsoft.com/office/2007/relationships/media" Target="../media/media10.mp3"/><Relationship Id="rId10" Type="http://schemas.openxmlformats.org/officeDocument/2006/relationships/audio" Target="../media/media10.mp3"/><Relationship Id="rId1" Type="http://schemas.openxmlformats.org/officeDocument/2006/relationships/audio" Target="../media/media6.mp3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3" Type="http://schemas.openxmlformats.org/officeDocument/2006/relationships/notesSlide" Target="../notesSlides/notesSlide2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microsoft.com/office/2007/relationships/hdphoto" Target="../media/image37.wdp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openxmlformats.org/officeDocument/2006/relationships/image" Target="../media/image38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3" Type="http://schemas.openxmlformats.org/officeDocument/2006/relationships/notesSlide" Target="../notesSlides/notesSlide23.xml"/><Relationship Id="rId12" Type="http://schemas.openxmlformats.org/officeDocument/2006/relationships/slideLayout" Target="../slideLayouts/slideLayout2.xml"/><Relationship Id="rId11" Type="http://schemas.microsoft.com/office/2007/relationships/hdphoto" Target="../media/image37.wdp"/><Relationship Id="rId10" Type="http://schemas.openxmlformats.org/officeDocument/2006/relationships/image" Target="../media/image36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openxmlformats.org/officeDocument/2006/relationships/image" Target="../media/image38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3" Type="http://schemas.openxmlformats.org/officeDocument/2006/relationships/notesSlide" Target="../notesSlides/notesSlide24.xml"/><Relationship Id="rId12" Type="http://schemas.openxmlformats.org/officeDocument/2006/relationships/slideLayout" Target="../slideLayouts/slideLayout2.xml"/><Relationship Id="rId11" Type="http://schemas.microsoft.com/office/2007/relationships/hdphoto" Target="../media/image37.wdp"/><Relationship Id="rId10" Type="http://schemas.openxmlformats.org/officeDocument/2006/relationships/image" Target="../media/image36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11.mp3"/><Relationship Id="rId1" Type="http://schemas.openxmlformats.org/officeDocument/2006/relationships/audio" Target="../media/media11.mp3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12.mp3"/><Relationship Id="rId1" Type="http://schemas.openxmlformats.org/officeDocument/2006/relationships/audio" Target="../media/media12.mp3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tif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1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" name="Rounded Rectangle 3"/>
          <p:cNvSpPr/>
          <p:nvPr/>
        </p:nvSpPr>
        <p:spPr>
          <a:xfrm rot="19020000">
            <a:off x="888365" y="-6474460"/>
            <a:ext cx="4741545" cy="4906645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Rounded Rectangle 1"/>
          <p:cNvSpPr/>
          <p:nvPr/>
        </p:nvSpPr>
        <p:spPr>
          <a:xfrm rot="19020000">
            <a:off x="6397625" y="9781540"/>
            <a:ext cx="6837680" cy="6808470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94275" y="780161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7179310" y="-1990090"/>
            <a:ext cx="3049905" cy="1000760"/>
            <a:chOff x="8730" y="2117"/>
            <a:chExt cx="4803" cy="1576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2405" y="2115185"/>
            <a:ext cx="126111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Start with a nature-related word like “Earth”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20190" y="1138555"/>
            <a:ext cx="99561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44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 word chain</a:t>
            </a:r>
            <a:endParaRPr lang="en-US" sz="44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2405" y="2804160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Write another word related to it. the next one writes something connected to that.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1770" y="4113530"/>
            <a:ext cx="11916410" cy="1322070"/>
          </a:xfrm>
          <a:prstGeom prst="rect">
            <a:avLst/>
          </a:prstGeom>
          <a:solidFill>
            <a:srgbClr val="FFDDCC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endParaRPr lang="en-US" sz="40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-&gt; water -&gt; wave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92405" y="5471160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Continue creating a chain of words linked to Earth’s elements and processes.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7" grpId="0" bldLvl="0" animBg="1"/>
      <p:bldP spid="7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625" y="1312545"/>
            <a:ext cx="553339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nature reserve (n)</a:t>
            </a:r>
            <a:endParaRPr lang="en-US" sz="6600" b="1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622" y="44043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bảo tồn thiên nhiên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203269" y="3428930"/>
            <a:ext cx="38969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/ˈneɪtʃə rɪzɜːv/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17870" y="1122045"/>
            <a:ext cx="601853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of land that is protected in order to keep safe the animals and plants that live there because they are rare.</a:t>
            </a:r>
            <a:endParaRPr lang="en-US" sz="3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Content Placeholder 7" descr="styggkarret-848532_1280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90335" y="3229610"/>
            <a:ext cx="4673600" cy="3085465"/>
          </a:xfrm>
          <a:prstGeom prst="rect">
            <a:avLst/>
          </a:prstGeom>
        </p:spPr>
      </p:pic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3229610"/>
            <a:ext cx="1186815" cy="1186815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2705" y="4385945"/>
            <a:ext cx="3183255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food chain (n)</a:t>
            </a:r>
            <a:endParaRPr lang="en-US" sz="5400" b="1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" y="4213860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chuỗi thức ăn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673804" y="3082855"/>
            <a:ext cx="32302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/ˈfuːd tʃeɪn/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11190" y="1427480"/>
            <a:ext cx="61518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 sequence of organism where one eats another.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surge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9015" y="3000375"/>
            <a:ext cx="989965" cy="989965"/>
          </a:xfrm>
          <a:prstGeom prst="rect">
            <a:avLst/>
          </a:prstGeom>
        </p:spPr>
      </p:pic>
      <p:pic>
        <p:nvPicPr>
          <p:cNvPr id="9" name="Content Placeholder 8" descr="p06055b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54065" y="2914015"/>
            <a:ext cx="5799455" cy="3262630"/>
          </a:xfrm>
          <a:prstGeom prst="rect">
            <a:avLst/>
          </a:prstGeom>
        </p:spPr>
      </p:pic>
      <p:pic>
        <p:nvPicPr>
          <p:cNvPr id="10" name="Content Placeholder 7" descr="styggkarret-848532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9385" y="4784725"/>
            <a:ext cx="2108200" cy="1391920"/>
          </a:xfrm>
          <a:prstGeom prst="rect">
            <a:avLst/>
          </a:prstGeom>
        </p:spPr>
      </p:pic>
      <p:pic>
        <p:nvPicPr>
          <p:cNvPr id="14" name="Content Placeholder 7" descr="tải xuống (1)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1325" y="4213860"/>
            <a:ext cx="1008380" cy="146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pole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957" y="397569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cực (Bắc/Nam)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2222444" y="2739955"/>
            <a:ext cx="18472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/pəʊl/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83275" y="1189990"/>
            <a:ext cx="579755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either of two points at the most northern and most southern ends of the earth around which the earth turns.</a:t>
            </a:r>
            <a:endParaRPr lang="en-US" sz="3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Content Placeholder 7" descr="tải xuống (1)"/>
          <p:cNvPicPr>
            <a:picLocks noGrp="1" noChangeAspect="1"/>
          </p:cNvPicPr>
          <p:nvPr>
            <p:ph idx="1"/>
          </p:nvPr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0840" y="3072765"/>
            <a:ext cx="2341880" cy="3412490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265" y="4286885"/>
            <a:ext cx="3133090" cy="176276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1210" y="3975735"/>
            <a:ext cx="1634490" cy="1634490"/>
          </a:xfrm>
          <a:prstGeom prst="rect">
            <a:avLst/>
          </a:prstGeom>
        </p:spPr>
      </p:pic>
      <p:pic>
        <p:nvPicPr>
          <p:cNvPr id="3" name="po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50" y="2510155"/>
            <a:ext cx="1289050" cy="128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78105" y="1261745"/>
            <a:ext cx="651827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ecological balance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cân bằng sinh thái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644525" y="3063875"/>
            <a:ext cx="523557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/ˌiːkəˈlɒdʒɪkl ˈbæləns/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6000" y="989330"/>
            <a:ext cx="5760085" cy="2470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a term describing how ecosystems are organized in a state of stability where species coexist with other species and with their environment</a:t>
            </a:r>
            <a:endParaRPr lang="en-US" sz="3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Content Placeholder 7" descr="215106447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29855" y="3383915"/>
            <a:ext cx="3133090" cy="3133090"/>
          </a:xfrm>
          <a:prstGeom prst="rect">
            <a:avLst/>
          </a:prstGeom>
        </p:spPr>
      </p:pic>
      <p:pic>
        <p:nvPicPr>
          <p:cNvPr id="10" name="ecological balan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2905125"/>
            <a:ext cx="1047750" cy="1047750"/>
          </a:xfrm>
          <a:prstGeom prst="rect">
            <a:avLst/>
          </a:prstGeom>
        </p:spPr>
      </p:pic>
      <p:pic>
        <p:nvPicPr>
          <p:cNvPr id="11" name="Content Placeholder 7" descr="tải xuống (1)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2700" y="4074160"/>
            <a:ext cx="957580" cy="1395095"/>
          </a:xfrm>
          <a:prstGeom prst="rect">
            <a:avLst/>
          </a:prstGeom>
        </p:spPr>
      </p:pic>
      <p:pic>
        <p:nvPicPr>
          <p:cNvPr id="3" name="Content Placeholder 10" descr="451255888a00b898f91ca29a1772ca1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2280" y="3672205"/>
            <a:ext cx="179705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3760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rgbClr val="AD4F0F"/>
                </a:solidFill>
              </a:rPr>
              <a:t>climate change (n)</a:t>
            </a:r>
            <a:r>
              <a:rPr lang="en-US" sz="4800" b="1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375" y="3985260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biến đổi khí hậu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841637" y="2818060"/>
            <a:ext cx="4776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/ˈklaɪmət tʃeɪndʒ/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71260" y="1153160"/>
            <a:ext cx="57524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changes in the world’s weather, particularly and increase in temperature.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Content Placeholder 10" descr="451255888a00b898f91ca29a1772ca1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85355" y="3220085"/>
            <a:ext cx="3270250" cy="3270250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2618740"/>
            <a:ext cx="1250950" cy="125095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1555" y="4336415"/>
            <a:ext cx="2015490" cy="201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9745" y="1294765"/>
          <a:ext cx="11403330" cy="45732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61790"/>
                <a:gridCol w="3057525"/>
                <a:gridCol w="4184015"/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nature reserve (n)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/ˈneɪtʃə rɪzɜːv/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bảo tồn thiên nhiên</a:t>
                      </a:r>
                      <a:endParaRPr lang="en-US" sz="3200" b="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food chain (n)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/ˈfuːd tʃeɪn/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chuỗi thức ăn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pole (n)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/pəʊl/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 (Bắc/Nam)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ecological balance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/ˌiːkəˈlɒdʒɪkl ˈbæləns/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 bằng sinh thái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climate change (n)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/ˈklaɪmət tʃeɪndʒ/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khí hậu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ature reserv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92100" y="1557655"/>
            <a:ext cx="989965" cy="989965"/>
          </a:xfrm>
          <a:prstGeom prst="rect">
            <a:avLst/>
          </a:prstGeom>
        </p:spPr>
      </p:pic>
      <p:pic>
        <p:nvPicPr>
          <p:cNvPr id="5" name="surge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92100" y="2276475"/>
            <a:ext cx="989965" cy="989965"/>
          </a:xfrm>
          <a:prstGeom prst="rect">
            <a:avLst/>
          </a:prstGeom>
        </p:spPr>
      </p:pic>
      <p:pic>
        <p:nvPicPr>
          <p:cNvPr id="4" name="pol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92100" y="3013075"/>
            <a:ext cx="989965" cy="989965"/>
          </a:xfrm>
          <a:prstGeom prst="rect">
            <a:avLst/>
          </a:prstGeom>
        </p:spPr>
      </p:pic>
      <p:pic>
        <p:nvPicPr>
          <p:cNvPr id="8" name="ecological balanc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92100" y="4120515"/>
            <a:ext cx="989965" cy="989965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92100" y="4920615"/>
            <a:ext cx="989965" cy="98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9745" y="1142365"/>
          <a:ext cx="11403330" cy="45053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04690"/>
                <a:gridCol w="3197225"/>
                <a:gridCol w="3701415"/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decisive (adj)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/dɪˈsaɪsɪv/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quyết đoán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well-paid (adj)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/ˌwel ˈpeɪd/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 trả lương cao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rewarding (adj)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/rɪˈwɔːdɪŋ/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bổ ích, xứng đáng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demanding (adj)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/dɪˈmɑːndɪŋ/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(yêu cầu) khắt khe, phức tạp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repetitive (adj)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/rɪˈpetətɪv/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lặp đi lặp lại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ecisiv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10820" y="1522730"/>
            <a:ext cx="908685" cy="908685"/>
          </a:xfrm>
          <a:prstGeom prst="rect">
            <a:avLst/>
          </a:prstGeom>
        </p:spPr>
      </p:pic>
      <p:pic>
        <p:nvPicPr>
          <p:cNvPr id="5" name="well pai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10820" y="2280920"/>
            <a:ext cx="908685" cy="908685"/>
          </a:xfrm>
          <a:prstGeom prst="rect">
            <a:avLst/>
          </a:prstGeom>
        </p:spPr>
      </p:pic>
      <p:pic>
        <p:nvPicPr>
          <p:cNvPr id="8" name="reward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10820" y="3023870"/>
            <a:ext cx="908685" cy="908685"/>
          </a:xfrm>
          <a:prstGeom prst="rect">
            <a:avLst/>
          </a:prstGeom>
        </p:spPr>
      </p:pic>
      <p:pic>
        <p:nvPicPr>
          <p:cNvPr id="9" name="demand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10820" y="3989070"/>
            <a:ext cx="908685" cy="908685"/>
          </a:xfrm>
          <a:prstGeom prst="rect">
            <a:avLst/>
          </a:prstGeom>
        </p:spPr>
      </p:pic>
      <p:pic>
        <p:nvPicPr>
          <p:cNvPr id="12" name="repetiiv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10820" y="4864100"/>
            <a:ext cx="908685" cy="908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9365" y="3206750"/>
            <a:ext cx="3590925" cy="25539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9095" y="3206750"/>
            <a:ext cx="3307080" cy="27190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habitats</a:t>
            </a:r>
            <a:endParaRPr lang="en-US" sz="3000" dirty="0"/>
          </a:p>
        </p:txBody>
      </p:sp>
      <p:sp>
        <p:nvSpPr>
          <p:cNvPr id="10" name="Text Box 9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grassland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8758555" y="1767840"/>
            <a:ext cx="2759075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nature reserves</a:t>
            </a:r>
            <a:endParaRPr lang="en-US" sz="3000" dirty="0"/>
          </a:p>
        </p:txBody>
      </p:sp>
      <p:sp>
        <p:nvSpPr>
          <p:cNvPr id="18" name="Text Box 17"/>
          <p:cNvSpPr txBox="1"/>
          <p:nvPr/>
        </p:nvSpPr>
        <p:spPr>
          <a:xfrm>
            <a:off x="3909060" y="2433638"/>
            <a:ext cx="224091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food chain</a:t>
            </a:r>
            <a:endParaRPr lang="en-US" sz="3000" dirty="0"/>
          </a:p>
        </p:txBody>
      </p:sp>
      <p:sp>
        <p:nvSpPr>
          <p:cNvPr id="19" name="Text Box 18"/>
          <p:cNvSpPr txBox="1"/>
          <p:nvPr/>
        </p:nvSpPr>
        <p:spPr>
          <a:xfrm>
            <a:off x="6729095" y="2421255"/>
            <a:ext cx="181610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poles</a:t>
            </a:r>
            <a:endParaRPr lang="en-US" sz="3000" dirty="0"/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833 0.0458333 L 0.53724 0.624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833 0.0442593 L -0.156927 0.607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3206750"/>
            <a:ext cx="4284980" cy="234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75" y="3206750"/>
            <a:ext cx="4540250" cy="207264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habitats</a:t>
            </a:r>
            <a:endParaRPr lang="en-US" sz="3000" dirty="0"/>
          </a:p>
        </p:txBody>
      </p:sp>
      <p:sp>
        <p:nvSpPr>
          <p:cNvPr id="10" name="Text Box 9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grassland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8758555" y="1767840"/>
            <a:ext cx="2759075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nature reserves</a:t>
            </a:r>
            <a:endParaRPr lang="en-US" sz="3000" dirty="0"/>
          </a:p>
        </p:txBody>
      </p:sp>
      <p:sp>
        <p:nvSpPr>
          <p:cNvPr id="18" name="Text Box 17"/>
          <p:cNvSpPr txBox="1"/>
          <p:nvPr/>
        </p:nvSpPr>
        <p:spPr>
          <a:xfrm>
            <a:off x="3909060" y="2433638"/>
            <a:ext cx="224091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food chain</a:t>
            </a:r>
            <a:endParaRPr lang="en-US" sz="3000" dirty="0"/>
          </a:p>
        </p:txBody>
      </p:sp>
      <p:sp>
        <p:nvSpPr>
          <p:cNvPr id="19" name="Text Box 18"/>
          <p:cNvSpPr txBox="1"/>
          <p:nvPr/>
        </p:nvSpPr>
        <p:spPr>
          <a:xfrm>
            <a:off x="6729095" y="2421255"/>
            <a:ext cx="181610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poles</a:t>
            </a:r>
            <a:endParaRPr lang="en-US" sz="3000" dirty="0"/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6771 0.0461111 L -0.393958 0.4816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2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292 0.0460185 L 0.0908333 0.56768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2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09540" y="3723005"/>
            <a:ext cx="170815" cy="17081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22015" y="952500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255" y="3573780"/>
            <a:ext cx="468630" cy="468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07410" y="935990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1453515" y="825373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95115" y="-267652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2959100"/>
            <a:ext cx="4366260" cy="2696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220" y="3016250"/>
            <a:ext cx="3249930" cy="2740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habitats</a:t>
            </a:r>
            <a:endParaRPr lang="en-US" sz="3000" dirty="0"/>
          </a:p>
        </p:txBody>
      </p:sp>
      <p:sp>
        <p:nvSpPr>
          <p:cNvPr id="10" name="Text Box 9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grassland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8758555" y="1767840"/>
            <a:ext cx="2759075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nature reserves</a:t>
            </a:r>
            <a:endParaRPr lang="en-US" sz="3000" dirty="0"/>
          </a:p>
        </p:txBody>
      </p:sp>
      <p:sp>
        <p:nvSpPr>
          <p:cNvPr id="18" name="Text Box 17"/>
          <p:cNvSpPr txBox="1"/>
          <p:nvPr/>
        </p:nvSpPr>
        <p:spPr>
          <a:xfrm>
            <a:off x="3909060" y="2433638"/>
            <a:ext cx="2240915" cy="553085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food chain</a:t>
            </a:r>
            <a:endParaRPr lang="en-US" sz="3000" dirty="0"/>
          </a:p>
        </p:txBody>
      </p:sp>
      <p:sp>
        <p:nvSpPr>
          <p:cNvPr id="19" name="Text Box 18"/>
          <p:cNvSpPr txBox="1"/>
          <p:nvPr/>
        </p:nvSpPr>
        <p:spPr>
          <a:xfrm>
            <a:off x="6729095" y="2421255"/>
            <a:ext cx="1816100" cy="553085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poles</a:t>
            </a:r>
            <a:endParaRPr lang="en-US" sz="3000" dirty="0"/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875 0.0149074 L -0.576198 0.56305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0" y="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813 0.0459259 L 0.334531 0.508519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2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1188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each sentence with a word or phrase from 1.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4045" y="1771650"/>
            <a:ext cx="11188700" cy="1076325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1.</a:t>
            </a:r>
            <a:r>
              <a:rPr lang="en-US" sz="3200">
                <a:solidFill>
                  <a:schemeClr val="tx1"/>
                </a:solidFill>
              </a:rPr>
              <a:t> In a _______________, some animals eat other animals and become food for a third group of animals.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40385" y="3001010"/>
            <a:ext cx="11242675" cy="947420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2</a:t>
            </a:r>
            <a:r>
              <a:rPr lang="en-US" sz="3200">
                <a:solidFill>
                  <a:schemeClr val="tx1"/>
                </a:solidFill>
              </a:rPr>
              <a:t>. A _____________ is often wide and its plants are mostly grass and flowers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77850" y="4159250"/>
            <a:ext cx="11188700" cy="1076325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3.</a:t>
            </a:r>
            <a:r>
              <a:rPr lang="en-US" sz="3200">
                <a:solidFill>
                  <a:schemeClr val="tx1"/>
                </a:solidFill>
              </a:rPr>
              <a:t> Areas of land to protect animals and plants are called _________.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523875" y="5203825"/>
            <a:ext cx="11242675" cy="583565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4.</a:t>
            </a:r>
            <a:r>
              <a:rPr lang="en-US" sz="3200">
                <a:solidFill>
                  <a:schemeClr val="tx1"/>
                </a:solidFill>
              </a:rPr>
              <a:t> The North and South ______ are both extremely cold and icy.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40385" y="5965190"/>
            <a:ext cx="11188700" cy="583565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5. </a:t>
            </a:r>
            <a:r>
              <a:rPr lang="en-US" sz="3200">
                <a:solidFill>
                  <a:schemeClr val="tx1"/>
                </a:solidFill>
              </a:rPr>
              <a:t>Natural ______________ for pandas are bamboo forests.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394585" y="1715770"/>
            <a:ext cx="2225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chain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21945" y="4587875"/>
            <a:ext cx="362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reserves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4451350" y="5136515"/>
            <a:ext cx="1631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2542540" y="5892800"/>
            <a:ext cx="1908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habitats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1646555" y="2924175"/>
            <a:ext cx="2144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grassland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5" grpId="0" animBg="1"/>
      <p:bldP spid="5" grpId="1" animBg="1"/>
      <p:bldP spid="6" grpId="0"/>
      <p:bldP spid="6" grpId="1"/>
      <p:bldP spid="15" grpId="0"/>
      <p:bldP spid="15" grpId="1"/>
      <p:bldP spid="18" grpId="0"/>
      <p:bldP spid="18" grpId="1"/>
      <p:bldP spid="25" grpId="0"/>
      <p:bldP spid="25" grpId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0426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63040" y="3317875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climate change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habitat loss</a:t>
            </a:r>
            <a:r>
              <a:rPr lang="en-US" sz="3200"/>
              <a:t>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309485" y="3317875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global warming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ecological balance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7045" y="2131060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When humans use a natural habitat for farming and housing, they cause ______.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7309485" y="3895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17525" y="4519930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When Earth’s average temperature increases, we face ______.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1463040" y="5368290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ecological balance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pollution</a:t>
            </a:r>
            <a:r>
              <a:rPr lang="en-US" sz="3200"/>
              <a:t>  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7309485" y="5368290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global warming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protection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09485" y="53682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0426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50340" y="2987675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hunt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preserve</a:t>
            </a:r>
            <a:r>
              <a:rPr lang="en-US" sz="3200"/>
              <a:t>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296785" y="2987675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change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pollute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7045" y="2131060"/>
            <a:ext cx="11259185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Each of us can lend a hand to ______the natural environment.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450340" y="35636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17525" y="4215130"/>
            <a:ext cx="11366500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We can keep a(n) ______ by stopping hunting and cutting down trees.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1463040" y="5431790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ecological balance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climate change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7309485" y="5431790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habitat loss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nature reserve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50340" y="544258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4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104267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77850" y="2653030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One way to ______ Mother Earth is by planting more trees.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1009015" y="3666490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keep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provide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6855460" y="3666490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harm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protect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855460" y="36664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 descr="A red letter w on a black background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29" y="1365490"/>
            <a:ext cx="2001004" cy="1557031"/>
          </a:xfrm>
          <a:prstGeom prst="rect">
            <a:avLst/>
          </a:prstGeom>
        </p:spPr>
      </p:pic>
      <p:pic>
        <p:nvPicPr>
          <p:cNvPr id="8" name="Picture 7" descr="A drawing of a donu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-3113932"/>
            <a:ext cx="2177144" cy="2741007"/>
          </a:xfrm>
          <a:prstGeom prst="ellipse">
            <a:avLst/>
          </a:prstGeom>
        </p:spPr>
      </p:pic>
      <p:pic>
        <p:nvPicPr>
          <p:cNvPr id="10" name="Picture 9" descr="A green letter 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456" y="1027158"/>
            <a:ext cx="1507240" cy="1785257"/>
          </a:xfrm>
          <a:prstGeom prst="rect">
            <a:avLst/>
          </a:prstGeom>
        </p:spPr>
      </p:pic>
      <p:pic>
        <p:nvPicPr>
          <p:cNvPr id="15" name="Picture 14" descr="A red letter g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977" y="4166618"/>
            <a:ext cx="1774371" cy="1947480"/>
          </a:xfrm>
          <a:prstGeom prst="rect">
            <a:avLst/>
          </a:prstGeom>
        </p:spPr>
      </p:pic>
      <p:pic>
        <p:nvPicPr>
          <p:cNvPr id="19" name="Picture 18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60" y="7507852"/>
            <a:ext cx="1775324" cy="2080966"/>
          </a:xfrm>
          <a:prstGeom prst="rect">
            <a:avLst/>
          </a:prstGeom>
        </p:spPr>
      </p:pic>
      <p:pic>
        <p:nvPicPr>
          <p:cNvPr id="20" name="Picture 19" descr="A gold letter on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7785161"/>
            <a:ext cx="2326641" cy="2192132"/>
          </a:xfrm>
          <a:prstGeom prst="rect">
            <a:avLst/>
          </a:prstGeom>
        </p:spPr>
      </p:pic>
      <p:pic>
        <p:nvPicPr>
          <p:cNvPr id="26" name="Picture 25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42" y="2959200"/>
            <a:ext cx="2103572" cy="3155359"/>
          </a:xfrm>
          <a:prstGeom prst="rect">
            <a:avLst/>
          </a:prstGeom>
        </p:spPr>
      </p:pic>
      <p:pic>
        <p:nvPicPr>
          <p:cNvPr id="27" name="Content Placeholder 26" descr="A gold letter on a black background&#10;&#10;Description automatically generated"/>
          <p:cNvPicPr>
            <a:picLocks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25" y="590550"/>
            <a:ext cx="3053715" cy="307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1" y="1365490"/>
            <a:ext cx="2001004" cy="1557031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840213"/>
            <a:ext cx="2177144" cy="2741007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80" y="783290"/>
            <a:ext cx="2626630" cy="2645229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6" y="1137013"/>
            <a:ext cx="1507240" cy="1785257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88" y="3297938"/>
            <a:ext cx="1774371" cy="19474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20" y="3153022"/>
            <a:ext cx="1775324" cy="2080966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3070286"/>
            <a:ext cx="2326641" cy="2192132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87" y="2694405"/>
            <a:ext cx="2103572" cy="3155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2467143"/>
            <a:ext cx="1021080" cy="795020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1254125" y="2270610"/>
            <a:ext cx="1235075" cy="1188085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270610"/>
            <a:ext cx="1235075" cy="1188085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2380148"/>
            <a:ext cx="981075" cy="943610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3886200"/>
            <a:ext cx="860425" cy="9448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50" y="3886200"/>
            <a:ext cx="860425" cy="944880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41" y="3886200"/>
            <a:ext cx="860425" cy="944880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5" y="3768090"/>
            <a:ext cx="1075690" cy="11811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797425" y="1288415"/>
            <a:ext cx="712978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- Work in two groups. </a:t>
            </a:r>
            <a:endParaRPr lang="en-US" sz="36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>
              <a:lnSpc>
                <a:spcPct val="150000"/>
              </a:lnSpc>
            </a:pP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- There is a picture with initial letter (s) of the word/ phrase describing the things in the pictures. </a:t>
            </a:r>
            <a:endParaRPr lang="en-US" sz="36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>
              <a:lnSpc>
                <a:spcPct val="150000"/>
              </a:lnSpc>
            </a:pPr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- The group with more correct answers wins.</a:t>
            </a:r>
            <a:endParaRPr lang="en-US" sz="36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9720" y="1091565"/>
            <a:ext cx="7232015" cy="42881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h_______    l______</a:t>
            </a:r>
            <a:endParaRPr lang="en-US" sz="5000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261485" y="556450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abitat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45350" y="556450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n_______    r______</a:t>
            </a:r>
            <a:endParaRPr lang="en-US" sz="5000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261485" y="556450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ature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54875" y="553593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eserves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1130935"/>
            <a:ext cx="7525385" cy="4433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e_______    b______</a:t>
            </a:r>
            <a:endParaRPr lang="en-US" sz="5000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124960" y="553593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cological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54875" y="553593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alance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1775" y="1147445"/>
            <a:ext cx="7181850" cy="4407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618990" y="379095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" y="-505460"/>
            <a:ext cx="7869555" cy="78695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04385" y="362585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2650490" y="251968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-3602990" y="-4319905"/>
            <a:ext cx="18719800" cy="1871980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543550" y="134429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  <a:endParaRPr lang="en-US" sz="4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192270" y="5405120"/>
            <a:ext cx="407162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p_______ed    </a:t>
            </a:r>
            <a:endParaRPr lang="en-US" sz="5000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809490" y="531876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ollut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0" y="1151890"/>
            <a:ext cx="7713980" cy="409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165475" y="5405120"/>
            <a:ext cx="601726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g_______w_______    </a:t>
            </a:r>
            <a:endParaRPr lang="en-US" sz="5000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0" y="1188720"/>
            <a:ext cx="7395210" cy="421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09010" y="540512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lobal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287135" y="535686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arming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165475" y="5405120"/>
            <a:ext cx="601726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5000" b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c_______c_______    </a:t>
            </a:r>
            <a:endParaRPr lang="en-US" sz="5000" b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64560" y="535686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limate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932170" y="538607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hange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0630" y="1252855"/>
            <a:ext cx="7346950" cy="415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Option 2: Wordly word chain.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5170"/>
            <a:ext cx="6125845" cy="1203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0855" y="3604895"/>
            <a:ext cx="6140450" cy="126873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syllables. Does the speaker place stress on them? 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836152" y="1040116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</a:t>
            </a:r>
            <a:r>
              <a:rPr lang="en-US" sz="40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Remember </a:t>
            </a:r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box (p.106)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7015" y="2545715"/>
            <a:ext cx="11639550" cy="184531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/>
              <a:t>When we speak English, we place stress on certain syllables in a sentence. The combination of stressed and unstressed syllables produces rhythm in spoken English.</a:t>
            </a:r>
            <a:endParaRPr lang="en-US" sz="35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167830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21715" y="739140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sentences and pay attention to the bold syllables. Does the speaker place stress on them?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16915" y="2298065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  <a:endParaRPr lang="en-US" sz="3200"/>
          </a:p>
        </p:txBody>
      </p:sp>
      <p:pic>
        <p:nvPicPr>
          <p:cNvPr id="12" name="06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77480" y="1558925"/>
            <a:ext cx="1078230" cy="107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53465" y="1219835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0055" y="1337310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26643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30910" y="2529840"/>
            <a:ext cx="85566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Listen and circle the stressed syllabes</a:t>
            </a:r>
            <a:endParaRPr lang="en-US" sz="4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884555" y="3363595"/>
            <a:ext cx="1077912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Count the number of stressed syllables in each sentence.  </a:t>
            </a:r>
            <a:endParaRPr lang="en-US" sz="4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16915" y="753999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3200" b="1"/>
              <a:t>1. </a:t>
            </a:r>
            <a:r>
              <a:rPr lang="en-US" sz="3200"/>
              <a:t>We’re doing a study on climate change.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What is the distance from Earth to Mars?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They’ll have a discussion on natural habitats. 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Plants provide us with food, oxygen, and energy.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Our school organised various activities on Earth Day.</a:t>
            </a:r>
            <a:endParaRPr lang="en-US" sz="3200"/>
          </a:p>
        </p:txBody>
      </p:sp>
      <p:sp>
        <p:nvSpPr>
          <p:cNvPr id="8" name="Text Box 7"/>
          <p:cNvSpPr txBox="1"/>
          <p:nvPr/>
        </p:nvSpPr>
        <p:spPr>
          <a:xfrm>
            <a:off x="440055" y="-418465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53465" y="1219835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0055" y="1337310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26643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43915" y="2425065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3200" b="1"/>
              <a:t>1. </a:t>
            </a:r>
            <a:r>
              <a:rPr lang="en-US" sz="3200"/>
              <a:t>We’re doing a study on climate change.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What is the distance from Earth to Mars?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They’ll have a discussion on natural habitats. 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Plants provide us with food, oxygen, and energy.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Our school organised various activities on Earth Day.</a:t>
            </a:r>
            <a:endParaRPr lang="en-US" sz="3200"/>
          </a:p>
        </p:txBody>
      </p:sp>
      <p:pic>
        <p:nvPicPr>
          <p:cNvPr id="7" name="06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73655" y="1621155"/>
            <a:ext cx="803910" cy="8039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flipH="1">
            <a:off x="2331720" y="2675890"/>
            <a:ext cx="5657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642360" y="2675890"/>
            <a:ext cx="5657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5187315" y="2675890"/>
            <a:ext cx="45910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6546850" y="2675890"/>
            <a:ext cx="128079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1273810" y="346583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3230245" y="3429000"/>
            <a:ext cx="608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5646420" y="342900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6996430" y="342900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2446655" y="4182110"/>
            <a:ext cx="930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4072255" y="4182110"/>
            <a:ext cx="65405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5980430" y="4182110"/>
            <a:ext cx="45910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7193280" y="4182110"/>
            <a:ext cx="45910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1273810" y="484378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3014980" y="4843780"/>
            <a:ext cx="82359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4922520" y="4843780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5980430" y="49263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8054340" y="49263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1957070" y="5598795"/>
            <a:ext cx="12738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230245" y="56883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4922520" y="5598795"/>
            <a:ext cx="39941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6597015" y="5598795"/>
            <a:ext cx="30416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8176260" y="5598795"/>
            <a:ext cx="106489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9241155" y="5598795"/>
            <a:ext cx="76962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8340725" y="229616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8512175" y="317627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8876665" y="374523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9386570" y="460375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10128250" y="534416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55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6" grpId="0" bldLvl="0" animBg="1"/>
      <p:bldP spid="6" grpId="1" animBg="1"/>
      <p:bldP spid="10" grpId="0" bldLvl="0" animBg="1"/>
      <p:bldP spid="10" grpId="1" animBg="1"/>
      <p:bldP spid="12" grpId="0" bldLvl="0" animBg="1"/>
      <p:bldP spid="12" grpId="1" animBg="1"/>
      <p:bldP spid="18" grpId="0" bldLvl="0" animBg="1"/>
      <p:bldP spid="18" grpId="1" animBg="1"/>
      <p:bldP spid="19" grpId="0" bldLvl="0" animBg="1"/>
      <p:bldP spid="19" grpId="1" animBg="1"/>
      <p:bldP spid="23" grpId="0" bldLvl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9" grpId="0"/>
      <p:bldP spid="3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Option 2: Wordly word chain.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5170"/>
            <a:ext cx="6125845" cy="1203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0855" y="3604895"/>
            <a:ext cx="6140450" cy="126873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syllables. Does the speaker place stress on them? 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53656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9381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Planet Earth</a:t>
            </a:r>
            <a:endParaRPr lang="en-US" sz="3600" dirty="0">
              <a:sym typeface="+mn-ea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Have the right rhythm in sentences;  </a:t>
            </a:r>
            <a:endParaRPr lang="en-US" sz="3600" dirty="0">
              <a:sym typeface="+mn-ea"/>
            </a:endParaRP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790" y="1741805"/>
            <a:ext cx="10942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lexical items related to the topic Planet Earth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Have the right rhythm in sentences;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835785"/>
            <a:ext cx="11704320" cy="1278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r>
              <a:rPr lang="en-US" sz="3600"/>
              <a:t> 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90715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  <a:endParaRPr lang="en-US" alt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093470"/>
            <a:ext cx="6108065" cy="6038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Option 1: Brainstorm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Option 2: Wordly word chain.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0855" y="1995170"/>
            <a:ext cx="6125845" cy="1203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 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US" altLang="en-GB" dirty="0">
                <a:solidFill>
                  <a:schemeClr val="tx1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ask 1: Write a word or phrase from the box under each picture.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2: Complete each sentence with a word or phrase from 1.</a:t>
            </a:r>
            <a:endParaRPr lang="en-GB" dirty="0">
              <a:solidFill>
                <a:schemeClr val="tx1"/>
              </a:solidFill>
            </a:endParaRPr>
          </a:p>
          <a:p>
            <a:pPr algn="just"/>
            <a:r>
              <a:rPr lang="en-GB" dirty="0">
                <a:solidFill>
                  <a:schemeClr val="tx1"/>
                </a:solidFill>
              </a:rPr>
              <a:t>Task 3: Choose the correct answer A, B, C, or 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0855" y="3604895"/>
            <a:ext cx="6140450" cy="126873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syllables. Does the speaker place stress on them? 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check, and repeat.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541905"/>
            <a:ext cx="796925" cy="1365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208145"/>
            <a:ext cx="918210" cy="10325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2405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635" y="5536565"/>
            <a:ext cx="61087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690" y="2067560"/>
            <a:ext cx="3446145" cy="22834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00" y="4351020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044950" y="1257935"/>
            <a:ext cx="7967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strips of paper with words / phrases.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140835" y="2580005"/>
            <a:ext cx="7967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groups to stick the words / phrases to the right pictures.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121785" y="3934460"/>
            <a:ext cx="79673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group with most correct answers wins</a:t>
            </a:r>
            <a:endParaRPr lang="en-US" sz="4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8575" y="1066165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Pictures: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landform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18135" y="1485265"/>
            <a:ext cx="3806825" cy="2352040"/>
          </a:xfrm>
          <a:prstGeom prst="rect">
            <a:avLst/>
          </a:prstGeom>
        </p:spPr>
      </p:pic>
      <p:pic>
        <p:nvPicPr>
          <p:cNvPr id="8" name="Content Placeholder 7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9625" y="1988185"/>
            <a:ext cx="3121025" cy="2080895"/>
          </a:xfrm>
          <a:prstGeom prst="rect">
            <a:avLst/>
          </a:prstGeom>
        </p:spPr>
      </p:pic>
      <p:pic>
        <p:nvPicPr>
          <p:cNvPr id="10" name="Picture 9" descr="Exploring the Perito Moreno Glacier_Bruce Raup_2019-12-19-33_6329.jpg"/>
          <p:cNvPicPr>
            <a:picLocks noChangeAspect="1"/>
          </p:cNvPicPr>
          <p:nvPr/>
        </p:nvPicPr>
        <p:blipFill>
          <a:blip r:embed="rId3"/>
          <a:srcRect l="33295" t="7265" r="9080" b="14217"/>
          <a:stretch>
            <a:fillRect/>
          </a:stretch>
        </p:blipFill>
        <p:spPr>
          <a:xfrm>
            <a:off x="8375015" y="1216025"/>
            <a:ext cx="3069590" cy="2621280"/>
          </a:xfrm>
          <a:prstGeom prst="roundRect">
            <a:avLst/>
          </a:prstGeom>
        </p:spPr>
      </p:pic>
      <p:pic>
        <p:nvPicPr>
          <p:cNvPr id="11" name="Picture 10" descr="Water image_Dreamstime"/>
          <p:cNvPicPr>
            <a:picLocks noChangeAspect="1"/>
          </p:cNvPicPr>
          <p:nvPr/>
        </p:nvPicPr>
        <p:blipFill>
          <a:blip r:embed="rId4"/>
          <a:srcRect l="31427" t="8460" r="27224" b="12695"/>
          <a:stretch>
            <a:fillRect/>
          </a:stretch>
        </p:blipFill>
        <p:spPr>
          <a:xfrm>
            <a:off x="8757920" y="4421505"/>
            <a:ext cx="2303780" cy="2155825"/>
          </a:xfrm>
          <a:prstGeom prst="roundRect">
            <a:avLst/>
          </a:prstGeom>
        </p:spPr>
      </p:pic>
      <p:pic>
        <p:nvPicPr>
          <p:cNvPr id="12" name="Picture 11" descr="Water-bodies-studied-authors-photographs-A-Ider-River-upstream-of-the-Reservoir-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441825"/>
            <a:ext cx="2827655" cy="2135505"/>
          </a:xfrm>
          <a:prstGeom prst="rect">
            <a:avLst/>
          </a:prstGeom>
        </p:spPr>
      </p:pic>
      <p:pic>
        <p:nvPicPr>
          <p:cNvPr id="14" name="Picture 13" descr="flora_faun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35" y="4333240"/>
            <a:ext cx="4121785" cy="2112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389380" y="2298700"/>
            <a:ext cx="99561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6000" b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 word chain</a:t>
            </a:r>
            <a:endParaRPr lang="en-US" sz="6000" b="1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8202</Words>
  <Application>WPS Presentation</Application>
  <PresentationFormat>Widescreen</PresentationFormat>
  <Paragraphs>560</Paragraphs>
  <Slides>41</Slides>
  <Notes>33</Notes>
  <HiddenSlides>0</HiddenSlides>
  <MMClips>16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6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Cooper Black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354</cp:revision>
  <dcterms:created xsi:type="dcterms:W3CDTF">2020-12-09T02:04:00Z</dcterms:created>
  <dcterms:modified xsi:type="dcterms:W3CDTF">2024-01-24T12:24:42Z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1033-12.2.0.13431</vt:lpwstr>
  </property>
</Properties>
</file>