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271" r:id="rId3"/>
    <p:sldId id="680" r:id="rId5"/>
    <p:sldId id="760" r:id="rId6"/>
    <p:sldId id="389" r:id="rId7"/>
    <p:sldId id="531" r:id="rId8"/>
    <p:sldId id="436" r:id="rId9"/>
    <p:sldId id="682" r:id="rId10"/>
    <p:sldId id="446" r:id="rId11"/>
    <p:sldId id="659" r:id="rId12"/>
    <p:sldId id="791" r:id="rId13"/>
    <p:sldId id="712" r:id="rId14"/>
    <p:sldId id="661" r:id="rId15"/>
    <p:sldId id="456" r:id="rId16"/>
    <p:sldId id="683" r:id="rId17"/>
    <p:sldId id="662" r:id="rId18"/>
    <p:sldId id="817" r:id="rId19"/>
    <p:sldId id="644" r:id="rId20"/>
    <p:sldId id="818" r:id="rId21"/>
    <p:sldId id="457" r:id="rId22"/>
    <p:sldId id="819" r:id="rId23"/>
    <p:sldId id="820" r:id="rId24"/>
    <p:sldId id="738" r:id="rId25"/>
    <p:sldId id="739" r:id="rId26"/>
    <p:sldId id="836" r:id="rId27"/>
    <p:sldId id="666" r:id="rId28"/>
    <p:sldId id="839" r:id="rId29"/>
    <p:sldId id="631" r:id="rId30"/>
    <p:sldId id="838" r:id="rId31"/>
    <p:sldId id="841" r:id="rId32"/>
    <p:sldId id="314" r:id="rId33"/>
    <p:sldId id="330" r:id="rId34"/>
    <p:sldId id="35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g"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BAE9"/>
    <a:srgbClr val="3E9DC0"/>
    <a:srgbClr val="FAF0D7"/>
    <a:srgbClr val="62879C"/>
    <a:srgbClr val="CCEEBC"/>
    <a:srgbClr val="FFD9C0"/>
    <a:srgbClr val="8CC0DE"/>
    <a:srgbClr val="77C3F4"/>
    <a:srgbClr val="80BAEA"/>
    <a:srgbClr val="F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p:scale>
          <a:sx n="50" d="100"/>
          <a:sy n="50" d="100"/>
        </p:scale>
        <p:origin x="720" y="232"/>
      </p:cViewPr>
      <p:guideLst>
        <p:guide orient="horz" pos="198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commentAuthors" Target="commentAuthors.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25T15:17:16.869"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media/media1.mp3"/></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microsoft.com/office/2007/relationships/hdphoto" Target="../media/image9.wdp"/><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microsoft.com/office/2007/relationships/hdphoto" Target="../media/image9.wdp"/><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tif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425" y="0"/>
            <a:ext cx="12192000"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Box 20"/>
          <p:cNvSpPr txBox="1"/>
          <p:nvPr/>
        </p:nvSpPr>
        <p:spPr>
          <a:xfrm>
            <a:off x="62865" y="1188720"/>
            <a:ext cx="12388850" cy="1041400"/>
          </a:xfrm>
          <a:prstGeom prst="rect">
            <a:avLst/>
          </a:prstGeom>
          <a:noFill/>
        </p:spPr>
        <p:txBody>
          <a:bodyPr wrap="square">
            <a:noAutofit/>
          </a:bodyPr>
          <a:lstStyle/>
          <a:p>
            <a:pPr algn="ctr">
              <a:lnSpc>
                <a:spcPct val="100000"/>
              </a:lnSpc>
            </a:pPr>
            <a:r>
              <a:rPr lang="en-US" sz="4800" b="1" dirty="0">
                <a:solidFill>
                  <a:srgbClr val="FFFF00"/>
                </a:solidFill>
                <a:effectLst>
                  <a:outerShdw blurRad="38100" dist="38100" dir="2700000" algn="tl">
                    <a:srgbClr val="000000">
                      <a:alpha val="43137"/>
                    </a:srgbClr>
                  </a:outerShdw>
                </a:effectLst>
                <a:sym typeface="+mn-ea"/>
              </a:rPr>
              <a:t>Topics: Should homework be banned?</a:t>
            </a:r>
            <a:endParaRPr lang="en-US" sz="4800" b="1" dirty="0">
              <a:solidFill>
                <a:srgbClr val="FFFF00"/>
              </a:solidFill>
              <a:effectLst>
                <a:outerShdw blurRad="38100" dist="38100" dir="2700000" algn="tl">
                  <a:srgbClr val="000000">
                    <a:alpha val="43137"/>
                  </a:srgbClr>
                </a:outerShdw>
              </a:effectLst>
              <a:sym typeface="+mn-ea"/>
            </a:endParaRPr>
          </a:p>
        </p:txBody>
      </p:sp>
      <p:sp>
        <p:nvSpPr>
          <p:cNvPr id="7" name="TextBox 20"/>
          <p:cNvSpPr txBox="1"/>
          <p:nvPr/>
        </p:nvSpPr>
        <p:spPr>
          <a:xfrm>
            <a:off x="467995" y="2254250"/>
            <a:ext cx="11083290" cy="746125"/>
          </a:xfrm>
          <a:prstGeom prst="rect">
            <a:avLst/>
          </a:prstGeom>
          <a:noFill/>
        </p:spPr>
        <p:txBody>
          <a:bodyPr wrap="square">
            <a:noAutofit/>
          </a:bodyPr>
          <a:lstStyle/>
          <a:p>
            <a:pPr algn="just"/>
            <a:r>
              <a:rPr lang="en-US" sz="4000" b="1" dirty="0">
                <a:solidFill>
                  <a:schemeClr val="bg1"/>
                </a:solidFill>
                <a:effectLst/>
                <a:sym typeface="+mn-ea"/>
              </a:rPr>
              <a:t>Example: </a:t>
            </a:r>
            <a:endParaRPr lang="en-US" sz="4000" b="1" dirty="0">
              <a:solidFill>
                <a:schemeClr val="bg1"/>
              </a:solidFill>
              <a:effectLst/>
              <a:sym typeface="+mn-ea"/>
            </a:endParaRPr>
          </a:p>
        </p:txBody>
      </p:sp>
      <p:sp>
        <p:nvSpPr>
          <p:cNvPr id="5" name="TextBox 20"/>
          <p:cNvSpPr txBox="1"/>
          <p:nvPr/>
        </p:nvSpPr>
        <p:spPr>
          <a:xfrm>
            <a:off x="-280670" y="3253105"/>
            <a:ext cx="12388850" cy="1041400"/>
          </a:xfrm>
          <a:prstGeom prst="rect">
            <a:avLst/>
          </a:prstGeom>
          <a:noFill/>
        </p:spPr>
        <p:txBody>
          <a:bodyPr wrap="square">
            <a:noAutofit/>
          </a:bodyPr>
          <a:lstStyle/>
          <a:p>
            <a:pPr algn="ctr">
              <a:lnSpc>
                <a:spcPct val="100000"/>
              </a:lnSpc>
            </a:pPr>
            <a:r>
              <a:rPr lang="en-US" sz="4800" b="1" dirty="0">
                <a:solidFill>
                  <a:srgbClr val="FF0000"/>
                </a:solidFill>
                <a:effectLst>
                  <a:outerShdw blurRad="38100" dist="38100" dir="2700000" algn="tl">
                    <a:srgbClr val="000000">
                      <a:alpha val="43137"/>
                    </a:srgbClr>
                  </a:outerShdw>
                </a:effectLst>
                <a:sym typeface="+mn-ea"/>
              </a:rPr>
              <a:t>Homework: Friend or Foe? The Amazing Tale You've Never Heard.</a:t>
            </a:r>
            <a:endParaRPr lang="en-US" sz="4800" b="1" dirty="0">
              <a:solidFill>
                <a:srgbClr val="FF0000"/>
              </a:solidFill>
              <a:effectLst>
                <a:outerShdw blurRad="38100" dist="38100" dir="2700000" algn="tl">
                  <a:srgbClr val="000000">
                    <a:alpha val="43137"/>
                  </a:srgbClr>
                </a:outerShdw>
              </a:effectLs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effectLst>
                  <a:glow rad="88900">
                    <a:schemeClr val="bg1"/>
                  </a:glow>
                </a:effectLst>
                <a:cs typeface="Arial" panose="020B0604020202020204" pitchFamily="34" charset="0"/>
              </a:rPr>
              <a:t>Listen and read the conversations below. Pay attention to the highlighted parts.</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 Box 2"/>
          <p:cNvSpPr txBox="1"/>
          <p:nvPr/>
        </p:nvSpPr>
        <p:spPr>
          <a:xfrm>
            <a:off x="927735" y="2300605"/>
            <a:ext cx="10895330" cy="1938020"/>
          </a:xfrm>
          <a:prstGeom prst="rect">
            <a:avLst/>
          </a:prstGeom>
          <a:solidFill>
            <a:srgbClr val="FFFFFF"/>
          </a:solidFill>
          <a:ln w="38100">
            <a:solidFill>
              <a:schemeClr val="accent1"/>
            </a:solidFill>
          </a:ln>
        </p:spPr>
        <p:txBody>
          <a:bodyPr wrap="square" rtlCol="0" anchor="t">
            <a:spAutoFit/>
          </a:bodyPr>
          <a:lstStyle/>
          <a:p>
            <a:pPr algn="just"/>
            <a:r>
              <a:rPr lang="en-US" sz="3000" b="1"/>
              <a:t>Mi:</a:t>
            </a:r>
            <a:r>
              <a:rPr lang="en-US" sz="3000"/>
              <a:t> Have you read this book about the Solar System?</a:t>
            </a:r>
            <a:endParaRPr lang="en-US" sz="3000"/>
          </a:p>
          <a:p>
            <a:pPr algn="just"/>
            <a:r>
              <a:rPr lang="en-US" sz="3000" b="1"/>
              <a:t>Tom:</a:t>
            </a:r>
            <a:r>
              <a:rPr lang="en-US" sz="3000"/>
              <a:t> Not yet. I don’t feel like reading it.</a:t>
            </a:r>
            <a:endParaRPr lang="en-US" sz="3000"/>
          </a:p>
          <a:p>
            <a:pPr algn="just"/>
            <a:r>
              <a:rPr lang="en-US" sz="3000" b="1"/>
              <a:t>Mi:</a:t>
            </a:r>
            <a:r>
              <a:rPr lang="en-US" sz="3000"/>
              <a:t> </a:t>
            </a:r>
            <a:r>
              <a:rPr lang="en-US" sz="3000">
                <a:highlight>
                  <a:srgbClr val="FFFF00"/>
                </a:highlight>
              </a:rPr>
              <a:t>Why don’t you give it a go?</a:t>
            </a:r>
            <a:r>
              <a:rPr lang="en-US" sz="3000"/>
              <a:t> You will like it.</a:t>
            </a:r>
            <a:endParaRPr lang="en-US" sz="3000"/>
          </a:p>
          <a:p>
            <a:pPr algn="just"/>
            <a:r>
              <a:rPr lang="en-US" sz="3000" b="1"/>
              <a:t>Tom:</a:t>
            </a:r>
            <a:r>
              <a:rPr lang="en-US" sz="3000"/>
              <a:t> </a:t>
            </a:r>
            <a:r>
              <a:rPr lang="en-US" sz="3000">
                <a:highlight>
                  <a:srgbClr val="FFFF00"/>
                </a:highlight>
              </a:rPr>
              <a:t>OK, I’ll think about that</a:t>
            </a:r>
            <a:r>
              <a:rPr lang="en-US" sz="3000"/>
              <a:t>.</a:t>
            </a:r>
            <a:endParaRPr lang="en-US" sz="3000"/>
          </a:p>
        </p:txBody>
      </p:sp>
      <p:sp>
        <p:nvSpPr>
          <p:cNvPr id="4" name="Text Box 3"/>
          <p:cNvSpPr txBox="1"/>
          <p:nvPr/>
        </p:nvSpPr>
        <p:spPr>
          <a:xfrm>
            <a:off x="867410" y="4321810"/>
            <a:ext cx="10993755" cy="2326640"/>
          </a:xfrm>
          <a:prstGeom prst="rect">
            <a:avLst/>
          </a:prstGeom>
          <a:solidFill>
            <a:srgbClr val="FFFFFF"/>
          </a:solidFill>
          <a:ln w="38100">
            <a:solidFill>
              <a:schemeClr val="accent2"/>
            </a:solidFill>
          </a:ln>
        </p:spPr>
        <p:txBody>
          <a:bodyPr wrap="square" rtlCol="0" anchor="t">
            <a:noAutofit/>
          </a:bodyPr>
          <a:lstStyle/>
          <a:p>
            <a:pPr algn="just"/>
            <a:r>
              <a:rPr lang="en-US" sz="3000" b="1"/>
              <a:t>Lan: </a:t>
            </a:r>
            <a:r>
              <a:rPr lang="en-US" sz="3000">
                <a:highlight>
                  <a:srgbClr val="FFFF00"/>
                </a:highlight>
              </a:rPr>
              <a:t>How would you feel about</a:t>
            </a:r>
            <a:r>
              <a:rPr lang="en-US" sz="3000"/>
              <a:t> contributing to the fund to protect our wildlife?</a:t>
            </a:r>
            <a:endParaRPr lang="en-US" sz="3000"/>
          </a:p>
          <a:p>
            <a:pPr algn="just"/>
            <a:r>
              <a:rPr lang="en-US" sz="3000" b="1"/>
              <a:t>Local resident:</a:t>
            </a:r>
            <a:r>
              <a:rPr lang="en-US" sz="3000"/>
              <a:t> Contribute to a fund? </a:t>
            </a:r>
            <a:endParaRPr lang="en-US" sz="3000"/>
          </a:p>
          <a:p>
            <a:pPr algn="just"/>
            <a:r>
              <a:rPr lang="en-US" sz="3000" b="1"/>
              <a:t>Lan:</a:t>
            </a:r>
            <a:r>
              <a:rPr lang="en-US" sz="3000"/>
              <a:t> </a:t>
            </a:r>
            <a:r>
              <a:rPr lang="en-US" sz="3000">
                <a:highlight>
                  <a:srgbClr val="FFFF00"/>
                </a:highlight>
              </a:rPr>
              <a:t>Yes, your contribution would really help us out.</a:t>
            </a:r>
            <a:endParaRPr lang="en-US" sz="3000">
              <a:highlight>
                <a:srgbClr val="FFFF00"/>
              </a:highlight>
            </a:endParaRPr>
          </a:p>
          <a:p>
            <a:pPr algn="just"/>
            <a:r>
              <a:rPr lang="en-US" sz="3000" b="1"/>
              <a:t>Local resident:</a:t>
            </a:r>
            <a:r>
              <a:rPr lang="en-US" sz="3000"/>
              <a:t> </a:t>
            </a:r>
            <a:r>
              <a:rPr lang="en-US" sz="3000">
                <a:highlight>
                  <a:srgbClr val="FFFF00"/>
                </a:highlight>
              </a:rPr>
              <a:t>Alright. I’ll make a contribution.</a:t>
            </a:r>
            <a:endParaRPr lang="en-US" sz="3000">
              <a:highlight>
                <a:srgbClr val="FFFF00"/>
              </a:highlight>
            </a:endParaRPr>
          </a:p>
        </p:txBody>
      </p:sp>
      <p:sp>
        <p:nvSpPr>
          <p:cNvPr id="5" name="Oval 4"/>
          <p:cNvSpPr/>
          <p:nvPr/>
        </p:nvSpPr>
        <p:spPr>
          <a:xfrm>
            <a:off x="440055" y="1981200"/>
            <a:ext cx="640715" cy="660400"/>
          </a:xfrm>
          <a:prstGeom prst="ellipse">
            <a:avLst/>
          </a:prstGeom>
          <a:solidFill>
            <a:schemeClr val="bg1"/>
          </a:solidFill>
          <a:ln w="19050">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sp>
        <p:nvSpPr>
          <p:cNvPr id="6" name="Oval 5"/>
          <p:cNvSpPr/>
          <p:nvPr/>
        </p:nvSpPr>
        <p:spPr>
          <a:xfrm>
            <a:off x="387350" y="4168775"/>
            <a:ext cx="640715" cy="660400"/>
          </a:xfrm>
          <a:prstGeom prst="ellipse">
            <a:avLst/>
          </a:prstGeom>
          <a:solidFill>
            <a:schemeClr val="bg1"/>
          </a:solidFill>
          <a:ln w="19050">
            <a:solidFill>
              <a:srgbClr val="ED7D3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2</a:t>
            </a:r>
            <a:endParaRPr lang="en-US" sz="3200" b="1">
              <a:solidFill>
                <a:schemeClr val="accent2"/>
              </a:solidFill>
            </a:endParaRPr>
          </a:p>
        </p:txBody>
      </p:sp>
      <p:pic>
        <p:nvPicPr>
          <p:cNvPr id="7" name="064">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4275455" y="1485900"/>
            <a:ext cx="814705" cy="8147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par>
                                <p:cTn id="11" presetID="4" presetClass="entr" presetSubtype="16" fill="hold" grpId="0" nodeType="withEffect">
                                  <p:stCondLst>
                                    <p:cond delay="1000"/>
                                  </p:stCondLst>
                                  <p:childTnLst>
                                    <p:set>
                                      <p:cBhvr>
                                        <p:cTn id="12" dur="1000"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cTn>
                              </p:par>
                              <p:par>
                                <p:cTn id="14" presetID="4" presetClass="entr" presetSubtype="16" fill="hold" grpId="0" nodeType="withEffect">
                                  <p:stCondLst>
                                    <p:cond delay="1300"/>
                                  </p:stCondLst>
                                  <p:childTnLst>
                                    <p:set>
                                      <p:cBhvr>
                                        <p:cTn id="15" dur="1000" fill="hold">
                                          <p:stCondLst>
                                            <p:cond delay="0"/>
                                          </p:stCondLst>
                                        </p:cTn>
                                        <p:tgtEl>
                                          <p:spTgt spid="4"/>
                                        </p:tgtEl>
                                        <p:attrNameLst>
                                          <p:attrName>style.visibility</p:attrName>
                                        </p:attrNameLst>
                                      </p:cBhvr>
                                      <p:to>
                                        <p:strVal val="visible"/>
                                      </p:to>
                                    </p:set>
                                    <p:animEffect transition="in" filter="box(in)">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additive="base">
                                        <p:cTn id="20" dur="6364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1">
                  <p:stCondLst>
                    <p:cond delay="indefinite"/>
                  </p:stCondLst>
                  <p:endCondLst>
                    <p:cond evt="onStopAudio">
                      <p:tgtEl>
                        <p:sldTgt/>
                      </p:tgtEl>
                    </p:cond>
                  </p:endCondLst>
                </p:cTn>
                <p:tgtEl>
                  <p:spTgt spid="7"/>
                </p:tgtEl>
              </p:cMediaNode>
            </p:audio>
          </p:childTnLst>
        </p:cTn>
      </p:par>
    </p:tnLst>
    <p:bldLst>
      <p:bldP spid="3" grpId="0" bldLvl="0" animBg="1"/>
      <p:bldP spid="3" grpId="1" animBg="1"/>
      <p:bldP spid="5" grpId="0" bldLvl="0" animBg="1"/>
      <p:bldP spid="5" grpId="1" animBg="1"/>
      <p:bldP spid="4" grpId="0" bldLvl="0" animBg="1"/>
      <p:bldP spid="4" grpId="1" animBg="1"/>
      <p:bldP spid="6" grpId="0" bldLvl="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577215" y="929640"/>
            <a:ext cx="1088834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rgbClr val="FF0000"/>
                </a:solidFill>
                <a:effectLst>
                  <a:glow rad="88900">
                    <a:schemeClr val="bg1"/>
                  </a:glow>
                </a:effectLst>
                <a:cs typeface="Arial" panose="020B0604020202020204" pitchFamily="34" charset="0"/>
              </a:rPr>
              <a:t>Structures:</a:t>
            </a:r>
            <a:endParaRPr lang="en-US" sz="3200" b="1" dirty="0">
              <a:ln>
                <a:noFill/>
              </a:ln>
              <a:solidFill>
                <a:srgbClr val="FF0000"/>
              </a:solidFill>
              <a:effectLst>
                <a:glow rad="88900">
                  <a:schemeClr val="bg1"/>
                </a:glow>
              </a:effectLst>
              <a:cs typeface="Arial" panose="020B0604020202020204" pitchFamily="34" charset="0"/>
            </a:endParaRPr>
          </a:p>
        </p:txBody>
      </p:sp>
      <p:sp>
        <p:nvSpPr>
          <p:cNvPr id="4" name="TextBox 11"/>
          <p:cNvSpPr txBox="1"/>
          <p:nvPr/>
        </p:nvSpPr>
        <p:spPr>
          <a:xfrm>
            <a:off x="577215" y="1349375"/>
            <a:ext cx="1088834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solidFill>
                  <a:schemeClr val="accent2"/>
                </a:solidFill>
                <a:sym typeface="+mn-ea"/>
              </a:rPr>
              <a:t>Suggest something to someone in general</a:t>
            </a:r>
            <a:r>
              <a:rPr lang="en-US" sz="3200" b="1" dirty="0">
                <a:ln>
                  <a:noFill/>
                </a:ln>
                <a:solidFill>
                  <a:schemeClr val="accent2"/>
                </a:solidFill>
                <a:effectLst>
                  <a:glow rad="88900">
                    <a:schemeClr val="bg1"/>
                  </a:glow>
                </a:effectLst>
                <a:cs typeface="Arial" panose="020B0604020202020204" pitchFamily="34" charset="0"/>
              </a:rPr>
              <a:t>:</a:t>
            </a:r>
            <a:endParaRPr lang="en-US" sz="3200" b="1" dirty="0">
              <a:ln>
                <a:noFill/>
              </a:ln>
              <a:solidFill>
                <a:schemeClr val="accent2"/>
              </a:solidFill>
              <a:effectLst>
                <a:glow rad="88900">
                  <a:schemeClr val="bg1"/>
                </a:glow>
              </a:effectLst>
              <a:cs typeface="Arial" panose="020B0604020202020204" pitchFamily="34" charset="0"/>
            </a:endParaRPr>
          </a:p>
        </p:txBody>
      </p:sp>
      <p:sp>
        <p:nvSpPr>
          <p:cNvPr id="5" name="TextBox 11"/>
          <p:cNvSpPr txBox="1"/>
          <p:nvPr/>
        </p:nvSpPr>
        <p:spPr>
          <a:xfrm>
            <a:off x="682625" y="1928495"/>
            <a:ext cx="10888345" cy="583565"/>
          </a:xfrm>
          <a:prstGeom prst="rect">
            <a:avLst/>
          </a:prstGeom>
          <a:solidFill>
            <a:schemeClr val="accent2">
              <a:lumMod val="20000"/>
              <a:lumOff val="80000"/>
            </a:schemeClr>
          </a:solidFill>
          <a:effectLst/>
        </p:spPr>
        <p:txBody>
          <a:bodyPr wrap="square" rtlCol="0">
            <a:spAutoFit/>
          </a:bodyPr>
          <a:lstStyle/>
          <a:p>
            <a:r>
              <a:rPr lang="en-US" sz="3200" dirty="0">
                <a:ln>
                  <a:noFill/>
                </a:ln>
                <a:solidFill>
                  <a:schemeClr val="tx1"/>
                </a:solidFill>
                <a:effectLst/>
                <a:cs typeface="Arial" panose="020B0604020202020204" pitchFamily="34" charset="0"/>
              </a:rPr>
              <a:t>Why don’t you give it a go?</a:t>
            </a:r>
            <a:endParaRPr lang="en-US" sz="3200" dirty="0">
              <a:ln>
                <a:noFill/>
              </a:ln>
              <a:solidFill>
                <a:schemeClr val="tx1"/>
              </a:solidFill>
              <a:effectLst/>
              <a:cs typeface="Arial" panose="020B0604020202020204" pitchFamily="34" charset="0"/>
            </a:endParaRPr>
          </a:p>
        </p:txBody>
      </p:sp>
      <p:sp>
        <p:nvSpPr>
          <p:cNvPr id="6" name="TextBox 11"/>
          <p:cNvSpPr txBox="1"/>
          <p:nvPr/>
        </p:nvSpPr>
        <p:spPr>
          <a:xfrm>
            <a:off x="542925" y="2545715"/>
            <a:ext cx="1088834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accent5"/>
                </a:solidFill>
                <a:effectLst>
                  <a:glow rad="88900">
                    <a:schemeClr val="bg1"/>
                  </a:glow>
                </a:effectLst>
                <a:cs typeface="Arial" panose="020B0604020202020204" pitchFamily="34" charset="0"/>
              </a:rPr>
              <a:t>Respond:</a:t>
            </a:r>
            <a:endParaRPr lang="en-US" sz="3200" b="1" dirty="0">
              <a:ln>
                <a:noFill/>
              </a:ln>
              <a:solidFill>
                <a:schemeClr val="accent5"/>
              </a:solidFill>
              <a:effectLst>
                <a:glow rad="88900">
                  <a:schemeClr val="bg1"/>
                </a:glow>
              </a:effectLst>
              <a:cs typeface="Arial" panose="020B0604020202020204" pitchFamily="34" charset="0"/>
            </a:endParaRPr>
          </a:p>
        </p:txBody>
      </p:sp>
      <p:sp>
        <p:nvSpPr>
          <p:cNvPr id="7" name="TextBox 11"/>
          <p:cNvSpPr txBox="1"/>
          <p:nvPr/>
        </p:nvSpPr>
        <p:spPr>
          <a:xfrm>
            <a:off x="682625" y="3076575"/>
            <a:ext cx="10888345" cy="583565"/>
          </a:xfrm>
          <a:prstGeom prst="rect">
            <a:avLst/>
          </a:prstGeom>
          <a:solidFill>
            <a:schemeClr val="accent5">
              <a:lumMod val="20000"/>
              <a:lumOff val="80000"/>
            </a:schemeClr>
          </a:solidFill>
          <a:effectLst/>
        </p:spPr>
        <p:txBody>
          <a:bodyPr wrap="square" rtlCol="0">
            <a:spAutoFit/>
          </a:bodyPr>
          <a:lstStyle/>
          <a:p>
            <a:r>
              <a:rPr lang="en-US" sz="3200" dirty="0">
                <a:ln>
                  <a:noFill/>
                </a:ln>
                <a:solidFill>
                  <a:schemeClr val="tx1"/>
                </a:solidFill>
                <a:effectLst/>
                <a:cs typeface="Arial" panose="020B0604020202020204" pitchFamily="34" charset="0"/>
              </a:rPr>
              <a:t>Ok, I’ll think about that. </a:t>
            </a:r>
            <a:endParaRPr lang="en-US" sz="3200" dirty="0">
              <a:ln>
                <a:noFill/>
              </a:ln>
              <a:solidFill>
                <a:schemeClr val="tx1"/>
              </a:solidFill>
              <a:effectLst/>
              <a:cs typeface="Arial" panose="020B0604020202020204" pitchFamily="34" charset="0"/>
            </a:endParaRPr>
          </a:p>
        </p:txBody>
      </p:sp>
      <p:sp>
        <p:nvSpPr>
          <p:cNvPr id="2" name="TextBox 11"/>
          <p:cNvSpPr txBox="1"/>
          <p:nvPr/>
        </p:nvSpPr>
        <p:spPr>
          <a:xfrm>
            <a:off x="542290" y="3742055"/>
            <a:ext cx="11584940"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p>
            <a:pPr algn="just"/>
            <a:r>
              <a:rPr lang="en-US" sz="3200" b="1" dirty="0">
                <a:solidFill>
                  <a:schemeClr val="accent2"/>
                </a:solidFill>
              </a:rPr>
              <a:t>When the persuasion is more specific with a specific verb like contributing in</a:t>
            </a:r>
            <a:endParaRPr lang="en-US" sz="3200" b="1" dirty="0">
              <a:solidFill>
                <a:schemeClr val="accent2"/>
              </a:solidFill>
            </a:endParaRPr>
          </a:p>
        </p:txBody>
      </p:sp>
      <p:sp>
        <p:nvSpPr>
          <p:cNvPr id="3" name="TextBox 11"/>
          <p:cNvSpPr txBox="1"/>
          <p:nvPr/>
        </p:nvSpPr>
        <p:spPr>
          <a:xfrm>
            <a:off x="682625" y="4803775"/>
            <a:ext cx="10888345" cy="583565"/>
          </a:xfrm>
          <a:prstGeom prst="rect">
            <a:avLst/>
          </a:prstGeom>
          <a:solidFill>
            <a:schemeClr val="accent2">
              <a:lumMod val="20000"/>
              <a:lumOff val="80000"/>
            </a:schemeClr>
          </a:solidFill>
          <a:effectLst/>
        </p:spPr>
        <p:txBody>
          <a:bodyPr wrap="square" rtlCol="0">
            <a:spAutoFit/>
          </a:bodyPr>
          <a:p>
            <a:r>
              <a:rPr lang="en-US" sz="3200" dirty="0">
                <a:ln>
                  <a:noFill/>
                </a:ln>
                <a:solidFill>
                  <a:schemeClr val="tx1"/>
                </a:solidFill>
                <a:effectLst/>
                <a:cs typeface="Arial" panose="020B0604020202020204" pitchFamily="34" charset="0"/>
              </a:rPr>
              <a:t>How would you feel about contributing…</a:t>
            </a:r>
            <a:endParaRPr lang="en-US" sz="3200" dirty="0">
              <a:ln>
                <a:noFill/>
              </a:ln>
              <a:solidFill>
                <a:schemeClr val="tx1"/>
              </a:solidFill>
              <a:effectLst/>
              <a:cs typeface="Arial" panose="020B0604020202020204" pitchFamily="34" charset="0"/>
            </a:endParaRPr>
          </a:p>
        </p:txBody>
      </p:sp>
      <p:sp>
        <p:nvSpPr>
          <p:cNvPr id="9" name="TextBox 11"/>
          <p:cNvSpPr txBox="1"/>
          <p:nvPr/>
        </p:nvSpPr>
        <p:spPr>
          <a:xfrm>
            <a:off x="542925" y="5306060"/>
            <a:ext cx="1088834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p>
            <a:r>
              <a:rPr lang="en-US" sz="3200" b="1" dirty="0">
                <a:ln>
                  <a:noFill/>
                </a:ln>
                <a:solidFill>
                  <a:schemeClr val="accent5"/>
                </a:solidFill>
                <a:effectLst>
                  <a:glow rad="88900">
                    <a:schemeClr val="bg1"/>
                  </a:glow>
                </a:effectLst>
                <a:cs typeface="Arial" panose="020B0604020202020204" pitchFamily="34" charset="0"/>
              </a:rPr>
              <a:t>Respond:</a:t>
            </a:r>
            <a:endParaRPr lang="en-US" sz="3200" b="1" dirty="0">
              <a:ln>
                <a:noFill/>
              </a:ln>
              <a:solidFill>
                <a:schemeClr val="accent5"/>
              </a:solidFill>
              <a:effectLst>
                <a:glow rad="88900">
                  <a:schemeClr val="bg1"/>
                </a:glow>
              </a:effectLst>
              <a:cs typeface="Arial" panose="020B0604020202020204" pitchFamily="34" charset="0"/>
            </a:endParaRPr>
          </a:p>
        </p:txBody>
      </p:sp>
      <p:sp>
        <p:nvSpPr>
          <p:cNvPr id="10" name="TextBox 11"/>
          <p:cNvSpPr txBox="1"/>
          <p:nvPr/>
        </p:nvSpPr>
        <p:spPr>
          <a:xfrm>
            <a:off x="682625" y="5951220"/>
            <a:ext cx="10888345" cy="583565"/>
          </a:xfrm>
          <a:prstGeom prst="rect">
            <a:avLst/>
          </a:prstGeom>
          <a:solidFill>
            <a:schemeClr val="accent5">
              <a:lumMod val="20000"/>
              <a:lumOff val="80000"/>
            </a:schemeClr>
          </a:solidFill>
          <a:effectLst/>
        </p:spPr>
        <p:txBody>
          <a:bodyPr wrap="square" rtlCol="0">
            <a:spAutoFit/>
          </a:bodyPr>
          <a:p>
            <a:r>
              <a:rPr lang="en-US" sz="3200" dirty="0">
                <a:ln>
                  <a:noFill/>
                </a:ln>
                <a:solidFill>
                  <a:schemeClr val="tx1"/>
                </a:solidFill>
                <a:effectLst/>
                <a:cs typeface="Arial" panose="020B0604020202020204" pitchFamily="34" charset="0"/>
              </a:rPr>
              <a:t>Alright. I’ll contribute some.</a:t>
            </a:r>
            <a:endParaRPr lang="en-US" sz="3200" dirty="0">
              <a:ln>
                <a:noFill/>
              </a:ln>
              <a:solidFill>
                <a:schemeClr val="tx1"/>
              </a:solidFill>
              <a:effectLst/>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ircle(in)">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ircle(i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bldLvl="0" animBg="1"/>
      <p:bldP spid="7" grpId="1" animBg="1"/>
      <p:bldP spid="3" grpId="0" bldLvl="0" animBg="1"/>
      <p:bldP spid="3" grpId="1" animBg="1"/>
      <p:bldP spid="10" grpId="0" bldLvl="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015365"/>
            <a:ext cx="10888345" cy="107632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pairs. Make similar conversations with the following situations. </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2060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034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6" name="Text Box 5"/>
          <p:cNvSpPr txBox="1"/>
          <p:nvPr/>
        </p:nvSpPr>
        <p:spPr>
          <a:xfrm>
            <a:off x="371475" y="8051800"/>
            <a:ext cx="11123295" cy="1322070"/>
          </a:xfrm>
          <a:prstGeom prst="rect">
            <a:avLst/>
          </a:prstGeom>
          <a:solidFill>
            <a:srgbClr val="B4BDFF"/>
          </a:solidFill>
          <a:ln w="9525">
            <a:noFill/>
          </a:ln>
        </p:spPr>
        <p:txBody>
          <a:bodyPr wrap="square">
            <a:spAutoFit/>
          </a:bodyPr>
          <a:lstStyle/>
          <a:p>
            <a:pPr marL="635" indent="-635" algn="just"/>
            <a:r>
              <a:rPr lang="en-US" sz="4000" b="1">
                <a:latin typeface="Times New Roman" panose="02020603050405020304" pitchFamily="18" charset="0"/>
              </a:rPr>
              <a:t>1. </a:t>
            </a:r>
            <a:r>
              <a:rPr lang="en-US" sz="4000">
                <a:latin typeface="Times New Roman" panose="02020603050405020304" pitchFamily="18" charset="0"/>
              </a:rPr>
              <a:t>You ask your friend for permission to borrow a book on the Galápagos Islands</a:t>
            </a:r>
            <a:endParaRPr lang="en-US" sz="4000">
              <a:latin typeface="Times New Roman" panose="02020603050405020304" pitchFamily="18" charset="0"/>
            </a:endParaRPr>
          </a:p>
        </p:txBody>
      </p:sp>
      <p:sp>
        <p:nvSpPr>
          <p:cNvPr id="7" name="Text Box 6"/>
          <p:cNvSpPr txBox="1"/>
          <p:nvPr/>
        </p:nvSpPr>
        <p:spPr>
          <a:xfrm>
            <a:off x="435610" y="9473565"/>
            <a:ext cx="11123295" cy="1322070"/>
          </a:xfrm>
          <a:prstGeom prst="rect">
            <a:avLst/>
          </a:prstGeom>
          <a:solidFill>
            <a:srgbClr val="FFE3BB"/>
          </a:solidFill>
          <a:ln w="9525">
            <a:noFill/>
          </a:ln>
        </p:spPr>
        <p:txBody>
          <a:bodyPr wrap="square">
            <a:spAutoFit/>
          </a:bodyPr>
          <a:lstStyle/>
          <a:p>
            <a:pPr marL="635" indent="-635" algn="just"/>
            <a:r>
              <a:rPr lang="en-US" sz="4000" b="1">
                <a:solidFill>
                  <a:srgbClr val="000000"/>
                </a:solidFill>
                <a:latin typeface="Times New Roman" panose="02020603050405020304" pitchFamily="18" charset="0"/>
              </a:rPr>
              <a:t>2. </a:t>
            </a:r>
            <a:r>
              <a:rPr lang="en-US" sz="4000">
                <a:solidFill>
                  <a:srgbClr val="000000"/>
                </a:solidFill>
                <a:latin typeface="Times New Roman" panose="02020603050405020304" pitchFamily="18" charset="0"/>
              </a:rPr>
              <a:t>You ask your teacher for permission to submit your project after the deadline.</a:t>
            </a:r>
            <a:endParaRPr lang="en-US" sz="4000">
              <a:solidFill>
                <a:srgbClr val="000000"/>
              </a:solidFill>
              <a:latin typeface="Times New Roman" panose="02020603050405020304" pitchFamily="18" charset="0"/>
            </a:endParaRPr>
          </a:p>
        </p:txBody>
      </p:sp>
      <p:sp>
        <p:nvSpPr>
          <p:cNvPr id="3" name="TextBox 20"/>
          <p:cNvSpPr txBox="1"/>
          <p:nvPr/>
        </p:nvSpPr>
        <p:spPr>
          <a:xfrm>
            <a:off x="172720" y="2397125"/>
            <a:ext cx="11732895" cy="746125"/>
          </a:xfrm>
          <a:prstGeom prst="rect">
            <a:avLst/>
          </a:prstGeom>
          <a:noFill/>
        </p:spPr>
        <p:txBody>
          <a:bodyPr wrap="square">
            <a:noAutofit/>
          </a:bodyPr>
          <a:lstStyle/>
          <a:p>
            <a:pPr algn="just"/>
            <a:r>
              <a:rPr lang="en-US" sz="4000" dirty="0">
                <a:solidFill>
                  <a:schemeClr val="tx1"/>
                </a:solidFill>
                <a:effectLst/>
                <a:sym typeface="+mn-ea"/>
              </a:rPr>
              <a:t>- Work in pairs to make similar dialogues, using the language you have learnt.</a:t>
            </a:r>
            <a:endParaRPr lang="en-US" sz="4000" dirty="0">
              <a:solidFill>
                <a:schemeClr val="tx1"/>
              </a:solidFill>
              <a:effectLst/>
              <a:sym typeface="+mn-ea"/>
            </a:endParaRPr>
          </a:p>
        </p:txBody>
      </p:sp>
      <p:sp>
        <p:nvSpPr>
          <p:cNvPr id="5" name="TextBox 20"/>
          <p:cNvSpPr txBox="1"/>
          <p:nvPr/>
        </p:nvSpPr>
        <p:spPr>
          <a:xfrm>
            <a:off x="236220" y="3670300"/>
            <a:ext cx="11732895" cy="746125"/>
          </a:xfrm>
          <a:prstGeom prst="rect">
            <a:avLst/>
          </a:prstGeom>
          <a:noFill/>
        </p:spPr>
        <p:txBody>
          <a:bodyPr wrap="square">
            <a:noAutofit/>
          </a:bodyPr>
          <a:lstStyle/>
          <a:p>
            <a:pPr algn="just"/>
            <a:r>
              <a:rPr lang="en-US" sz="4000" dirty="0">
                <a:solidFill>
                  <a:schemeClr val="tx1"/>
                </a:solidFill>
                <a:effectLst/>
                <a:sym typeface="+mn-ea"/>
              </a:rPr>
              <a:t>- Then, swap roles.</a:t>
            </a:r>
            <a:endParaRPr lang="en-US" sz="4000" dirty="0">
              <a:solidFill>
                <a:schemeClr val="tx1"/>
              </a:solidFill>
              <a:effectLs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015365"/>
            <a:ext cx="10888345" cy="107632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pairs. Make similar conversations to ask for permission and respond in the following situations.</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2060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034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6" name="Text Box 5"/>
          <p:cNvSpPr txBox="1"/>
          <p:nvPr/>
        </p:nvSpPr>
        <p:spPr>
          <a:xfrm>
            <a:off x="577850" y="2849245"/>
            <a:ext cx="11123295" cy="1322070"/>
          </a:xfrm>
          <a:prstGeom prst="rect">
            <a:avLst/>
          </a:prstGeom>
          <a:solidFill>
            <a:srgbClr val="B4BDFF"/>
          </a:solidFill>
          <a:ln w="9525">
            <a:noFill/>
          </a:ln>
        </p:spPr>
        <p:txBody>
          <a:bodyPr wrap="square">
            <a:spAutoFit/>
          </a:bodyPr>
          <a:lstStyle/>
          <a:p>
            <a:pPr marL="635" indent="-635" algn="just"/>
            <a:r>
              <a:rPr lang="en-US" sz="4000" b="1">
                <a:latin typeface="Times New Roman" panose="02020603050405020304" pitchFamily="18" charset="0"/>
              </a:rPr>
              <a:t>1. </a:t>
            </a:r>
            <a:r>
              <a:rPr lang="en-US" sz="4000">
                <a:latin typeface="Times New Roman" panose="02020603050405020304" pitchFamily="18" charset="0"/>
              </a:rPr>
              <a:t>You persuade your friend to watch a movie about planet Earth.</a:t>
            </a:r>
            <a:endParaRPr lang="en-US" sz="4000">
              <a:latin typeface="Times New Roman" panose="02020603050405020304" pitchFamily="18" charset="0"/>
            </a:endParaRPr>
          </a:p>
        </p:txBody>
      </p:sp>
      <p:sp>
        <p:nvSpPr>
          <p:cNvPr id="7" name="Text Box 6"/>
          <p:cNvSpPr txBox="1"/>
          <p:nvPr/>
        </p:nvSpPr>
        <p:spPr>
          <a:xfrm>
            <a:off x="621030" y="4434840"/>
            <a:ext cx="11123295" cy="1322070"/>
          </a:xfrm>
          <a:prstGeom prst="rect">
            <a:avLst/>
          </a:prstGeom>
          <a:solidFill>
            <a:srgbClr val="FFE3BB"/>
          </a:solidFill>
          <a:ln w="9525">
            <a:noFill/>
          </a:ln>
        </p:spPr>
        <p:txBody>
          <a:bodyPr wrap="square">
            <a:spAutoFit/>
          </a:bodyPr>
          <a:lstStyle/>
          <a:p>
            <a:pPr marL="635" indent="-635" algn="just"/>
            <a:r>
              <a:rPr lang="en-US" sz="4000" b="1">
                <a:solidFill>
                  <a:srgbClr val="000000"/>
                </a:solidFill>
                <a:latin typeface="Times New Roman" panose="02020603050405020304" pitchFamily="18" charset="0"/>
              </a:rPr>
              <a:t>2. </a:t>
            </a:r>
            <a:r>
              <a:rPr lang="en-US" sz="4000">
                <a:solidFill>
                  <a:srgbClr val="000000"/>
                </a:solidFill>
                <a:latin typeface="Times New Roman" panose="02020603050405020304" pitchFamily="18" charset="0"/>
              </a:rPr>
              <a:t>You persuade local people to contribute to a fund to build a nature reserve.</a:t>
            </a:r>
            <a:endParaRPr lang="en-US" sz="4000">
              <a:solidFill>
                <a:srgbClr val="000000"/>
              </a:solidFill>
              <a:latin typeface="Times New Roman" panose="02020603050405020304" pitchFamily="18" charset="0"/>
            </a:endParaRPr>
          </a:p>
        </p:txBody>
      </p:sp>
      <p:sp>
        <p:nvSpPr>
          <p:cNvPr id="2" name="TextBox 20"/>
          <p:cNvSpPr txBox="1"/>
          <p:nvPr/>
        </p:nvSpPr>
        <p:spPr>
          <a:xfrm>
            <a:off x="172720" y="2097405"/>
            <a:ext cx="11083290" cy="746125"/>
          </a:xfrm>
          <a:prstGeom prst="rect">
            <a:avLst/>
          </a:prstGeom>
          <a:noFill/>
        </p:spPr>
        <p:txBody>
          <a:bodyPr wrap="square">
            <a:noAutofit/>
          </a:bodyPr>
          <a:lstStyle/>
          <a:p>
            <a:pPr algn="just"/>
            <a:r>
              <a:rPr lang="en-US" sz="4000" b="1" dirty="0">
                <a:solidFill>
                  <a:schemeClr val="tx1"/>
                </a:solidFill>
                <a:effectLst/>
                <a:sym typeface="+mn-ea"/>
              </a:rPr>
              <a:t>Situation:</a:t>
            </a:r>
            <a:endParaRPr lang="en-US" sz="4000" b="1" dirty="0">
              <a:solidFill>
                <a:schemeClr val="tx1"/>
              </a:solidFill>
              <a:effectLst/>
              <a:sym typeface="+mn-ea"/>
            </a:endParaRPr>
          </a:p>
        </p:txBody>
      </p:sp>
      <p:sp>
        <p:nvSpPr>
          <p:cNvPr id="4" name="Text Box 3"/>
          <p:cNvSpPr txBox="1"/>
          <p:nvPr/>
        </p:nvSpPr>
        <p:spPr>
          <a:xfrm>
            <a:off x="435610" y="-3790315"/>
            <a:ext cx="10901045" cy="3538220"/>
          </a:xfrm>
          <a:prstGeom prst="rect">
            <a:avLst/>
          </a:prstGeom>
          <a:solidFill>
            <a:srgbClr val="B4BDFF"/>
          </a:solidFill>
          <a:ln w="9525">
            <a:noFill/>
          </a:ln>
        </p:spPr>
        <p:txBody>
          <a:bodyPr wrap="square">
            <a:spAutoFit/>
          </a:bodyPr>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 </a:t>
            </a:r>
            <a:r>
              <a:rPr lang="en-US" sz="3200" b="0">
                <a:latin typeface="Times New Roman" panose="02020603050405020304" pitchFamily="18" charset="0"/>
                <a:ea typeface="SimSun" panose="02010600030101010101" pitchFamily="2" charset="-122"/>
                <a:cs typeface="Times New Roman" panose="02020603050405020304" pitchFamily="18" charset="0"/>
              </a:rPr>
              <a:t>Hey, heard of "Planet Earth"? It's this insane doc about our crazy planet. </a:t>
            </a:r>
            <a:r>
              <a:rPr lang="en-US" sz="3200" b="1">
                <a:latin typeface="Times New Roman" panose="02020603050405020304" pitchFamily="18" charset="0"/>
                <a:ea typeface="SimSun" panose="02010600030101010101" pitchFamily="2" charset="-122"/>
                <a:cs typeface="Times New Roman" panose="02020603050405020304" pitchFamily="18" charset="0"/>
              </a:rPr>
              <a:t>Friend:</a:t>
            </a:r>
            <a:r>
              <a:rPr lang="en-US" sz="3200" b="0">
                <a:latin typeface="Times New Roman" panose="02020603050405020304" pitchFamily="18" charset="0"/>
                <a:ea typeface="SimSun" panose="02010600030101010101" pitchFamily="2" charset="-122"/>
                <a:cs typeface="Times New Roman" panose="02020603050405020304" pitchFamily="18" charset="0"/>
              </a:rPr>
              <a:t> Scoffs Pfff, sounds more like "Animal Planet After Dark." Not really my scene.</a:t>
            </a:r>
            <a:r>
              <a:rPr lang="en-US" sz="3200" b="1">
                <a:latin typeface="Times New Roman" panose="02020603050405020304" pitchFamily="18" charset="0"/>
                <a:ea typeface="SimSun" panose="02010600030101010101" pitchFamily="2" charset="-122"/>
                <a:cs typeface="Times New Roman" panose="02020603050405020304" pitchFamily="18" charset="0"/>
              </a:rPr>
              <a:t>You:</a:t>
            </a:r>
            <a:r>
              <a:rPr lang="en-US" sz="3200" b="0">
                <a:latin typeface="Times New Roman" panose="02020603050405020304" pitchFamily="18" charset="0"/>
                <a:ea typeface="SimSun" panose="02010600030101010101" pitchFamily="2" charset="-122"/>
                <a:cs typeface="Times New Roman" panose="02020603050405020304" pitchFamily="18" charset="0"/>
              </a:rPr>
              <a:t> No, trust me! It's like an extreme nature travel program. </a:t>
            </a:r>
            <a:r>
              <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rPr>
              <a:t>Why don't you give it a go?</a:t>
            </a:r>
            <a:r>
              <a:rPr lang="en-US" sz="3200" b="1">
                <a:latin typeface="Times New Roman" panose="02020603050405020304" pitchFamily="18" charset="0"/>
                <a:ea typeface="SimSun" panose="02010600030101010101" pitchFamily="2" charset="-122"/>
                <a:cs typeface="Times New Roman" panose="02020603050405020304" pitchFamily="18" charset="0"/>
              </a:rPr>
              <a:t>Friend:</a:t>
            </a:r>
            <a:r>
              <a:rPr lang="en-US" sz="3200" b="0">
                <a:latin typeface="Times New Roman" panose="02020603050405020304" pitchFamily="18" charset="0"/>
                <a:ea typeface="SimSun" panose="02010600030101010101" pitchFamily="2" charset="-122"/>
                <a:cs typeface="Times New Roman" panose="02020603050405020304" pitchFamily="18" charset="0"/>
              </a:rPr>
              <a:t> Hmm, you got me curious. </a:t>
            </a:r>
            <a:r>
              <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rPr>
              <a:t>Okay, I'll think about it.</a:t>
            </a:r>
            <a:endPar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Oval 4"/>
          <p:cNvSpPr/>
          <p:nvPr/>
        </p:nvSpPr>
        <p:spPr>
          <a:xfrm>
            <a:off x="-1486535" y="1810385"/>
            <a:ext cx="640715" cy="660400"/>
          </a:xfrm>
          <a:prstGeom prst="ellipse">
            <a:avLst/>
          </a:prstGeom>
          <a:solidFill>
            <a:schemeClr val="bg1"/>
          </a:solidFill>
          <a:ln w="19050">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77850" y="1064895"/>
            <a:ext cx="5080000" cy="706755"/>
          </a:xfrm>
          <a:prstGeom prst="rect">
            <a:avLst/>
          </a:prstGeom>
          <a:noFill/>
          <a:ln w="9525">
            <a:noFill/>
          </a:ln>
        </p:spPr>
        <p:txBody>
          <a:bodyPr>
            <a:spAutoFit/>
          </a:bodyPr>
          <a:lstStyle/>
          <a:p>
            <a:pPr marL="1270" indent="-1270"/>
            <a:r>
              <a:rPr lang="en-US" sz="4000" b="1" i="1">
                <a:latin typeface="Calibri" panose="020F0502020204030204" pitchFamily="34" charset="0"/>
                <a:cs typeface="Calibri" panose="020F0502020204030204" pitchFamily="34" charset="0"/>
              </a:rPr>
              <a:t>Example:</a:t>
            </a:r>
            <a:endParaRPr lang="en-US" sz="4000" b="1" i="1">
              <a:latin typeface="Calibri" panose="020F0502020204030204" pitchFamily="34" charset="0"/>
              <a:cs typeface="Calibri" panose="020F0502020204030204" pitchFamily="34" charset="0"/>
            </a:endParaRPr>
          </a:p>
        </p:txBody>
      </p:sp>
      <p:sp>
        <p:nvSpPr>
          <p:cNvPr id="100" name="Text Box 99"/>
          <p:cNvSpPr txBox="1"/>
          <p:nvPr/>
        </p:nvSpPr>
        <p:spPr>
          <a:xfrm>
            <a:off x="577850" y="2054225"/>
            <a:ext cx="10901045" cy="3538220"/>
          </a:xfrm>
          <a:prstGeom prst="rect">
            <a:avLst/>
          </a:prstGeom>
          <a:solidFill>
            <a:srgbClr val="B4BDFF"/>
          </a:solidFill>
          <a:ln w="9525">
            <a:noFill/>
          </a:ln>
        </p:spPr>
        <p:txBody>
          <a:bodyPr wrap="square">
            <a:spAutoFit/>
          </a:bodyPr>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 </a:t>
            </a:r>
            <a:r>
              <a:rPr lang="en-US" sz="3200" b="0">
                <a:latin typeface="Times New Roman" panose="02020603050405020304" pitchFamily="18" charset="0"/>
                <a:ea typeface="SimSun" panose="02010600030101010101" pitchFamily="2" charset="-122"/>
                <a:cs typeface="Times New Roman" panose="02020603050405020304" pitchFamily="18" charset="0"/>
              </a:rPr>
              <a:t>Hey, heard of "Planet Earth"? It's this insane doc about our crazy planet. </a:t>
            </a:r>
            <a:r>
              <a:rPr lang="en-US" sz="3200" b="1">
                <a:latin typeface="Times New Roman" panose="02020603050405020304" pitchFamily="18" charset="0"/>
                <a:ea typeface="SimSun" panose="02010600030101010101" pitchFamily="2" charset="-122"/>
                <a:cs typeface="Times New Roman" panose="02020603050405020304" pitchFamily="18" charset="0"/>
              </a:rPr>
              <a:t>Friend:</a:t>
            </a:r>
            <a:r>
              <a:rPr lang="en-US" sz="3200" b="0">
                <a:latin typeface="Times New Roman" panose="02020603050405020304" pitchFamily="18" charset="0"/>
                <a:ea typeface="SimSun" panose="02010600030101010101" pitchFamily="2" charset="-122"/>
                <a:cs typeface="Times New Roman" panose="02020603050405020304" pitchFamily="18" charset="0"/>
              </a:rPr>
              <a:t> Scoffs Pfff, sounds more like "Animal Planet After Dark." Not really my scene.</a:t>
            </a:r>
            <a:r>
              <a:rPr lang="en-US" sz="3200" b="1">
                <a:latin typeface="Times New Roman" panose="02020603050405020304" pitchFamily="18" charset="0"/>
                <a:ea typeface="SimSun" panose="02010600030101010101" pitchFamily="2" charset="-122"/>
                <a:cs typeface="Times New Roman" panose="02020603050405020304" pitchFamily="18" charset="0"/>
              </a:rPr>
              <a:t>You:</a:t>
            </a:r>
            <a:r>
              <a:rPr lang="en-US" sz="3200" b="0">
                <a:latin typeface="Times New Roman" panose="02020603050405020304" pitchFamily="18" charset="0"/>
                <a:ea typeface="SimSun" panose="02010600030101010101" pitchFamily="2" charset="-122"/>
                <a:cs typeface="Times New Roman" panose="02020603050405020304" pitchFamily="18" charset="0"/>
              </a:rPr>
              <a:t> No, trust me! It's like an extreme nature travel program. </a:t>
            </a:r>
            <a:r>
              <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rPr>
              <a:t>Why don't you give it a go?</a:t>
            </a:r>
            <a:r>
              <a:rPr lang="en-US" sz="3200" b="1">
                <a:latin typeface="Times New Roman" panose="02020603050405020304" pitchFamily="18" charset="0"/>
                <a:ea typeface="SimSun" panose="02010600030101010101" pitchFamily="2" charset="-122"/>
                <a:cs typeface="Times New Roman" panose="02020603050405020304" pitchFamily="18" charset="0"/>
              </a:rPr>
              <a:t>Friend:</a:t>
            </a:r>
            <a:r>
              <a:rPr lang="en-US" sz="3200" b="0">
                <a:latin typeface="Times New Roman" panose="02020603050405020304" pitchFamily="18" charset="0"/>
                <a:ea typeface="SimSun" panose="02010600030101010101" pitchFamily="2" charset="-122"/>
                <a:cs typeface="Times New Roman" panose="02020603050405020304" pitchFamily="18" charset="0"/>
              </a:rPr>
              <a:t> Hmm, you got me curious. </a:t>
            </a:r>
            <a:r>
              <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rPr>
              <a:t>Okay, I'll think about it.</a:t>
            </a:r>
            <a:endParaRPr lang="en-US" sz="3200" b="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Oval 4"/>
          <p:cNvSpPr/>
          <p:nvPr/>
        </p:nvSpPr>
        <p:spPr>
          <a:xfrm>
            <a:off x="126365" y="1704975"/>
            <a:ext cx="640715" cy="660400"/>
          </a:xfrm>
          <a:prstGeom prst="ellipse">
            <a:avLst/>
          </a:prstGeom>
          <a:solidFill>
            <a:schemeClr val="bg1"/>
          </a:solidFill>
          <a:ln w="19050">
            <a:solidFill>
              <a:srgbClr val="5B9BD5"/>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1</a:t>
            </a:r>
            <a:endParaRPr lang="en-US" sz="3200" b="1">
              <a:solidFill>
                <a:schemeClr val="accent2"/>
              </a:solidFill>
            </a:endParaRPr>
          </a:p>
        </p:txBody>
      </p:sp>
      <p:sp>
        <p:nvSpPr>
          <p:cNvPr id="8" name="Text Box 7"/>
          <p:cNvSpPr txBox="1"/>
          <p:nvPr/>
        </p:nvSpPr>
        <p:spPr>
          <a:xfrm>
            <a:off x="435610" y="7205345"/>
            <a:ext cx="10901045" cy="4030980"/>
          </a:xfrm>
          <a:prstGeom prst="rect">
            <a:avLst/>
          </a:prstGeom>
          <a:solidFill>
            <a:srgbClr val="FFE3BB"/>
          </a:solidFill>
          <a:ln w="9525">
            <a:noFill/>
          </a:ln>
        </p:spPr>
        <p:txBody>
          <a:bodyPr wrap="square">
            <a:spAutoFit/>
          </a:bodyPr>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a:latin typeface="Times New Roman" panose="02020603050405020304" pitchFamily="18" charset="0"/>
                <a:ea typeface="SimSun" panose="02010600030101010101" pitchFamily="2" charset="-122"/>
                <a:cs typeface="Times New Roman" panose="02020603050405020304" pitchFamily="18" charset="0"/>
              </a:rPr>
              <a:t> Hi, B! Have you heard about the plans for a new nature reserve? Imagine we could have hiking trails, a butterfly garden... wouldn't that be lovely? </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B: </a:t>
            </a:r>
            <a:r>
              <a:rPr lang="en-US" sz="3200">
                <a:latin typeface="Times New Roman" panose="02020603050405020304" pitchFamily="18" charset="0"/>
                <a:ea typeface="SimSun" panose="02010600030101010101" pitchFamily="2" charset="-122"/>
                <a:cs typeface="Times New Roman" panose="02020603050405020304" pitchFamily="18" charset="0"/>
              </a:rPr>
              <a:t>It sounds peaceful, dear. But these things cost money, and times are tight. </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a:latin typeface="Times New Roman" panose="02020603050405020304" pitchFamily="18" charset="0"/>
                <a:ea typeface="SimSun" panose="02010600030101010101" pitchFamily="2" charset="-122"/>
                <a:cs typeface="Times New Roman" panose="02020603050405020304" pitchFamily="18" charset="0"/>
              </a:rPr>
              <a:t> True, but </a:t>
            </a:r>
            <a:r>
              <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rPr>
              <a:t>how would you feel about contributing to the plans to make our lives better? </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B:</a:t>
            </a:r>
            <a:r>
              <a:rPr lang="en-US" sz="3200">
                <a:latin typeface="Times New Roman" panose="02020603050405020304" pitchFamily="18" charset="0"/>
                <a:ea typeface="SimSun" panose="02010600030101010101" pitchFamily="2" charset="-122"/>
                <a:cs typeface="Times New Roman" panose="02020603050405020304" pitchFamily="18" charset="0"/>
              </a:rPr>
              <a:t> </a:t>
            </a:r>
            <a:r>
              <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Alright, I'll contribute some.</a:t>
            </a:r>
            <a:endPar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77850" y="1064895"/>
            <a:ext cx="5080000" cy="706755"/>
          </a:xfrm>
          <a:prstGeom prst="rect">
            <a:avLst/>
          </a:prstGeom>
          <a:noFill/>
          <a:ln w="9525">
            <a:noFill/>
          </a:ln>
        </p:spPr>
        <p:txBody>
          <a:bodyPr>
            <a:spAutoFit/>
          </a:bodyPr>
          <a:lstStyle/>
          <a:p>
            <a:pPr marL="1270" indent="-1270"/>
            <a:r>
              <a:rPr lang="en-US" sz="4000" b="1" i="1">
                <a:latin typeface="Calibri" panose="020F0502020204030204" pitchFamily="34" charset="0"/>
                <a:cs typeface="Calibri" panose="020F0502020204030204" pitchFamily="34" charset="0"/>
              </a:rPr>
              <a:t>Example:</a:t>
            </a:r>
            <a:endParaRPr lang="en-US" sz="4000" b="1" i="1">
              <a:latin typeface="Calibri" panose="020F0502020204030204" pitchFamily="34" charset="0"/>
              <a:cs typeface="Calibri" panose="020F0502020204030204" pitchFamily="34" charset="0"/>
            </a:endParaRPr>
          </a:p>
        </p:txBody>
      </p:sp>
      <p:sp>
        <p:nvSpPr>
          <p:cNvPr id="100" name="Text Box 99"/>
          <p:cNvSpPr txBox="1"/>
          <p:nvPr/>
        </p:nvSpPr>
        <p:spPr>
          <a:xfrm>
            <a:off x="577850" y="2054225"/>
            <a:ext cx="10901045" cy="4030980"/>
          </a:xfrm>
          <a:prstGeom prst="rect">
            <a:avLst/>
          </a:prstGeom>
          <a:solidFill>
            <a:srgbClr val="FFE3BB"/>
          </a:solidFill>
          <a:ln w="9525">
            <a:noFill/>
          </a:ln>
        </p:spPr>
        <p:txBody>
          <a:bodyPr wrap="square">
            <a:spAutoFit/>
          </a:bodyPr>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a:latin typeface="Times New Roman" panose="02020603050405020304" pitchFamily="18" charset="0"/>
                <a:ea typeface="SimSun" panose="02010600030101010101" pitchFamily="2" charset="-122"/>
                <a:cs typeface="Times New Roman" panose="02020603050405020304" pitchFamily="18" charset="0"/>
              </a:rPr>
              <a:t> Hi, B! Have you heard about the plans for a new nature reserve? Imagine we could have hiking trails, a butterfly garden... wouldn't that be lovely? </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B: </a:t>
            </a:r>
            <a:r>
              <a:rPr lang="en-US" sz="3200">
                <a:latin typeface="Times New Roman" panose="02020603050405020304" pitchFamily="18" charset="0"/>
                <a:ea typeface="SimSun" panose="02010600030101010101" pitchFamily="2" charset="-122"/>
                <a:cs typeface="Times New Roman" panose="02020603050405020304" pitchFamily="18" charset="0"/>
              </a:rPr>
              <a:t>It sounds peaceful, dear. But these things cost money, and times are tight. </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You:</a:t>
            </a:r>
            <a:r>
              <a:rPr lang="en-US" sz="3200">
                <a:latin typeface="Times New Roman" panose="02020603050405020304" pitchFamily="18" charset="0"/>
                <a:ea typeface="SimSun" panose="02010600030101010101" pitchFamily="2" charset="-122"/>
                <a:cs typeface="Times New Roman" panose="02020603050405020304" pitchFamily="18" charset="0"/>
              </a:rPr>
              <a:t> True, but </a:t>
            </a:r>
            <a:r>
              <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rPr>
              <a:t>how would you feel about contributing to the plans to make our lives better? </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pPr indent="0" algn="just"/>
            <a:r>
              <a:rPr lang="en-US" sz="3200" b="1">
                <a:latin typeface="Times New Roman" panose="02020603050405020304" pitchFamily="18" charset="0"/>
                <a:ea typeface="SimSun" panose="02010600030101010101" pitchFamily="2" charset="-122"/>
                <a:cs typeface="Times New Roman" panose="02020603050405020304" pitchFamily="18" charset="0"/>
              </a:rPr>
              <a:t>B:</a:t>
            </a:r>
            <a:r>
              <a:rPr lang="en-US" sz="3200">
                <a:latin typeface="Times New Roman" panose="02020603050405020304" pitchFamily="18" charset="0"/>
                <a:ea typeface="SimSun" panose="02010600030101010101" pitchFamily="2" charset="-122"/>
                <a:cs typeface="Times New Roman" panose="02020603050405020304" pitchFamily="18" charset="0"/>
              </a:rPr>
              <a:t> </a:t>
            </a:r>
            <a:r>
              <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Alright, I'll contribute some.</a:t>
            </a:r>
            <a:endParaRPr lang="en-US" sz="320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Oval 4"/>
          <p:cNvSpPr/>
          <p:nvPr/>
        </p:nvSpPr>
        <p:spPr>
          <a:xfrm>
            <a:off x="126365" y="1704975"/>
            <a:ext cx="640715" cy="660400"/>
          </a:xfrm>
          <a:prstGeom prst="ellipse">
            <a:avLst/>
          </a:prstGeom>
          <a:solidFill>
            <a:schemeClr val="bg1"/>
          </a:solidFill>
          <a:ln w="19050">
            <a:solidFill>
              <a:srgbClr val="ED7D3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b="1">
                <a:solidFill>
                  <a:schemeClr val="accent2"/>
                </a:solidFill>
              </a:rPr>
              <a:t>2</a:t>
            </a:r>
            <a:endParaRPr lang="en-US" sz="3200" b="1">
              <a:solidFill>
                <a:schemeClr val="accent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1590" y="-19050"/>
            <a:ext cx="12330430" cy="131445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231140" y="289560"/>
            <a:ext cx="10821670" cy="564515"/>
          </a:xfrm>
          <a:prstGeom prst="rect">
            <a:avLst/>
          </a:prstGeom>
          <a:noFill/>
          <a:effectLst/>
        </p:spPr>
        <p:txBody>
          <a:bodyPr wrap="square" rtlCol="0">
            <a:noAutofit/>
          </a:bodyPr>
          <a:lstStyle/>
          <a:p>
            <a:pPr algn="ctr"/>
            <a:r>
              <a:rPr lang="en-US" sz="3600" b="1" dirty="0">
                <a:sym typeface="+mn-ea"/>
              </a:rPr>
              <a:t>Transition from Everyday English to Earth’s habitats</a:t>
            </a:r>
            <a:endParaRPr lang="en-US" sz="3600" b="1" dirty="0">
              <a:sym typeface="+mn-ea"/>
            </a:endParaRPr>
          </a:p>
        </p:txBody>
      </p:sp>
      <p:sp>
        <p:nvSpPr>
          <p:cNvPr id="6" name="Text Box 5"/>
          <p:cNvSpPr txBox="1"/>
          <p:nvPr/>
        </p:nvSpPr>
        <p:spPr>
          <a:xfrm>
            <a:off x="577850" y="1871980"/>
            <a:ext cx="11123295" cy="645160"/>
          </a:xfrm>
          <a:prstGeom prst="rect">
            <a:avLst/>
          </a:prstGeom>
          <a:solidFill>
            <a:srgbClr val="B4BDFF"/>
          </a:solidFill>
          <a:ln w="9525">
            <a:noFill/>
          </a:ln>
        </p:spPr>
        <p:txBody>
          <a:bodyPr wrap="square">
            <a:spAutoFit/>
          </a:bodyPr>
          <a:p>
            <a:pPr marL="635" indent="-635" algn="just"/>
            <a:r>
              <a:rPr lang="en-US" sz="3600">
                <a:latin typeface="Times New Roman" panose="02020603050405020304" pitchFamily="18" charset="0"/>
              </a:rPr>
              <a:t>You persuade your peer to read about the Earth’s habitats. </a:t>
            </a:r>
            <a:endParaRPr lang="en-US" sz="3600">
              <a:latin typeface="Times New Roman" panose="02020603050405020304" pitchFamily="18" charset="0"/>
            </a:endParaRPr>
          </a:p>
        </p:txBody>
      </p:sp>
      <p:sp>
        <p:nvSpPr>
          <p:cNvPr id="3" name="Text Box 2"/>
          <p:cNvSpPr txBox="1"/>
          <p:nvPr/>
        </p:nvSpPr>
        <p:spPr>
          <a:xfrm>
            <a:off x="463550" y="3044825"/>
            <a:ext cx="11123295" cy="2306955"/>
          </a:xfrm>
          <a:prstGeom prst="rect">
            <a:avLst/>
          </a:prstGeom>
          <a:solidFill>
            <a:srgbClr val="FFE3BB"/>
          </a:solidFill>
          <a:ln w="9525">
            <a:noFill/>
          </a:ln>
        </p:spPr>
        <p:txBody>
          <a:bodyPr wrap="square">
            <a:spAutoFit/>
          </a:bodyPr>
          <a:p>
            <a:pPr marL="635" indent="-635" algn="just"/>
            <a:r>
              <a:rPr lang="en-US" sz="3600" b="1">
                <a:solidFill>
                  <a:srgbClr val="000000"/>
                </a:solidFill>
                <a:latin typeface="Times New Roman" panose="02020603050405020304" pitchFamily="18" charset="0"/>
              </a:rPr>
              <a:t>Mi:</a:t>
            </a:r>
            <a:r>
              <a:rPr lang="en-US" sz="3600">
                <a:solidFill>
                  <a:srgbClr val="000000"/>
                </a:solidFill>
                <a:latin typeface="Times New Roman" panose="02020603050405020304" pitchFamily="18" charset="0"/>
              </a:rPr>
              <a:t> Have you read this book about the Earth’s habitats?</a:t>
            </a:r>
            <a:endParaRPr lang="en-US" sz="3600">
              <a:solidFill>
                <a:srgbClr val="000000"/>
              </a:solidFill>
              <a:latin typeface="Times New Roman" panose="02020603050405020304" pitchFamily="18" charset="0"/>
            </a:endParaRPr>
          </a:p>
          <a:p>
            <a:pPr marL="635" indent="-635" algn="just"/>
            <a:r>
              <a:rPr lang="en-US" sz="3600" b="1">
                <a:solidFill>
                  <a:srgbClr val="000000"/>
                </a:solidFill>
                <a:latin typeface="Times New Roman" panose="02020603050405020304" pitchFamily="18" charset="0"/>
              </a:rPr>
              <a:t>Tom:</a:t>
            </a:r>
            <a:r>
              <a:rPr lang="en-US" sz="3600">
                <a:solidFill>
                  <a:srgbClr val="000000"/>
                </a:solidFill>
                <a:latin typeface="Times New Roman" panose="02020603050405020304" pitchFamily="18" charset="0"/>
              </a:rPr>
              <a:t> Not yet. I don’t feel like reading it.</a:t>
            </a:r>
            <a:endParaRPr lang="en-US" sz="3600">
              <a:solidFill>
                <a:srgbClr val="000000"/>
              </a:solidFill>
              <a:latin typeface="Times New Roman" panose="02020603050405020304" pitchFamily="18" charset="0"/>
            </a:endParaRPr>
          </a:p>
          <a:p>
            <a:pPr marL="635" indent="-635" algn="just"/>
            <a:r>
              <a:rPr lang="en-US" sz="3600" b="1">
                <a:solidFill>
                  <a:srgbClr val="000000"/>
                </a:solidFill>
                <a:latin typeface="Times New Roman" panose="02020603050405020304" pitchFamily="18" charset="0"/>
              </a:rPr>
              <a:t>Mi:</a:t>
            </a:r>
            <a:r>
              <a:rPr lang="en-US" sz="3600">
                <a:solidFill>
                  <a:srgbClr val="000000"/>
                </a:solidFill>
                <a:latin typeface="Times New Roman" panose="02020603050405020304" pitchFamily="18" charset="0"/>
              </a:rPr>
              <a:t> Why don’t you give it a go? You will like it.</a:t>
            </a:r>
            <a:endParaRPr lang="en-US" sz="3600">
              <a:solidFill>
                <a:srgbClr val="000000"/>
              </a:solidFill>
              <a:latin typeface="Times New Roman" panose="02020603050405020304" pitchFamily="18" charset="0"/>
            </a:endParaRPr>
          </a:p>
          <a:p>
            <a:pPr marL="635" indent="-635" algn="just"/>
            <a:r>
              <a:rPr lang="en-US" sz="3600" b="1">
                <a:solidFill>
                  <a:srgbClr val="000000"/>
                </a:solidFill>
                <a:latin typeface="Times New Roman" panose="02020603050405020304" pitchFamily="18" charset="0"/>
              </a:rPr>
              <a:t>Tom:</a:t>
            </a:r>
            <a:r>
              <a:rPr lang="en-US" sz="3600">
                <a:solidFill>
                  <a:srgbClr val="000000"/>
                </a:solidFill>
                <a:latin typeface="Times New Roman" panose="02020603050405020304" pitchFamily="18" charset="0"/>
              </a:rPr>
              <a:t> Ok, I’ll think about that.</a:t>
            </a:r>
            <a:endParaRPr lang="en-US" sz="3600">
              <a:solidFill>
                <a:srgbClr val="000000"/>
              </a:solidFill>
              <a:latin typeface="Times New Roman" panose="02020603050405020304" pitchFamily="18" charset="0"/>
            </a:endParaRPr>
          </a:p>
        </p:txBody>
      </p:sp>
      <p:sp>
        <p:nvSpPr>
          <p:cNvPr id="4" name="TextBox 20"/>
          <p:cNvSpPr txBox="1"/>
          <p:nvPr/>
        </p:nvSpPr>
        <p:spPr>
          <a:xfrm>
            <a:off x="261620" y="1224280"/>
            <a:ext cx="11083290" cy="746125"/>
          </a:xfrm>
          <a:prstGeom prst="rect">
            <a:avLst/>
          </a:prstGeom>
          <a:noFill/>
        </p:spPr>
        <p:txBody>
          <a:bodyPr wrap="square">
            <a:noAutofit/>
          </a:bodyPr>
          <a:p>
            <a:pPr algn="just"/>
            <a:r>
              <a:rPr lang="en-US" sz="3600" b="1" dirty="0">
                <a:sym typeface="+mn-ea"/>
              </a:rPr>
              <a:t>Situation:</a:t>
            </a:r>
            <a:endParaRPr lang="en-US" sz="3600" b="1" dirty="0">
              <a:sym typeface="+mn-ea"/>
            </a:endParaRPr>
          </a:p>
        </p:txBody>
      </p:sp>
      <p:sp>
        <p:nvSpPr>
          <p:cNvPr id="5" name="TextBox 20"/>
          <p:cNvSpPr txBox="1"/>
          <p:nvPr/>
        </p:nvSpPr>
        <p:spPr>
          <a:xfrm>
            <a:off x="274320" y="2454275"/>
            <a:ext cx="11083290" cy="746125"/>
          </a:xfrm>
          <a:prstGeom prst="rect">
            <a:avLst/>
          </a:prstGeom>
          <a:noFill/>
        </p:spPr>
        <p:txBody>
          <a:bodyPr wrap="square">
            <a:noAutofit/>
          </a:bodyPr>
          <a:p>
            <a:pPr algn="just"/>
            <a:r>
              <a:rPr lang="en-US" sz="3600" b="1" dirty="0">
                <a:sym typeface="+mn-ea"/>
              </a:rPr>
              <a:t>Dialogue:</a:t>
            </a:r>
            <a:endParaRPr lang="en-US" sz="3600" b="1" dirty="0">
              <a:sym typeface="+mn-ea"/>
            </a:endParaRPr>
          </a:p>
        </p:txBody>
      </p:sp>
      <p:sp>
        <p:nvSpPr>
          <p:cNvPr id="100" name="Text Box 99"/>
          <p:cNvSpPr txBox="1"/>
          <p:nvPr/>
        </p:nvSpPr>
        <p:spPr>
          <a:xfrm>
            <a:off x="981075" y="5478780"/>
            <a:ext cx="10567670" cy="1198880"/>
          </a:xfrm>
          <a:prstGeom prst="rect">
            <a:avLst/>
          </a:prstGeom>
          <a:solidFill>
            <a:srgbClr val="92D050"/>
          </a:solidFill>
          <a:ln w="9525">
            <a:noFill/>
          </a:ln>
        </p:spPr>
        <p:txBody>
          <a:bodyPr wrap="square">
            <a:spAutoFit/>
          </a:bodyPr>
          <a:p>
            <a:pPr marL="635" indent="-635" algn="just"/>
            <a:r>
              <a:rPr lang="en-US" sz="3600" b="0">
                <a:solidFill>
                  <a:srgbClr val="000000"/>
                </a:solidFill>
                <a:latin typeface="Calibri" panose="020F0502020204030204" pitchFamily="34" charset="0"/>
                <a:cs typeface="Calibri" panose="020F0502020204030204" pitchFamily="34" charset="0"/>
              </a:rPr>
              <a:t>We will have a chance to read about some of the Earth’s habitats.</a:t>
            </a:r>
            <a:endParaRPr lang="en-US" sz="3600" b="0">
              <a:solidFill>
                <a:srgbClr val="000000"/>
              </a:solidFill>
              <a:latin typeface="Calibri" panose="020F0502020204030204" pitchFamily="34" charset="0"/>
              <a:cs typeface="Calibri" panose="020F0502020204030204" pitchFamily="34" charset="0"/>
            </a:endParaRPr>
          </a:p>
        </p:txBody>
      </p:sp>
      <p:sp>
        <p:nvSpPr>
          <p:cNvPr id="8" name="Right Arrow 7"/>
          <p:cNvSpPr/>
          <p:nvPr/>
        </p:nvSpPr>
        <p:spPr>
          <a:xfrm>
            <a:off x="82550" y="5879465"/>
            <a:ext cx="812800" cy="520700"/>
          </a:xfrm>
          <a:prstGeom prst="rightArrow">
            <a:avLst/>
          </a:prstGeom>
          <a:solidFill>
            <a:srgbClr val="92D05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1000" fill="hold"/>
                                        <p:tgtEl>
                                          <p:spTgt spid="100"/>
                                        </p:tgtEl>
                                        <p:attrNameLst>
                                          <p:attrName>ppt_w</p:attrName>
                                        </p:attrNameLst>
                                      </p:cBhvr>
                                      <p:tavLst>
                                        <p:tav tm="0">
                                          <p:val>
                                            <p:strVal val="#ppt_w*0.70"/>
                                          </p:val>
                                        </p:tav>
                                        <p:tav tm="100000">
                                          <p:val>
                                            <p:strVal val="#ppt_w"/>
                                          </p:val>
                                        </p:tav>
                                      </p:tavLst>
                                    </p:anim>
                                    <p:anim calcmode="lin" valueType="num">
                                      <p:cBhvr>
                                        <p:cTn id="27" dur="1000" fill="hold"/>
                                        <p:tgtEl>
                                          <p:spTgt spid="100"/>
                                        </p:tgtEl>
                                        <p:attrNameLst>
                                          <p:attrName>ppt_h</p:attrName>
                                        </p:attrNameLst>
                                      </p:cBhvr>
                                      <p:tavLst>
                                        <p:tav tm="0">
                                          <p:val>
                                            <p:strVal val="#ppt_h"/>
                                          </p:val>
                                        </p:tav>
                                        <p:tav tm="100000">
                                          <p:val>
                                            <p:strVal val="#ppt_h"/>
                                          </p:val>
                                        </p:tav>
                                      </p:tavLst>
                                    </p:anim>
                                    <p:animEffect transition="in" filter="fade">
                                      <p:cBhvr>
                                        <p:cTn id="2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0" grpId="0" animBg="1"/>
      <p:bldP spid="8" grpId="1" animBg="1"/>
      <p:bldP spid="100" grpId="1" animBg="1"/>
      <p:bldP spid="6" grpId="0" animBg="1"/>
      <p:bldP spid="6" grpId="1"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394970" y="3813175"/>
            <a:ext cx="2826385" cy="49212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EARTH’S HABITATS</a:t>
            </a:r>
            <a:endParaRPr lang="en-US"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Connection</a:t>
            </a:r>
            <a:endParaRPr lang="en-GB" dirty="0">
              <a:solidFill>
                <a:schemeClr val="tx1"/>
              </a:solidFill>
            </a:endParaRPr>
          </a:p>
          <a:p>
            <a:r>
              <a:rPr lang="en-GB" dirty="0">
                <a:solidFill>
                  <a:schemeClr val="tx1"/>
                </a:solidFill>
              </a:rPr>
              <a:t>Option 2: Headline Hysteria</a:t>
            </a:r>
            <a:endParaRPr lang="en-GB" dirty="0">
              <a:solidFill>
                <a:schemeClr val="tx1"/>
              </a:solidFill>
            </a:endParaRPr>
          </a:p>
        </p:txBody>
      </p:sp>
      <p:sp>
        <p:nvSpPr>
          <p:cNvPr id="21" name="Rectangle 20"/>
          <p:cNvSpPr/>
          <p:nvPr/>
        </p:nvSpPr>
        <p:spPr>
          <a:xfrm>
            <a:off x="5588635" y="2082800"/>
            <a:ext cx="6329680" cy="111760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similar conversations with the following situations.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p:cNvSpPr/>
          <p:nvPr/>
        </p:nvSpPr>
        <p:spPr>
          <a:xfrm>
            <a:off x="5574665" y="3438525"/>
            <a:ext cx="6327775" cy="151892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Read the short descriptions of various habitats and match them with their features.</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Choose two habitats and compare them. </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Report the results of your comparison to the class.</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808480" y="2541905"/>
            <a:ext cx="507365" cy="127127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3221355" y="4059555"/>
            <a:ext cx="648335" cy="137033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389245"/>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endParaRPr lang="en-US" dirty="0">
              <a:solidFill>
                <a:schemeClr val="tx1"/>
              </a:solidFill>
            </a:endParaRP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75385"/>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short descriptions of various habitats and match them with their features.</a:t>
            </a:r>
            <a:endParaRPr lang="en-US" sz="2800" b="1" dirty="0">
              <a:solidFill>
                <a:schemeClr val="tx1"/>
              </a:solidFill>
              <a:effectLst>
                <a:glow rad="88900">
                  <a:schemeClr val="bg1"/>
                </a:glow>
              </a:effectLst>
              <a:cs typeface="Arial" panose="020B0604020202020204" pitchFamily="34" charset="0"/>
            </a:endParaRP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1"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3" name="TextBox 20"/>
          <p:cNvSpPr txBox="1"/>
          <p:nvPr/>
        </p:nvSpPr>
        <p:spPr>
          <a:xfrm>
            <a:off x="487045" y="2263140"/>
            <a:ext cx="11482070" cy="746125"/>
          </a:xfrm>
          <a:prstGeom prst="rect">
            <a:avLst/>
          </a:prstGeom>
          <a:noFill/>
        </p:spPr>
        <p:txBody>
          <a:bodyPr wrap="square">
            <a:noAutofit/>
          </a:bodyPr>
          <a:lstStyle/>
          <a:p>
            <a:pPr algn="just"/>
            <a:r>
              <a:rPr lang="en-US" sz="3600" dirty="0">
                <a:solidFill>
                  <a:schemeClr val="tx1"/>
                </a:solidFill>
                <a:effectLst/>
                <a:sym typeface="+mn-ea"/>
              </a:rPr>
              <a:t>- Work in pairs to read the posts to match the main idea of each post with the name of the habitat.</a:t>
            </a:r>
            <a:endParaRPr lang="en-US" sz="3600" dirty="0">
              <a:solidFill>
                <a:schemeClr val="tx1"/>
              </a:solidFill>
              <a:effectLst/>
              <a:sym typeface="+mn-ea"/>
            </a:endParaRPr>
          </a:p>
        </p:txBody>
      </p:sp>
      <p:sp>
        <p:nvSpPr>
          <p:cNvPr id="7" name="Text Box 6"/>
          <p:cNvSpPr txBox="1"/>
          <p:nvPr/>
        </p:nvSpPr>
        <p:spPr>
          <a:xfrm>
            <a:off x="13333095" y="1102995"/>
            <a:ext cx="8169275" cy="2553335"/>
          </a:xfrm>
          <a:prstGeom prst="rect">
            <a:avLst/>
          </a:prstGeom>
          <a:solidFill>
            <a:srgbClr val="F4EEE8"/>
          </a:solidFill>
        </p:spPr>
        <p:txBody>
          <a:bodyPr wrap="square" rtlCol="0" anchor="t">
            <a:spAutoFit/>
          </a:bodyPr>
          <a:p>
            <a:pPr algn="just"/>
            <a:r>
              <a:rPr lang="en-US"/>
              <a:t>                   </a:t>
            </a:r>
            <a:r>
              <a:rPr lang="en-US" sz="3200"/>
              <a:t> include the North Pole and the South Pole. These habitats are covered in ice and extremely cold and dry. Animals here include small fish, polar bears, penguins, leopard seals, etc.</a:t>
            </a:r>
            <a:endParaRPr lang="en-US" sz="3200"/>
          </a:p>
        </p:txBody>
      </p:sp>
      <p:sp>
        <p:nvSpPr>
          <p:cNvPr id="8" name="Rounded Rectangle 7"/>
          <p:cNvSpPr/>
          <p:nvPr/>
        </p:nvSpPr>
        <p:spPr>
          <a:xfrm>
            <a:off x="-3728085" y="1243330"/>
            <a:ext cx="2782570" cy="652145"/>
          </a:xfrm>
          <a:prstGeom prst="roundRect">
            <a:avLst>
              <a:gd name="adj" fmla="val 50000"/>
            </a:avLst>
          </a:prstGeom>
          <a:solidFill>
            <a:srgbClr val="B9DB9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Polar habitats</a:t>
            </a:r>
            <a:endParaRPr lang="en-US" sz="3200" b="1">
              <a:solidFill>
                <a:schemeClr val="tx1"/>
              </a:solidFill>
            </a:endParaRPr>
          </a:p>
        </p:txBody>
      </p:sp>
      <p:sp>
        <p:nvSpPr>
          <p:cNvPr id="13" name="Text Box 12"/>
          <p:cNvSpPr txBox="1"/>
          <p:nvPr/>
        </p:nvSpPr>
        <p:spPr>
          <a:xfrm>
            <a:off x="13141325" y="3656330"/>
            <a:ext cx="8169275" cy="2553335"/>
          </a:xfrm>
          <a:prstGeom prst="rect">
            <a:avLst/>
          </a:prstGeom>
          <a:solidFill>
            <a:srgbClr val="F4EEE8"/>
          </a:solidFill>
        </p:spPr>
        <p:txBody>
          <a:bodyPr wrap="square" rtlCol="0" anchor="t">
            <a:spAutoFit/>
          </a:bodyPr>
          <a:p>
            <a:pPr algn="just"/>
            <a:r>
              <a:rPr lang="en-US"/>
              <a:t>                   </a:t>
            </a:r>
            <a:r>
              <a:rPr lang="en-US" sz="3200"/>
              <a:t> include tropical forests, temperate forests, and boreal forests. They are considered the Earth’s lungs because they produce oxygen. They also provide homes to bats, owls, deer, squirrels, foxes, lizards, etc.</a:t>
            </a:r>
            <a:endParaRPr lang="en-US" sz="3200"/>
          </a:p>
        </p:txBody>
      </p:sp>
      <p:sp>
        <p:nvSpPr>
          <p:cNvPr id="14" name="Rounded Rectangle 13"/>
          <p:cNvSpPr/>
          <p:nvPr/>
        </p:nvSpPr>
        <p:spPr>
          <a:xfrm>
            <a:off x="-3622040" y="3939540"/>
            <a:ext cx="3006725" cy="652145"/>
          </a:xfrm>
          <a:prstGeom prst="roundRect">
            <a:avLst>
              <a:gd name="adj" fmla="val 50000"/>
            </a:avLst>
          </a:prstGeom>
          <a:solidFill>
            <a:srgbClr val="F9C7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Forest habitats</a:t>
            </a:r>
            <a:endParaRPr lang="en-US" sz="3200"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Stars and stars in the sky"/>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470" y="0"/>
            <a:ext cx="12312070" cy="6858000"/>
          </a:xfrm>
          <a:prstGeom prst="rect">
            <a:avLst/>
          </a:prstGeom>
        </p:spPr>
      </p:pic>
      <p:pic>
        <p:nvPicPr>
          <p:cNvPr id="5" name="Picture 4" descr="A close-up of the earth&#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812" y="-1126113"/>
            <a:ext cx="797121" cy="797121"/>
          </a:xfrm>
          <a:prstGeom prst="rect">
            <a:avLst/>
          </a:prstGeom>
        </p:spPr>
      </p:pic>
      <p:grpSp>
        <p:nvGrpSpPr>
          <p:cNvPr id="44" name="Group 43"/>
          <p:cNvGrpSpPr/>
          <p:nvPr/>
        </p:nvGrpSpPr>
        <p:grpSpPr>
          <a:xfrm>
            <a:off x="6011512" y="7253667"/>
            <a:ext cx="870585" cy="709295"/>
            <a:chOff x="2180974" y="148629"/>
            <a:chExt cx="1062130" cy="709214"/>
          </a:xfrm>
        </p:grpSpPr>
        <p:sp>
          <p:nvSpPr>
            <p:cNvPr id="45" name="Oval 44"/>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46" name="Chord 45"/>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grpSp>
        <p:nvGrpSpPr>
          <p:cNvPr id="43" name="Group 42"/>
          <p:cNvGrpSpPr/>
          <p:nvPr/>
        </p:nvGrpSpPr>
        <p:grpSpPr>
          <a:xfrm>
            <a:off x="2756119" y="8764043"/>
            <a:ext cx="5783580" cy="941070"/>
            <a:chOff x="-9548" y="3121"/>
            <a:chExt cx="9108" cy="1482"/>
          </a:xfrm>
        </p:grpSpPr>
        <p:sp>
          <p:nvSpPr>
            <p:cNvPr id="14" name="Rounded Rectangle 13"/>
            <p:cNvSpPr/>
            <p:nvPr/>
          </p:nvSpPr>
          <p:spPr>
            <a:xfrm>
              <a:off x="-8690" y="3407"/>
              <a:ext cx="8250"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7863" y="3463"/>
              <a:ext cx="7422" cy="822"/>
            </a:xfrm>
            <a:prstGeom prst="rect">
              <a:avLst/>
            </a:prstGeom>
            <a:noFill/>
          </p:spPr>
          <p:txBody>
            <a:bodyPr wrap="square" rtlCol="0">
              <a:spAutoFit/>
            </a:bodyPr>
            <a:lstStyle/>
            <a:p>
              <a:r>
                <a:rPr lang="en-US" sz="2800" b="1" dirty="0">
                  <a:solidFill>
                    <a:schemeClr val="bg1"/>
                  </a:solidFill>
                </a:rPr>
                <a:t>LESSON 4: COMMUNICATION</a:t>
              </a:r>
              <a:endParaRPr lang="en-US" sz="2800" b="1" dirty="0">
                <a:solidFill>
                  <a:schemeClr val="bg1"/>
                </a:solidFill>
              </a:endParaRPr>
            </a:p>
          </p:txBody>
        </p:sp>
        <p:grpSp>
          <p:nvGrpSpPr>
            <p:cNvPr id="16" name="Group 15"/>
            <p:cNvGrpSpPr/>
            <p:nvPr/>
          </p:nvGrpSpPr>
          <p:grpSpPr>
            <a:xfrm>
              <a:off x="-9548" y="3121"/>
              <a:ext cx="1560" cy="1483"/>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sp>
        <p:nvSpPr>
          <p:cNvPr id="47" name="TextBox 39"/>
          <p:cNvSpPr txBox="1"/>
          <p:nvPr/>
        </p:nvSpPr>
        <p:spPr>
          <a:xfrm>
            <a:off x="4211922" y="7204772"/>
            <a:ext cx="2089150" cy="829945"/>
          </a:xfrm>
          <a:prstGeom prst="rect">
            <a:avLst/>
          </a:prstGeom>
          <a:noFill/>
        </p:spPr>
        <p:txBody>
          <a:bodyPr wrap="square" rtlCol="0">
            <a:spAutoFit/>
          </a:bodyPr>
          <a:lstStyle/>
          <a:p>
            <a:pPr algn="ctr"/>
            <a:r>
              <a:rPr lang="en-US" sz="4800" b="1" dirty="0">
                <a:solidFill>
                  <a:srgbClr val="D5EC17"/>
                </a:solidFill>
                <a:latin typeface="Myriad Pro" pitchFamily="34" charset="0"/>
              </a:rPr>
              <a:t>Unit</a:t>
            </a:r>
            <a:endParaRPr lang="en-US" sz="4800" b="1" dirty="0">
              <a:solidFill>
                <a:srgbClr val="D5EC17"/>
              </a:solidFill>
              <a:latin typeface="Myriad Pro" pitchFamily="34" charset="0"/>
            </a:endParaRPr>
          </a:p>
        </p:txBody>
      </p:sp>
      <p:sp>
        <p:nvSpPr>
          <p:cNvPr id="48" name="TextBox 16"/>
          <p:cNvSpPr txBox="1"/>
          <p:nvPr/>
        </p:nvSpPr>
        <p:spPr>
          <a:xfrm>
            <a:off x="5871812" y="7186992"/>
            <a:ext cx="109601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10</a:t>
            </a:r>
            <a:endParaRPr lang="en-US" sz="4000" b="1" u="sng" dirty="0">
              <a:solidFill>
                <a:schemeClr val="bg1"/>
              </a:solidFill>
              <a:latin typeface="Myriad Pro" pitchFamily="34" charset="0"/>
            </a:endParaRPr>
          </a:p>
        </p:txBody>
      </p:sp>
      <p:sp>
        <p:nvSpPr>
          <p:cNvPr id="49" name="TextBox 1"/>
          <p:cNvSpPr txBox="1"/>
          <p:nvPr/>
        </p:nvSpPr>
        <p:spPr>
          <a:xfrm>
            <a:off x="3664552" y="8034717"/>
            <a:ext cx="4589780" cy="829945"/>
          </a:xfrm>
          <a:prstGeom prst="rect">
            <a:avLst/>
          </a:prstGeom>
          <a:solidFill>
            <a:schemeClr val="bg1">
              <a:alpha val="0"/>
            </a:schemeClr>
          </a:solidFill>
        </p:spPr>
        <p:txBody>
          <a:bodyPr wrap="square" rtlCol="0">
            <a:spAutoFit/>
          </a:bodyPr>
          <a:lstStyle/>
          <a:p>
            <a:pPr fontAlgn="t"/>
            <a:r>
              <a:rPr lang="en-US" sz="4800" b="1" dirty="0">
                <a:solidFill>
                  <a:srgbClr val="D5EC17"/>
                </a:solidFill>
              </a:rPr>
              <a:t>PLANET EARTH</a:t>
            </a:r>
            <a:endParaRPr lang="en-US" sz="4800" b="1" dirty="0">
              <a:solidFill>
                <a:srgbClr val="D5EC17"/>
              </a:solidFill>
            </a:endParaRPr>
          </a:p>
        </p:txBody>
      </p:sp>
      <p:pic>
        <p:nvPicPr>
          <p:cNvPr id="2" name="Picture 1" descr="A yellow and blue fireba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97242">
            <a:off x="11400866" y="-2251567"/>
            <a:ext cx="6096000" cy="3048000"/>
          </a:xfrm>
          <a:prstGeom prst="rect">
            <a:avLst/>
          </a:prstGeom>
        </p:spPr>
      </p:pic>
      <p:pic>
        <p:nvPicPr>
          <p:cNvPr id="4" name="Picture 3" descr="A red rocket with smoke and flames coming out of it&#10;&#10;Description automatically generated"/>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5124338">
            <a:off x="11955145" y="6971665"/>
            <a:ext cx="2982595" cy="167259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1135713"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1"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2371725" y="1243330"/>
            <a:ext cx="8169275" cy="2553335"/>
          </a:xfrm>
          <a:prstGeom prst="rect">
            <a:avLst/>
          </a:prstGeom>
          <a:solidFill>
            <a:srgbClr val="F4EEE8"/>
          </a:solidFill>
        </p:spPr>
        <p:txBody>
          <a:bodyPr wrap="square" rtlCol="0" anchor="t">
            <a:spAutoFit/>
          </a:bodyPr>
          <a:p>
            <a:pPr algn="just"/>
            <a:r>
              <a:rPr lang="en-US"/>
              <a:t>                   </a:t>
            </a:r>
            <a:r>
              <a:rPr lang="en-US" sz="3200"/>
              <a:t> include the North Pole and the South Pole. These habitats are covered in ice and extremely cold and dry. Animals here include small fish, polar bears, penguins, leopard seals, etc.</a:t>
            </a:r>
            <a:endParaRPr lang="en-US" sz="3200"/>
          </a:p>
        </p:txBody>
      </p:sp>
      <p:sp>
        <p:nvSpPr>
          <p:cNvPr id="6" name="Rounded Rectangle 5"/>
          <p:cNvSpPr/>
          <p:nvPr/>
        </p:nvSpPr>
        <p:spPr>
          <a:xfrm>
            <a:off x="728980" y="1159510"/>
            <a:ext cx="2782570" cy="652145"/>
          </a:xfrm>
          <a:prstGeom prst="roundRect">
            <a:avLst>
              <a:gd name="adj" fmla="val 50000"/>
            </a:avLst>
          </a:prstGeom>
          <a:solidFill>
            <a:srgbClr val="B9DB9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Polar habitats</a:t>
            </a:r>
            <a:endParaRPr lang="en-US" sz="3200" b="1">
              <a:solidFill>
                <a:schemeClr val="tx1"/>
              </a:solidFill>
            </a:endParaRPr>
          </a:p>
        </p:txBody>
      </p:sp>
      <p:sp>
        <p:nvSpPr>
          <p:cNvPr id="13" name="Text Box 12"/>
          <p:cNvSpPr txBox="1"/>
          <p:nvPr/>
        </p:nvSpPr>
        <p:spPr>
          <a:xfrm>
            <a:off x="2371725" y="4023360"/>
            <a:ext cx="8169275" cy="2553335"/>
          </a:xfrm>
          <a:prstGeom prst="rect">
            <a:avLst/>
          </a:prstGeom>
          <a:solidFill>
            <a:srgbClr val="F4EEE8"/>
          </a:solidFill>
        </p:spPr>
        <p:txBody>
          <a:bodyPr wrap="square" rtlCol="0" anchor="t">
            <a:spAutoFit/>
          </a:bodyPr>
          <a:p>
            <a:pPr algn="just"/>
            <a:r>
              <a:rPr lang="en-US"/>
              <a:t>                   </a:t>
            </a:r>
            <a:r>
              <a:rPr lang="en-US" sz="3200"/>
              <a:t> include tropical forests, temperate forests, and boreal forests. They are considered the Earth’s lungs because they produce oxygen. They also provide homes to bats, owls, deer, squirrels, foxes, lizards, etc.</a:t>
            </a:r>
            <a:endParaRPr lang="en-US" sz="3200"/>
          </a:p>
        </p:txBody>
      </p:sp>
      <p:sp>
        <p:nvSpPr>
          <p:cNvPr id="14" name="Rounded Rectangle 13"/>
          <p:cNvSpPr/>
          <p:nvPr/>
        </p:nvSpPr>
        <p:spPr>
          <a:xfrm>
            <a:off x="504825" y="3939540"/>
            <a:ext cx="3006725" cy="652145"/>
          </a:xfrm>
          <a:prstGeom prst="roundRect">
            <a:avLst>
              <a:gd name="adj" fmla="val 50000"/>
            </a:avLst>
          </a:prstGeom>
          <a:solidFill>
            <a:srgbClr val="F9C7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Forest habitats</a:t>
            </a:r>
            <a:endParaRPr lang="en-US" sz="3200" b="1">
              <a:solidFill>
                <a:schemeClr val="tx1"/>
              </a:solidFill>
            </a:endParaRPr>
          </a:p>
        </p:txBody>
      </p:sp>
      <p:sp>
        <p:nvSpPr>
          <p:cNvPr id="3" name="Text Box 2"/>
          <p:cNvSpPr txBox="1"/>
          <p:nvPr/>
        </p:nvSpPr>
        <p:spPr>
          <a:xfrm>
            <a:off x="13518515" y="1016635"/>
            <a:ext cx="9261475" cy="2553335"/>
          </a:xfrm>
          <a:prstGeom prst="rect">
            <a:avLst/>
          </a:prstGeom>
          <a:solidFill>
            <a:srgbClr val="F4EEE8"/>
          </a:solidFill>
        </p:spPr>
        <p:txBody>
          <a:bodyPr wrap="square" rtlCol="0" anchor="t">
            <a:spAutoFit/>
          </a:bodyPr>
          <a:p>
            <a:pPr algn="just"/>
            <a:r>
              <a:rPr lang="en-US"/>
              <a:t>                   </a:t>
            </a:r>
            <a:r>
              <a:rPr lang="en-US" sz="3200"/>
              <a:t> include the Pacific, Atlantic, Indian, Southern, and Arctic Oceans. They produce more than 50 per cent of Earth’s oxygen and help adjust the climate. They provide living places for plants like sea grasses, microscopic algae, and fish, etc.</a:t>
            </a:r>
            <a:endParaRPr lang="en-US" sz="3200"/>
          </a:p>
        </p:txBody>
      </p:sp>
      <p:sp>
        <p:nvSpPr>
          <p:cNvPr id="4" name="Rounded Rectangle 3"/>
          <p:cNvSpPr/>
          <p:nvPr/>
        </p:nvSpPr>
        <p:spPr>
          <a:xfrm>
            <a:off x="-3629660" y="1297940"/>
            <a:ext cx="3023870" cy="652145"/>
          </a:xfrm>
          <a:prstGeom prst="roundRect">
            <a:avLst>
              <a:gd name="adj" fmla="val 50000"/>
            </a:avLst>
          </a:prstGeom>
          <a:solidFill>
            <a:srgbClr val="FFE6A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Ocean habitats</a:t>
            </a:r>
            <a:endParaRPr lang="en-US" sz="3200" b="1">
              <a:solidFill>
                <a:schemeClr val="tx1"/>
              </a:solidFill>
            </a:endParaRPr>
          </a:p>
        </p:txBody>
      </p:sp>
      <p:sp>
        <p:nvSpPr>
          <p:cNvPr id="5" name="Text Box 4"/>
          <p:cNvSpPr txBox="1"/>
          <p:nvPr/>
        </p:nvSpPr>
        <p:spPr>
          <a:xfrm>
            <a:off x="13518515" y="3796665"/>
            <a:ext cx="9261475" cy="2061210"/>
          </a:xfrm>
          <a:prstGeom prst="rect">
            <a:avLst/>
          </a:prstGeom>
          <a:solidFill>
            <a:srgbClr val="F4EEE8"/>
          </a:solidFill>
        </p:spPr>
        <p:txBody>
          <a:bodyPr wrap="square" rtlCol="0" anchor="t">
            <a:spAutoFit/>
          </a:bodyPr>
          <a:p>
            <a:pPr algn="just"/>
            <a:r>
              <a:rPr lang="en-US"/>
              <a:t>                   </a:t>
            </a:r>
            <a:r>
              <a:rPr lang="en-US" sz="3200"/>
              <a:t> include  tropical and temperate ones. The main plants are grasses. They are crucial for grazing livestock. Grassland animals include giraffes, zebras, lions, elephants, etc.</a:t>
            </a:r>
            <a:endParaRPr lang="en-US" sz="3200"/>
          </a:p>
        </p:txBody>
      </p:sp>
      <p:sp>
        <p:nvSpPr>
          <p:cNvPr id="9" name="Rounded Rectangle 8"/>
          <p:cNvSpPr/>
          <p:nvPr/>
        </p:nvSpPr>
        <p:spPr>
          <a:xfrm>
            <a:off x="-3261995" y="4023360"/>
            <a:ext cx="2287905" cy="652145"/>
          </a:xfrm>
          <a:prstGeom prst="roundRect">
            <a:avLst>
              <a:gd name="adj" fmla="val 50000"/>
            </a:avLst>
          </a:prstGeom>
          <a:solidFill>
            <a:srgbClr val="8DD7F7"/>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Grasslands</a:t>
            </a:r>
            <a:endParaRPr lang="en-US" sz="3200"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1135713"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11"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7" name="Text Box 6"/>
          <p:cNvSpPr txBox="1"/>
          <p:nvPr/>
        </p:nvSpPr>
        <p:spPr>
          <a:xfrm>
            <a:off x="2389505" y="1310005"/>
            <a:ext cx="9261475" cy="2553335"/>
          </a:xfrm>
          <a:prstGeom prst="rect">
            <a:avLst/>
          </a:prstGeom>
          <a:solidFill>
            <a:srgbClr val="F4EEE8"/>
          </a:solidFill>
        </p:spPr>
        <p:txBody>
          <a:bodyPr wrap="square" rtlCol="0" anchor="t">
            <a:spAutoFit/>
          </a:bodyPr>
          <a:p>
            <a:pPr algn="just"/>
            <a:r>
              <a:rPr lang="en-US"/>
              <a:t>                   </a:t>
            </a:r>
            <a:r>
              <a:rPr lang="en-US" sz="3200"/>
              <a:t> include the Pacific, Atlantic, Indian, Southern, and Arctic Oceans. They produce more than 50 per cent of Earth’s oxygen and help adjust the climate. They provide living places for plants like sea grasses, microscopic algae, and fish, etc.</a:t>
            </a:r>
            <a:endParaRPr lang="en-US" sz="3200"/>
          </a:p>
        </p:txBody>
      </p:sp>
      <p:sp>
        <p:nvSpPr>
          <p:cNvPr id="8" name="Rounded Rectangle 7"/>
          <p:cNvSpPr/>
          <p:nvPr/>
        </p:nvSpPr>
        <p:spPr>
          <a:xfrm>
            <a:off x="487680" y="1297940"/>
            <a:ext cx="3023870" cy="652145"/>
          </a:xfrm>
          <a:prstGeom prst="roundRect">
            <a:avLst>
              <a:gd name="adj" fmla="val 50000"/>
            </a:avLst>
          </a:prstGeom>
          <a:solidFill>
            <a:srgbClr val="FFE6A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Ocean habitats</a:t>
            </a:r>
            <a:endParaRPr lang="en-US" sz="3200" b="1">
              <a:solidFill>
                <a:schemeClr val="tx1"/>
              </a:solidFill>
            </a:endParaRPr>
          </a:p>
        </p:txBody>
      </p:sp>
      <p:sp>
        <p:nvSpPr>
          <p:cNvPr id="13" name="Text Box 12"/>
          <p:cNvSpPr txBox="1"/>
          <p:nvPr/>
        </p:nvSpPr>
        <p:spPr>
          <a:xfrm>
            <a:off x="2371725" y="4023360"/>
            <a:ext cx="9261475" cy="2061210"/>
          </a:xfrm>
          <a:prstGeom prst="rect">
            <a:avLst/>
          </a:prstGeom>
          <a:solidFill>
            <a:srgbClr val="F4EEE8"/>
          </a:solidFill>
        </p:spPr>
        <p:txBody>
          <a:bodyPr wrap="square" rtlCol="0" anchor="t">
            <a:spAutoFit/>
          </a:bodyPr>
          <a:p>
            <a:pPr algn="just"/>
            <a:r>
              <a:rPr lang="en-US"/>
              <a:t>                   </a:t>
            </a:r>
            <a:r>
              <a:rPr lang="en-US" sz="3200"/>
              <a:t> include  tropical and temperate ones. The main plants are grasses. They are crucial for grazing livestock. Grassland animals include giraffes, zebras, lions, elephants, etc.</a:t>
            </a:r>
            <a:endParaRPr lang="en-US" sz="3200"/>
          </a:p>
        </p:txBody>
      </p:sp>
      <p:sp>
        <p:nvSpPr>
          <p:cNvPr id="14" name="Rounded Rectangle 13"/>
          <p:cNvSpPr/>
          <p:nvPr/>
        </p:nvSpPr>
        <p:spPr>
          <a:xfrm>
            <a:off x="1223645" y="3939540"/>
            <a:ext cx="2287905" cy="652145"/>
          </a:xfrm>
          <a:prstGeom prst="roundRect">
            <a:avLst>
              <a:gd name="adj" fmla="val 50000"/>
            </a:avLst>
          </a:prstGeom>
          <a:solidFill>
            <a:srgbClr val="8DD7F7"/>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Grasslands</a:t>
            </a:r>
            <a:endParaRPr lang="en-US" sz="3200" b="1">
              <a:solidFill>
                <a:schemeClr val="tx1"/>
              </a:solidFill>
            </a:endParaRPr>
          </a:p>
        </p:txBody>
      </p:sp>
      <p:sp>
        <p:nvSpPr>
          <p:cNvPr id="5" name="Text Box 4"/>
          <p:cNvSpPr txBox="1"/>
          <p:nvPr/>
        </p:nvSpPr>
        <p:spPr>
          <a:xfrm>
            <a:off x="13333095" y="1102995"/>
            <a:ext cx="8169275" cy="2553335"/>
          </a:xfrm>
          <a:prstGeom prst="rect">
            <a:avLst/>
          </a:prstGeom>
          <a:solidFill>
            <a:srgbClr val="F4EEE8"/>
          </a:solidFill>
        </p:spPr>
        <p:txBody>
          <a:bodyPr wrap="square" rtlCol="0" anchor="t">
            <a:spAutoFit/>
          </a:bodyPr>
          <a:p>
            <a:pPr algn="just"/>
            <a:r>
              <a:rPr lang="en-US"/>
              <a:t>                   </a:t>
            </a:r>
            <a:r>
              <a:rPr lang="en-US" sz="3200"/>
              <a:t> include the North Pole and the South Pole. These habitats are covered in ice and extremely cold and dry. Animals here include small fish, polar bears, penguins, leopard seals, etc.</a:t>
            </a:r>
            <a:endParaRPr lang="en-US" sz="3200"/>
          </a:p>
        </p:txBody>
      </p:sp>
      <p:sp>
        <p:nvSpPr>
          <p:cNvPr id="9" name="Rounded Rectangle 8"/>
          <p:cNvSpPr/>
          <p:nvPr/>
        </p:nvSpPr>
        <p:spPr>
          <a:xfrm>
            <a:off x="-3728085" y="1243330"/>
            <a:ext cx="2782570" cy="652145"/>
          </a:xfrm>
          <a:prstGeom prst="roundRect">
            <a:avLst>
              <a:gd name="adj" fmla="val 50000"/>
            </a:avLst>
          </a:prstGeom>
          <a:solidFill>
            <a:srgbClr val="B9DB9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Polar habitats</a:t>
            </a:r>
            <a:endParaRPr lang="en-US" sz="3200" b="1">
              <a:solidFill>
                <a:schemeClr val="tx1"/>
              </a:solidFill>
            </a:endParaRPr>
          </a:p>
        </p:txBody>
      </p:sp>
      <p:sp>
        <p:nvSpPr>
          <p:cNvPr id="10" name="Text Box 9"/>
          <p:cNvSpPr txBox="1"/>
          <p:nvPr/>
        </p:nvSpPr>
        <p:spPr>
          <a:xfrm>
            <a:off x="13141325" y="3656330"/>
            <a:ext cx="8169275" cy="2553335"/>
          </a:xfrm>
          <a:prstGeom prst="rect">
            <a:avLst/>
          </a:prstGeom>
          <a:solidFill>
            <a:srgbClr val="F4EEE8"/>
          </a:solidFill>
        </p:spPr>
        <p:txBody>
          <a:bodyPr wrap="square" rtlCol="0" anchor="t">
            <a:spAutoFit/>
          </a:bodyPr>
          <a:p>
            <a:pPr algn="just"/>
            <a:r>
              <a:rPr lang="en-US"/>
              <a:t>                   </a:t>
            </a:r>
            <a:r>
              <a:rPr lang="en-US" sz="3200"/>
              <a:t> include tropical forests, temperate forests, and boreal forests. They are considered the Earth’s lungs because they produce oxygen. They also provide homes to bats, owls, deer, squirrels, foxes, lizards, etc.</a:t>
            </a:r>
            <a:endParaRPr lang="en-US" sz="3200"/>
          </a:p>
        </p:txBody>
      </p:sp>
      <p:sp>
        <p:nvSpPr>
          <p:cNvPr id="12" name="Rounded Rectangle 11"/>
          <p:cNvSpPr/>
          <p:nvPr/>
        </p:nvSpPr>
        <p:spPr>
          <a:xfrm>
            <a:off x="-3622040" y="3939540"/>
            <a:ext cx="3006725" cy="652145"/>
          </a:xfrm>
          <a:prstGeom prst="roundRect">
            <a:avLst>
              <a:gd name="adj" fmla="val 50000"/>
            </a:avLst>
          </a:prstGeom>
          <a:solidFill>
            <a:srgbClr val="F9C7C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r"/>
            <a:r>
              <a:rPr lang="en-US" sz="3200" b="1">
                <a:solidFill>
                  <a:schemeClr val="tx1"/>
                </a:solidFill>
              </a:rPr>
              <a:t>Forest habitats</a:t>
            </a:r>
            <a:endParaRPr lang="en-US" sz="3200" b="1">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38430" y="28892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graphicFrame>
        <p:nvGraphicFramePr>
          <p:cNvPr id="2" name="Table 1"/>
          <p:cNvGraphicFramePr/>
          <p:nvPr/>
        </p:nvGraphicFramePr>
        <p:xfrm>
          <a:off x="138430" y="1290320"/>
          <a:ext cx="11822430" cy="4652010"/>
        </p:xfrm>
        <a:graphic>
          <a:graphicData uri="http://schemas.openxmlformats.org/drawingml/2006/table">
            <a:tbl>
              <a:tblPr firstRow="1" bandRow="1">
                <a:tableStyleId>{5C22544A-7EE6-4342-B048-85BDC9FD1C3A}</a:tableStyleId>
              </a:tblPr>
              <a:tblGrid>
                <a:gridCol w="4691380"/>
                <a:gridCol w="4691380"/>
                <a:gridCol w="2439670"/>
              </a:tblGrid>
              <a:tr h="1145540">
                <a:tc>
                  <a:txBody>
                    <a:bodyPr/>
                    <a:p>
                      <a:pPr>
                        <a:buNone/>
                      </a:pPr>
                      <a:r>
                        <a:rPr lang="en-US" sz="3200" b="1">
                          <a:solidFill>
                            <a:schemeClr val="tx1"/>
                          </a:solidFill>
                        </a:rPr>
                        <a:t>1. Polar regions</a:t>
                      </a:r>
                      <a:endParaRPr lang="en-US" sz="3200" b="1">
                        <a:solidFill>
                          <a:schemeClr val="tx1"/>
                        </a:solidFill>
                      </a:endParaRPr>
                    </a:p>
                  </a:txBody>
                  <a:tcPr anchor="ctr" anchorCtr="0">
                    <a:solidFill>
                      <a:srgbClr val="A8DF8E"/>
                    </a:solidFill>
                  </a:tcPr>
                </a:tc>
                <a:tc>
                  <a:txBody>
                    <a:bodyPr/>
                    <a:p>
                      <a:pPr algn="just">
                        <a:buNone/>
                      </a:pPr>
                      <a:r>
                        <a:rPr lang="en-US" sz="3200" b="0">
                          <a:solidFill>
                            <a:schemeClr val="tx1"/>
                          </a:solidFill>
                        </a:rPr>
                        <a:t>a. two main types and are crucial for livestock grazing</a:t>
                      </a:r>
                      <a:endParaRPr lang="en-US" sz="3200" b="0">
                        <a:solidFill>
                          <a:schemeClr val="tx1"/>
                        </a:solidFill>
                      </a:endParaRPr>
                    </a:p>
                  </a:txBody>
                  <a:tcPr anchor="ctr" anchorCtr="0">
                    <a:solidFill>
                      <a:srgbClr val="A8DF8E"/>
                    </a:solidFill>
                  </a:tcPr>
                </a:tc>
                <a:tc>
                  <a:txBody>
                    <a:bodyPr/>
                    <a:p>
                      <a:pPr>
                        <a:buNone/>
                      </a:pPr>
                      <a:r>
                        <a:rPr lang="en-US" sz="3200" b="1">
                          <a:solidFill>
                            <a:schemeClr val="tx1"/>
                          </a:solidFill>
                        </a:rPr>
                        <a:t>1.</a:t>
                      </a:r>
                      <a:endParaRPr lang="en-US" sz="3200" b="1">
                        <a:solidFill>
                          <a:schemeClr val="tx1"/>
                        </a:solidFill>
                      </a:endParaRPr>
                    </a:p>
                  </a:txBody>
                  <a:tcPr anchor="ctr" anchorCtr="0">
                    <a:solidFill>
                      <a:srgbClr val="A8DF8E"/>
                    </a:solidFill>
                  </a:tcPr>
                </a:tc>
              </a:tr>
              <a:tr h="1219835">
                <a:tc>
                  <a:txBody>
                    <a:bodyPr/>
                    <a:p>
                      <a:pPr>
                        <a:buNone/>
                      </a:pPr>
                      <a:r>
                        <a:rPr lang="en-US" sz="3200" b="1">
                          <a:solidFill>
                            <a:schemeClr val="tx1"/>
                          </a:solidFill>
                        </a:rPr>
                        <a:t>2. Forests</a:t>
                      </a:r>
                      <a:endParaRPr lang="en-US" sz="3200" b="1">
                        <a:solidFill>
                          <a:schemeClr val="tx1"/>
                        </a:solidFill>
                      </a:endParaRPr>
                    </a:p>
                  </a:txBody>
                  <a:tcPr anchor="ctr" anchorCtr="0">
                    <a:solidFill>
                      <a:srgbClr val="F3FDE8"/>
                    </a:solidFill>
                  </a:tcPr>
                </a:tc>
                <a:tc>
                  <a:txBody>
                    <a:bodyPr/>
                    <a:p>
                      <a:pPr algn="just">
                        <a:buNone/>
                      </a:pPr>
                      <a:r>
                        <a:rPr lang="en-US" sz="3200" b="0">
                          <a:solidFill>
                            <a:schemeClr val="tx1"/>
                          </a:solidFill>
                        </a:rPr>
                        <a:t>b. largest, produce oxygen and adjust the climate</a:t>
                      </a:r>
                      <a:endParaRPr lang="en-US" sz="3200" b="0">
                        <a:solidFill>
                          <a:schemeClr val="tx1"/>
                        </a:solidFill>
                      </a:endParaRPr>
                    </a:p>
                  </a:txBody>
                  <a:tcPr anchor="ctr" anchorCtr="0">
                    <a:solidFill>
                      <a:srgbClr val="F3FDE8"/>
                    </a:solidFill>
                  </a:tcPr>
                </a:tc>
                <a:tc>
                  <a:txBody>
                    <a:bodyPr/>
                    <a:p>
                      <a:pPr>
                        <a:buNone/>
                      </a:pPr>
                      <a:r>
                        <a:rPr lang="en-US" sz="3200" b="1">
                          <a:solidFill>
                            <a:schemeClr val="tx1"/>
                          </a:solidFill>
                        </a:rPr>
                        <a:t>2.</a:t>
                      </a:r>
                      <a:endParaRPr lang="en-US" sz="3200" b="1">
                        <a:solidFill>
                          <a:schemeClr val="tx1"/>
                        </a:solidFill>
                      </a:endParaRPr>
                    </a:p>
                  </a:txBody>
                  <a:tcPr anchor="ctr" anchorCtr="0">
                    <a:solidFill>
                      <a:srgbClr val="F3FDE8"/>
                    </a:solidFill>
                  </a:tcPr>
                </a:tc>
              </a:tr>
              <a:tr h="1219835">
                <a:tc>
                  <a:txBody>
                    <a:bodyPr/>
                    <a:p>
                      <a:pPr>
                        <a:buNone/>
                      </a:pPr>
                      <a:r>
                        <a:rPr lang="en-US" sz="3200" b="1">
                          <a:solidFill>
                            <a:schemeClr val="tx1"/>
                          </a:solidFill>
                        </a:rPr>
                        <a:t>3. Oceans</a:t>
                      </a:r>
                      <a:endParaRPr lang="en-US" sz="3200" b="1">
                        <a:solidFill>
                          <a:schemeClr val="tx1"/>
                        </a:solidFill>
                      </a:endParaRPr>
                    </a:p>
                  </a:txBody>
                  <a:tcPr anchor="ctr" anchorCtr="0">
                    <a:solidFill>
                      <a:srgbClr val="FFE5E5"/>
                    </a:solidFill>
                  </a:tcPr>
                </a:tc>
                <a:tc>
                  <a:txBody>
                    <a:bodyPr/>
                    <a:p>
                      <a:pPr algn="just">
                        <a:buNone/>
                      </a:pPr>
                      <a:r>
                        <a:rPr lang="en-US" sz="3200" b="0">
                          <a:solidFill>
                            <a:schemeClr val="tx1"/>
                          </a:solidFill>
                        </a:rPr>
                        <a:t>c. extremely cold, dry, covered in snow and ice</a:t>
                      </a:r>
                      <a:endParaRPr lang="en-US" sz="3200" b="0">
                        <a:solidFill>
                          <a:schemeClr val="tx1"/>
                        </a:solidFill>
                      </a:endParaRPr>
                    </a:p>
                  </a:txBody>
                  <a:tcPr anchor="ctr" anchorCtr="0">
                    <a:solidFill>
                      <a:srgbClr val="FFE5E5"/>
                    </a:solidFill>
                  </a:tcPr>
                </a:tc>
                <a:tc>
                  <a:txBody>
                    <a:bodyPr/>
                    <a:p>
                      <a:pPr>
                        <a:buNone/>
                      </a:pPr>
                      <a:r>
                        <a:rPr lang="en-US" sz="3200" b="1">
                          <a:solidFill>
                            <a:schemeClr val="tx1"/>
                          </a:solidFill>
                        </a:rPr>
                        <a:t>3.</a:t>
                      </a:r>
                      <a:endParaRPr lang="en-US" sz="3200" b="1">
                        <a:solidFill>
                          <a:schemeClr val="tx1"/>
                        </a:solidFill>
                      </a:endParaRPr>
                    </a:p>
                  </a:txBody>
                  <a:tcPr anchor="ctr" anchorCtr="0">
                    <a:solidFill>
                      <a:srgbClr val="FFE5E5"/>
                    </a:solidFill>
                  </a:tcPr>
                </a:tc>
              </a:tr>
              <a:tr h="1066800">
                <a:tc>
                  <a:txBody>
                    <a:bodyPr/>
                    <a:p>
                      <a:pPr>
                        <a:buNone/>
                      </a:pPr>
                      <a:r>
                        <a:rPr lang="en-US" sz="3200" b="1">
                          <a:solidFill>
                            <a:schemeClr val="tx1"/>
                          </a:solidFill>
                        </a:rPr>
                        <a:t>4. Grasslands</a:t>
                      </a:r>
                      <a:endParaRPr lang="en-US" sz="3200" b="1">
                        <a:solidFill>
                          <a:schemeClr val="tx1"/>
                        </a:solidFill>
                      </a:endParaRPr>
                    </a:p>
                  </a:txBody>
                  <a:tcPr anchor="ctr" anchorCtr="0">
                    <a:solidFill>
                      <a:srgbClr val="FFBFBF"/>
                    </a:solidFill>
                  </a:tcPr>
                </a:tc>
                <a:tc>
                  <a:txBody>
                    <a:bodyPr/>
                    <a:p>
                      <a:pPr algn="just">
                        <a:buNone/>
                      </a:pPr>
                      <a:r>
                        <a:rPr lang="en-US" sz="3200" b="0">
                          <a:solidFill>
                            <a:schemeClr val="tx1"/>
                          </a:solidFill>
                        </a:rPr>
                        <a:t>d. the lungs of Earth, home to many species</a:t>
                      </a:r>
                      <a:endParaRPr lang="en-US" sz="3200" b="0">
                        <a:solidFill>
                          <a:schemeClr val="tx1"/>
                        </a:solidFill>
                      </a:endParaRPr>
                    </a:p>
                  </a:txBody>
                  <a:tcPr anchor="ctr" anchorCtr="0">
                    <a:solidFill>
                      <a:srgbClr val="FFBFBF"/>
                    </a:solidFill>
                  </a:tcPr>
                </a:tc>
                <a:tc>
                  <a:txBody>
                    <a:bodyPr/>
                    <a:p>
                      <a:pPr>
                        <a:buNone/>
                      </a:pPr>
                      <a:r>
                        <a:rPr lang="en-US" sz="3200" b="1">
                          <a:solidFill>
                            <a:schemeClr val="tx1"/>
                          </a:solidFill>
                        </a:rPr>
                        <a:t>4.</a:t>
                      </a:r>
                      <a:endParaRPr lang="en-US" sz="3200" b="1">
                        <a:solidFill>
                          <a:schemeClr val="tx1"/>
                        </a:solidFill>
                      </a:endParaRPr>
                    </a:p>
                  </a:txBody>
                  <a:tcPr anchor="ctr" anchorCtr="0">
                    <a:solidFill>
                      <a:srgbClr val="FFBFBF"/>
                    </a:solidFill>
                  </a:tcPr>
                </a:tc>
              </a:tr>
            </a:tbl>
          </a:graphicData>
        </a:graphic>
      </p:graphicFrame>
      <p:sp>
        <p:nvSpPr>
          <p:cNvPr id="7" name="Text Box 6"/>
          <p:cNvSpPr txBox="1"/>
          <p:nvPr/>
        </p:nvSpPr>
        <p:spPr>
          <a:xfrm>
            <a:off x="9961245" y="1424305"/>
            <a:ext cx="735330" cy="706755"/>
          </a:xfrm>
          <a:prstGeom prst="rect">
            <a:avLst/>
          </a:prstGeom>
          <a:noFill/>
          <a:ln w="9525">
            <a:noFill/>
          </a:ln>
        </p:spPr>
        <p:txBody>
          <a:bodyPr wrap="square">
            <a:spAutoFit/>
          </a:bodyPr>
          <a:p>
            <a:pPr marL="635" indent="-635" algn="just"/>
            <a:r>
              <a:rPr lang="en-US" sz="4000" b="1">
                <a:solidFill>
                  <a:srgbClr val="FF0000"/>
                </a:solidFill>
                <a:latin typeface="Calibri" panose="020F0502020204030204" pitchFamily="34" charset="0"/>
                <a:cs typeface="Calibri" panose="020F0502020204030204" pitchFamily="34" charset="0"/>
              </a:rPr>
              <a:t>c</a:t>
            </a:r>
            <a:endParaRPr lang="en-US" sz="4000" b="1">
              <a:solidFill>
                <a:srgbClr val="FF0000"/>
              </a:solidFill>
              <a:latin typeface="Calibri" panose="020F0502020204030204" pitchFamily="34" charset="0"/>
              <a:cs typeface="Calibri" panose="020F0502020204030204" pitchFamily="34" charset="0"/>
            </a:endParaRPr>
          </a:p>
        </p:txBody>
      </p:sp>
      <p:sp>
        <p:nvSpPr>
          <p:cNvPr id="22" name="Text Box 21"/>
          <p:cNvSpPr txBox="1"/>
          <p:nvPr/>
        </p:nvSpPr>
        <p:spPr>
          <a:xfrm>
            <a:off x="9961245" y="2580005"/>
            <a:ext cx="735330" cy="706755"/>
          </a:xfrm>
          <a:prstGeom prst="rect">
            <a:avLst/>
          </a:prstGeom>
          <a:noFill/>
          <a:ln w="9525">
            <a:noFill/>
          </a:ln>
        </p:spPr>
        <p:txBody>
          <a:bodyPr wrap="square">
            <a:spAutoFit/>
          </a:bodyPr>
          <a:p>
            <a:pPr marL="635" indent="-635" algn="just"/>
            <a:r>
              <a:rPr lang="en-US" sz="4000" b="1">
                <a:solidFill>
                  <a:srgbClr val="FF0000"/>
                </a:solidFill>
                <a:latin typeface="Calibri" panose="020F0502020204030204" pitchFamily="34" charset="0"/>
                <a:cs typeface="Calibri" panose="020F0502020204030204" pitchFamily="34" charset="0"/>
              </a:rPr>
              <a:t>d</a:t>
            </a:r>
            <a:endParaRPr lang="en-US" sz="4000" b="1">
              <a:solidFill>
                <a:srgbClr val="FF0000"/>
              </a:solidFill>
              <a:latin typeface="Calibri" panose="020F0502020204030204" pitchFamily="34" charset="0"/>
              <a:cs typeface="Calibri" panose="020F0502020204030204" pitchFamily="34" charset="0"/>
            </a:endParaRPr>
          </a:p>
        </p:txBody>
      </p:sp>
      <p:sp>
        <p:nvSpPr>
          <p:cNvPr id="25" name="Text Box 24"/>
          <p:cNvSpPr txBox="1"/>
          <p:nvPr/>
        </p:nvSpPr>
        <p:spPr>
          <a:xfrm>
            <a:off x="9961245" y="3837305"/>
            <a:ext cx="735330" cy="706755"/>
          </a:xfrm>
          <a:prstGeom prst="rect">
            <a:avLst/>
          </a:prstGeom>
          <a:noFill/>
          <a:ln w="9525">
            <a:noFill/>
          </a:ln>
        </p:spPr>
        <p:txBody>
          <a:bodyPr wrap="square">
            <a:spAutoFit/>
          </a:bodyPr>
          <a:p>
            <a:pPr marL="635" indent="-635" algn="just"/>
            <a:r>
              <a:rPr lang="en-US" sz="4000" b="1">
                <a:solidFill>
                  <a:srgbClr val="FF0000"/>
                </a:solidFill>
                <a:latin typeface="Calibri" panose="020F0502020204030204" pitchFamily="34" charset="0"/>
                <a:cs typeface="Calibri" panose="020F0502020204030204" pitchFamily="34" charset="0"/>
              </a:rPr>
              <a:t>b</a:t>
            </a:r>
            <a:endParaRPr lang="en-US" sz="4000" b="1">
              <a:solidFill>
                <a:srgbClr val="FF0000"/>
              </a:solidFill>
              <a:latin typeface="Calibri" panose="020F0502020204030204" pitchFamily="34" charset="0"/>
              <a:cs typeface="Calibri" panose="020F0502020204030204" pitchFamily="34" charset="0"/>
            </a:endParaRPr>
          </a:p>
        </p:txBody>
      </p:sp>
      <p:sp>
        <p:nvSpPr>
          <p:cNvPr id="29" name="Text Box 28"/>
          <p:cNvSpPr txBox="1"/>
          <p:nvPr/>
        </p:nvSpPr>
        <p:spPr>
          <a:xfrm>
            <a:off x="9961245" y="5094605"/>
            <a:ext cx="735330" cy="706755"/>
          </a:xfrm>
          <a:prstGeom prst="rect">
            <a:avLst/>
          </a:prstGeom>
          <a:noFill/>
          <a:ln w="9525">
            <a:noFill/>
          </a:ln>
        </p:spPr>
        <p:txBody>
          <a:bodyPr wrap="square">
            <a:spAutoFit/>
          </a:bodyPr>
          <a:p>
            <a:pPr marL="635" indent="-635" algn="just"/>
            <a:r>
              <a:rPr lang="en-US" sz="4000" b="1">
                <a:solidFill>
                  <a:srgbClr val="FF0000"/>
                </a:solidFill>
                <a:latin typeface="Calibri" panose="020F0502020204030204" pitchFamily="34" charset="0"/>
                <a:cs typeface="Calibri" panose="020F0502020204030204" pitchFamily="34" charset="0"/>
              </a:rPr>
              <a:t>a</a:t>
            </a:r>
            <a:endParaRPr lang="en-US" sz="4000" b="1">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2" grpId="0"/>
      <p:bldP spid="22" grpId="1"/>
      <p:bldP spid="25" grpId="0"/>
      <p:bldP spid="25" grpId="1"/>
      <p:bldP spid="29" grpId="0"/>
      <p:bldP spid="2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38430" y="288925"/>
            <a:ext cx="42164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EXTRA ACTIVITY:</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3" name="TextBox 20"/>
          <p:cNvSpPr txBox="1"/>
          <p:nvPr/>
        </p:nvSpPr>
        <p:spPr>
          <a:xfrm>
            <a:off x="299085" y="1495425"/>
            <a:ext cx="11732895" cy="746125"/>
          </a:xfrm>
          <a:prstGeom prst="rect">
            <a:avLst/>
          </a:prstGeom>
          <a:noFill/>
        </p:spPr>
        <p:txBody>
          <a:bodyPr wrap="square">
            <a:noAutofit/>
          </a:bodyPr>
          <a:p>
            <a:pPr algn="just"/>
            <a:r>
              <a:rPr lang="en-US" sz="4000" dirty="0">
                <a:solidFill>
                  <a:schemeClr val="tx1"/>
                </a:solidFill>
                <a:effectLst/>
                <a:sym typeface="+mn-ea"/>
              </a:rPr>
              <a:t>- There are two pictures of two other types of habitats.</a:t>
            </a:r>
            <a:endParaRPr lang="en-US" sz="4000" dirty="0">
              <a:solidFill>
                <a:schemeClr val="tx1"/>
              </a:solidFill>
              <a:effectLst/>
              <a:sym typeface="+mn-ea"/>
            </a:endParaRPr>
          </a:p>
        </p:txBody>
      </p:sp>
      <p:sp>
        <p:nvSpPr>
          <p:cNvPr id="2" name="TextBox 20"/>
          <p:cNvSpPr txBox="1"/>
          <p:nvPr/>
        </p:nvSpPr>
        <p:spPr>
          <a:xfrm>
            <a:off x="299085" y="2241550"/>
            <a:ext cx="11732895" cy="746125"/>
          </a:xfrm>
          <a:prstGeom prst="rect">
            <a:avLst/>
          </a:prstGeom>
          <a:noFill/>
        </p:spPr>
        <p:txBody>
          <a:bodyPr wrap="square">
            <a:noAutofit/>
          </a:bodyPr>
          <a:p>
            <a:pPr algn="just"/>
            <a:r>
              <a:rPr lang="en-US" sz="4000" dirty="0">
                <a:solidFill>
                  <a:schemeClr val="tx1"/>
                </a:solidFill>
                <a:effectLst/>
                <a:sym typeface="+mn-ea"/>
              </a:rPr>
              <a:t>- Name them. </a:t>
            </a:r>
            <a:endParaRPr lang="en-US" sz="4000" dirty="0">
              <a:solidFill>
                <a:schemeClr val="tx1"/>
              </a:solidFill>
              <a:effectLst/>
              <a:sym typeface="+mn-ea"/>
            </a:endParaRPr>
          </a:p>
        </p:txBody>
      </p:sp>
      <p:sp>
        <p:nvSpPr>
          <p:cNvPr id="6" name="TextBox 20"/>
          <p:cNvSpPr txBox="1"/>
          <p:nvPr/>
        </p:nvSpPr>
        <p:spPr>
          <a:xfrm>
            <a:off x="299085" y="2987675"/>
            <a:ext cx="11732895" cy="746125"/>
          </a:xfrm>
          <a:prstGeom prst="rect">
            <a:avLst/>
          </a:prstGeom>
          <a:noFill/>
        </p:spPr>
        <p:txBody>
          <a:bodyPr wrap="square">
            <a:noAutofit/>
          </a:bodyPr>
          <a:p>
            <a:pPr algn="just"/>
            <a:r>
              <a:rPr lang="en-US" sz="4000" dirty="0">
                <a:solidFill>
                  <a:schemeClr val="tx1"/>
                </a:solidFill>
                <a:effectLst/>
                <a:sym typeface="+mn-ea"/>
              </a:rPr>
              <a:t>- Then, ask and answer questions about  additional habitats, the types of flora and fauna, the special features and roles of them.</a:t>
            </a:r>
            <a:endParaRPr lang="en-US" sz="4000" dirty="0">
              <a:solidFill>
                <a:schemeClr val="tx1"/>
              </a:solidFill>
              <a:effectLst/>
              <a:sym typeface="+mn-ea"/>
            </a:endParaRPr>
          </a:p>
        </p:txBody>
      </p:sp>
      <p:graphicFrame>
        <p:nvGraphicFramePr>
          <p:cNvPr id="7" name="Table 6"/>
          <p:cNvGraphicFramePr/>
          <p:nvPr/>
        </p:nvGraphicFramePr>
        <p:xfrm>
          <a:off x="240030" y="9334500"/>
          <a:ext cx="11729720" cy="5744210"/>
        </p:xfrm>
        <a:graphic>
          <a:graphicData uri="http://schemas.openxmlformats.org/drawingml/2006/table">
            <a:tbl>
              <a:tblPr firstRow="1" bandRow="1">
                <a:tableStyleId>{5C22544A-7EE6-4342-B048-85BDC9FD1C3A}</a:tableStyleId>
              </a:tblPr>
              <a:tblGrid>
                <a:gridCol w="5941060"/>
                <a:gridCol w="5788660"/>
              </a:tblGrid>
              <a:tr h="2239010">
                <a:tc>
                  <a:txBody>
                    <a:bodyPr/>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lgn="ctr">
                        <a:buNone/>
                      </a:pPr>
                      <a:r>
                        <a:rPr lang="en-US" sz="2800">
                          <a:solidFill>
                            <a:srgbClr val="FF0000"/>
                          </a:solidFill>
                        </a:rPr>
                        <a:t>SAHARA</a:t>
                      </a:r>
                      <a:endParaRPr lang="en-US" sz="2800">
                        <a:solidFill>
                          <a:srgbClr val="FF0000"/>
                        </a:solidFill>
                      </a:endParaRPr>
                    </a:p>
                  </a:txBody>
                  <a:tcPr>
                    <a:solidFill>
                      <a:srgbClr val="FFD9C0"/>
                    </a:solidFill>
                  </a:tcPr>
                </a:tc>
                <a:tc>
                  <a:txBody>
                    <a:bodyPr/>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lgn="ctr">
                        <a:buNone/>
                      </a:pPr>
                      <a:r>
                        <a:rPr lang="en-US" sz="2800">
                          <a:solidFill>
                            <a:srgbClr val="FF0000"/>
                          </a:solidFill>
                        </a:rPr>
                        <a:t>BAIKAL</a:t>
                      </a:r>
                      <a:endParaRPr lang="en-US" sz="2800">
                        <a:solidFill>
                          <a:srgbClr val="FF0000"/>
                        </a:solidFill>
                      </a:endParaRPr>
                    </a:p>
                  </a:txBody>
                  <a:tcPr>
                    <a:solidFill>
                      <a:srgbClr val="77C3F4"/>
                    </a:solidFill>
                  </a:tcPr>
                </a:tc>
              </a:tr>
              <a:tr h="3505200">
                <a:tc>
                  <a:txBody>
                    <a:bodyPr/>
                    <a:p>
                      <a:pPr algn="just">
                        <a:buNone/>
                      </a:pPr>
                      <a:r>
                        <a:rPr lang="en-US" sz="2800"/>
                        <a:t>-largest one in the world</a:t>
                      </a:r>
                      <a:endParaRPr lang="en-US" sz="2800"/>
                    </a:p>
                    <a:p>
                      <a:pPr algn="just">
                        <a:buNone/>
                      </a:pPr>
                      <a:r>
                        <a:rPr lang="en-US" sz="2800"/>
                        <a:t>-located in northern Africa </a:t>
                      </a:r>
                      <a:endParaRPr lang="en-US" sz="2800"/>
                    </a:p>
                    <a:p>
                      <a:pPr algn="just">
                        <a:buNone/>
                      </a:pPr>
                      <a:r>
                        <a:rPr lang="en-US" sz="2800"/>
                        <a:t>-few plants and animals</a:t>
                      </a:r>
                      <a:endParaRPr lang="en-US" sz="2800"/>
                    </a:p>
                    <a:p>
                      <a:pPr algn="just">
                        <a:buNone/>
                      </a:pPr>
                      <a:r>
                        <a:rPr lang="en-US" sz="2800"/>
                        <a:t>-little rain fall (&lt;25 cm per year)</a:t>
                      </a:r>
                      <a:endParaRPr lang="en-US" sz="2800"/>
                    </a:p>
                    <a:p>
                      <a:pPr algn="just">
                        <a:buNone/>
                      </a:pPr>
                      <a:r>
                        <a:rPr lang="en-US" sz="2800"/>
                        <a:t>-very hot and dry average temperature: 36o C, highest in summer: 56oC </a:t>
                      </a:r>
                      <a:endParaRPr lang="en-US" sz="2800"/>
                    </a:p>
                  </a:txBody>
                  <a:tcPr>
                    <a:solidFill>
                      <a:srgbClr val="FAF0D7"/>
                    </a:solidFill>
                  </a:tcPr>
                </a:tc>
                <a:tc>
                  <a:txBody>
                    <a:bodyPr/>
                    <a:p>
                      <a:pPr algn="just">
                        <a:buNone/>
                      </a:pPr>
                      <a:r>
                        <a:rPr lang="en-US" sz="2800"/>
                        <a:t>- largest, oldest and deepest freshwater </a:t>
                      </a:r>
                      <a:endParaRPr lang="en-US" sz="2800"/>
                    </a:p>
                    <a:p>
                      <a:pPr algn="just">
                        <a:buNone/>
                      </a:pPr>
                      <a:r>
                        <a:rPr lang="en-US" sz="2800"/>
                        <a:t>- located in Russia</a:t>
                      </a:r>
                      <a:endParaRPr lang="en-US" sz="2800"/>
                    </a:p>
                    <a:p>
                      <a:pPr algn="just">
                        <a:buNone/>
                      </a:pPr>
                      <a:r>
                        <a:rPr lang="en-US" sz="2800"/>
                        <a:t>- home to approximately 1,700 to 1,800 plant and animal species</a:t>
                      </a:r>
                      <a:endParaRPr lang="en-US" sz="2800"/>
                    </a:p>
                    <a:p>
                      <a:pPr algn="just">
                        <a:buNone/>
                      </a:pPr>
                      <a:r>
                        <a:rPr lang="en-US" sz="2800"/>
                        <a:t>- holds 20% of world fresh water.</a:t>
                      </a:r>
                      <a:endParaRPr lang="en-US" sz="2800"/>
                    </a:p>
                    <a:p>
                      <a:pPr algn="just">
                        <a:buNone/>
                      </a:pPr>
                      <a:r>
                        <a:rPr lang="en-US" sz="2800"/>
                        <a:t>- cold (-21o C in winter and 11oC in summer)</a:t>
                      </a:r>
                      <a:endParaRPr lang="en-US" sz="2800"/>
                    </a:p>
                  </a:txBody>
                  <a:tcPr>
                    <a:solidFill>
                      <a:srgbClr val="8CC0DE"/>
                    </a:solidFill>
                  </a:tcPr>
                </a:tc>
              </a:tr>
            </a:tbl>
          </a:graphicData>
        </a:graphic>
      </p:graphicFrame>
      <p:pic>
        <p:nvPicPr>
          <p:cNvPr id="9" name="Picture 9"/>
          <p:cNvPicPr>
            <a:picLocks noChangeAspect="1"/>
          </p:cNvPicPr>
          <p:nvPr/>
        </p:nvPicPr>
        <p:blipFill>
          <a:blip r:embed="rId1"/>
          <a:srcRect l="11390" t="12351" r="14921" b="15150"/>
          <a:stretch>
            <a:fillRect/>
          </a:stretch>
        </p:blipFill>
        <p:spPr>
          <a:xfrm>
            <a:off x="976630" y="-4090670"/>
            <a:ext cx="3114040" cy="1431290"/>
          </a:xfrm>
          <a:prstGeom prst="rect">
            <a:avLst/>
          </a:prstGeom>
        </p:spPr>
      </p:pic>
      <p:pic>
        <p:nvPicPr>
          <p:cNvPr id="10" name="Picture 11"/>
          <p:cNvPicPr>
            <a:picLocks noChangeAspect="1"/>
          </p:cNvPicPr>
          <p:nvPr>
            <p:ph idx="1"/>
          </p:nvPr>
        </p:nvPicPr>
        <p:blipFill>
          <a:blip r:embed="rId2"/>
          <a:stretch>
            <a:fillRect/>
          </a:stretch>
        </p:blipFill>
        <p:spPr>
          <a:xfrm>
            <a:off x="6975475" y="-4233545"/>
            <a:ext cx="3325495" cy="16205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p>
            <a:endParaRPr lang="en-US"/>
          </a:p>
        </p:txBody>
      </p:sp>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38430" y="28892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graphicFrame>
        <p:nvGraphicFramePr>
          <p:cNvPr id="3" name="Table 2"/>
          <p:cNvGraphicFramePr/>
          <p:nvPr/>
        </p:nvGraphicFramePr>
        <p:xfrm>
          <a:off x="240030" y="1016000"/>
          <a:ext cx="11729720" cy="5744210"/>
        </p:xfrm>
        <a:graphic>
          <a:graphicData uri="http://schemas.openxmlformats.org/drawingml/2006/table">
            <a:tbl>
              <a:tblPr firstRow="1" bandRow="1">
                <a:tableStyleId>{5C22544A-7EE6-4342-B048-85BDC9FD1C3A}</a:tableStyleId>
              </a:tblPr>
              <a:tblGrid>
                <a:gridCol w="5941060"/>
                <a:gridCol w="5788660"/>
              </a:tblGrid>
              <a:tr h="2239010">
                <a:tc>
                  <a:txBody>
                    <a:bodyPr/>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lgn="ctr">
                        <a:buNone/>
                      </a:pPr>
                      <a:r>
                        <a:rPr lang="en-US" sz="2800">
                          <a:solidFill>
                            <a:srgbClr val="FF0000"/>
                          </a:solidFill>
                        </a:rPr>
                        <a:t>SAHARA</a:t>
                      </a:r>
                      <a:endParaRPr lang="en-US" sz="2800">
                        <a:solidFill>
                          <a:srgbClr val="FF0000"/>
                        </a:solidFill>
                      </a:endParaRPr>
                    </a:p>
                  </a:txBody>
                  <a:tcPr>
                    <a:solidFill>
                      <a:srgbClr val="FFD9C0"/>
                    </a:solidFill>
                  </a:tcPr>
                </a:tc>
                <a:tc>
                  <a:txBody>
                    <a:bodyPr/>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buNone/>
                      </a:pPr>
                      <a:endParaRPr lang="en-US" sz="2800">
                        <a:solidFill>
                          <a:srgbClr val="FF0000"/>
                        </a:solidFill>
                      </a:endParaRPr>
                    </a:p>
                    <a:p>
                      <a:pPr algn="ctr">
                        <a:buNone/>
                      </a:pPr>
                      <a:r>
                        <a:rPr lang="en-US" sz="2800">
                          <a:solidFill>
                            <a:srgbClr val="FF0000"/>
                          </a:solidFill>
                        </a:rPr>
                        <a:t>BAIKAL</a:t>
                      </a:r>
                      <a:endParaRPr lang="en-US" sz="2800">
                        <a:solidFill>
                          <a:srgbClr val="FF0000"/>
                        </a:solidFill>
                      </a:endParaRPr>
                    </a:p>
                  </a:txBody>
                  <a:tcPr>
                    <a:solidFill>
                      <a:srgbClr val="77C3F4"/>
                    </a:solidFill>
                  </a:tcPr>
                </a:tc>
              </a:tr>
              <a:tr h="3505200">
                <a:tc>
                  <a:txBody>
                    <a:bodyPr/>
                    <a:p>
                      <a:pPr algn="just">
                        <a:buNone/>
                      </a:pPr>
                      <a:r>
                        <a:rPr lang="en-US" sz="2800"/>
                        <a:t>-largest one in the world</a:t>
                      </a:r>
                      <a:endParaRPr lang="en-US" sz="2800"/>
                    </a:p>
                    <a:p>
                      <a:pPr algn="just">
                        <a:buNone/>
                      </a:pPr>
                      <a:r>
                        <a:rPr lang="en-US" sz="2800"/>
                        <a:t>-located in northern Africa </a:t>
                      </a:r>
                      <a:endParaRPr lang="en-US" sz="2800"/>
                    </a:p>
                    <a:p>
                      <a:pPr algn="just">
                        <a:buNone/>
                      </a:pPr>
                      <a:r>
                        <a:rPr lang="en-US" sz="2800"/>
                        <a:t>-few plants and animals</a:t>
                      </a:r>
                      <a:endParaRPr lang="en-US" sz="2800"/>
                    </a:p>
                    <a:p>
                      <a:pPr algn="just">
                        <a:buNone/>
                      </a:pPr>
                      <a:r>
                        <a:rPr lang="en-US" sz="2800"/>
                        <a:t>-little rain fall (&lt;25 cm per year)</a:t>
                      </a:r>
                      <a:endParaRPr lang="en-US" sz="2800"/>
                    </a:p>
                    <a:p>
                      <a:pPr algn="just">
                        <a:buNone/>
                      </a:pPr>
                      <a:r>
                        <a:rPr lang="en-US" sz="2800"/>
                        <a:t>-very hot and dry average temperature: 36o C, highest in summer: 56oC </a:t>
                      </a:r>
                      <a:endParaRPr lang="en-US" sz="2800"/>
                    </a:p>
                  </a:txBody>
                  <a:tcPr>
                    <a:solidFill>
                      <a:srgbClr val="FAF0D7"/>
                    </a:solidFill>
                  </a:tcPr>
                </a:tc>
                <a:tc>
                  <a:txBody>
                    <a:bodyPr/>
                    <a:p>
                      <a:pPr algn="just">
                        <a:buNone/>
                      </a:pPr>
                      <a:r>
                        <a:rPr lang="en-US" sz="2800"/>
                        <a:t>- largest, oldest and deepest freshwater </a:t>
                      </a:r>
                      <a:endParaRPr lang="en-US" sz="2800"/>
                    </a:p>
                    <a:p>
                      <a:pPr algn="just">
                        <a:buNone/>
                      </a:pPr>
                      <a:r>
                        <a:rPr lang="en-US" sz="2800"/>
                        <a:t>- located in Russia</a:t>
                      </a:r>
                      <a:endParaRPr lang="en-US" sz="2800"/>
                    </a:p>
                    <a:p>
                      <a:pPr algn="just">
                        <a:buNone/>
                      </a:pPr>
                      <a:r>
                        <a:rPr lang="en-US" sz="2800"/>
                        <a:t>- home to approximately 1,700 to 1,800 plant and animal species</a:t>
                      </a:r>
                      <a:endParaRPr lang="en-US" sz="2800"/>
                    </a:p>
                    <a:p>
                      <a:pPr algn="just">
                        <a:buNone/>
                      </a:pPr>
                      <a:r>
                        <a:rPr lang="en-US" sz="2800"/>
                        <a:t>- holds 20% of world fresh water.</a:t>
                      </a:r>
                      <a:endParaRPr lang="en-US" sz="2800"/>
                    </a:p>
                    <a:p>
                      <a:pPr algn="just">
                        <a:buNone/>
                      </a:pPr>
                      <a:r>
                        <a:rPr lang="en-US" sz="2800"/>
                        <a:t>- cold (-21o C in winter and 11oC in summer)</a:t>
                      </a:r>
                      <a:endParaRPr lang="en-US" sz="2800"/>
                    </a:p>
                  </a:txBody>
                  <a:tcPr>
                    <a:solidFill>
                      <a:srgbClr val="8CC0DE"/>
                    </a:solidFill>
                  </a:tcPr>
                </a:tc>
              </a:tr>
            </a:tbl>
          </a:graphicData>
        </a:graphic>
      </p:graphicFrame>
      <p:pic>
        <p:nvPicPr>
          <p:cNvPr id="9" name="Picture 9"/>
          <p:cNvPicPr>
            <a:picLocks noChangeAspect="1"/>
          </p:cNvPicPr>
          <p:nvPr/>
        </p:nvPicPr>
        <p:blipFill>
          <a:blip r:embed="rId1"/>
          <a:srcRect l="11390" t="12351" r="9136" b="15150"/>
          <a:stretch>
            <a:fillRect/>
          </a:stretch>
        </p:blipFill>
        <p:spPr>
          <a:xfrm>
            <a:off x="1538605" y="1269365"/>
            <a:ext cx="3358515" cy="1431290"/>
          </a:xfrm>
          <a:prstGeom prst="rect">
            <a:avLst/>
          </a:prstGeom>
        </p:spPr>
      </p:pic>
      <p:pic>
        <p:nvPicPr>
          <p:cNvPr id="10" name="Picture 11"/>
          <p:cNvPicPr>
            <a:picLocks noChangeAspect="1"/>
          </p:cNvPicPr>
          <p:nvPr>
            <p:ph idx="1"/>
          </p:nvPr>
        </p:nvPicPr>
        <p:blipFill>
          <a:blip r:embed="rId2"/>
          <a:stretch>
            <a:fillRect/>
          </a:stretch>
        </p:blipFill>
        <p:spPr>
          <a:xfrm>
            <a:off x="7356475" y="1126490"/>
            <a:ext cx="3325495" cy="16205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p>
            <a:endParaRPr lang="en-US"/>
          </a:p>
        </p:txBody>
      </p:sp>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76655"/>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pairs. Choose two habitats and compare them.</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8103" y="12822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1796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66750" y="1793240"/>
            <a:ext cx="11123295" cy="1076325"/>
          </a:xfrm>
          <a:prstGeom prst="rect">
            <a:avLst/>
          </a:prstGeom>
          <a:noFill/>
          <a:ln w="9525">
            <a:noFill/>
          </a:ln>
        </p:spPr>
        <p:txBody>
          <a:bodyPr wrap="square">
            <a:spAutoFit/>
          </a:bodyPr>
          <a:lstStyle/>
          <a:p>
            <a:pPr marL="635" indent="-635" algn="just"/>
            <a:r>
              <a:rPr lang="en-US" sz="3200" b="0">
                <a:latin typeface="Calibri" panose="020F0502020204030204" pitchFamily="34" charset="0"/>
                <a:cs typeface="Calibri" panose="020F0502020204030204" pitchFamily="34" charset="0"/>
              </a:rPr>
              <a:t>- Work in pairs to choose two habitats to describe and then compare them.</a:t>
            </a:r>
            <a:endParaRPr lang="en-US" sz="3200" b="0">
              <a:latin typeface="Calibri" panose="020F0502020204030204" pitchFamily="34" charset="0"/>
              <a:cs typeface="Calibri" panose="020F0502020204030204" pitchFamily="34" charset="0"/>
            </a:endParaRPr>
          </a:p>
        </p:txBody>
      </p:sp>
      <p:sp>
        <p:nvSpPr>
          <p:cNvPr id="3" name="Text Box 2"/>
          <p:cNvSpPr txBox="1"/>
          <p:nvPr/>
        </p:nvSpPr>
        <p:spPr>
          <a:xfrm>
            <a:off x="577850" y="2746375"/>
            <a:ext cx="11123295" cy="583565"/>
          </a:xfrm>
          <a:prstGeom prst="rect">
            <a:avLst/>
          </a:prstGeom>
          <a:noFill/>
          <a:ln w="9525">
            <a:noFill/>
          </a:ln>
        </p:spPr>
        <p:txBody>
          <a:bodyPr wrap="square">
            <a:spAutoFit/>
          </a:bodyPr>
          <a:lstStyle/>
          <a:p>
            <a:pPr marL="635" indent="-635" algn="just"/>
            <a:r>
              <a:rPr lang="en-US" sz="3200">
                <a:latin typeface="Calibri" panose="020F0502020204030204" pitchFamily="34" charset="0"/>
                <a:cs typeface="Calibri" panose="020F0502020204030204" pitchFamily="34" charset="0"/>
              </a:rPr>
              <a:t>- Think of suggested features:</a:t>
            </a:r>
            <a:endParaRPr lang="en-US" sz="3200">
              <a:latin typeface="Calibri" panose="020F0502020204030204" pitchFamily="34" charset="0"/>
              <a:cs typeface="Calibri" panose="020F0502020204030204" pitchFamily="34" charset="0"/>
            </a:endParaRPr>
          </a:p>
        </p:txBody>
      </p:sp>
      <p:sp>
        <p:nvSpPr>
          <p:cNvPr id="7" name="Text Box 6"/>
          <p:cNvSpPr txBox="1"/>
          <p:nvPr/>
        </p:nvSpPr>
        <p:spPr>
          <a:xfrm>
            <a:off x="2357120" y="3329940"/>
            <a:ext cx="7477125" cy="2061210"/>
          </a:xfrm>
          <a:prstGeom prst="rect">
            <a:avLst/>
          </a:prstGeom>
          <a:solidFill>
            <a:srgbClr val="FFE5E5"/>
          </a:solidFill>
          <a:ln w="9525">
            <a:noFill/>
          </a:ln>
        </p:spPr>
        <p:txBody>
          <a:bodyPr wrap="square">
            <a:spAutoFit/>
          </a:bodyPr>
          <a:p>
            <a:pPr marL="635" indent="-635" algn="just"/>
            <a:r>
              <a:rPr lang="en-US" sz="3200">
                <a:latin typeface="Calibri" panose="020F0502020204030204" pitchFamily="34" charset="0"/>
                <a:cs typeface="Calibri" panose="020F0502020204030204" pitchFamily="34" charset="0"/>
              </a:rPr>
              <a:t>- their specific types / examples</a:t>
            </a:r>
            <a:endParaRPr lang="en-US" sz="3200">
              <a:latin typeface="Calibri" panose="020F0502020204030204" pitchFamily="34" charset="0"/>
              <a:cs typeface="Calibri" panose="020F0502020204030204" pitchFamily="34" charset="0"/>
            </a:endParaRPr>
          </a:p>
          <a:p>
            <a:pPr marL="635" indent="-635" algn="just"/>
            <a:r>
              <a:rPr lang="en-US" sz="3200">
                <a:latin typeface="Calibri" panose="020F0502020204030204" pitchFamily="34" charset="0"/>
                <a:cs typeface="Calibri" panose="020F0502020204030204" pitchFamily="34" charset="0"/>
              </a:rPr>
              <a:t>- their importance</a:t>
            </a:r>
            <a:endParaRPr lang="en-US" sz="3200">
              <a:latin typeface="Calibri" panose="020F0502020204030204" pitchFamily="34" charset="0"/>
              <a:cs typeface="Calibri" panose="020F0502020204030204" pitchFamily="34" charset="0"/>
            </a:endParaRPr>
          </a:p>
          <a:p>
            <a:pPr marL="635" indent="-635" algn="just"/>
            <a:r>
              <a:rPr lang="en-US" sz="3200">
                <a:latin typeface="Calibri" panose="020F0502020204030204" pitchFamily="34" charset="0"/>
                <a:cs typeface="Calibri" panose="020F0502020204030204" pitchFamily="34" charset="0"/>
              </a:rPr>
              <a:t>- plants /animals living there</a:t>
            </a:r>
            <a:endParaRPr lang="en-US" sz="3200">
              <a:latin typeface="Calibri" panose="020F0502020204030204" pitchFamily="34" charset="0"/>
              <a:cs typeface="Calibri" panose="020F0502020204030204" pitchFamily="34" charset="0"/>
            </a:endParaRPr>
          </a:p>
          <a:p>
            <a:pPr marL="635" indent="-635" algn="just"/>
            <a:r>
              <a:rPr lang="en-US" sz="3200">
                <a:latin typeface="Calibri" panose="020F0502020204030204" pitchFamily="34" charset="0"/>
                <a:cs typeface="Calibri" panose="020F0502020204030204" pitchFamily="34" charset="0"/>
              </a:rPr>
              <a:t>- other special features</a:t>
            </a:r>
            <a:endParaRPr lang="en-US" sz="3200">
              <a:latin typeface="Calibri" panose="020F0502020204030204" pitchFamily="34" charset="0"/>
              <a:cs typeface="Calibri" panose="020F0502020204030204" pitchFamily="34" charset="0"/>
            </a:endParaRPr>
          </a:p>
        </p:txBody>
      </p:sp>
      <p:sp>
        <p:nvSpPr>
          <p:cNvPr id="8" name="Text Box 7"/>
          <p:cNvSpPr txBox="1"/>
          <p:nvPr/>
        </p:nvSpPr>
        <p:spPr>
          <a:xfrm>
            <a:off x="577850" y="5477510"/>
            <a:ext cx="11123295" cy="1076325"/>
          </a:xfrm>
          <a:prstGeom prst="rect">
            <a:avLst/>
          </a:prstGeom>
          <a:noFill/>
          <a:ln w="9525">
            <a:noFill/>
          </a:ln>
        </p:spPr>
        <p:txBody>
          <a:bodyPr wrap="square">
            <a:spAutoFit/>
          </a:bodyPr>
          <a:p>
            <a:pPr marL="635" indent="-635" algn="just"/>
            <a:r>
              <a:rPr lang="en-US" sz="3200">
                <a:latin typeface="Calibri" panose="020F0502020204030204" pitchFamily="34" charset="0"/>
                <a:cs typeface="Calibri" panose="020F0502020204030204" pitchFamily="34" charset="0"/>
              </a:rPr>
              <a:t>- Make notes about similarities and differences of the two types they have chosen.</a:t>
            </a:r>
            <a:endParaRPr lang="en-US" sz="3200">
              <a:latin typeface="Calibri" panose="020F0502020204030204" pitchFamily="34" charset="0"/>
              <a:cs typeface="Calibri" panose="020F0502020204030204" pitchFamily="34" charset="0"/>
            </a:endParaRPr>
          </a:p>
        </p:txBody>
      </p:sp>
      <p:graphicFrame>
        <p:nvGraphicFramePr>
          <p:cNvPr id="9" name="Content Placeholder 8"/>
          <p:cNvGraphicFramePr/>
          <p:nvPr>
            <p:ph idx="1"/>
          </p:nvPr>
        </p:nvGraphicFramePr>
        <p:xfrm>
          <a:off x="838200" y="7704455"/>
          <a:ext cx="10515600" cy="6009005"/>
        </p:xfrm>
        <a:graphic>
          <a:graphicData uri="http://schemas.openxmlformats.org/drawingml/2006/table">
            <a:tbl>
              <a:tblPr firstRow="1" bandRow="1">
                <a:tableStyleId>{5C22544A-7EE6-4342-B048-85BDC9FD1C3A}</a:tableStyleId>
              </a:tblPr>
              <a:tblGrid>
                <a:gridCol w="2880360"/>
                <a:gridCol w="4066540"/>
                <a:gridCol w="3568700"/>
              </a:tblGrid>
              <a:tr h="537845">
                <a:tc>
                  <a:txBody>
                    <a:bodyPr/>
                    <a:p>
                      <a:pPr marL="635" indent="-635" algn="just"/>
                      <a:endParaRPr lang="en-US" sz="2500" b="1">
                        <a:solidFill>
                          <a:schemeClr val="tx1"/>
                        </a:solidFill>
                        <a:latin typeface="Calibri" panose="020F0502020204030204" pitchFamily="34" charset="0"/>
                        <a:cs typeface="Calibri" panose="020F0502020204030204" pitchFamily="34" charset="0"/>
                        <a:sym typeface="+mn-ea"/>
                      </a:endParaRPr>
                    </a:p>
                  </a:txBody>
                  <a:tcPr anchor="ctr" anchorCtr="0">
                    <a:solidFill>
                      <a:srgbClr val="FAF0D7"/>
                    </a:solidFill>
                  </a:tcPr>
                </a:tc>
                <a:tc>
                  <a:txBody>
                    <a:bodyPr/>
                    <a:p>
                      <a:pPr algn="ctr">
                        <a:buNone/>
                      </a:pPr>
                      <a:r>
                        <a:rPr lang="en-US" sz="2500" b="1">
                          <a:solidFill>
                            <a:schemeClr val="tx1"/>
                          </a:solidFill>
                        </a:rPr>
                        <a:t>HA LONG BAY</a:t>
                      </a:r>
                      <a:endParaRPr lang="en-US" sz="2500" b="1">
                        <a:solidFill>
                          <a:schemeClr val="tx1"/>
                        </a:solidFill>
                      </a:endParaRPr>
                    </a:p>
                  </a:txBody>
                  <a:tcPr anchor="ctr" anchorCtr="0">
                    <a:solidFill>
                      <a:srgbClr val="15BAE9"/>
                    </a:solidFill>
                  </a:tcPr>
                </a:tc>
                <a:tc>
                  <a:txBody>
                    <a:bodyPr/>
                    <a:p>
                      <a:pPr algn="ctr">
                        <a:buNone/>
                      </a:pPr>
                      <a:r>
                        <a:rPr lang="en-US" sz="2500" b="1">
                          <a:solidFill>
                            <a:schemeClr val="tx1"/>
                          </a:solidFill>
                        </a:rPr>
                        <a:t>DA LAT HIGHLANDS</a:t>
                      </a:r>
                      <a:endParaRPr lang="en-US" sz="2500" b="1">
                        <a:solidFill>
                          <a:schemeClr val="tx1"/>
                        </a:solidFill>
                      </a:endParaRPr>
                    </a:p>
                  </a:txBody>
                  <a:tcPr anchor="ctr" anchorCtr="0">
                    <a:solidFill>
                      <a:srgbClr val="CCEEBC"/>
                    </a:solidFill>
                  </a:tcPr>
                </a:tc>
              </a:tr>
              <a:tr h="1676400">
                <a:tc>
                  <a:txBody>
                    <a:bodyPr/>
                    <a:p>
                      <a:pPr marL="635" indent="-635" algn="ctr"/>
                      <a:r>
                        <a:rPr lang="en-US" sz="2500" b="1">
                          <a:latin typeface="Calibri" panose="020F0502020204030204" pitchFamily="34" charset="0"/>
                          <a:cs typeface="Calibri" panose="020F0502020204030204" pitchFamily="34" charset="0"/>
                          <a:sym typeface="+mn-ea"/>
                        </a:rPr>
                        <a:t>Specific types / examples</a:t>
                      </a:r>
                      <a:endParaRPr lang="en-US" sz="2500" b="1">
                        <a:solidFill>
                          <a:schemeClr val="tx1"/>
                        </a:solidFill>
                        <a:latin typeface="Calibri" panose="020F0502020204030204" pitchFamily="34" charset="0"/>
                        <a:cs typeface="Calibri" panose="020F0502020204030204" pitchFamily="34" charset="0"/>
                        <a:sym typeface="+mn-ea"/>
                      </a:endParaRPr>
                    </a:p>
                  </a:txBody>
                  <a:tcPr anchor="ctr" anchorCtr="0">
                    <a:solidFill>
                      <a:srgbClr val="FAF0D7"/>
                    </a:solidFill>
                  </a:tcPr>
                </a:tc>
                <a:tc>
                  <a:txBody>
                    <a:bodyPr/>
                    <a:p>
                      <a:pPr algn="ctr">
                        <a:buNone/>
                      </a:pPr>
                      <a:r>
                        <a:rPr lang="en-US" sz="2500" b="0">
                          <a:solidFill>
                            <a:schemeClr val="tx1"/>
                          </a:solidFill>
                        </a:rPr>
                        <a:t>Limestone cliffs, turquoise waters, schools of fish, playful dolphins, coral reefs.</a:t>
                      </a:r>
                      <a:endParaRPr lang="en-US" sz="2500" b="0">
                        <a:solidFill>
                          <a:schemeClr val="tx1"/>
                        </a:solidFill>
                      </a:endParaRPr>
                    </a:p>
                  </a:txBody>
                  <a:tcPr anchor="ctr" anchorCtr="0">
                    <a:solidFill>
                      <a:srgbClr val="15BAE9"/>
                    </a:solidFill>
                  </a:tcPr>
                </a:tc>
                <a:tc>
                  <a:txBody>
                    <a:bodyPr/>
                    <a:p>
                      <a:pPr algn="ctr">
                        <a:buNone/>
                      </a:pPr>
                      <a:r>
                        <a:rPr lang="en-US" sz="2500" b="1">
                          <a:solidFill>
                            <a:schemeClr val="tx1"/>
                          </a:solidFill>
                        </a:rPr>
                        <a:t> </a:t>
                      </a:r>
                      <a:r>
                        <a:rPr lang="en-US" sz="2500" b="0">
                          <a:solidFill>
                            <a:schemeClr val="tx1"/>
                          </a:solidFill>
                        </a:rPr>
                        <a:t>Lush tea plantations, crisp mountain air, wild orchids, colorful birds, misty valleys.</a:t>
                      </a:r>
                      <a:r>
                        <a:rPr lang="en-US" sz="2500" b="1">
                          <a:solidFill>
                            <a:schemeClr val="tx1"/>
                          </a:solidFill>
                        </a:rPr>
                        <a:t> </a:t>
                      </a:r>
                      <a:endParaRPr lang="en-US" sz="2500" b="1">
                        <a:solidFill>
                          <a:schemeClr val="tx1"/>
                        </a:solidFill>
                      </a:endParaRPr>
                    </a:p>
                  </a:txBody>
                  <a:tcPr anchor="ctr" anchorCtr="0">
                    <a:solidFill>
                      <a:srgbClr val="CCEEBC"/>
                    </a:solidFill>
                  </a:tcPr>
                </a:tc>
              </a:tr>
              <a:tr h="1676400">
                <a:tc>
                  <a:txBody>
                    <a:bodyPr/>
                    <a:p>
                      <a:pPr algn="ctr">
                        <a:buNone/>
                      </a:pPr>
                      <a:r>
                        <a:rPr lang="en-US" sz="2500" b="1">
                          <a:latin typeface="Calibri" panose="020F0502020204030204" pitchFamily="34" charset="0"/>
                          <a:cs typeface="Calibri" panose="020F0502020204030204" pitchFamily="34" charset="0"/>
                          <a:sym typeface="+mn-ea"/>
                        </a:rPr>
                        <a:t>Importance</a:t>
                      </a:r>
                      <a:endParaRPr lang="en-US" sz="2500" b="1">
                        <a:solidFill>
                          <a:schemeClr val="tx1"/>
                        </a:solidFill>
                        <a:latin typeface="Calibri" panose="020F0502020204030204" pitchFamily="34" charset="0"/>
                        <a:cs typeface="Calibri" panose="020F0502020204030204" pitchFamily="34" charset="0"/>
                        <a:sym typeface="+mn-ea"/>
                      </a:endParaRPr>
                    </a:p>
                  </a:txBody>
                  <a:tcPr anchor="ctr" anchorCtr="0">
                    <a:solidFill>
                      <a:srgbClr val="FAF0D7"/>
                    </a:solidFill>
                  </a:tcPr>
                </a:tc>
                <a:tc>
                  <a:txBody>
                    <a:bodyPr/>
                    <a:p>
                      <a:pPr algn="ctr">
                        <a:buNone/>
                      </a:pPr>
                      <a:r>
                        <a:rPr lang="en-US" sz="2500" b="0">
                          <a:solidFill>
                            <a:schemeClr val="tx1"/>
                          </a:solidFill>
                        </a:rPr>
                        <a:t>Cleans air, shields coast, cradles marine life.</a:t>
                      </a:r>
                      <a:endParaRPr lang="en-US" sz="2500" b="0">
                        <a:solidFill>
                          <a:schemeClr val="tx1"/>
                        </a:solidFill>
                      </a:endParaRPr>
                    </a:p>
                  </a:txBody>
                  <a:tcPr anchor="ctr" anchorCtr="0">
                    <a:solidFill>
                      <a:srgbClr val="15BAE9"/>
                    </a:solidFill>
                  </a:tcPr>
                </a:tc>
                <a:tc>
                  <a:txBody>
                    <a:bodyPr/>
                    <a:p>
                      <a:pPr algn="ctr">
                        <a:buNone/>
                      </a:pPr>
                      <a:r>
                        <a:rPr lang="en-US" sz="2500" b="0">
                          <a:solidFill>
                            <a:schemeClr val="tx1"/>
                          </a:solidFill>
                        </a:rPr>
                        <a:t>Purifies water, offers respite from heat, contributes to scenic beauty.</a:t>
                      </a:r>
                      <a:endParaRPr lang="en-US" sz="2500" b="0">
                        <a:solidFill>
                          <a:schemeClr val="tx1"/>
                        </a:solidFill>
                      </a:endParaRPr>
                    </a:p>
                  </a:txBody>
                  <a:tcPr anchor="ctr" anchorCtr="0">
                    <a:solidFill>
                      <a:srgbClr val="CCEEBC"/>
                    </a:solidFill>
                  </a:tcPr>
                </a:tc>
              </a:tr>
              <a:tr h="883920">
                <a:tc>
                  <a:txBody>
                    <a:bodyPr/>
                    <a:p>
                      <a:pPr marL="635" indent="-635" algn="ctr"/>
                      <a:r>
                        <a:rPr lang="en-US" sz="2500" b="1">
                          <a:latin typeface="Calibri" panose="020F0502020204030204" pitchFamily="34" charset="0"/>
                          <a:cs typeface="Calibri" panose="020F0502020204030204" pitchFamily="34" charset="0"/>
                          <a:sym typeface="+mn-ea"/>
                        </a:rPr>
                        <a:t>Plants /animals living there</a:t>
                      </a:r>
                      <a:endParaRPr lang="en-US" sz="2500" b="1">
                        <a:solidFill>
                          <a:schemeClr val="tx1"/>
                        </a:solidFill>
                        <a:latin typeface="Calibri" panose="020F0502020204030204" pitchFamily="34" charset="0"/>
                        <a:cs typeface="Calibri" panose="020F0502020204030204" pitchFamily="34" charset="0"/>
                        <a:sym typeface="+mn-ea"/>
                      </a:endParaRPr>
                    </a:p>
                  </a:txBody>
                  <a:tcPr anchor="ctr" anchorCtr="0">
                    <a:solidFill>
                      <a:srgbClr val="FAF0D7"/>
                    </a:solidFill>
                  </a:tcPr>
                </a:tc>
                <a:tc>
                  <a:txBody>
                    <a:bodyPr/>
                    <a:p>
                      <a:pPr algn="ctr">
                        <a:buNone/>
                      </a:pPr>
                      <a:r>
                        <a:rPr lang="en-US" sz="2500" b="0">
                          <a:solidFill>
                            <a:schemeClr val="tx1"/>
                          </a:solidFill>
                        </a:rPr>
                        <a:t>Coral reefs, fish, dolphins.</a:t>
                      </a:r>
                      <a:endParaRPr lang="en-US" sz="2500" b="0">
                        <a:solidFill>
                          <a:schemeClr val="tx1"/>
                        </a:solidFill>
                      </a:endParaRPr>
                    </a:p>
                  </a:txBody>
                  <a:tcPr anchor="ctr" anchorCtr="0">
                    <a:solidFill>
                      <a:srgbClr val="15BAE9"/>
                    </a:solidFill>
                  </a:tcPr>
                </a:tc>
                <a:tc>
                  <a:txBody>
                    <a:bodyPr/>
                    <a:p>
                      <a:pPr algn="ctr">
                        <a:buNone/>
                      </a:pPr>
                      <a:r>
                        <a:rPr lang="en-US" sz="2500" b="0">
                          <a:solidFill>
                            <a:schemeClr val="tx1"/>
                          </a:solidFill>
                        </a:rPr>
                        <a:t>Tea plants, orchids, birds. </a:t>
                      </a:r>
                      <a:endParaRPr lang="en-US" sz="2500" b="0">
                        <a:solidFill>
                          <a:schemeClr val="tx1"/>
                        </a:solidFill>
                      </a:endParaRPr>
                    </a:p>
                  </a:txBody>
                  <a:tcPr anchor="ctr" anchorCtr="0">
                    <a:solidFill>
                      <a:srgbClr val="CCEEBC"/>
                    </a:solidFill>
                  </a:tcPr>
                </a:tc>
              </a:tr>
              <a:tr h="883920">
                <a:tc>
                  <a:txBody>
                    <a:bodyPr/>
                    <a:p>
                      <a:pPr algn="ctr">
                        <a:buNone/>
                      </a:pPr>
                      <a:r>
                        <a:rPr lang="en-US" sz="2500" b="1">
                          <a:solidFill>
                            <a:schemeClr val="tx1"/>
                          </a:solidFill>
                        </a:rPr>
                        <a:t>Other </a:t>
                      </a:r>
                      <a:r>
                        <a:rPr lang="en-US" sz="2500" b="1">
                          <a:latin typeface="Calibri" panose="020F0502020204030204" pitchFamily="34" charset="0"/>
                          <a:cs typeface="Calibri" panose="020F0502020204030204" pitchFamily="34" charset="0"/>
                          <a:sym typeface="+mn-ea"/>
                        </a:rPr>
                        <a:t>special features</a:t>
                      </a:r>
                      <a:endParaRPr lang="en-US" sz="2500" b="1">
                        <a:latin typeface="Calibri" panose="020F0502020204030204" pitchFamily="34" charset="0"/>
                        <a:cs typeface="Calibri" panose="020F0502020204030204" pitchFamily="34" charset="0"/>
                      </a:endParaRPr>
                    </a:p>
                    <a:p>
                      <a:pPr algn="ctr">
                        <a:buNone/>
                      </a:pPr>
                      <a:endParaRPr lang="en-US" sz="2500" b="1">
                        <a:solidFill>
                          <a:schemeClr val="tx1"/>
                        </a:solidFill>
                      </a:endParaRPr>
                    </a:p>
                  </a:txBody>
                  <a:tcPr anchor="ctr" anchorCtr="0">
                    <a:solidFill>
                      <a:srgbClr val="FAF0D7"/>
                    </a:solidFill>
                  </a:tcPr>
                </a:tc>
                <a:tc>
                  <a:txBody>
                    <a:bodyPr/>
                    <a:p>
                      <a:pPr algn="ctr">
                        <a:buNone/>
                      </a:pPr>
                      <a:r>
                        <a:rPr lang="en-US" sz="2500" b="0">
                          <a:solidFill>
                            <a:schemeClr val="tx1"/>
                          </a:solidFill>
                        </a:rPr>
                        <a:t>Mist, ancient legends, sun-dappled depths.</a:t>
                      </a:r>
                      <a:endParaRPr lang="en-US" sz="2500" b="0">
                        <a:solidFill>
                          <a:schemeClr val="tx1"/>
                        </a:solidFill>
                      </a:endParaRPr>
                    </a:p>
                  </a:txBody>
                  <a:tcPr anchor="ctr" anchorCtr="0">
                    <a:solidFill>
                      <a:srgbClr val="15BAE9"/>
                    </a:solidFill>
                  </a:tcPr>
                </a:tc>
                <a:tc>
                  <a:txBody>
                    <a:bodyPr/>
                    <a:p>
                      <a:pPr algn="ctr">
                        <a:buNone/>
                      </a:pPr>
                      <a:r>
                        <a:rPr lang="en-US" sz="2500" b="0">
                          <a:solidFill>
                            <a:schemeClr val="tx1"/>
                          </a:solidFill>
                        </a:rPr>
                        <a:t>Cool temperature, vibrant colors, bird songs.</a:t>
                      </a:r>
                      <a:endParaRPr lang="en-US" sz="2500" b="0">
                        <a:solidFill>
                          <a:schemeClr val="tx1"/>
                        </a:solidFill>
                      </a:endParaRPr>
                    </a:p>
                  </a:txBody>
                  <a:tcPr anchor="ctr" anchorCtr="0">
                    <a:solidFill>
                      <a:srgbClr val="CCEEBC"/>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7" grpId="0" bldLvl="0" animBg="1"/>
      <p:bldP spid="7" grpId="1"/>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19685"/>
            <a:ext cx="12192000" cy="6299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0"/>
          <p:cNvSpPr txBox="1"/>
          <p:nvPr/>
        </p:nvSpPr>
        <p:spPr>
          <a:xfrm>
            <a:off x="487045" y="0"/>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graphicFrame>
        <p:nvGraphicFramePr>
          <p:cNvPr id="4" name="Table 3"/>
          <p:cNvGraphicFramePr/>
          <p:nvPr/>
        </p:nvGraphicFramePr>
        <p:xfrm>
          <a:off x="138430" y="1097915"/>
          <a:ext cx="11939905" cy="5658485"/>
        </p:xfrm>
        <a:graphic>
          <a:graphicData uri="http://schemas.openxmlformats.org/drawingml/2006/table">
            <a:tbl>
              <a:tblPr firstRow="1" bandRow="1">
                <a:tableStyleId>{5C22544A-7EE6-4342-B048-85BDC9FD1C3A}</a:tableStyleId>
              </a:tblPr>
              <a:tblGrid>
                <a:gridCol w="3270250"/>
                <a:gridCol w="4617720"/>
                <a:gridCol w="4051935"/>
              </a:tblGrid>
              <a:tr h="537845">
                <a:tc>
                  <a:txBody>
                    <a:bodyPr/>
                    <a:p>
                      <a:pPr marL="635" indent="-635" algn="just"/>
                      <a:endParaRPr lang="en-US" sz="2500" b="1">
                        <a:solidFill>
                          <a:schemeClr val="tx1"/>
                        </a:solidFill>
                        <a:latin typeface="Calibri" panose="020F0502020204030204" pitchFamily="34" charset="0"/>
                        <a:cs typeface="Calibri" panose="020F0502020204030204" pitchFamily="34" charset="0"/>
                        <a:sym typeface="+mn-ea"/>
                      </a:endParaRPr>
                    </a:p>
                  </a:txBody>
                  <a:tcPr anchor="ctr" anchorCtr="0">
                    <a:solidFill>
                      <a:srgbClr val="FAF0D7"/>
                    </a:solidFill>
                  </a:tcPr>
                </a:tc>
                <a:tc>
                  <a:txBody>
                    <a:bodyPr/>
                    <a:p>
                      <a:pPr algn="ctr">
                        <a:buNone/>
                      </a:pPr>
                      <a:r>
                        <a:rPr lang="en-US" sz="2500" b="1">
                          <a:solidFill>
                            <a:schemeClr val="tx1"/>
                          </a:solidFill>
                        </a:rPr>
                        <a:t>HA LONG BAY</a:t>
                      </a:r>
                      <a:endParaRPr lang="en-US" sz="2500" b="1">
                        <a:solidFill>
                          <a:schemeClr val="tx1"/>
                        </a:solidFill>
                      </a:endParaRPr>
                    </a:p>
                  </a:txBody>
                  <a:tcPr anchor="ctr" anchorCtr="0">
                    <a:solidFill>
                      <a:srgbClr val="15BAE9"/>
                    </a:solidFill>
                  </a:tcPr>
                </a:tc>
                <a:tc>
                  <a:txBody>
                    <a:bodyPr/>
                    <a:p>
                      <a:pPr algn="ctr">
                        <a:buNone/>
                      </a:pPr>
                      <a:r>
                        <a:rPr lang="en-US" sz="2500" b="1">
                          <a:solidFill>
                            <a:schemeClr val="tx1"/>
                          </a:solidFill>
                        </a:rPr>
                        <a:t>DA LAT HIGHLANDS</a:t>
                      </a:r>
                      <a:endParaRPr lang="en-US" sz="2500" b="1">
                        <a:solidFill>
                          <a:schemeClr val="tx1"/>
                        </a:solidFill>
                      </a:endParaRPr>
                    </a:p>
                  </a:txBody>
                  <a:tcPr anchor="ctr" anchorCtr="0">
                    <a:solidFill>
                      <a:srgbClr val="CCEEBC"/>
                    </a:solidFill>
                  </a:tcPr>
                </a:tc>
              </a:tr>
              <a:tr h="1676400">
                <a:tc>
                  <a:txBody>
                    <a:bodyPr/>
                    <a:p>
                      <a:pPr marL="635" indent="-635" algn="ctr"/>
                      <a:r>
                        <a:rPr lang="en-US" sz="2500" b="1">
                          <a:latin typeface="Calibri" panose="020F0502020204030204" pitchFamily="34" charset="0"/>
                          <a:cs typeface="Calibri" panose="020F0502020204030204" pitchFamily="34" charset="0"/>
                          <a:sym typeface="+mn-ea"/>
                        </a:rPr>
                        <a:t>Specific types / examples</a:t>
                      </a:r>
                      <a:endParaRPr lang="en-US" sz="2500" b="1">
                        <a:solidFill>
                          <a:schemeClr val="tx1"/>
                        </a:solidFill>
                        <a:latin typeface="Calibri" panose="020F0502020204030204" pitchFamily="34" charset="0"/>
                        <a:cs typeface="Calibri" panose="020F0502020204030204" pitchFamily="34" charset="0"/>
                        <a:sym typeface="+mn-ea"/>
                      </a:endParaRPr>
                    </a:p>
                  </a:txBody>
                  <a:tcPr anchor="ctr" anchorCtr="0">
                    <a:solidFill>
                      <a:srgbClr val="FAF0D7"/>
                    </a:solidFill>
                  </a:tcPr>
                </a:tc>
                <a:tc>
                  <a:txBody>
                    <a:bodyPr/>
                    <a:p>
                      <a:pPr algn="ctr">
                        <a:buNone/>
                      </a:pPr>
                      <a:r>
                        <a:rPr lang="en-US" sz="2500" b="0">
                          <a:solidFill>
                            <a:schemeClr val="tx1"/>
                          </a:solidFill>
                        </a:rPr>
                        <a:t>Limestone cliffs, turquoise waters, schools of fish, playful dolphins, coral reefs.</a:t>
                      </a:r>
                      <a:endParaRPr lang="en-US" sz="2500" b="0">
                        <a:solidFill>
                          <a:schemeClr val="tx1"/>
                        </a:solidFill>
                      </a:endParaRPr>
                    </a:p>
                  </a:txBody>
                  <a:tcPr anchor="ctr" anchorCtr="0">
                    <a:solidFill>
                      <a:srgbClr val="15BAE9"/>
                    </a:solidFill>
                  </a:tcPr>
                </a:tc>
                <a:tc>
                  <a:txBody>
                    <a:bodyPr/>
                    <a:p>
                      <a:pPr algn="ctr">
                        <a:buNone/>
                      </a:pPr>
                      <a:r>
                        <a:rPr lang="en-US" sz="2500" b="1">
                          <a:solidFill>
                            <a:schemeClr val="tx1"/>
                          </a:solidFill>
                        </a:rPr>
                        <a:t> </a:t>
                      </a:r>
                      <a:r>
                        <a:rPr lang="en-US" sz="2500" b="0">
                          <a:solidFill>
                            <a:schemeClr val="tx1"/>
                          </a:solidFill>
                        </a:rPr>
                        <a:t>Lush tea plantations, crisp mountain air, wild orchids, colorful birds, misty valleys.</a:t>
                      </a:r>
                      <a:r>
                        <a:rPr lang="en-US" sz="2500" b="1">
                          <a:solidFill>
                            <a:schemeClr val="tx1"/>
                          </a:solidFill>
                        </a:rPr>
                        <a:t> </a:t>
                      </a:r>
                      <a:endParaRPr lang="en-US" sz="2500" b="1">
                        <a:solidFill>
                          <a:schemeClr val="tx1"/>
                        </a:solidFill>
                      </a:endParaRPr>
                    </a:p>
                  </a:txBody>
                  <a:tcPr anchor="ctr" anchorCtr="0">
                    <a:solidFill>
                      <a:srgbClr val="CCEEBC"/>
                    </a:solidFill>
                  </a:tcPr>
                </a:tc>
              </a:tr>
              <a:tr h="1676400">
                <a:tc>
                  <a:txBody>
                    <a:bodyPr/>
                    <a:p>
                      <a:pPr algn="ctr">
                        <a:buNone/>
                      </a:pPr>
                      <a:r>
                        <a:rPr lang="en-US" sz="2500" b="1">
                          <a:latin typeface="Calibri" panose="020F0502020204030204" pitchFamily="34" charset="0"/>
                          <a:cs typeface="Calibri" panose="020F0502020204030204" pitchFamily="34" charset="0"/>
                          <a:sym typeface="+mn-ea"/>
                        </a:rPr>
                        <a:t>Importance</a:t>
                      </a:r>
                      <a:endParaRPr lang="en-US" sz="2500" b="1">
                        <a:solidFill>
                          <a:schemeClr val="tx1"/>
                        </a:solidFill>
                        <a:latin typeface="Calibri" panose="020F0502020204030204" pitchFamily="34" charset="0"/>
                        <a:cs typeface="Calibri" panose="020F0502020204030204" pitchFamily="34" charset="0"/>
                        <a:sym typeface="+mn-ea"/>
                      </a:endParaRPr>
                    </a:p>
                  </a:txBody>
                  <a:tcPr anchor="ctr" anchorCtr="0">
                    <a:solidFill>
                      <a:srgbClr val="FAF0D7"/>
                    </a:solidFill>
                  </a:tcPr>
                </a:tc>
                <a:tc>
                  <a:txBody>
                    <a:bodyPr/>
                    <a:p>
                      <a:pPr algn="ctr">
                        <a:buNone/>
                      </a:pPr>
                      <a:r>
                        <a:rPr lang="en-US" sz="2500" b="0">
                          <a:solidFill>
                            <a:schemeClr val="tx1"/>
                          </a:solidFill>
                        </a:rPr>
                        <a:t>Cleans air, shields coast, cradles marine life.</a:t>
                      </a:r>
                      <a:endParaRPr lang="en-US" sz="2500" b="0">
                        <a:solidFill>
                          <a:schemeClr val="tx1"/>
                        </a:solidFill>
                      </a:endParaRPr>
                    </a:p>
                  </a:txBody>
                  <a:tcPr anchor="ctr" anchorCtr="0">
                    <a:solidFill>
                      <a:srgbClr val="15BAE9"/>
                    </a:solidFill>
                  </a:tcPr>
                </a:tc>
                <a:tc>
                  <a:txBody>
                    <a:bodyPr/>
                    <a:p>
                      <a:pPr algn="ctr">
                        <a:buNone/>
                      </a:pPr>
                      <a:r>
                        <a:rPr lang="en-US" sz="2500" b="0">
                          <a:solidFill>
                            <a:schemeClr val="tx1"/>
                          </a:solidFill>
                        </a:rPr>
                        <a:t>Purifies water, offers respite from heat, contributes to scenic beauty.</a:t>
                      </a:r>
                      <a:endParaRPr lang="en-US" sz="2500" b="0">
                        <a:solidFill>
                          <a:schemeClr val="tx1"/>
                        </a:solidFill>
                      </a:endParaRPr>
                    </a:p>
                  </a:txBody>
                  <a:tcPr anchor="ctr" anchorCtr="0">
                    <a:solidFill>
                      <a:srgbClr val="CCEEBC"/>
                    </a:solidFill>
                  </a:tcPr>
                </a:tc>
              </a:tr>
              <a:tr h="883920">
                <a:tc>
                  <a:txBody>
                    <a:bodyPr/>
                    <a:p>
                      <a:pPr marL="635" indent="-635" algn="ctr"/>
                      <a:r>
                        <a:rPr lang="en-US" sz="2500" b="1">
                          <a:latin typeface="Calibri" panose="020F0502020204030204" pitchFamily="34" charset="0"/>
                          <a:cs typeface="Calibri" panose="020F0502020204030204" pitchFamily="34" charset="0"/>
                          <a:sym typeface="+mn-ea"/>
                        </a:rPr>
                        <a:t>Plants /animals living there</a:t>
                      </a:r>
                      <a:endParaRPr lang="en-US" sz="2500" b="1">
                        <a:solidFill>
                          <a:schemeClr val="tx1"/>
                        </a:solidFill>
                        <a:latin typeface="Calibri" panose="020F0502020204030204" pitchFamily="34" charset="0"/>
                        <a:cs typeface="Calibri" panose="020F0502020204030204" pitchFamily="34" charset="0"/>
                        <a:sym typeface="+mn-ea"/>
                      </a:endParaRPr>
                    </a:p>
                  </a:txBody>
                  <a:tcPr anchor="ctr" anchorCtr="0">
                    <a:solidFill>
                      <a:srgbClr val="FAF0D7"/>
                    </a:solidFill>
                  </a:tcPr>
                </a:tc>
                <a:tc>
                  <a:txBody>
                    <a:bodyPr/>
                    <a:p>
                      <a:pPr algn="ctr">
                        <a:buNone/>
                      </a:pPr>
                      <a:r>
                        <a:rPr lang="en-US" sz="2500" b="0">
                          <a:solidFill>
                            <a:schemeClr val="tx1"/>
                          </a:solidFill>
                        </a:rPr>
                        <a:t>Coral reefs, fish, dolphins.</a:t>
                      </a:r>
                      <a:endParaRPr lang="en-US" sz="2500" b="0">
                        <a:solidFill>
                          <a:schemeClr val="tx1"/>
                        </a:solidFill>
                      </a:endParaRPr>
                    </a:p>
                  </a:txBody>
                  <a:tcPr anchor="ctr" anchorCtr="0">
                    <a:solidFill>
                      <a:srgbClr val="15BAE9"/>
                    </a:solidFill>
                  </a:tcPr>
                </a:tc>
                <a:tc>
                  <a:txBody>
                    <a:bodyPr/>
                    <a:p>
                      <a:pPr algn="ctr">
                        <a:buNone/>
                      </a:pPr>
                      <a:r>
                        <a:rPr lang="en-US" sz="2500" b="0">
                          <a:solidFill>
                            <a:schemeClr val="tx1"/>
                          </a:solidFill>
                        </a:rPr>
                        <a:t>Tea plants, orchids, birds. </a:t>
                      </a:r>
                      <a:endParaRPr lang="en-US" sz="2500" b="0">
                        <a:solidFill>
                          <a:schemeClr val="tx1"/>
                        </a:solidFill>
                      </a:endParaRPr>
                    </a:p>
                  </a:txBody>
                  <a:tcPr anchor="ctr" anchorCtr="0">
                    <a:solidFill>
                      <a:srgbClr val="CCEEBC"/>
                    </a:solidFill>
                  </a:tcPr>
                </a:tc>
              </a:tr>
              <a:tr h="883920">
                <a:tc>
                  <a:txBody>
                    <a:bodyPr/>
                    <a:p>
                      <a:pPr algn="ctr">
                        <a:buNone/>
                      </a:pPr>
                      <a:r>
                        <a:rPr lang="en-US" sz="2500" b="1">
                          <a:solidFill>
                            <a:schemeClr val="tx1"/>
                          </a:solidFill>
                        </a:rPr>
                        <a:t>Other </a:t>
                      </a:r>
                      <a:r>
                        <a:rPr lang="en-US" sz="2500" b="1">
                          <a:latin typeface="Calibri" panose="020F0502020204030204" pitchFamily="34" charset="0"/>
                          <a:cs typeface="Calibri" panose="020F0502020204030204" pitchFamily="34" charset="0"/>
                          <a:sym typeface="+mn-ea"/>
                        </a:rPr>
                        <a:t>special features</a:t>
                      </a:r>
                      <a:endParaRPr lang="en-US" sz="2500" b="1">
                        <a:latin typeface="Calibri" panose="020F0502020204030204" pitchFamily="34" charset="0"/>
                        <a:cs typeface="Calibri" panose="020F0502020204030204" pitchFamily="34" charset="0"/>
                      </a:endParaRPr>
                    </a:p>
                    <a:p>
                      <a:pPr algn="ctr">
                        <a:buNone/>
                      </a:pPr>
                      <a:endParaRPr lang="en-US" sz="2500" b="1">
                        <a:solidFill>
                          <a:schemeClr val="tx1"/>
                        </a:solidFill>
                      </a:endParaRPr>
                    </a:p>
                  </a:txBody>
                  <a:tcPr anchor="ctr" anchorCtr="0">
                    <a:solidFill>
                      <a:srgbClr val="FAF0D7"/>
                    </a:solidFill>
                  </a:tcPr>
                </a:tc>
                <a:tc>
                  <a:txBody>
                    <a:bodyPr/>
                    <a:p>
                      <a:pPr algn="ctr">
                        <a:buNone/>
                      </a:pPr>
                      <a:r>
                        <a:rPr lang="en-US" sz="2500" b="0">
                          <a:solidFill>
                            <a:schemeClr val="tx1"/>
                          </a:solidFill>
                        </a:rPr>
                        <a:t>Mist, ancient legends, sun-dappled depths.</a:t>
                      </a:r>
                      <a:endParaRPr lang="en-US" sz="2500" b="0">
                        <a:solidFill>
                          <a:schemeClr val="tx1"/>
                        </a:solidFill>
                      </a:endParaRPr>
                    </a:p>
                  </a:txBody>
                  <a:tcPr anchor="ctr" anchorCtr="0">
                    <a:solidFill>
                      <a:srgbClr val="15BAE9"/>
                    </a:solidFill>
                  </a:tcPr>
                </a:tc>
                <a:tc>
                  <a:txBody>
                    <a:bodyPr/>
                    <a:p>
                      <a:pPr algn="ctr">
                        <a:buNone/>
                      </a:pPr>
                      <a:r>
                        <a:rPr lang="en-US" sz="2500" b="0">
                          <a:solidFill>
                            <a:schemeClr val="tx1"/>
                          </a:solidFill>
                        </a:rPr>
                        <a:t>Cool temperature, vibrant colors, bird songs.</a:t>
                      </a:r>
                      <a:endParaRPr lang="en-US" sz="2500" b="0">
                        <a:solidFill>
                          <a:schemeClr val="tx1"/>
                        </a:solidFill>
                      </a:endParaRPr>
                    </a:p>
                  </a:txBody>
                  <a:tcPr anchor="ctr" anchorCtr="0">
                    <a:solidFill>
                      <a:srgbClr val="CCEEBC"/>
                    </a:solidFill>
                  </a:tcPr>
                </a:tc>
              </a:tr>
            </a:tbl>
          </a:graphicData>
        </a:graphic>
      </p:graphicFrame>
      <p:sp>
        <p:nvSpPr>
          <p:cNvPr id="9" name="TextBox 11"/>
          <p:cNvSpPr txBox="1"/>
          <p:nvPr/>
        </p:nvSpPr>
        <p:spPr>
          <a:xfrm>
            <a:off x="410845" y="592455"/>
            <a:ext cx="2392680" cy="553085"/>
          </a:xfrm>
          <a:prstGeom prst="rect">
            <a:avLst/>
          </a:prstGeom>
          <a:noFill/>
          <a:effectLst/>
        </p:spPr>
        <p:txBody>
          <a:bodyPr wrap="square" rtlCol="0">
            <a:spAutoFit/>
          </a:bodyPr>
          <a:p>
            <a:pPr algn="just"/>
            <a:r>
              <a:rPr lang="en-US" sz="3000" b="1" dirty="0">
                <a:effectLst>
                  <a:glow rad="88900">
                    <a:schemeClr val="bg1"/>
                  </a:glow>
                </a:effectLst>
                <a:cs typeface="Arial" panose="020B0604020202020204" pitchFamily="34" charset="0"/>
              </a:rPr>
              <a:t>Example:</a:t>
            </a:r>
            <a:endParaRPr lang="en-US" sz="3000" b="1" dirty="0">
              <a:effectLst>
                <a:glow rad="88900">
                  <a:schemeClr val="bg1"/>
                </a:glow>
              </a:effectLst>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28065" y="1155700"/>
            <a:ext cx="10888345" cy="58356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Report the results of your comparison to the class.</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487298" y="129180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40083" y="1189161"/>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100" name="Text Box 99"/>
          <p:cNvSpPr txBox="1"/>
          <p:nvPr/>
        </p:nvSpPr>
        <p:spPr>
          <a:xfrm>
            <a:off x="487045" y="1866265"/>
            <a:ext cx="11303000" cy="1322070"/>
          </a:xfrm>
          <a:prstGeom prst="rect">
            <a:avLst/>
          </a:prstGeom>
          <a:noFill/>
          <a:ln w="9525">
            <a:noFill/>
          </a:ln>
        </p:spPr>
        <p:txBody>
          <a:bodyPr wrap="square">
            <a:spAutoFit/>
          </a:bodyPr>
          <a:lstStyle/>
          <a:p>
            <a:pPr marL="635" indent="-635" algn="just"/>
            <a:r>
              <a:rPr lang="en-US" sz="4000" b="0">
                <a:latin typeface="Calibri" panose="020F0502020204030204" pitchFamily="34" charset="0"/>
                <a:cs typeface="Calibri" panose="020F0502020204030204" pitchFamily="34" charset="0"/>
              </a:rPr>
              <a:t>- The representatives of some pairs report the comparison of the two habitats you have chosen. </a:t>
            </a:r>
            <a:endParaRPr lang="en-US" sz="4000" b="0">
              <a:latin typeface="Calibri" panose="020F0502020204030204" pitchFamily="34" charset="0"/>
              <a:cs typeface="Calibri" panose="020F0502020204030204" pitchFamily="34" charset="0"/>
            </a:endParaRPr>
          </a:p>
        </p:txBody>
      </p:sp>
      <p:sp>
        <p:nvSpPr>
          <p:cNvPr id="3"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13" name="Text Box 12"/>
          <p:cNvSpPr txBox="1"/>
          <p:nvPr/>
        </p:nvSpPr>
        <p:spPr>
          <a:xfrm>
            <a:off x="487045" y="3155315"/>
            <a:ext cx="11303000" cy="1322070"/>
          </a:xfrm>
          <a:prstGeom prst="rect">
            <a:avLst/>
          </a:prstGeom>
          <a:noFill/>
          <a:ln w="9525">
            <a:noFill/>
          </a:ln>
        </p:spPr>
        <p:txBody>
          <a:bodyPr wrap="square">
            <a:spAutoFit/>
          </a:bodyPr>
          <a:p>
            <a:pPr marL="635" indent="-635" algn="just"/>
            <a:r>
              <a:rPr lang="en-US" sz="4000" b="0">
                <a:latin typeface="Calibri" panose="020F0502020204030204" pitchFamily="34" charset="0"/>
                <a:cs typeface="Calibri" panose="020F0502020204030204" pitchFamily="34" charset="0"/>
              </a:rPr>
              <a:t>- You can read the notes or talk to the class using the suggested features in 4.</a:t>
            </a:r>
            <a:endParaRPr lang="en-US" sz="4000" b="0">
              <a:latin typeface="Calibri" panose="020F0502020204030204" pitchFamily="34" charset="0"/>
              <a:cs typeface="Calibri" panose="020F0502020204030204" pitchFamily="34" charset="0"/>
            </a:endParaRPr>
          </a:p>
        </p:txBody>
      </p:sp>
      <p:sp>
        <p:nvSpPr>
          <p:cNvPr id="14" name="Text Box 13"/>
          <p:cNvSpPr txBox="1"/>
          <p:nvPr/>
        </p:nvSpPr>
        <p:spPr>
          <a:xfrm>
            <a:off x="487045" y="4444365"/>
            <a:ext cx="11303000" cy="706755"/>
          </a:xfrm>
          <a:prstGeom prst="rect">
            <a:avLst/>
          </a:prstGeom>
          <a:noFill/>
          <a:ln w="9525">
            <a:noFill/>
          </a:ln>
        </p:spPr>
        <p:txBody>
          <a:bodyPr wrap="square">
            <a:spAutoFit/>
          </a:bodyPr>
          <a:p>
            <a:pPr marL="635" indent="-635" algn="just"/>
            <a:r>
              <a:rPr lang="en-US" sz="4000" b="0">
                <a:latin typeface="Calibri" panose="020F0502020204030204" pitchFamily="34" charset="0"/>
                <a:cs typeface="Calibri" panose="020F0502020204030204" pitchFamily="34" charset="0"/>
              </a:rPr>
              <a:t>- Use ideas from the posts in 3.</a:t>
            </a:r>
            <a:endParaRPr lang="en-US" sz="4000" b="0">
              <a:latin typeface="Calibri" panose="020F0502020204030204" pitchFamily="34" charset="0"/>
              <a:cs typeface="Calibri" panose="020F0502020204030204" pitchFamily="34" charset="0"/>
            </a:endParaRPr>
          </a:p>
        </p:txBody>
      </p:sp>
      <p:sp>
        <p:nvSpPr>
          <p:cNvPr id="20" name="Text Box 19"/>
          <p:cNvSpPr txBox="1"/>
          <p:nvPr/>
        </p:nvSpPr>
        <p:spPr>
          <a:xfrm>
            <a:off x="540385" y="7400290"/>
            <a:ext cx="11303000" cy="5292725"/>
          </a:xfrm>
          <a:prstGeom prst="rect">
            <a:avLst/>
          </a:prstGeom>
          <a:solidFill>
            <a:srgbClr val="FFD9C0"/>
          </a:solidFill>
          <a:ln w="9525">
            <a:noFill/>
          </a:ln>
        </p:spPr>
        <p:txBody>
          <a:bodyPr wrap="square">
            <a:spAutoFit/>
          </a:bodyPr>
          <a:p>
            <a:pPr marL="635" indent="-635" algn="just"/>
            <a:r>
              <a:rPr lang="en-US" sz="2600" b="0">
                <a:latin typeface="Calibri" panose="020F0502020204030204" pitchFamily="34" charset="0"/>
                <a:cs typeface="Calibri" panose="020F0502020204030204" pitchFamily="34" charset="0"/>
              </a:rPr>
              <a:t>Imagine two colorful regions of our dear Vietnam:  Da Lat and Ha Long Bay. In Ha Long Bay, limestone giants rise from turquoise waters, shrouded in mist and whispering ancient legends. while schools of silver fish dance in the sun-dappled depths. This watery wonderland cleans the air, shields the coast, and cradles a symphony of life, from playful dolphins to coral castles hidden beneath the waves. In stark contrast, Da Lat's highlands burst with vibrant life. Lush tea plantations blanket the hills, their scent mingling with the crisp mountain air. Wild orchids cling to ancient trees, while colorful birds flit through the canopy, their songs echoing through the valleys. This misty paradise purifies the water we drink, offers refuge from the scorching sun, and paints Vietnam's canvas with a touch of cool magic. Though worlds apart, both Ha Long Bay and Da Lat, with their unique beauty and ecological roles, remind us of Vietnam's rich tapestry of life and the importance of protecting it.</a:t>
            </a:r>
            <a:endParaRPr lang="en-US" sz="2600" b="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50"/>
                                  </p:iterate>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50"/>
                                  </p:iterate>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430" y="6985"/>
            <a:ext cx="12192000" cy="83312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10845" y="838200"/>
            <a:ext cx="2392680" cy="58356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Example:</a:t>
            </a:r>
            <a:endParaRPr lang="en-US" sz="3200" b="1" dirty="0">
              <a:effectLst>
                <a:glow rad="88900">
                  <a:schemeClr val="bg1"/>
                </a:glow>
              </a:effectLst>
              <a:cs typeface="Arial" panose="020B0604020202020204" pitchFamily="34" charset="0"/>
            </a:endParaRPr>
          </a:p>
        </p:txBody>
      </p:sp>
      <p:sp>
        <p:nvSpPr>
          <p:cNvPr id="100" name="Text Box 99"/>
          <p:cNvSpPr txBox="1"/>
          <p:nvPr/>
        </p:nvSpPr>
        <p:spPr>
          <a:xfrm>
            <a:off x="487045" y="1396365"/>
            <a:ext cx="11303000" cy="5292725"/>
          </a:xfrm>
          <a:prstGeom prst="rect">
            <a:avLst/>
          </a:prstGeom>
          <a:solidFill>
            <a:srgbClr val="FFD9C0"/>
          </a:solidFill>
          <a:ln w="9525">
            <a:noFill/>
          </a:ln>
        </p:spPr>
        <p:txBody>
          <a:bodyPr wrap="square">
            <a:spAutoFit/>
          </a:bodyPr>
          <a:lstStyle/>
          <a:p>
            <a:pPr marL="635" indent="-635" algn="just"/>
            <a:r>
              <a:rPr lang="en-US" sz="2600" b="0">
                <a:latin typeface="Calibri" panose="020F0502020204030204" pitchFamily="34" charset="0"/>
                <a:cs typeface="Calibri" panose="020F0502020204030204" pitchFamily="34" charset="0"/>
              </a:rPr>
              <a:t>Imagine two colorful regions of our dear Vietnam:  Da Lat and Ha Long Bay. In Ha Long Bay, limestone giants rise from turquoise waters, shrouded in mist and whispering ancient legends. while schools of silver fish dance in the sun-dappled depths. This watery wonderland cleans the air, shields the coast, and cradles a symphony of life, from playful dolphins to coral castles hidden beneath the waves. In stark contrast, Da Lat's highlands burst with vibrant life. Lush tea plantations blanket the hills, their scent mingling with the crisp mountain air. Wild orchids cling to ancient trees, while colorful birds flit through the canopy, their songs echoing through the valleys. This misty paradise purifies the water we drink, offers refuge from the scorching sun, and paints Vietnam's canvas with a touch of cool magic. Though worlds apart, both Ha Long Bay and Da Lat, with their unique beauty and ecological roles, remind us of Vietnam's rich tapestry of life and the importance of protecting it.</a:t>
            </a:r>
            <a:endParaRPr lang="en-US" sz="2600" b="0">
              <a:latin typeface="Calibri" panose="020F0502020204030204" pitchFamily="34" charset="0"/>
              <a:cs typeface="Calibri" panose="020F0502020204030204" pitchFamily="34" charset="0"/>
            </a:endParaRPr>
          </a:p>
        </p:txBody>
      </p:sp>
      <p:sp>
        <p:nvSpPr>
          <p:cNvPr id="3" name="TextBox 10"/>
          <p:cNvSpPr txBox="1"/>
          <p:nvPr/>
        </p:nvSpPr>
        <p:spPr>
          <a:xfrm>
            <a:off x="487045" y="64770"/>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EARTH’S HABITATS</a:t>
            </a:r>
            <a:endParaRPr lang="en-US" sz="3600" b="1">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394970" y="3813175"/>
            <a:ext cx="2826385" cy="49212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EARTH’S HABITATS</a:t>
            </a:r>
            <a:endParaRPr lang="en-US"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Connection</a:t>
            </a:r>
            <a:endParaRPr lang="en-GB" dirty="0">
              <a:solidFill>
                <a:schemeClr val="tx1"/>
              </a:solidFill>
            </a:endParaRPr>
          </a:p>
          <a:p>
            <a:r>
              <a:rPr lang="en-GB" dirty="0">
                <a:solidFill>
                  <a:schemeClr val="tx1"/>
                </a:solidFill>
              </a:rPr>
              <a:t>Option 2: Headline Hysteria</a:t>
            </a:r>
            <a:endParaRPr lang="en-GB" dirty="0">
              <a:solidFill>
                <a:schemeClr val="tx1"/>
              </a:solidFill>
            </a:endParaRPr>
          </a:p>
        </p:txBody>
      </p:sp>
      <p:sp>
        <p:nvSpPr>
          <p:cNvPr id="21" name="Rectangle 20"/>
          <p:cNvSpPr/>
          <p:nvPr/>
        </p:nvSpPr>
        <p:spPr>
          <a:xfrm>
            <a:off x="5588635" y="2082800"/>
            <a:ext cx="6329680" cy="111760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similar conversations with the following situations.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p:cNvSpPr/>
          <p:nvPr/>
        </p:nvSpPr>
        <p:spPr>
          <a:xfrm>
            <a:off x="5574665" y="3438525"/>
            <a:ext cx="6327775" cy="151892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Read the short descriptions of various habitats and match them with their features.</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Choose two habitats and compare them. </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Report the results of your comparison to the class.</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808480" y="2541905"/>
            <a:ext cx="507365" cy="127127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3221355" y="4059555"/>
            <a:ext cx="648335" cy="137033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389245"/>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endParaRPr lang="en-US" dirty="0">
              <a:solidFill>
                <a:schemeClr val="tx1"/>
              </a:solidFill>
            </a:endParaRP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descr="Stars and stars in the sky"/>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470" y="0"/>
            <a:ext cx="12312070" cy="6858000"/>
          </a:xfrm>
          <a:prstGeom prst="rect">
            <a:avLst/>
          </a:prstGeom>
        </p:spPr>
      </p:pic>
      <p:pic>
        <p:nvPicPr>
          <p:cNvPr id="5" name="Picture 4" descr="A close-up of the earth&#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952" y="619952"/>
            <a:ext cx="5298248" cy="5298248"/>
          </a:xfrm>
          <a:prstGeom prst="rect">
            <a:avLst/>
          </a:prstGeom>
        </p:spPr>
      </p:pic>
      <p:grpSp>
        <p:nvGrpSpPr>
          <p:cNvPr id="44" name="Group 43"/>
          <p:cNvGrpSpPr/>
          <p:nvPr/>
        </p:nvGrpSpPr>
        <p:grpSpPr>
          <a:xfrm>
            <a:off x="5980813" y="2156460"/>
            <a:ext cx="870585" cy="709295"/>
            <a:chOff x="2180974" y="148629"/>
            <a:chExt cx="1062130" cy="709214"/>
          </a:xfrm>
        </p:grpSpPr>
        <p:sp>
          <p:nvSpPr>
            <p:cNvPr id="45" name="Oval 44"/>
            <p:cNvSpPr/>
            <p:nvPr/>
          </p:nvSpPr>
          <p:spPr>
            <a:xfrm>
              <a:off x="2180974" y="148629"/>
              <a:ext cx="1062130"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sp>
          <p:nvSpPr>
            <p:cNvPr id="46" name="Chord 45"/>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p>
          </p:txBody>
        </p:sp>
      </p:grpSp>
      <p:grpSp>
        <p:nvGrpSpPr>
          <p:cNvPr id="43" name="Group 42"/>
          <p:cNvGrpSpPr/>
          <p:nvPr/>
        </p:nvGrpSpPr>
        <p:grpSpPr>
          <a:xfrm>
            <a:off x="2725420" y="3666836"/>
            <a:ext cx="5783580" cy="941070"/>
            <a:chOff x="-9548" y="3121"/>
            <a:chExt cx="9108" cy="1482"/>
          </a:xfrm>
        </p:grpSpPr>
        <p:sp>
          <p:nvSpPr>
            <p:cNvPr id="14" name="Rounded Rectangle 13"/>
            <p:cNvSpPr/>
            <p:nvPr/>
          </p:nvSpPr>
          <p:spPr>
            <a:xfrm>
              <a:off x="-8690" y="3407"/>
              <a:ext cx="8250" cy="98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7863" y="3463"/>
              <a:ext cx="7422" cy="822"/>
            </a:xfrm>
            <a:prstGeom prst="rect">
              <a:avLst/>
            </a:prstGeom>
            <a:noFill/>
          </p:spPr>
          <p:txBody>
            <a:bodyPr wrap="square" rtlCol="0">
              <a:spAutoFit/>
            </a:bodyPr>
            <a:lstStyle/>
            <a:p>
              <a:r>
                <a:rPr lang="en-US" sz="2800" b="1" dirty="0">
                  <a:solidFill>
                    <a:schemeClr val="bg1"/>
                  </a:solidFill>
                </a:rPr>
                <a:t>LESSON 4: COMMUNICATION</a:t>
              </a:r>
              <a:endParaRPr lang="en-US" sz="2800" b="1" dirty="0">
                <a:solidFill>
                  <a:schemeClr val="bg1"/>
                </a:solidFill>
              </a:endParaRPr>
            </a:p>
          </p:txBody>
        </p:sp>
        <p:grpSp>
          <p:nvGrpSpPr>
            <p:cNvPr id="16" name="Group 15"/>
            <p:cNvGrpSpPr/>
            <p:nvPr/>
          </p:nvGrpSpPr>
          <p:grpSpPr>
            <a:xfrm>
              <a:off x="-9548" y="3121"/>
              <a:ext cx="1560" cy="1483"/>
              <a:chOff x="2766630" y="1746890"/>
              <a:chExt cx="990895" cy="941618"/>
            </a:xfrm>
          </p:grpSpPr>
          <p:pic>
            <p:nvPicPr>
              <p:cNvPr id="18" name="Picture 1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5"/>
              <a:srcRect t="5582"/>
              <a:stretch>
                <a:fillRect/>
              </a:stretch>
            </p:blipFill>
            <p:spPr>
              <a:xfrm>
                <a:off x="2906617" y="1968106"/>
                <a:ext cx="710920" cy="499184"/>
              </a:xfrm>
              <a:prstGeom prst="rect">
                <a:avLst/>
              </a:prstGeom>
            </p:spPr>
          </p:pic>
        </p:grpSp>
      </p:grpSp>
      <p:sp>
        <p:nvSpPr>
          <p:cNvPr id="47" name="TextBox 39"/>
          <p:cNvSpPr txBox="1"/>
          <p:nvPr/>
        </p:nvSpPr>
        <p:spPr>
          <a:xfrm>
            <a:off x="4181223" y="2107565"/>
            <a:ext cx="2089150" cy="829945"/>
          </a:xfrm>
          <a:prstGeom prst="rect">
            <a:avLst/>
          </a:prstGeom>
          <a:noFill/>
        </p:spPr>
        <p:txBody>
          <a:bodyPr wrap="square" rtlCol="0">
            <a:spAutoFit/>
          </a:bodyPr>
          <a:lstStyle/>
          <a:p>
            <a:pPr algn="ctr"/>
            <a:r>
              <a:rPr lang="en-US" sz="4800" b="1" dirty="0">
                <a:solidFill>
                  <a:srgbClr val="D5EC17"/>
                </a:solidFill>
                <a:latin typeface="Myriad Pro" pitchFamily="34" charset="0"/>
              </a:rPr>
              <a:t>Unit</a:t>
            </a:r>
            <a:endParaRPr lang="en-US" sz="4800" b="1" dirty="0">
              <a:solidFill>
                <a:srgbClr val="D5EC17"/>
              </a:solidFill>
              <a:latin typeface="Myriad Pro" pitchFamily="34" charset="0"/>
            </a:endParaRPr>
          </a:p>
        </p:txBody>
      </p:sp>
      <p:sp>
        <p:nvSpPr>
          <p:cNvPr id="48" name="TextBox 16"/>
          <p:cNvSpPr txBox="1"/>
          <p:nvPr/>
        </p:nvSpPr>
        <p:spPr>
          <a:xfrm>
            <a:off x="5841113" y="2089785"/>
            <a:ext cx="1096010" cy="706755"/>
          </a:xfrm>
          <a:prstGeom prst="rect">
            <a:avLst/>
          </a:prstGeom>
          <a:noFill/>
        </p:spPr>
        <p:txBody>
          <a:bodyPr wrap="square" rtlCol="0">
            <a:spAutoFit/>
          </a:bodyPr>
          <a:lstStyle/>
          <a:p>
            <a:pPr algn="ctr"/>
            <a:r>
              <a:rPr lang="en-US" sz="4000" b="1" u="sng" dirty="0">
                <a:solidFill>
                  <a:schemeClr val="bg1"/>
                </a:solidFill>
                <a:latin typeface="Myriad Pro" pitchFamily="34" charset="0"/>
              </a:rPr>
              <a:t>10</a:t>
            </a:r>
            <a:endParaRPr lang="en-US" sz="4000" b="1" u="sng" dirty="0">
              <a:solidFill>
                <a:schemeClr val="bg1"/>
              </a:solidFill>
              <a:latin typeface="Myriad Pro" pitchFamily="34" charset="0"/>
            </a:endParaRPr>
          </a:p>
        </p:txBody>
      </p:sp>
      <p:sp>
        <p:nvSpPr>
          <p:cNvPr id="49" name="TextBox 1"/>
          <p:cNvSpPr txBox="1"/>
          <p:nvPr/>
        </p:nvSpPr>
        <p:spPr>
          <a:xfrm>
            <a:off x="3633853" y="2937510"/>
            <a:ext cx="4589780" cy="829945"/>
          </a:xfrm>
          <a:prstGeom prst="rect">
            <a:avLst/>
          </a:prstGeom>
          <a:solidFill>
            <a:schemeClr val="bg1">
              <a:alpha val="0"/>
            </a:schemeClr>
          </a:solidFill>
        </p:spPr>
        <p:txBody>
          <a:bodyPr wrap="square" rtlCol="0">
            <a:spAutoFit/>
          </a:bodyPr>
          <a:lstStyle/>
          <a:p>
            <a:pPr fontAlgn="t"/>
            <a:r>
              <a:rPr lang="en-US" sz="4800" b="1" dirty="0">
                <a:solidFill>
                  <a:srgbClr val="D5EC17"/>
                </a:solidFill>
              </a:rPr>
              <a:t>PLANET EARTH</a:t>
            </a:r>
            <a:endParaRPr lang="en-US" sz="4800" b="1" dirty="0">
              <a:solidFill>
                <a:srgbClr val="D5EC17"/>
              </a:solidFill>
            </a:endParaRPr>
          </a:p>
        </p:txBody>
      </p:sp>
      <p:pic>
        <p:nvPicPr>
          <p:cNvPr id="8" name="Picture 7" descr="A yellow and blue fireball&#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97242">
            <a:off x="-3338119" y="5220478"/>
            <a:ext cx="6096000" cy="3048000"/>
          </a:xfrm>
          <a:prstGeom prst="rect">
            <a:avLst/>
          </a:prstGeom>
        </p:spPr>
      </p:pic>
      <p:pic>
        <p:nvPicPr>
          <p:cNvPr id="10" name="Picture 9" descr="A red rocket with smoke and flames coming out of it&#10;&#10;Description automatically generated"/>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5124338">
            <a:off x="-4756917" y="-2282231"/>
            <a:ext cx="6000000" cy="3365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4246245"/>
          </a:xfrm>
          <a:prstGeom prst="rect">
            <a:avLst/>
          </a:prstGeom>
          <a:noFill/>
        </p:spPr>
        <p:txBody>
          <a:bodyPr wrap="square" rtlCol="0">
            <a:spAutoFit/>
          </a:bodyPr>
          <a:lstStyle/>
          <a:p>
            <a:pPr>
              <a:lnSpc>
                <a:spcPct val="150000"/>
              </a:lnSpc>
            </a:pPr>
            <a:r>
              <a:rPr lang="en-US" sz="3600" dirty="0"/>
              <a:t>What have we learnt in this lesson?</a:t>
            </a:r>
            <a:endParaRPr lang="en-US" sz="3600" dirty="0"/>
          </a:p>
          <a:p>
            <a:pPr marL="457200" indent="-457200">
              <a:lnSpc>
                <a:spcPct val="150000"/>
              </a:lnSpc>
              <a:buFont typeface="Wingdings" panose="05000000000000000000" pitchFamily="2" charset="2"/>
              <a:buChar char="ü"/>
            </a:pPr>
            <a:r>
              <a:rPr lang="en-US" sz="3600" dirty="0">
                <a:sym typeface="+mn-ea"/>
              </a:rPr>
              <a:t>Persuade someone to do something and responding to persuasions;</a:t>
            </a:r>
            <a:endParaRPr lang="en-US" sz="3600" dirty="0">
              <a:sym typeface="+mn-ea"/>
            </a:endParaRPr>
          </a:p>
          <a:p>
            <a:pPr marL="457200" indent="-457200">
              <a:lnSpc>
                <a:spcPct val="150000"/>
              </a:lnSpc>
              <a:buFont typeface="Wingdings" panose="05000000000000000000" pitchFamily="2" charset="2"/>
              <a:buChar char="ü"/>
            </a:pPr>
            <a:r>
              <a:rPr lang="en-US" sz="3600" dirty="0">
                <a:sym typeface="+mn-ea"/>
              </a:rPr>
              <a:t>Read for general and specific information about new technology;</a:t>
            </a:r>
            <a:endParaRPr lang="en-US" sz="3600" dirty="0">
              <a:sym typeface="+mn-ea"/>
            </a:endParaRPr>
          </a:p>
        </p:txBody>
      </p:sp>
      <p:pic>
        <p:nvPicPr>
          <p:cNvPr id="2050" name="Picture 2" descr="Recruiting Action Plan Wrap-Up – firecracker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30515" y="1436370"/>
            <a:ext cx="266573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endParaRPr lang="en-US" sz="3600"/>
          </a:p>
          <a:p>
            <a:pPr>
              <a:lnSpc>
                <a:spcPct val="150000"/>
              </a:lnSpc>
            </a:pPr>
            <a:endParaRPr lang="en-US" sz="3600"/>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endParaRPr lang="en-US" sz="3600" b="1" dirty="0">
              <a:solidFill>
                <a:schemeClr val="bg1"/>
              </a:solidFill>
              <a:latin typeface="Myriad Pro" pitchFamily="34" charset="0"/>
            </a:endParaRPr>
          </a:p>
        </p:txBody>
      </p:sp>
      <p:pic>
        <p:nvPicPr>
          <p:cNvPr id="10" name="Picture 5"/>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7420" y="1728470"/>
            <a:ext cx="10880090" cy="4246245"/>
          </a:xfrm>
          <a:prstGeom prst="rect">
            <a:avLst/>
          </a:prstGeom>
          <a:noFill/>
        </p:spPr>
        <p:txBody>
          <a:bodyPr wrap="square" rtlCol="0">
            <a:spAutoFit/>
          </a:bodyPr>
          <a:lstStyle/>
          <a:p>
            <a:pPr>
              <a:lnSpc>
                <a:spcPct val="150000"/>
              </a:lnSpc>
            </a:pPr>
            <a:r>
              <a:rPr lang="en-US" sz="3600" dirty="0"/>
              <a:t>By the end of the lesson, students will be able to:</a:t>
            </a:r>
            <a:endParaRPr lang="en-US" sz="3600" dirty="0"/>
          </a:p>
          <a:p>
            <a:pPr marL="457200" indent="-457200">
              <a:lnSpc>
                <a:spcPct val="150000"/>
              </a:lnSpc>
              <a:buFont typeface="Courier New" panose="02070309020205020404" pitchFamily="49" charset="0"/>
              <a:buChar char="o"/>
            </a:pPr>
            <a:r>
              <a:rPr lang="en-US" sz="3600" dirty="0"/>
              <a:t>Persuade someone to do something and responding to persuasions;</a:t>
            </a:r>
            <a:endParaRPr lang="en-US" sz="3600" dirty="0"/>
          </a:p>
          <a:p>
            <a:pPr marL="457200" indent="-457200">
              <a:lnSpc>
                <a:spcPct val="150000"/>
              </a:lnSpc>
              <a:buFont typeface="Courier New" panose="02070309020205020404" pitchFamily="49" charset="0"/>
              <a:buChar char="o"/>
            </a:pPr>
            <a:r>
              <a:rPr lang="en-US" sz="3600" dirty="0"/>
              <a:t>Read for general and specific information about new technology;</a:t>
            </a:r>
            <a:endParaRPr lang="en-US" sz="3600"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394970" y="3813175"/>
            <a:ext cx="2826385" cy="49212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EARTH’S HABITATS</a:t>
            </a:r>
            <a:endParaRPr lang="en-US" b="1" dirty="0">
              <a:solidFill>
                <a:schemeClr val="tx1"/>
              </a:solidFill>
            </a:endParaRPr>
          </a:p>
        </p:txBody>
      </p:sp>
      <p:sp>
        <p:nvSpPr>
          <p:cNvPr id="20" name="Rectangle 19"/>
          <p:cNvSpPr/>
          <p:nvPr/>
        </p:nvSpPr>
        <p:spPr>
          <a:xfrm>
            <a:off x="5588635" y="1163320"/>
            <a:ext cx="6311900" cy="61785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Option 1: </a:t>
            </a:r>
            <a:r>
              <a:rPr lang="en-US" altLang="en-GB" dirty="0">
                <a:solidFill>
                  <a:schemeClr val="tx1"/>
                </a:solidFill>
              </a:rPr>
              <a:t>Connection</a:t>
            </a:r>
            <a:endParaRPr lang="en-GB" dirty="0">
              <a:solidFill>
                <a:schemeClr val="tx1"/>
              </a:solidFill>
            </a:endParaRPr>
          </a:p>
          <a:p>
            <a:r>
              <a:rPr lang="en-GB" dirty="0">
                <a:solidFill>
                  <a:schemeClr val="tx1"/>
                </a:solidFill>
              </a:rPr>
              <a:t>Option 2: Headline Hysteria</a:t>
            </a:r>
            <a:endParaRPr lang="en-GB" dirty="0">
              <a:solidFill>
                <a:schemeClr val="tx1"/>
              </a:solidFill>
            </a:endParaRPr>
          </a:p>
        </p:txBody>
      </p:sp>
      <p:sp>
        <p:nvSpPr>
          <p:cNvPr id="21" name="Rectangle 20"/>
          <p:cNvSpPr/>
          <p:nvPr/>
        </p:nvSpPr>
        <p:spPr>
          <a:xfrm>
            <a:off x="5588635" y="2082800"/>
            <a:ext cx="6329680" cy="111760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a:p>
            <a:pPr marR="0" indent="0" algn="just">
              <a:spcBef>
                <a:spcPts val="0"/>
              </a:spcBef>
              <a:spcAft>
                <a:spcPts val="0"/>
              </a:spcAft>
              <a:buFont typeface="Arial" panose="020B0604020202020204" pitchFamily="34" charset="0"/>
              <a:buNone/>
            </a:pPr>
            <a:r>
              <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similar conversations with the following situations.</a:t>
            </a:r>
            <a:endParaRPr lang="en-US">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22" name="Rectangle 21"/>
          <p:cNvSpPr/>
          <p:nvPr/>
        </p:nvSpPr>
        <p:spPr>
          <a:xfrm>
            <a:off x="5574665" y="3438525"/>
            <a:ext cx="6327775" cy="151892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Read the short descriptions of various habitats and match them with their features.</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pairs. Choose two habitats and compare them. </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R="0" indent="0" algn="just">
              <a:spcBef>
                <a:spcPts val="0"/>
              </a:spcBef>
              <a:spcAft>
                <a:spcPts val="0"/>
              </a:spcAft>
              <a:buFont typeface="Arial" panose="020B0604020202020204" pitchFamily="34" charset="0"/>
              <a:buNone/>
            </a:pPr>
            <a:r>
              <a:rPr sz="18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Report the results of your comparison to the class.</a:t>
            </a:r>
            <a:endParaRPr sz="18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808480" y="2541905"/>
            <a:ext cx="507365" cy="127127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951351" y="542973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3221355" y="4059555"/>
            <a:ext cx="648335" cy="137033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1650" y="5389245"/>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endParaRPr lang="en-US" dirty="0">
              <a:solidFill>
                <a:schemeClr val="tx1"/>
              </a:solidFill>
            </a:endParaRP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1">
              <a:duotone>
                <a:schemeClr val="accent2">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3"/>
            <a:srcRect t="5582"/>
            <a:stretch>
              <a:fillRect/>
            </a:stretch>
          </p:blipFill>
          <p:spPr>
            <a:xfrm>
              <a:off x="2906617" y="1968106"/>
              <a:ext cx="710920" cy="499184"/>
            </a:xfrm>
            <a:prstGeom prst="rect">
              <a:avLst/>
            </a:prstGeom>
          </p:spPr>
        </p:pic>
      </p:grpSp>
      <p:grpSp>
        <p:nvGrpSpPr>
          <p:cNvPr id="2" name="Group 1"/>
          <p:cNvGrpSpPr>
            <a:grpSpLocks noGrp="1" noRot="1" noChangeAspect="1" noMove="1" noResize="1" noUngrp="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20"/>
          <p:cNvSpPr txBox="1"/>
          <p:nvPr/>
        </p:nvSpPr>
        <p:spPr>
          <a:xfrm>
            <a:off x="220345" y="1151890"/>
            <a:ext cx="11524615" cy="597535"/>
          </a:xfrm>
          <a:prstGeom prst="rect">
            <a:avLst/>
          </a:prstGeom>
          <a:noFill/>
        </p:spPr>
        <p:txBody>
          <a:bodyPr wrap="square">
            <a:noAutofit/>
          </a:bodyPr>
          <a:lstStyle/>
          <a:p>
            <a:pPr algn="just">
              <a:lnSpc>
                <a:spcPct val="100000"/>
              </a:lnSpc>
            </a:pPr>
            <a:r>
              <a:rPr lang="en-US" sz="3600" dirty="0"/>
              <a:t>-  One student sticks slips of paper (with a sentence on each slip) on the board. </a:t>
            </a:r>
            <a:endParaRPr lang="en-US" sz="3600" dirty="0"/>
          </a:p>
        </p:txBody>
      </p:sp>
      <p:sp>
        <p:nvSpPr>
          <p:cNvPr id="2" name="TextBox 20"/>
          <p:cNvSpPr txBox="1"/>
          <p:nvPr/>
        </p:nvSpPr>
        <p:spPr>
          <a:xfrm>
            <a:off x="220345" y="2397760"/>
            <a:ext cx="11524615" cy="597535"/>
          </a:xfrm>
          <a:prstGeom prst="rect">
            <a:avLst/>
          </a:prstGeom>
          <a:noFill/>
        </p:spPr>
        <p:txBody>
          <a:bodyPr wrap="square">
            <a:noAutofit/>
          </a:bodyPr>
          <a:lstStyle/>
          <a:p>
            <a:pPr algn="just">
              <a:lnSpc>
                <a:spcPct val="100000"/>
              </a:lnSpc>
            </a:pPr>
            <a:r>
              <a:rPr lang="en-US" sz="3600" dirty="0"/>
              <a:t>- Other Ss work in two different groups. Ss from each group take turns to add appropriate non-defining relative clause to each of the sentence on the board. </a:t>
            </a:r>
            <a:endParaRPr lang="en-US" sz="3600" dirty="0"/>
          </a:p>
        </p:txBody>
      </p:sp>
      <p:sp>
        <p:nvSpPr>
          <p:cNvPr id="3" name="TextBox 20"/>
          <p:cNvSpPr txBox="1"/>
          <p:nvPr/>
        </p:nvSpPr>
        <p:spPr>
          <a:xfrm>
            <a:off x="220345" y="4131945"/>
            <a:ext cx="11524615" cy="597535"/>
          </a:xfrm>
          <a:prstGeom prst="rect">
            <a:avLst/>
          </a:prstGeom>
          <a:noFill/>
        </p:spPr>
        <p:txBody>
          <a:bodyPr wrap="square">
            <a:noAutofit/>
          </a:bodyPr>
          <a:lstStyle/>
          <a:p>
            <a:pPr algn="just">
              <a:lnSpc>
                <a:spcPct val="100000"/>
              </a:lnSpc>
            </a:pPr>
            <a:r>
              <a:rPr lang="en-US" sz="3600" dirty="0"/>
              <a:t>- The group that has a wrong sentence loses their turn. The group that has the most sentences with correct non-defining relative clause embedded wins.</a:t>
            </a:r>
            <a:endParaRPr lang="en-US" sz="3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20"/>
          <p:cNvSpPr txBox="1"/>
          <p:nvPr/>
        </p:nvSpPr>
        <p:spPr>
          <a:xfrm>
            <a:off x="220345" y="1290320"/>
            <a:ext cx="11524615" cy="597535"/>
          </a:xfrm>
          <a:prstGeom prst="rect">
            <a:avLst/>
          </a:prstGeom>
          <a:noFill/>
        </p:spPr>
        <p:txBody>
          <a:bodyPr wrap="square">
            <a:noAutofit/>
          </a:bodyPr>
          <a:lstStyle/>
          <a:p>
            <a:pPr algn="just">
              <a:lnSpc>
                <a:spcPct val="100000"/>
              </a:lnSpc>
            </a:pPr>
            <a:r>
              <a:rPr lang="en-US" sz="3600" b="1" dirty="0"/>
              <a:t>Example</a:t>
            </a:r>
            <a:r>
              <a:rPr lang="en-US" sz="3600" dirty="0"/>
              <a:t>:</a:t>
            </a:r>
            <a:endParaRPr lang="en-US" sz="3600" dirty="0"/>
          </a:p>
        </p:txBody>
      </p:sp>
      <p:sp>
        <p:nvSpPr>
          <p:cNvPr id="9" name="Text Box 8"/>
          <p:cNvSpPr txBox="1"/>
          <p:nvPr/>
        </p:nvSpPr>
        <p:spPr>
          <a:xfrm>
            <a:off x="664210" y="2213610"/>
            <a:ext cx="11348720" cy="1198880"/>
          </a:xfrm>
          <a:prstGeom prst="rect">
            <a:avLst/>
          </a:prstGeom>
          <a:noFill/>
          <a:ln w="9525">
            <a:noFill/>
          </a:ln>
        </p:spPr>
        <p:txBody>
          <a:bodyPr wrap="square">
            <a:spAutoFit/>
          </a:bodyPr>
          <a:lstStyle/>
          <a:p>
            <a:pPr marL="635" indent="-635" algn="just"/>
            <a:r>
              <a:rPr lang="en-US" sz="3600">
                <a:solidFill>
                  <a:srgbClr val="000000"/>
                </a:solidFill>
                <a:latin typeface="Calibri" panose="020F0502020204030204" pitchFamily="34" charset="0"/>
                <a:cs typeface="Calibri" panose="020F0502020204030204" pitchFamily="34" charset="0"/>
              </a:rPr>
              <a:t>The Mekong River, which is the longest river in Southeast Asia, has a length of about 4900km.</a:t>
            </a:r>
            <a:endParaRPr lang="en-US" sz="3600">
              <a:solidFill>
                <a:srgbClr val="00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B9EF">
            <a:alpha val="74000"/>
          </a:srgbClr>
        </a:solidFill>
        <a:effectLst/>
      </p:bgPr>
    </p:bg>
    <p:spTree>
      <p:nvGrpSpPr>
        <p:cNvPr id="1" name=""/>
        <p:cNvGrpSpPr/>
        <p:nvPr/>
      </p:nvGrpSpPr>
      <p:grpSpPr>
        <a:xfrm>
          <a:off x="0" y="0"/>
          <a:ext cx="0" cy="0"/>
          <a:chOff x="0" y="0"/>
          <a:chExt cx="0" cy="0"/>
        </a:xfrm>
      </p:grpSpPr>
      <p:pic>
        <p:nvPicPr>
          <p:cNvPr id="4" name="Picture 3" descr="A globe with a map of the world"/>
          <p:cNvPicPr>
            <a:picLocks noChangeAspect="1"/>
          </p:cNvPicPr>
          <p:nvPr/>
        </p:nvPicPr>
        <p:blipFill rotWithShape="1">
          <a:blip r:embed="rId1">
            <a:extLst>
              <a:ext uri="{28A0092B-C50C-407E-A947-70E740481C1C}">
                <a14:useLocalDpi xmlns:a14="http://schemas.microsoft.com/office/drawing/2010/main" val="0"/>
              </a:ext>
            </a:extLst>
          </a:blip>
          <a:srcRect l="12590" r="25777"/>
          <a:stretch>
            <a:fillRect/>
          </a:stretch>
        </p:blipFill>
        <p:spPr>
          <a:xfrm>
            <a:off x="-1270" y="619752"/>
            <a:ext cx="12192000" cy="6212694"/>
          </a:xfrm>
          <a:prstGeom prst="rect">
            <a:avLst/>
          </a:prstGeom>
        </p:spPr>
      </p:pic>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20"/>
          <p:cNvSpPr txBox="1"/>
          <p:nvPr/>
        </p:nvSpPr>
        <p:spPr>
          <a:xfrm>
            <a:off x="2031365" y="2197735"/>
            <a:ext cx="8670925" cy="2344420"/>
          </a:xfrm>
          <a:prstGeom prst="rect">
            <a:avLst/>
          </a:prstGeom>
          <a:noFill/>
        </p:spPr>
        <p:txBody>
          <a:bodyPr wrap="square">
            <a:noAutofit/>
          </a:bodyPr>
          <a:lstStyle/>
          <a:p>
            <a:pPr algn="ctr"/>
            <a:r>
              <a:rPr lang="en-US" sz="8800" b="1" dirty="0">
                <a:solidFill>
                  <a:srgbClr val="FFFF00"/>
                </a:solidFill>
                <a:effectLst>
                  <a:outerShdw blurRad="38100" dist="38100" dir="2700000" algn="tl">
                    <a:srgbClr val="000000">
                      <a:alpha val="43137"/>
                    </a:srgbClr>
                  </a:outerShdw>
                </a:effectLst>
                <a:sym typeface="+mn-ea"/>
              </a:rPr>
              <a:t>Headline Hysteria</a:t>
            </a:r>
            <a:endParaRPr lang="en-US" sz="8800" b="1" dirty="0">
              <a:solidFill>
                <a:srgbClr val="FFFF00"/>
              </a:solidFill>
              <a:effectLst>
                <a:outerShdw blurRad="38100" dist="38100" dir="2700000" algn="tl">
                  <a:srgbClr val="000000">
                    <a:alpha val="43137"/>
                  </a:srgbClr>
                </a:outerShdw>
              </a:effectLs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74000"/>
          </a:scheme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TextBox 20"/>
          <p:cNvSpPr txBox="1"/>
          <p:nvPr/>
        </p:nvSpPr>
        <p:spPr>
          <a:xfrm>
            <a:off x="-535940" y="751205"/>
            <a:ext cx="5945505" cy="1041400"/>
          </a:xfrm>
          <a:prstGeom prst="rect">
            <a:avLst/>
          </a:prstGeom>
          <a:noFill/>
        </p:spPr>
        <p:txBody>
          <a:bodyPr wrap="square">
            <a:noAutofit/>
          </a:bodyPr>
          <a:lstStyle/>
          <a:p>
            <a:pPr algn="ctr">
              <a:lnSpc>
                <a:spcPct val="100000"/>
              </a:lnSpc>
            </a:pPr>
            <a:r>
              <a:rPr lang="en-US" sz="6000" b="1" dirty="0">
                <a:solidFill>
                  <a:srgbClr val="FFFF00"/>
                </a:solidFill>
                <a:effectLst>
                  <a:outerShdw blurRad="38100" dist="38100" dir="2700000" algn="tl">
                    <a:srgbClr val="000000">
                      <a:alpha val="43137"/>
                    </a:srgbClr>
                  </a:outerShdw>
                </a:effectLst>
                <a:sym typeface="+mn-ea"/>
              </a:rPr>
              <a:t>How to play:</a:t>
            </a:r>
            <a:endParaRPr lang="en-US" sz="6000" b="1" dirty="0">
              <a:solidFill>
                <a:srgbClr val="FFFF00"/>
              </a:solidFill>
              <a:effectLst>
                <a:outerShdw blurRad="38100" dist="38100" dir="2700000" algn="tl">
                  <a:srgbClr val="000000">
                    <a:alpha val="43137"/>
                  </a:srgbClr>
                </a:outerShdw>
              </a:effectLst>
              <a:sym typeface="+mn-ea"/>
            </a:endParaRPr>
          </a:p>
        </p:txBody>
      </p:sp>
      <p:sp>
        <p:nvSpPr>
          <p:cNvPr id="7" name="TextBox 20"/>
          <p:cNvSpPr txBox="1"/>
          <p:nvPr/>
        </p:nvSpPr>
        <p:spPr>
          <a:xfrm>
            <a:off x="172720" y="1668780"/>
            <a:ext cx="11083290" cy="746125"/>
          </a:xfrm>
          <a:prstGeom prst="rect">
            <a:avLst/>
          </a:prstGeom>
          <a:noFill/>
        </p:spPr>
        <p:txBody>
          <a:bodyPr wrap="square">
            <a:noAutofit/>
          </a:bodyPr>
          <a:lstStyle/>
          <a:p>
            <a:pPr algn="just"/>
            <a:r>
              <a:rPr lang="en-US" sz="4000" dirty="0">
                <a:solidFill>
                  <a:schemeClr val="bg1"/>
                </a:solidFill>
                <a:effectLst/>
                <a:sym typeface="+mn-ea"/>
              </a:rPr>
              <a:t>- There is a hot-button issue or a controversial statement on the board.</a:t>
            </a:r>
            <a:endParaRPr lang="en-US" sz="4000" dirty="0">
              <a:solidFill>
                <a:schemeClr val="bg1"/>
              </a:solidFill>
              <a:effectLst/>
              <a:sym typeface="+mn-ea"/>
            </a:endParaRPr>
          </a:p>
        </p:txBody>
      </p:sp>
      <p:sp>
        <p:nvSpPr>
          <p:cNvPr id="4" name="TextBox 20"/>
          <p:cNvSpPr txBox="1"/>
          <p:nvPr/>
        </p:nvSpPr>
        <p:spPr>
          <a:xfrm>
            <a:off x="172720" y="2989580"/>
            <a:ext cx="11680190" cy="746125"/>
          </a:xfrm>
          <a:prstGeom prst="rect">
            <a:avLst/>
          </a:prstGeom>
          <a:noFill/>
        </p:spPr>
        <p:txBody>
          <a:bodyPr wrap="square">
            <a:noAutofit/>
          </a:bodyPr>
          <a:lstStyle/>
          <a:p>
            <a:pPr algn="just"/>
            <a:r>
              <a:rPr lang="en-US" sz="4000" dirty="0">
                <a:solidFill>
                  <a:schemeClr val="bg1"/>
                </a:solidFill>
                <a:effectLst/>
                <a:sym typeface="+mn-ea"/>
              </a:rPr>
              <a:t>- Work in groups to create compelling headlines that take opposing stances on the issue.</a:t>
            </a:r>
            <a:endParaRPr lang="en-US" sz="4000" dirty="0">
              <a:solidFill>
                <a:schemeClr val="bg1"/>
              </a:solidFill>
              <a:effectLst/>
              <a:sym typeface="+mn-ea"/>
            </a:endParaRPr>
          </a:p>
        </p:txBody>
      </p:sp>
      <p:sp>
        <p:nvSpPr>
          <p:cNvPr id="2" name="TextBox 20"/>
          <p:cNvSpPr txBox="1"/>
          <p:nvPr/>
        </p:nvSpPr>
        <p:spPr>
          <a:xfrm>
            <a:off x="172720" y="4424680"/>
            <a:ext cx="11680190" cy="746125"/>
          </a:xfrm>
          <a:prstGeom prst="rect">
            <a:avLst/>
          </a:prstGeom>
          <a:noFill/>
        </p:spPr>
        <p:txBody>
          <a:bodyPr wrap="square">
            <a:noAutofit/>
          </a:bodyPr>
          <a:lstStyle/>
          <a:p>
            <a:pPr algn="just"/>
            <a:r>
              <a:rPr lang="en-US" sz="4000" dirty="0">
                <a:solidFill>
                  <a:schemeClr val="bg1"/>
                </a:solidFill>
                <a:effectLst/>
                <a:sym typeface="+mn-ea"/>
              </a:rPr>
              <a:t>- Use strong verbs, evocative language, and attention-grabbing wordplay</a:t>
            </a:r>
            <a:endParaRPr lang="en-US" sz="4000" dirty="0">
              <a:solidFill>
                <a:schemeClr val="bg1"/>
              </a:solidFill>
              <a:effectLst/>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13889</Words>
  <Application>WPS Presentation</Application>
  <PresentationFormat>Widescreen</PresentationFormat>
  <Paragraphs>523</Paragraphs>
  <Slides>32</Slides>
  <Notes>27</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Arial</vt:lpstr>
      <vt:lpstr>SimSun</vt:lpstr>
      <vt:lpstr>Wingdings</vt:lpstr>
      <vt:lpstr>Myriad Pro</vt:lpstr>
      <vt:lpstr>Segoe Print</vt:lpstr>
      <vt:lpstr>Courier New</vt:lpstr>
      <vt:lpstr>Adobe Gothic Std B</vt:lpstr>
      <vt:lpstr>Yu Gothic UI Semibold</vt:lpstr>
      <vt:lpstr>Calibri</vt:lpstr>
      <vt:lpstr>Microsoft YaHei</vt:lpstr>
      <vt:lpstr>Arial Unicode MS</vt:lpstr>
      <vt:lpstr>Calibri Light</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Cwalk Sang</cp:lastModifiedBy>
  <cp:revision>377</cp:revision>
  <dcterms:created xsi:type="dcterms:W3CDTF">2020-12-09T02:04:00Z</dcterms:created>
  <dcterms:modified xsi:type="dcterms:W3CDTF">2024-01-26T01:50:29Z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1033-12.2.0.13431</vt:lpwstr>
  </property>
</Properties>
</file>