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1"/>
  </p:handoutMasterIdLst>
  <p:sldIdLst>
    <p:sldId id="271" r:id="rId3"/>
    <p:sldId id="790" r:id="rId5"/>
    <p:sldId id="389" r:id="rId6"/>
    <p:sldId id="531" r:id="rId7"/>
    <p:sldId id="791" r:id="rId8"/>
    <p:sldId id="792" r:id="rId9"/>
    <p:sldId id="869" r:id="rId10"/>
    <p:sldId id="793" r:id="rId11"/>
    <p:sldId id="794" r:id="rId12"/>
    <p:sldId id="895" r:id="rId13"/>
    <p:sldId id="599" r:id="rId14"/>
    <p:sldId id="627" r:id="rId15"/>
    <p:sldId id="896" r:id="rId16"/>
    <p:sldId id="751" r:id="rId17"/>
    <p:sldId id="897" r:id="rId18"/>
    <p:sldId id="456" r:id="rId19"/>
    <p:sldId id="898" r:id="rId20"/>
    <p:sldId id="719" r:id="rId21"/>
    <p:sldId id="899" r:id="rId22"/>
    <p:sldId id="457" r:id="rId23"/>
    <p:sldId id="827" r:id="rId24"/>
    <p:sldId id="605" r:id="rId25"/>
    <p:sldId id="900" r:id="rId26"/>
    <p:sldId id="901" r:id="rId27"/>
    <p:sldId id="314" r:id="rId28"/>
    <p:sldId id="330"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3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E8"/>
    <a:srgbClr val="CEE5D0"/>
    <a:srgbClr val="C1D5A4"/>
    <a:srgbClr val="AC4425"/>
    <a:srgbClr val="D7C0AE"/>
    <a:srgbClr val="EEE3CB"/>
    <a:srgbClr val="B7C4CF"/>
    <a:srgbClr val="E2E0DC"/>
    <a:srgbClr val="FCFFB2"/>
    <a:srgbClr val="B6E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p:scale>
          <a:sx n="33" d="100"/>
          <a:sy n="33" d="100"/>
        </p:scale>
        <p:origin x="1812" y="236"/>
      </p:cViewPr>
      <p:guideLst>
        <p:guide orient="horz" pos="1884"/>
        <p:guide pos="3999"/>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867410" y="1219835"/>
            <a:ext cx="11018520" cy="645160"/>
          </a:xfrm>
          <a:prstGeom prst="rect">
            <a:avLst/>
          </a:prstGeom>
          <a:noFill/>
        </p:spPr>
        <p:txBody>
          <a:bodyPr wrap="square" rtlCol="0" anchor="t">
            <a:spAutoFit/>
          </a:bodyPr>
          <a:lstStyle/>
          <a:p>
            <a:pPr algn="ctr">
              <a:lnSpc>
                <a:spcPct val="100000"/>
              </a:lnSpc>
            </a:pPr>
            <a:r>
              <a:rPr lang="en-US" sz="3600" b="1" dirty="0">
                <a:solidFill>
                  <a:schemeClr val="tx1"/>
                </a:solidFill>
                <a:sym typeface="+mn-ea"/>
              </a:rPr>
              <a:t>Predator-Prey Chain Challenge.</a:t>
            </a:r>
            <a:endParaRPr lang="en-US" sz="36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487045" y="2009140"/>
            <a:ext cx="11399520" cy="3415030"/>
          </a:xfrm>
          <a:prstGeom prst="rect">
            <a:avLst/>
          </a:prstGeom>
          <a:noFill/>
        </p:spPr>
        <p:txBody>
          <a:bodyPr wrap="square" rtlCol="0" anchor="t">
            <a:spAutoFit/>
          </a:bodyPr>
          <a:lstStyle/>
          <a:p>
            <a:pPr algn="just"/>
            <a:r>
              <a:rPr lang="en-US" sz="3600" dirty="0">
                <a:solidFill>
                  <a:schemeClr val="tx1"/>
                </a:solidFill>
                <a:latin typeface="Calibri" panose="020F0502020204030204" pitchFamily="34" charset="0"/>
                <a:cs typeface="Calibri" panose="020F0502020204030204" pitchFamily="34" charset="0"/>
              </a:rPr>
              <a:t>Overall, each organism plays a vital role in maintaining the balance of the ecosystem. Any disruption can have cascading effects, impacting the populations of other organisms and potentially causing widespread damage. Understanding these interconnected relationships is crucial for conservation efforts and maintaining healthy ecosystems.</a:t>
            </a:r>
            <a:endParaRPr lang="en-US" sz="36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Tick (√) the things that show the roles of plants and animals.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527050" y="1898650"/>
            <a:ext cx="1101280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Work in pairs to discuss which one(s) shows the role(s) of plants and animals.</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27050" y="3283585"/>
            <a:ext cx="11012805" cy="143510"/>
          </a:xfrm>
          <a:prstGeom prst="rect">
            <a:avLst/>
          </a:prstGeom>
          <a:noFill/>
        </p:spPr>
        <p:txBody>
          <a:bodyPr wrap="square" rtlCol="0" anchor="t">
            <a:noAutofit/>
          </a:bodyPr>
          <a:p>
            <a:pPr algn="just"/>
            <a:endParaRPr lang="en-US" sz="3200">
              <a:solidFill>
                <a:schemeClr val="tx1"/>
              </a:solidFill>
              <a:latin typeface="Calibri" panose="020F0502020204030204" pitchFamily="34" charset="0"/>
              <a:cs typeface="Calibri" panose="020F0502020204030204" pitchFamily="34" charset="0"/>
            </a:endParaRPr>
          </a:p>
        </p:txBody>
      </p:sp>
      <p:sp>
        <p:nvSpPr>
          <p:cNvPr id="24" name="Text Box 23"/>
          <p:cNvSpPr txBox="1"/>
          <p:nvPr/>
        </p:nvSpPr>
        <p:spPr>
          <a:xfrm>
            <a:off x="580390" y="2974975"/>
            <a:ext cx="11012805" cy="583565"/>
          </a:xfrm>
          <a:prstGeom prst="rect">
            <a:avLst/>
          </a:prstGeom>
          <a:noFill/>
        </p:spPr>
        <p:txBody>
          <a:bodyPr wrap="square" rtlCol="0" anchor="t">
            <a:spAutoFit/>
          </a:bodyPr>
          <a:p>
            <a:pPr algn="just"/>
            <a:r>
              <a:rPr lang="en-US" sz="3200">
                <a:latin typeface="Calibri" panose="020F0502020204030204" pitchFamily="34" charset="0"/>
                <a:cs typeface="Calibri" panose="020F0502020204030204" pitchFamily="34" charset="0"/>
                <a:sym typeface="+mn-ea"/>
              </a:rPr>
              <a:t>- Give a simple explanation / example if possible.</a:t>
            </a:r>
            <a:endParaRPr lang="en-US" sz="3200">
              <a:latin typeface="Calibri" panose="020F0502020204030204" pitchFamily="34" charset="0"/>
              <a:cs typeface="Calibri" panose="020F0502020204030204" pitchFamily="34" charset="0"/>
              <a:sym typeface="+mn-ea"/>
            </a:endParaRPr>
          </a:p>
        </p:txBody>
      </p:sp>
      <p:graphicFrame>
        <p:nvGraphicFramePr>
          <p:cNvPr id="4" name="Table 3"/>
          <p:cNvGraphicFramePr/>
          <p:nvPr/>
        </p:nvGraphicFramePr>
        <p:xfrm>
          <a:off x="977265" y="3735705"/>
          <a:ext cx="10073005" cy="2654013"/>
        </p:xfrm>
        <a:graphic>
          <a:graphicData uri="http://schemas.openxmlformats.org/drawingml/2006/table">
            <a:tbl>
              <a:tblPr firstRow="1" bandRow="1">
                <a:tableStyleId>{5C22544A-7EE6-4342-B048-85BDC9FD1C3A}</a:tableStyleId>
              </a:tblPr>
              <a:tblGrid>
                <a:gridCol w="6808470"/>
                <a:gridCol w="2908935"/>
              </a:tblGrid>
              <a:tr h="640080">
                <a:tc>
                  <a:txBody>
                    <a:bodyPr/>
                    <a:p>
                      <a:pPr>
                        <a:buNone/>
                      </a:pPr>
                      <a:r>
                        <a:rPr lang="en-US" sz="3600" b="1">
                          <a:solidFill>
                            <a:schemeClr val="tx1"/>
                          </a:solidFill>
                        </a:rPr>
                        <a:t>1. </a:t>
                      </a:r>
                      <a:r>
                        <a:rPr lang="en-US" sz="3600" b="0">
                          <a:solidFill>
                            <a:schemeClr val="tx1"/>
                          </a:solidFill>
                        </a:rPr>
                        <a:t>providing sources of food</a:t>
                      </a:r>
                      <a:endParaRPr lang="en-US" sz="3600" b="0">
                        <a:solidFill>
                          <a:schemeClr val="tx1"/>
                        </a:solidFill>
                      </a:endParaRPr>
                    </a:p>
                  </a:txBody>
                  <a:tcPr>
                    <a:solidFill>
                      <a:srgbClr val="B7C4CF"/>
                    </a:solidFill>
                  </a:tcPr>
                </a:tc>
                <a:tc>
                  <a:txBody>
                    <a:bodyPr/>
                    <a:p>
                      <a:pPr>
                        <a:buNone/>
                      </a:pPr>
                      <a:endParaRPr lang="en-US" sz="3600"/>
                    </a:p>
                  </a:txBody>
                  <a:tcPr>
                    <a:solidFill>
                      <a:srgbClr val="EEE3CB"/>
                    </a:solidFill>
                  </a:tcPr>
                </a:tc>
              </a:tr>
              <a:tr h="640080">
                <a:tc>
                  <a:txBody>
                    <a:bodyPr/>
                    <a:p>
                      <a:pPr>
                        <a:buNone/>
                      </a:pPr>
                      <a:r>
                        <a:rPr lang="en-US" sz="3600" b="1"/>
                        <a:t>2.</a:t>
                      </a:r>
                      <a:r>
                        <a:rPr lang="en-US" sz="3600"/>
                        <a:t> causing habitat loss</a:t>
                      </a:r>
                      <a:endParaRPr lang="en-US" sz="3600"/>
                    </a:p>
                  </a:txBody>
                  <a:tcPr>
                    <a:solidFill>
                      <a:srgbClr val="B7C4CF"/>
                    </a:solidFill>
                  </a:tcPr>
                </a:tc>
                <a:tc>
                  <a:txBody>
                    <a:bodyPr/>
                    <a:p>
                      <a:pPr>
                        <a:buNone/>
                      </a:pPr>
                      <a:endParaRPr lang="en-US" sz="3600"/>
                    </a:p>
                  </a:txBody>
                  <a:tcPr>
                    <a:solidFill>
                      <a:srgbClr val="EEE3CB"/>
                    </a:solidFill>
                  </a:tcPr>
                </a:tc>
              </a:tr>
              <a:tr h="640080">
                <a:tc>
                  <a:txBody>
                    <a:bodyPr/>
                    <a:p>
                      <a:pPr>
                        <a:buNone/>
                      </a:pPr>
                      <a:r>
                        <a:rPr lang="en-US" sz="3600" b="1"/>
                        <a:t>3.</a:t>
                      </a:r>
                      <a:r>
                        <a:rPr lang="en-US" sz="3600"/>
                        <a:t> keeping the ecological balance</a:t>
                      </a:r>
                      <a:endParaRPr lang="en-US" sz="3600"/>
                    </a:p>
                  </a:txBody>
                  <a:tcPr>
                    <a:solidFill>
                      <a:srgbClr val="B7C4CF"/>
                    </a:solidFill>
                  </a:tcPr>
                </a:tc>
                <a:tc>
                  <a:txBody>
                    <a:bodyPr/>
                    <a:p>
                      <a:pPr>
                        <a:buNone/>
                      </a:pPr>
                      <a:endParaRPr lang="en-US" sz="3600"/>
                    </a:p>
                  </a:txBody>
                  <a:tcPr>
                    <a:solidFill>
                      <a:srgbClr val="EEE3CB"/>
                    </a:solidFill>
                  </a:tcPr>
                </a:tc>
              </a:tr>
              <a:tr h="640080">
                <a:tc>
                  <a:txBody>
                    <a:bodyPr/>
                    <a:p>
                      <a:pPr>
                        <a:buNone/>
                      </a:pPr>
                      <a:r>
                        <a:rPr lang="en-US" sz="3600" b="1"/>
                        <a:t>4.</a:t>
                      </a:r>
                      <a:r>
                        <a:rPr lang="en-US" sz="3600"/>
                        <a:t> making Earth beautiful</a:t>
                      </a:r>
                      <a:endParaRPr lang="en-US" sz="3600"/>
                    </a:p>
                  </a:txBody>
                  <a:tcPr>
                    <a:solidFill>
                      <a:srgbClr val="B7C4CF"/>
                    </a:solidFill>
                  </a:tcPr>
                </a:tc>
                <a:tc>
                  <a:txBody>
                    <a:bodyPr/>
                    <a:p>
                      <a:pPr>
                        <a:buNone/>
                      </a:pPr>
                      <a:endParaRPr lang="en-US" sz="3600"/>
                    </a:p>
                  </a:txBody>
                  <a:tcPr>
                    <a:solidFill>
                      <a:srgbClr val="EEE3CB"/>
                    </a:solidFill>
                  </a:tcPr>
                </a:tc>
              </a:tr>
            </a:tbl>
          </a:graphicData>
        </a:graphic>
      </p:graphicFrame>
      <p:sp>
        <p:nvSpPr>
          <p:cNvPr id="15" name="Text Box 14"/>
          <p:cNvSpPr txBox="1"/>
          <p:nvPr/>
        </p:nvSpPr>
        <p:spPr>
          <a:xfrm>
            <a:off x="8921750" y="3735705"/>
            <a:ext cx="650875" cy="706755"/>
          </a:xfrm>
          <a:prstGeom prst="rect">
            <a:avLst/>
          </a:prstGeom>
          <a:noFill/>
        </p:spPr>
        <p:txBody>
          <a:bodyPr wrap="square" rtlCol="0" anchor="t">
            <a:spAutoFit/>
          </a:bodyPr>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
        <p:nvSpPr>
          <p:cNvPr id="21" name="Text Box 20"/>
          <p:cNvSpPr txBox="1"/>
          <p:nvPr/>
        </p:nvSpPr>
        <p:spPr>
          <a:xfrm>
            <a:off x="8921750" y="4949825"/>
            <a:ext cx="650875" cy="706755"/>
          </a:xfrm>
          <a:prstGeom prst="rect">
            <a:avLst/>
          </a:prstGeom>
          <a:noFill/>
        </p:spPr>
        <p:txBody>
          <a:bodyPr wrap="square" rtlCol="0" anchor="t">
            <a:spAutoFit/>
          </a:bodyPr>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
        <p:nvSpPr>
          <p:cNvPr id="22" name="Text Box 21"/>
          <p:cNvSpPr txBox="1"/>
          <p:nvPr/>
        </p:nvSpPr>
        <p:spPr>
          <a:xfrm>
            <a:off x="8921750" y="5576570"/>
            <a:ext cx="650875" cy="706755"/>
          </a:xfrm>
          <a:prstGeom prst="rect">
            <a:avLst/>
          </a:prstGeom>
          <a:noFill/>
        </p:spPr>
        <p:txBody>
          <a:bodyPr wrap="square" rtlCol="0" anchor="t">
            <a:spAutoFit/>
          </a:bodyPr>
          <a:p>
            <a:pPr algn="just"/>
            <a:r>
              <a:rPr lang="en-US" sz="4000" b="1" dirty="0">
                <a:solidFill>
                  <a:srgbClr val="FF0000"/>
                </a:solidFill>
                <a:effectLst>
                  <a:glow rad="88900">
                    <a:schemeClr val="bg1"/>
                  </a:glow>
                </a:effectLst>
                <a:cs typeface="Arial" panose="020B0604020202020204" pitchFamily="34" charset="0"/>
                <a:sym typeface="+mn-ea"/>
              </a:rPr>
              <a:t>√</a:t>
            </a:r>
            <a:endParaRPr lang="en-US" sz="4000" b="1" dirty="0">
              <a:solidFill>
                <a:srgbClr val="FF0000"/>
              </a:solidFill>
              <a:effectLst>
                <a:glow rad="88900">
                  <a:schemeClr val="bg1"/>
                </a:glow>
              </a:effectLst>
              <a:latin typeface="Calibri" panose="020F050202020403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7724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552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article and choose the correct answer A, B, C, or D</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3" name="Text Box 2"/>
          <p:cNvSpPr txBox="1"/>
          <p:nvPr/>
        </p:nvSpPr>
        <p:spPr>
          <a:xfrm>
            <a:off x="427990" y="2255520"/>
            <a:ext cx="11201400" cy="2553335"/>
          </a:xfrm>
          <a:prstGeom prst="rect">
            <a:avLst/>
          </a:prstGeom>
          <a:solidFill>
            <a:srgbClr val="D7C0AE"/>
          </a:solidFill>
        </p:spPr>
        <p:txBody>
          <a:bodyPr wrap="square" rtlCol="0" anchor="t">
            <a:spAutoFit/>
          </a:bodyPr>
          <a:p>
            <a:pPr algn="just"/>
            <a:r>
              <a:rPr lang="en-US" sz="3200"/>
              <a:t>Plants and animals are an essential part of Earth’s ecology. When we speak about a specific habitat and time, we refer to them as flora and fauna. Flora refers to plants and fauna refers to animals. They are fascinating to study due to their beauty and significance to human life.</a:t>
            </a:r>
            <a:endParaRPr lang="en-US" sz="3200"/>
          </a:p>
        </p:txBody>
      </p:sp>
      <p:sp>
        <p:nvSpPr>
          <p:cNvPr id="2" name="Text Box 1"/>
          <p:cNvSpPr txBox="1"/>
          <p:nvPr/>
        </p:nvSpPr>
        <p:spPr>
          <a:xfrm>
            <a:off x="616585" y="1579245"/>
            <a:ext cx="11012805" cy="58356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Read the paragraph</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351790" y="4960620"/>
            <a:ext cx="11012805" cy="58356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What are the next paragraphs about?</a:t>
            </a:r>
            <a:endParaRPr lang="en-US" sz="3200">
              <a:solidFill>
                <a:schemeClr val="tx1"/>
              </a:solidFill>
              <a:latin typeface="Calibri" panose="020F0502020204030204" pitchFamily="34" charset="0"/>
              <a:cs typeface="Calibri" panose="020F0502020204030204" pitchFamily="34" charset="0"/>
            </a:endParaRPr>
          </a:p>
        </p:txBody>
      </p:sp>
      <p:sp>
        <p:nvSpPr>
          <p:cNvPr id="11" name="Text Box 10"/>
          <p:cNvSpPr txBox="1"/>
          <p:nvPr/>
        </p:nvSpPr>
        <p:spPr>
          <a:xfrm>
            <a:off x="110490" y="7620635"/>
            <a:ext cx="11921490" cy="5692775"/>
          </a:xfrm>
          <a:prstGeom prst="rect">
            <a:avLst/>
          </a:prstGeom>
          <a:solidFill>
            <a:srgbClr val="D7C0AE"/>
          </a:solidFill>
        </p:spPr>
        <p:txBody>
          <a:bodyPr wrap="square" rtlCol="0" anchor="t">
            <a:spAutoFit/>
          </a:bodyPr>
          <a:p>
            <a:pPr algn="just"/>
            <a:r>
              <a:rPr lang="en-US" sz="2800"/>
              <a:t>First, the flora and fauna on Earth create an ecological balance, making life possible for humans. Flora releases oxygen for humans. The carbon dioxide we breathe out is vital to plants. Humans also rely on the plants and animals for food, medicine, and water. </a:t>
            </a:r>
            <a:endParaRPr lang="en-US" sz="2800"/>
          </a:p>
          <a:p>
            <a:pPr algn="just"/>
            <a:r>
              <a:rPr lang="en-US" sz="2800"/>
              <a:t>Second, plants and animals combine to create a food chain. In the food chain, the animals play an important part. They feed on plants and, in turn, are the prey of other animals. Their droppings become fertilizers for plants.</a:t>
            </a:r>
            <a:endParaRPr lang="en-US" sz="2800"/>
          </a:p>
          <a:p>
            <a:pPr algn="just"/>
            <a:r>
              <a:rPr lang="en-US" sz="2800"/>
              <a:t>Finally, plants and animals add a lot of beauty to our earth. People love and appreciate the natural beauty, the relaxed feeling in green spaces and water areas. </a:t>
            </a:r>
            <a:endParaRPr lang="en-US" sz="2800"/>
          </a:p>
          <a:p>
            <a:pPr algn="just"/>
            <a:r>
              <a:rPr lang="en-US" sz="2800"/>
              <a:t>However, plants and animals are facing habitat loss, pollution, and climate change. To protect them, we should raise people’s awareness of their significance, stop hunting, plant more trees, and build nature reserves for our wildlife.</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188595"/>
            <a:ext cx="12192000" cy="77724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2584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5372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article and choose the correct answer A, B, C, or D</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473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
        <p:nvSpPr>
          <p:cNvPr id="3" name="Text Box 2"/>
          <p:cNvSpPr txBox="1"/>
          <p:nvPr/>
        </p:nvSpPr>
        <p:spPr>
          <a:xfrm>
            <a:off x="224790" y="1118235"/>
            <a:ext cx="11921490" cy="5692775"/>
          </a:xfrm>
          <a:prstGeom prst="rect">
            <a:avLst/>
          </a:prstGeom>
          <a:solidFill>
            <a:srgbClr val="D7C0AE"/>
          </a:solidFill>
        </p:spPr>
        <p:txBody>
          <a:bodyPr wrap="square" rtlCol="0" anchor="t">
            <a:spAutoFit/>
          </a:bodyPr>
          <a:p>
            <a:pPr algn="just"/>
            <a:r>
              <a:rPr lang="en-US" sz="2800"/>
              <a:t>First, the flora and fauna on Earth create an ecological balance, making life possible for humans. Flora releases oxygen for humans. The carbon dioxide we breathe out is vital to plants. Humans also rely on the plants and animals for food, medicine, and water. </a:t>
            </a:r>
            <a:endParaRPr lang="en-US" sz="2800"/>
          </a:p>
          <a:p>
            <a:pPr algn="just"/>
            <a:r>
              <a:rPr lang="en-US" sz="2800"/>
              <a:t>Second, plants and animals combine to create a food chain. In the food chain, the animals play an important part. They feed on plants and, in turn, are the prey of other animals. Their droppings become fertilizers for plants.</a:t>
            </a:r>
            <a:endParaRPr lang="en-US" sz="2800"/>
          </a:p>
          <a:p>
            <a:pPr algn="just"/>
            <a:r>
              <a:rPr lang="en-US" sz="2800"/>
              <a:t>Finally, plants and animals add a lot of beauty to our earth. People love and appreciate the natural beauty, the relaxed feeling in green spaces and water areas. </a:t>
            </a:r>
            <a:endParaRPr lang="en-US" sz="2800"/>
          </a:p>
          <a:p>
            <a:pPr algn="just"/>
            <a:r>
              <a:rPr lang="en-US" sz="2800"/>
              <a:t>However, plants and animals are facing habitat loss, pollution, and climate change. To protect them, we should raise people’s awareness of their significance, stop hunting, plant more trees, and build nature reserves for our wildlife.</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The beauty of plants and animals.</a:t>
              </a:r>
              <a:endParaRPr lang="en-GB"/>
            </a:p>
            <a:p>
              <a:pPr algn="ctr"/>
              <a:r>
                <a:rPr lang="en-GB"/>
                <a:t>B. How plants and animals protect </a:t>
              </a:r>
              <a:endParaRPr lang="en-GB"/>
            </a:p>
            <a:p>
              <a:pPr algn="ctr"/>
              <a:r>
                <a:rPr lang="en-GB"/>
                <a:t>the environment.</a:t>
              </a:r>
              <a:endParaRPr lang="en-GB"/>
            </a:p>
            <a:p>
              <a:pPr algn="ctr"/>
              <a:r>
                <a:rPr lang="en-GB"/>
                <a:t>C. The wonder of plants and animals.</a:t>
              </a:r>
              <a:endParaRPr lang="en-GB"/>
            </a:p>
            <a:p>
              <a:pPr algn="ctr"/>
              <a:r>
                <a:rPr lang="en-GB"/>
                <a:t>D. The natural food chain.</a:t>
              </a: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296545" y="73660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Questions:</a:t>
            </a:r>
            <a:endParaRPr lang="en-US" sz="3200" b="1" dirty="0">
              <a:effectLst>
                <a:glow rad="88900">
                  <a:schemeClr val="bg1"/>
                </a:glow>
              </a:effectLst>
              <a:cs typeface="Arial" panose="020B0604020202020204" pitchFamily="34" charset="0"/>
            </a:endParaRPr>
          </a:p>
        </p:txBody>
      </p:sp>
      <p:sp>
        <p:nvSpPr>
          <p:cNvPr id="2" name="Text Box 1"/>
          <p:cNvSpPr txBox="1"/>
          <p:nvPr/>
        </p:nvSpPr>
        <p:spPr>
          <a:xfrm>
            <a:off x="354330" y="1279525"/>
            <a:ext cx="11493500" cy="553085"/>
          </a:xfrm>
          <a:prstGeom prst="rect">
            <a:avLst/>
          </a:prstGeom>
          <a:solidFill>
            <a:srgbClr val="AC4425"/>
          </a:solidFill>
        </p:spPr>
        <p:txBody>
          <a:bodyPr wrap="square" rtlCol="0" anchor="t">
            <a:spAutoFit/>
          </a:bodyPr>
          <a:p>
            <a:r>
              <a:rPr lang="en-US" sz="3000" b="1">
                <a:solidFill>
                  <a:schemeClr val="bg1"/>
                </a:solidFill>
              </a:rPr>
              <a:t>1. What is the passage mainly about?</a:t>
            </a:r>
            <a:endParaRPr lang="en-US" sz="3000" b="1">
              <a:solidFill>
                <a:schemeClr val="bg1"/>
              </a:solidFill>
            </a:endParaRPr>
          </a:p>
        </p:txBody>
      </p:sp>
      <p:sp>
        <p:nvSpPr>
          <p:cNvPr id="3" name="Text Box 2"/>
          <p:cNvSpPr txBox="1"/>
          <p:nvPr/>
        </p:nvSpPr>
        <p:spPr>
          <a:xfrm>
            <a:off x="844550" y="1920240"/>
            <a:ext cx="8799830" cy="1938020"/>
          </a:xfrm>
          <a:prstGeom prst="rect">
            <a:avLst/>
          </a:prstGeom>
          <a:solidFill>
            <a:srgbClr val="C1D5A4"/>
          </a:solidFill>
        </p:spPr>
        <p:txBody>
          <a:bodyPr wrap="square" rtlCol="0" anchor="t">
            <a:spAutoFit/>
          </a:bodyPr>
          <a:p>
            <a:r>
              <a:rPr lang="en-US" sz="3000" b="1"/>
              <a:t>A.</a:t>
            </a:r>
            <a:r>
              <a:rPr lang="en-US" sz="3000"/>
              <a:t> The beauty of plants and animals.</a:t>
            </a:r>
            <a:endParaRPr lang="en-US" sz="3000"/>
          </a:p>
          <a:p>
            <a:r>
              <a:rPr lang="en-US" sz="3000" b="1"/>
              <a:t>B.</a:t>
            </a:r>
            <a:r>
              <a:rPr lang="en-US" sz="3000"/>
              <a:t> How plants and animals protect the environment.</a:t>
            </a:r>
            <a:endParaRPr lang="en-US" sz="3000"/>
          </a:p>
          <a:p>
            <a:r>
              <a:rPr lang="en-US" sz="3000" b="1"/>
              <a:t>C. </a:t>
            </a:r>
            <a:r>
              <a:rPr lang="en-US" sz="3000"/>
              <a:t>The wonder of plants and animals.</a:t>
            </a:r>
            <a:endParaRPr lang="en-US" sz="3000"/>
          </a:p>
          <a:p>
            <a:r>
              <a:rPr lang="en-US" sz="3000" b="1"/>
              <a:t>D. </a:t>
            </a:r>
            <a:r>
              <a:rPr lang="en-US" sz="3000"/>
              <a:t>The natural food chain.</a:t>
            </a:r>
            <a:endParaRPr lang="en-US" sz="3000"/>
          </a:p>
        </p:txBody>
      </p:sp>
      <p:sp>
        <p:nvSpPr>
          <p:cNvPr id="10" name="Text Box 9"/>
          <p:cNvSpPr txBox="1"/>
          <p:nvPr/>
        </p:nvSpPr>
        <p:spPr>
          <a:xfrm>
            <a:off x="296545" y="3933825"/>
            <a:ext cx="11493500" cy="553085"/>
          </a:xfrm>
          <a:prstGeom prst="rect">
            <a:avLst/>
          </a:prstGeom>
          <a:solidFill>
            <a:srgbClr val="AC4425"/>
          </a:solidFill>
        </p:spPr>
        <p:txBody>
          <a:bodyPr wrap="square" rtlCol="0" anchor="t">
            <a:spAutoFit/>
          </a:bodyPr>
          <a:p>
            <a:r>
              <a:rPr lang="en-US" sz="3000" b="1">
                <a:solidFill>
                  <a:schemeClr val="bg1"/>
                </a:solidFill>
              </a:rPr>
              <a:t>2. The author mentions ______significant roles plants and animals play.</a:t>
            </a:r>
            <a:endParaRPr lang="en-US" sz="3000" b="1">
              <a:solidFill>
                <a:schemeClr val="bg1"/>
              </a:solidFill>
            </a:endParaRPr>
          </a:p>
        </p:txBody>
      </p:sp>
      <p:sp>
        <p:nvSpPr>
          <p:cNvPr id="15" name="Text Box 14"/>
          <p:cNvSpPr txBox="1"/>
          <p:nvPr/>
        </p:nvSpPr>
        <p:spPr>
          <a:xfrm>
            <a:off x="844550" y="4643120"/>
            <a:ext cx="8799830" cy="1014730"/>
          </a:xfrm>
          <a:prstGeom prst="rect">
            <a:avLst/>
          </a:prstGeom>
          <a:solidFill>
            <a:srgbClr val="C1D5A4"/>
          </a:solidFill>
        </p:spPr>
        <p:txBody>
          <a:bodyPr wrap="square" rtlCol="0" anchor="t">
            <a:spAutoFit/>
          </a:bodyPr>
          <a:p>
            <a:r>
              <a:rPr lang="en-US" sz="3000" b="1"/>
              <a:t>A.</a:t>
            </a:r>
            <a:r>
              <a:rPr lang="en-US" sz="3000"/>
              <a:t> two                                              </a:t>
            </a:r>
            <a:r>
              <a:rPr lang="en-US" sz="3000" b="1"/>
              <a:t>B.</a:t>
            </a:r>
            <a:r>
              <a:rPr lang="en-US" sz="3000"/>
              <a:t> three</a:t>
            </a:r>
            <a:endParaRPr lang="en-US" sz="3000"/>
          </a:p>
          <a:p>
            <a:r>
              <a:rPr lang="en-US" sz="3000" b="1"/>
              <a:t>C. </a:t>
            </a:r>
            <a:r>
              <a:rPr lang="en-US" sz="3000"/>
              <a:t>four                                              </a:t>
            </a:r>
            <a:r>
              <a:rPr lang="en-US" sz="3000" b="1"/>
              <a:t>D. </a:t>
            </a:r>
            <a:r>
              <a:rPr lang="en-US" sz="3000"/>
              <a:t>five</a:t>
            </a:r>
            <a:endParaRPr lang="en-US" sz="3000"/>
          </a:p>
        </p:txBody>
      </p:sp>
      <p:sp>
        <p:nvSpPr>
          <p:cNvPr id="16" name="Oval 15"/>
          <p:cNvSpPr/>
          <p:nvPr/>
        </p:nvSpPr>
        <p:spPr>
          <a:xfrm>
            <a:off x="743585" y="2798445"/>
            <a:ext cx="576580" cy="630555"/>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7" name="Oval 16"/>
          <p:cNvSpPr/>
          <p:nvPr/>
        </p:nvSpPr>
        <p:spPr>
          <a:xfrm>
            <a:off x="5736590" y="4643120"/>
            <a:ext cx="576580" cy="630555"/>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00" name="Text Box 99"/>
          <p:cNvSpPr txBox="1"/>
          <p:nvPr/>
        </p:nvSpPr>
        <p:spPr>
          <a:xfrm>
            <a:off x="17780" y="7065010"/>
            <a:ext cx="11362690" cy="5262245"/>
          </a:xfrm>
          <a:prstGeom prst="rect">
            <a:avLst/>
          </a:prstGeom>
          <a:noFill/>
          <a:ln w="9525">
            <a:noFill/>
          </a:ln>
        </p:spPr>
        <p:txBody>
          <a:bodyPr wrap="square">
            <a:spAutoFit/>
          </a:bodyPr>
          <a:p>
            <a:pPr marL="228600" indent="-228600"/>
            <a:r>
              <a:rPr lang="en-US" sz="2800" b="1">
                <a:solidFill>
                  <a:schemeClr val="tx1"/>
                </a:solidFill>
                <a:latin typeface="Times New Roman" panose="02020603050405020304" charset="0"/>
                <a:cs typeface="Calibri" panose="020F0502020204030204" pitchFamily="34" charset="0"/>
              </a:rPr>
              <a:t>1. What is the word </a:t>
            </a:r>
            <a:r>
              <a:rPr lang="en-US" sz="2800" b="1" i="1">
                <a:solidFill>
                  <a:schemeClr val="tx1"/>
                </a:solidFill>
                <a:latin typeface="Times New Roman" panose="02020603050405020304" charset="0"/>
                <a:cs typeface="Calibri" panose="020F0502020204030204" pitchFamily="34" charset="0"/>
              </a:rPr>
              <a:t>‘significance’ </a:t>
            </a:r>
            <a:r>
              <a:rPr lang="en-US" sz="2800" b="1">
                <a:solidFill>
                  <a:schemeClr val="tx1"/>
                </a:solidFill>
                <a:latin typeface="Times New Roman" panose="02020603050405020304" charset="0"/>
                <a:cs typeface="Calibri" panose="020F0502020204030204" pitchFamily="34" charset="0"/>
              </a:rPr>
              <a:t>in paragraph 1 closest in meaning to?</a:t>
            </a:r>
            <a:endParaRPr lang="en-US" sz="2800" b="1">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consequence		B. threats		C. importance</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1">
                <a:solidFill>
                  <a:schemeClr val="tx1"/>
                </a:solidFill>
                <a:latin typeface="Times New Roman" panose="02020603050405020304" charset="0"/>
                <a:cs typeface="Calibri" panose="020F0502020204030204" pitchFamily="34" charset="0"/>
              </a:rPr>
              <a:t>2. What is the word </a:t>
            </a:r>
            <a:r>
              <a:rPr lang="en-US" sz="2800" b="1" i="1">
                <a:solidFill>
                  <a:schemeClr val="tx1"/>
                </a:solidFill>
                <a:latin typeface="Times New Roman" panose="02020603050405020304" charset="0"/>
                <a:cs typeface="Calibri" panose="020F0502020204030204" pitchFamily="34" charset="0"/>
              </a:rPr>
              <a:t>‘fascinating’</a:t>
            </a:r>
            <a:r>
              <a:rPr lang="en-US" sz="2800" b="1">
                <a:solidFill>
                  <a:schemeClr val="tx1"/>
                </a:solidFill>
                <a:latin typeface="Times New Roman" panose="02020603050405020304" charset="0"/>
                <a:cs typeface="Calibri" panose="020F0502020204030204" pitchFamily="34" charset="0"/>
              </a:rPr>
              <a:t> in paragraph 1 closest in meaning to?</a:t>
            </a:r>
            <a:r>
              <a:rPr lang="en-US" sz="2800" b="0">
                <a:solidFill>
                  <a:schemeClr val="tx1"/>
                </a:solidFill>
                <a:latin typeface="Times New Roman" panose="02020603050405020304" charset="0"/>
                <a:cs typeface="Calibri" panose="020F0502020204030204" pitchFamily="34" charset="0"/>
              </a:rPr>
              <a:t>A. charming			B. interesting		C. ideal</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1">
                <a:solidFill>
                  <a:schemeClr val="tx1"/>
                </a:solidFill>
                <a:latin typeface="Times New Roman" panose="02020603050405020304" charset="0"/>
                <a:cs typeface="Calibri" panose="020F0502020204030204" pitchFamily="34" charset="0"/>
              </a:rPr>
              <a:t>3. What is the word </a:t>
            </a:r>
            <a:r>
              <a:rPr lang="en-US" sz="2800" b="1" i="1">
                <a:solidFill>
                  <a:schemeClr val="tx1"/>
                </a:solidFill>
                <a:latin typeface="Times New Roman" panose="02020603050405020304" charset="0"/>
                <a:cs typeface="Calibri" panose="020F0502020204030204" pitchFamily="34" charset="0"/>
              </a:rPr>
              <a:t>‘release’</a:t>
            </a:r>
            <a:r>
              <a:rPr lang="en-US" sz="2800" b="1">
                <a:solidFill>
                  <a:schemeClr val="tx1"/>
                </a:solidFill>
                <a:latin typeface="Times New Roman" panose="02020603050405020304" charset="0"/>
                <a:cs typeface="Calibri" panose="020F0502020204030204" pitchFamily="34" charset="0"/>
              </a:rPr>
              <a:t> in paragraph 2 closest in meaning to?</a:t>
            </a:r>
            <a:endParaRPr lang="en-US" sz="2800" b="1">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let out			B. set free		C. throw</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1">
                <a:solidFill>
                  <a:schemeClr val="tx1"/>
                </a:solidFill>
                <a:latin typeface="Times New Roman" panose="02020603050405020304" charset="0"/>
                <a:cs typeface="Calibri" panose="020F0502020204030204" pitchFamily="34" charset="0"/>
              </a:rPr>
              <a:t>4. What does the word </a:t>
            </a:r>
            <a:r>
              <a:rPr lang="en-US" sz="2800" b="1" i="1">
                <a:solidFill>
                  <a:schemeClr val="tx1"/>
                </a:solidFill>
                <a:latin typeface="Times New Roman" panose="02020603050405020304" charset="0"/>
                <a:cs typeface="Calibri" panose="020F0502020204030204" pitchFamily="34" charset="0"/>
              </a:rPr>
              <a:t>“their”</a:t>
            </a:r>
            <a:r>
              <a:rPr lang="en-US" sz="2800" b="1">
                <a:solidFill>
                  <a:schemeClr val="tx1"/>
                </a:solidFill>
                <a:latin typeface="Times New Roman" panose="02020603050405020304" charset="0"/>
                <a:cs typeface="Calibri" panose="020F0502020204030204" pitchFamily="34" charset="0"/>
              </a:rPr>
              <a:t> in paragraph 3 refer to?</a:t>
            </a:r>
            <a:r>
              <a:rPr lang="en-US" sz="2800" b="0">
                <a:solidFill>
                  <a:schemeClr val="tx1"/>
                </a:solidFill>
                <a:latin typeface="Times New Roman" panose="02020603050405020304" charset="0"/>
                <a:cs typeface="Calibri" panose="020F0502020204030204" pitchFamily="34" charset="0"/>
              </a:rPr>
              <a:t>A. of the flora and fauna	B. of plants		C. of animals</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1">
                <a:solidFill>
                  <a:schemeClr val="tx1"/>
                </a:solidFill>
                <a:latin typeface="Times New Roman" panose="02020603050405020304" charset="0"/>
                <a:cs typeface="Calibri" panose="020F0502020204030204" pitchFamily="34" charset="0"/>
              </a:rPr>
              <a:t>5. What do you think the paragraph after the last one would be about?</a:t>
            </a:r>
            <a:endParaRPr lang="en-US" sz="2800" b="1">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Problems wildlife faceB. Measures to protect wildlifeC. Importance of wildlife</a:t>
            </a:r>
            <a:endParaRPr lang="en-US" sz="2800" b="0">
              <a:solidFill>
                <a:schemeClr val="tx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0" grpId="1" animBg="1"/>
      <p:bldP spid="15" grpId="0" animBg="1"/>
      <p:bldP spid="15" grpId="1" animBg="1"/>
      <p:bldP spid="16" grpId="0" bldLvl="0" animBg="1"/>
      <p:bldP spid="16" grpId="1" animBg="1"/>
      <p:bldP spid="17" grpId="0" bldLvl="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The beauty of plants and animals.</a:t>
              </a:r>
              <a:endParaRPr lang="en-GB"/>
            </a:p>
            <a:p>
              <a:pPr algn="ctr"/>
              <a:r>
                <a:rPr lang="en-GB"/>
                <a:t>B. How plants and animals protect </a:t>
              </a:r>
              <a:endParaRPr lang="en-GB"/>
            </a:p>
            <a:p>
              <a:pPr algn="ctr"/>
              <a:r>
                <a:rPr lang="en-GB"/>
                <a:t>the environment.</a:t>
              </a:r>
              <a:endParaRPr lang="en-GB"/>
            </a:p>
            <a:p>
              <a:pPr algn="ctr"/>
              <a:r>
                <a:rPr lang="en-GB"/>
                <a:t>C. The wonder of plants and animals.</a:t>
              </a:r>
              <a:endParaRPr lang="en-GB"/>
            </a:p>
            <a:p>
              <a:pPr algn="ctr"/>
              <a:r>
                <a:rPr lang="en-GB"/>
                <a:t>D. The natural food chain.</a:t>
              </a: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92735" y="-93345"/>
            <a:ext cx="5245100" cy="829945"/>
          </a:xfrm>
          <a:prstGeom prst="rect">
            <a:avLst/>
          </a:prstGeom>
          <a:noFill/>
          <a:effectLst/>
        </p:spPr>
        <p:txBody>
          <a:bodyPr wrap="square" rtlCol="0">
            <a:spAutoFit/>
          </a:bodyPr>
          <a:lstStyle/>
          <a:p>
            <a:pPr algn="ctr"/>
            <a:r>
              <a:rPr lang="en-US" sz="4800" b="1" dirty="0">
                <a:sym typeface="+mn-ea"/>
              </a:rPr>
              <a:t>EXTRA ACTIVITY:</a:t>
            </a:r>
            <a:endParaRPr lang="en-US" sz="4800" b="1" dirty="0">
              <a:sym typeface="+mn-ea"/>
            </a:endParaRPr>
          </a:p>
        </p:txBody>
      </p:sp>
      <p:sp>
        <p:nvSpPr>
          <p:cNvPr id="100" name="Text Box 99"/>
          <p:cNvSpPr txBox="1"/>
          <p:nvPr/>
        </p:nvSpPr>
        <p:spPr>
          <a:xfrm>
            <a:off x="245110" y="859155"/>
            <a:ext cx="11362690" cy="5631180"/>
          </a:xfrm>
          <a:prstGeom prst="rect">
            <a:avLst/>
          </a:prstGeom>
          <a:noFill/>
          <a:ln w="9525">
            <a:noFill/>
          </a:ln>
        </p:spPr>
        <p:txBody>
          <a:bodyPr wrap="square">
            <a:spAutoFit/>
          </a:bodyPr>
          <a:p>
            <a:pPr marL="228600" indent="-228600"/>
            <a:r>
              <a:rPr lang="en-US" sz="3000" b="1">
                <a:solidFill>
                  <a:schemeClr val="tx1"/>
                </a:solidFill>
                <a:latin typeface="Calibri" panose="020F0502020204030204" pitchFamily="34" charset="0"/>
                <a:cs typeface="Calibri" panose="020F0502020204030204" pitchFamily="34" charset="0"/>
              </a:rPr>
              <a:t>1. What is the word </a:t>
            </a:r>
            <a:r>
              <a:rPr lang="en-US" sz="3000" b="1" i="1">
                <a:solidFill>
                  <a:schemeClr val="tx1"/>
                </a:solidFill>
                <a:latin typeface="Calibri" panose="020F0502020204030204" pitchFamily="34" charset="0"/>
                <a:cs typeface="Calibri" panose="020F0502020204030204" pitchFamily="34" charset="0"/>
              </a:rPr>
              <a:t>‘significance’ </a:t>
            </a:r>
            <a:r>
              <a:rPr lang="en-US" sz="3000" b="1">
                <a:solidFill>
                  <a:schemeClr val="tx1"/>
                </a:solidFill>
                <a:latin typeface="Calibri" panose="020F0502020204030204" pitchFamily="34" charset="0"/>
                <a:cs typeface="Calibri" panose="020F0502020204030204" pitchFamily="34" charset="0"/>
              </a:rPr>
              <a:t>in paragraph 1 closest in meaning to?</a:t>
            </a:r>
            <a:r>
              <a:rPr lang="en-US" sz="3000" b="0">
                <a:solidFill>
                  <a:schemeClr val="tx1"/>
                </a:solidFill>
                <a:latin typeface="Calibri" panose="020F0502020204030204" pitchFamily="34" charset="0"/>
                <a:cs typeface="Calibri" panose="020F0502020204030204" pitchFamily="34" charset="0"/>
              </a:rPr>
              <a:t>A. consequence		B. threats		C. importance</a:t>
            </a:r>
            <a:endParaRPr lang="en-US" sz="3000" b="0">
              <a:solidFill>
                <a:schemeClr val="tx1"/>
              </a:solidFill>
              <a:latin typeface="Calibri" panose="020F0502020204030204" pitchFamily="34" charset="0"/>
              <a:cs typeface="Calibri" panose="020F0502020204030204" pitchFamily="34" charset="0"/>
            </a:endParaRPr>
          </a:p>
          <a:p>
            <a:pPr marL="228600" indent="-228600"/>
            <a:r>
              <a:rPr lang="en-US" sz="3000" b="1">
                <a:solidFill>
                  <a:schemeClr val="tx1"/>
                </a:solidFill>
                <a:latin typeface="Calibri" panose="020F0502020204030204" pitchFamily="34" charset="0"/>
                <a:cs typeface="Calibri" panose="020F0502020204030204" pitchFamily="34" charset="0"/>
              </a:rPr>
              <a:t>2. What is the word </a:t>
            </a:r>
            <a:r>
              <a:rPr lang="en-US" sz="3000" b="1" i="1">
                <a:solidFill>
                  <a:schemeClr val="tx1"/>
                </a:solidFill>
                <a:latin typeface="Calibri" panose="020F0502020204030204" pitchFamily="34" charset="0"/>
                <a:cs typeface="Calibri" panose="020F0502020204030204" pitchFamily="34" charset="0"/>
              </a:rPr>
              <a:t>‘fascinating’</a:t>
            </a:r>
            <a:r>
              <a:rPr lang="en-US" sz="3000" b="1">
                <a:solidFill>
                  <a:schemeClr val="tx1"/>
                </a:solidFill>
                <a:latin typeface="Calibri" panose="020F0502020204030204" pitchFamily="34" charset="0"/>
                <a:cs typeface="Calibri" panose="020F0502020204030204" pitchFamily="34" charset="0"/>
              </a:rPr>
              <a:t> in paragraph 1 closest in meaning to?</a:t>
            </a:r>
            <a:r>
              <a:rPr lang="en-US" sz="3000" b="0">
                <a:solidFill>
                  <a:schemeClr val="tx1"/>
                </a:solidFill>
                <a:latin typeface="Calibri" panose="020F0502020204030204" pitchFamily="34" charset="0"/>
                <a:cs typeface="Calibri" panose="020F0502020204030204" pitchFamily="34" charset="0"/>
              </a:rPr>
              <a:t>A. charming			B. interesting		C. ideal</a:t>
            </a:r>
            <a:endParaRPr lang="en-US" sz="3000" b="0">
              <a:solidFill>
                <a:schemeClr val="tx1"/>
              </a:solidFill>
              <a:latin typeface="Calibri" panose="020F0502020204030204" pitchFamily="34" charset="0"/>
              <a:cs typeface="Calibri" panose="020F0502020204030204" pitchFamily="34" charset="0"/>
            </a:endParaRPr>
          </a:p>
          <a:p>
            <a:pPr marL="228600" indent="-228600"/>
            <a:r>
              <a:rPr lang="en-US" sz="3000" b="1">
                <a:solidFill>
                  <a:schemeClr val="tx1"/>
                </a:solidFill>
                <a:latin typeface="Calibri" panose="020F0502020204030204" pitchFamily="34" charset="0"/>
                <a:cs typeface="Calibri" panose="020F0502020204030204" pitchFamily="34" charset="0"/>
              </a:rPr>
              <a:t>3. What is the word </a:t>
            </a:r>
            <a:r>
              <a:rPr lang="en-US" sz="3000" b="1" i="1">
                <a:solidFill>
                  <a:schemeClr val="tx1"/>
                </a:solidFill>
                <a:latin typeface="Calibri" panose="020F0502020204030204" pitchFamily="34" charset="0"/>
                <a:cs typeface="Calibri" panose="020F0502020204030204" pitchFamily="34" charset="0"/>
              </a:rPr>
              <a:t>‘release’</a:t>
            </a:r>
            <a:r>
              <a:rPr lang="en-US" sz="3000" b="1">
                <a:solidFill>
                  <a:schemeClr val="tx1"/>
                </a:solidFill>
                <a:latin typeface="Calibri" panose="020F0502020204030204" pitchFamily="34" charset="0"/>
                <a:cs typeface="Calibri" panose="020F0502020204030204" pitchFamily="34" charset="0"/>
              </a:rPr>
              <a:t> in paragraph 2 closest in meaning to?</a:t>
            </a:r>
            <a:r>
              <a:rPr lang="en-US" sz="3000" b="0">
                <a:solidFill>
                  <a:schemeClr val="tx1"/>
                </a:solidFill>
                <a:latin typeface="Calibri" panose="020F0502020204030204" pitchFamily="34" charset="0"/>
                <a:cs typeface="Calibri" panose="020F0502020204030204" pitchFamily="34" charset="0"/>
              </a:rPr>
              <a:t>A. let out			B. set free		C. throw</a:t>
            </a:r>
            <a:endParaRPr lang="en-US" sz="3000" b="0">
              <a:solidFill>
                <a:schemeClr val="tx1"/>
              </a:solidFill>
              <a:latin typeface="Calibri" panose="020F0502020204030204" pitchFamily="34" charset="0"/>
              <a:cs typeface="Calibri" panose="020F0502020204030204" pitchFamily="34" charset="0"/>
            </a:endParaRPr>
          </a:p>
          <a:p>
            <a:pPr marL="228600" indent="-228600"/>
            <a:r>
              <a:rPr lang="en-US" sz="3000" b="1">
                <a:solidFill>
                  <a:schemeClr val="tx1"/>
                </a:solidFill>
                <a:latin typeface="Calibri" panose="020F0502020204030204" pitchFamily="34" charset="0"/>
                <a:cs typeface="Calibri" panose="020F0502020204030204" pitchFamily="34" charset="0"/>
              </a:rPr>
              <a:t>4. What does the word </a:t>
            </a:r>
            <a:r>
              <a:rPr lang="en-US" sz="3000" b="1" i="1">
                <a:solidFill>
                  <a:schemeClr val="tx1"/>
                </a:solidFill>
                <a:latin typeface="Calibri" panose="020F0502020204030204" pitchFamily="34" charset="0"/>
                <a:cs typeface="Calibri" panose="020F0502020204030204" pitchFamily="34" charset="0"/>
              </a:rPr>
              <a:t>“their”</a:t>
            </a:r>
            <a:r>
              <a:rPr lang="en-US" sz="3000" b="1">
                <a:solidFill>
                  <a:schemeClr val="tx1"/>
                </a:solidFill>
                <a:latin typeface="Calibri" panose="020F0502020204030204" pitchFamily="34" charset="0"/>
                <a:cs typeface="Calibri" panose="020F0502020204030204" pitchFamily="34" charset="0"/>
              </a:rPr>
              <a:t> in paragraph 3 refer to?</a:t>
            </a:r>
            <a:r>
              <a:rPr lang="en-US" sz="3000" b="0">
                <a:solidFill>
                  <a:schemeClr val="tx1"/>
                </a:solidFill>
                <a:latin typeface="Calibri" panose="020F0502020204030204" pitchFamily="34" charset="0"/>
                <a:cs typeface="Calibri" panose="020F0502020204030204" pitchFamily="34" charset="0"/>
              </a:rPr>
              <a:t>A. of the flora and fauna	B. of plants		C. of animals</a:t>
            </a:r>
            <a:endParaRPr lang="en-US" sz="3000" b="0">
              <a:solidFill>
                <a:schemeClr val="tx1"/>
              </a:solidFill>
              <a:latin typeface="Calibri" panose="020F0502020204030204" pitchFamily="34" charset="0"/>
              <a:cs typeface="Calibri" panose="020F0502020204030204" pitchFamily="34" charset="0"/>
            </a:endParaRPr>
          </a:p>
          <a:p>
            <a:pPr marL="228600" indent="-228600"/>
            <a:r>
              <a:rPr lang="en-US" sz="3000" b="1">
                <a:solidFill>
                  <a:schemeClr val="tx1"/>
                </a:solidFill>
                <a:latin typeface="Calibri" panose="020F0502020204030204" pitchFamily="34" charset="0"/>
                <a:cs typeface="Calibri" panose="020F0502020204030204" pitchFamily="34" charset="0"/>
              </a:rPr>
              <a:t>5. What do you think the paragraph after the last one would be about?</a:t>
            </a:r>
            <a:r>
              <a:rPr lang="en-US" sz="3000" b="0">
                <a:solidFill>
                  <a:schemeClr val="tx1"/>
                </a:solidFill>
                <a:latin typeface="Calibri" panose="020F0502020204030204" pitchFamily="34" charset="0"/>
                <a:cs typeface="Calibri" panose="020F0502020204030204" pitchFamily="34" charset="0"/>
              </a:rPr>
              <a:t>A. Problems wildlife faceB. Measures to protect wildlifeC. Importance of wildlife</a:t>
            </a:r>
            <a:endParaRPr lang="en-US" sz="3000" b="0">
              <a:solidFill>
                <a:schemeClr val="tx1"/>
              </a:solidFill>
              <a:latin typeface="Calibri" panose="020F0502020204030204" pitchFamily="34" charset="0"/>
              <a:cs typeface="Calibri" panose="020F0502020204030204" pitchFamily="34" charset="0"/>
            </a:endParaRPr>
          </a:p>
        </p:txBody>
      </p:sp>
      <p:sp>
        <p:nvSpPr>
          <p:cNvPr id="9" name="Oval 8"/>
          <p:cNvSpPr/>
          <p:nvPr/>
        </p:nvSpPr>
        <p:spPr>
          <a:xfrm>
            <a:off x="6597015" y="1285875"/>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Oval 10"/>
          <p:cNvSpPr/>
          <p:nvPr/>
        </p:nvSpPr>
        <p:spPr>
          <a:xfrm>
            <a:off x="4724400" y="2162810"/>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Oval 11"/>
          <p:cNvSpPr/>
          <p:nvPr/>
        </p:nvSpPr>
        <p:spPr>
          <a:xfrm>
            <a:off x="467995" y="3140710"/>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Oval 13"/>
          <p:cNvSpPr/>
          <p:nvPr/>
        </p:nvSpPr>
        <p:spPr>
          <a:xfrm>
            <a:off x="7572375" y="4067175"/>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1" name="Oval 20"/>
          <p:cNvSpPr/>
          <p:nvPr/>
        </p:nvSpPr>
        <p:spPr>
          <a:xfrm>
            <a:off x="467995" y="5446395"/>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P spid="12" grpId="0" bldLvl="0" animBg="1"/>
      <p:bldP spid="12" grpId="1" animBg="1"/>
      <p:bldP spid="14" grpId="0" bldLvl="0" animBg="1"/>
      <p:bldP spid="14" grpId="1" animBg="1"/>
      <p:bldP spid="21" grpId="0" bldLvl="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passage again and fill in the diagram.</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527050" y="1742440"/>
            <a:ext cx="11012805" cy="58356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Work in pairs to read the diagram first.</a:t>
            </a:r>
            <a:endParaRPr lang="en-US" sz="3200">
              <a:solidFill>
                <a:schemeClr val="tx1"/>
              </a:solidFill>
              <a:latin typeface="Calibri" panose="020F0502020204030204" pitchFamily="34" charset="0"/>
              <a:cs typeface="Calibri" panose="020F0502020204030204" pitchFamily="34" charset="0"/>
            </a:endParaRPr>
          </a:p>
        </p:txBody>
      </p:sp>
      <p:sp>
        <p:nvSpPr>
          <p:cNvPr id="5" name="Text Box 4"/>
          <p:cNvSpPr txBox="1"/>
          <p:nvPr/>
        </p:nvSpPr>
        <p:spPr>
          <a:xfrm>
            <a:off x="527050" y="2326005"/>
            <a:ext cx="1101280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Follow the diagram by starting to look at </a:t>
            </a:r>
            <a:r>
              <a:rPr lang="en-US" sz="3200">
                <a:solidFill>
                  <a:schemeClr val="tx1"/>
                </a:solidFill>
                <a:highlight>
                  <a:srgbClr val="FFFF00"/>
                </a:highlight>
                <a:latin typeface="Calibri" panose="020F0502020204030204" pitchFamily="34" charset="0"/>
                <a:cs typeface="Calibri" panose="020F0502020204030204" pitchFamily="34" charset="0"/>
              </a:rPr>
              <a:t>(1)</a:t>
            </a:r>
            <a:r>
              <a:rPr lang="en-US" sz="3200">
                <a:solidFill>
                  <a:schemeClr val="tx1"/>
                </a:solidFill>
                <a:latin typeface="Calibri" panose="020F0502020204030204" pitchFamily="34" charset="0"/>
                <a:cs typeface="Calibri" panose="020F0502020204030204" pitchFamily="34" charset="0"/>
              </a:rPr>
              <a:t> in the diagram </a:t>
            </a:r>
            <a:r>
              <a:rPr lang="en-US" sz="3200">
                <a:solidFill>
                  <a:schemeClr val="tx1"/>
                </a:solidFill>
                <a:highlight>
                  <a:srgbClr val="FFFF00"/>
                </a:highlight>
                <a:latin typeface="Calibri" panose="020F0502020204030204" pitchFamily="34" charset="0"/>
                <a:cs typeface="Calibri" panose="020F0502020204030204" pitchFamily="34" charset="0"/>
              </a:rPr>
              <a:t>Food chain</a:t>
            </a:r>
            <a:r>
              <a:rPr lang="en-US" sz="3200">
                <a:solidFill>
                  <a:schemeClr val="tx1"/>
                </a:solidFill>
                <a:latin typeface="Calibri" panose="020F0502020204030204" pitchFamily="34" charset="0"/>
                <a:cs typeface="Calibri" panose="020F0502020204030204" pitchFamily="34" charset="0"/>
              </a:rPr>
              <a:t> to work out what will come next. </a:t>
            </a:r>
            <a:endParaRPr lang="en-US" sz="3200">
              <a:solidFill>
                <a:schemeClr val="tx1"/>
              </a:solidFill>
              <a:latin typeface="Calibri" panose="020F0502020204030204" pitchFamily="34" charset="0"/>
              <a:cs typeface="Calibri" panose="020F0502020204030204" pitchFamily="34" charset="0"/>
            </a:endParaRPr>
          </a:p>
        </p:txBody>
      </p:sp>
      <p:sp>
        <p:nvSpPr>
          <p:cNvPr id="11" name="Text Box 10"/>
          <p:cNvSpPr txBox="1"/>
          <p:nvPr/>
        </p:nvSpPr>
        <p:spPr>
          <a:xfrm>
            <a:off x="527050" y="3402330"/>
            <a:ext cx="1101280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Re-read the passage, search for needed information and underline the key words / the evidence for the answers. </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passage again and fill in the diagram.</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2" name="Picture 1"/>
          <p:cNvPicPr>
            <a:picLocks noChangeAspect="1"/>
          </p:cNvPicPr>
          <p:nvPr/>
        </p:nvPicPr>
        <p:blipFill>
          <a:blip r:embed="rId1"/>
          <a:stretch>
            <a:fillRect/>
          </a:stretch>
        </p:blipFill>
        <p:spPr>
          <a:xfrm>
            <a:off x="3062605" y="1571625"/>
            <a:ext cx="6025515" cy="5193030"/>
          </a:xfrm>
          <a:prstGeom prst="rect">
            <a:avLst/>
          </a:prstGeom>
        </p:spPr>
      </p:pic>
      <p:pic>
        <p:nvPicPr>
          <p:cNvPr id="14" name="Picture 13"/>
          <p:cNvPicPr>
            <a:picLocks noChangeAspect="1"/>
          </p:cNvPicPr>
          <p:nvPr/>
        </p:nvPicPr>
        <p:blipFill>
          <a:blip r:embed="rId1"/>
          <a:stretch>
            <a:fillRect/>
          </a:stretch>
        </p:blipFill>
        <p:spPr>
          <a:xfrm>
            <a:off x="3189605" y="1698625"/>
            <a:ext cx="6025515" cy="5193030"/>
          </a:xfrm>
          <a:prstGeom prst="rect">
            <a:avLst/>
          </a:prstGeom>
        </p:spPr>
      </p:pic>
      <p:sp>
        <p:nvSpPr>
          <p:cNvPr id="9" name="Text Box 8"/>
          <p:cNvSpPr txBox="1"/>
          <p:nvPr/>
        </p:nvSpPr>
        <p:spPr>
          <a:xfrm>
            <a:off x="3890010" y="4563745"/>
            <a:ext cx="1481455" cy="583565"/>
          </a:xfrm>
          <a:prstGeom prst="rect">
            <a:avLst/>
          </a:prstGeom>
          <a:noFill/>
          <a:ln w="9525">
            <a:noFill/>
          </a:ln>
        </p:spPr>
        <p:txBody>
          <a:bodyPr wrap="square">
            <a:spAutoFit/>
          </a:bodyPr>
          <a:p>
            <a:pPr marL="635" indent="-635" algn="just"/>
            <a:r>
              <a:rPr lang="en-US" sz="3200">
                <a:solidFill>
                  <a:srgbClr val="FF0000"/>
                </a:solidFill>
                <a:latin typeface="Calibri" panose="020F0502020204030204" pitchFamily="34" charset="0"/>
                <a:cs typeface="Calibri" panose="020F0502020204030204" pitchFamily="34" charset="0"/>
              </a:rPr>
              <a:t>plants</a:t>
            </a:r>
            <a:endParaRPr lang="en-US" sz="3200">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7360920" y="4707890"/>
            <a:ext cx="3427730" cy="583565"/>
          </a:xfrm>
          <a:prstGeom prst="rect">
            <a:avLst/>
          </a:prstGeom>
          <a:noFill/>
          <a:ln w="9525">
            <a:noFill/>
          </a:ln>
        </p:spPr>
        <p:txBody>
          <a:bodyPr wrap="square">
            <a:spAutoFit/>
          </a:bodyPr>
          <a:p>
            <a:pPr marL="635" indent="-635" algn="just"/>
            <a:r>
              <a:rPr lang="en-US" sz="3200">
                <a:solidFill>
                  <a:srgbClr val="FF0000"/>
                </a:solidFill>
                <a:latin typeface="Calibri" panose="020F0502020204030204" pitchFamily="34" charset="0"/>
                <a:cs typeface="Calibri" panose="020F0502020204030204" pitchFamily="34" charset="0"/>
              </a:rPr>
              <a:t>animals (predator)</a:t>
            </a:r>
            <a:endParaRPr lang="en-US" sz="3200">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5549265" y="6274435"/>
            <a:ext cx="3427730" cy="583565"/>
          </a:xfrm>
          <a:prstGeom prst="rect">
            <a:avLst/>
          </a:prstGeom>
          <a:noFill/>
          <a:ln w="9525">
            <a:noFill/>
          </a:ln>
        </p:spPr>
        <p:txBody>
          <a:bodyPr wrap="square">
            <a:spAutoFit/>
          </a:bodyPr>
          <a:p>
            <a:pPr marL="635" indent="-635" algn="just"/>
            <a:r>
              <a:rPr lang="en-US" sz="3200">
                <a:solidFill>
                  <a:srgbClr val="FF0000"/>
                </a:solidFill>
                <a:latin typeface="Calibri" panose="020F0502020204030204" pitchFamily="34" charset="0"/>
                <a:cs typeface="Calibri" panose="020F0502020204030204" pitchFamily="34" charset="0"/>
              </a:rPr>
              <a:t>droppings</a:t>
            </a:r>
            <a:endParaRPr lang="en-US" sz="320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P spid="7"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26060" y="-582930"/>
            <a:ext cx="11566525" cy="1568450"/>
          </a:xfrm>
          <a:prstGeom prst="rect">
            <a:avLst/>
          </a:prstGeom>
          <a:noFill/>
          <a:effectLst/>
        </p:spPr>
        <p:txBody>
          <a:bodyPr wrap="square" rtlCol="0">
            <a:spAutoFit/>
          </a:bodyPr>
          <a:lstStyle/>
          <a:p>
            <a:pPr algn="ctr"/>
            <a:r>
              <a:rPr lang="en-US" sz="4800" b="1" dirty="0">
                <a:sym typeface="+mn-ea"/>
              </a:rPr>
              <a:t> </a:t>
            </a:r>
            <a:endParaRPr lang="en-US" sz="4800" b="1" dirty="0">
              <a:sym typeface="+mn-ea"/>
            </a:endParaRPr>
          </a:p>
          <a:p>
            <a:pPr algn="ctr"/>
            <a:r>
              <a:rPr lang="en-US" sz="4800" b="1" dirty="0">
                <a:sym typeface="+mn-ea"/>
              </a:rPr>
              <a:t>TRANSITION FROM READING TO SPEAKING</a:t>
            </a:r>
            <a:endParaRPr lang="en-US" sz="4800" b="1" dirty="0">
              <a:sym typeface="+mn-ea"/>
            </a:endParaRPr>
          </a:p>
        </p:txBody>
      </p:sp>
      <p:sp>
        <p:nvSpPr>
          <p:cNvPr id="4" name="Text Box 3"/>
          <p:cNvSpPr txBox="1"/>
          <p:nvPr/>
        </p:nvSpPr>
        <p:spPr>
          <a:xfrm>
            <a:off x="430530" y="1193800"/>
            <a:ext cx="11522075" cy="119888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The habitats are under threats and thus we have to take actions soon.</a:t>
            </a:r>
            <a:endParaRPr lang="en-US" sz="3600">
              <a:solidFill>
                <a:schemeClr val="tx1"/>
              </a:solidFill>
              <a:latin typeface="Calibri" panose="020F0502020204030204" pitchFamily="34" charset="0"/>
              <a:cs typeface="Calibri" panose="020F0502020204030204" pitchFamily="34" charset="0"/>
            </a:endParaRPr>
          </a:p>
        </p:txBody>
      </p:sp>
      <p:sp>
        <p:nvSpPr>
          <p:cNvPr id="2" name="Text Box 1"/>
          <p:cNvSpPr txBox="1"/>
          <p:nvPr/>
        </p:nvSpPr>
        <p:spPr>
          <a:xfrm>
            <a:off x="430530" y="2289810"/>
            <a:ext cx="11522075" cy="119888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Read the passage in 2 again and find two threats to plants and animals, and two actions</a:t>
            </a:r>
            <a:endParaRPr lang="en-US" sz="3600">
              <a:solidFill>
                <a:schemeClr val="tx1"/>
              </a:solidFill>
              <a:latin typeface="Calibri" panose="020F0502020204030204" pitchFamily="34" charset="0"/>
              <a:cs typeface="Calibri" panose="020F0502020204030204" pitchFamily="34" charset="0"/>
            </a:endParaRPr>
          </a:p>
        </p:txBody>
      </p:sp>
      <p:sp>
        <p:nvSpPr>
          <p:cNvPr id="5" name="Text Box 4"/>
          <p:cNvSpPr txBox="1"/>
          <p:nvPr/>
        </p:nvSpPr>
        <p:spPr>
          <a:xfrm>
            <a:off x="430530" y="3556635"/>
            <a:ext cx="11522075" cy="1753235"/>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In activity 4 in </a:t>
            </a:r>
            <a:r>
              <a:rPr lang="en-US" sz="3600" b="1">
                <a:solidFill>
                  <a:srgbClr val="FF0000"/>
                </a:solidFill>
                <a:latin typeface="Calibri" panose="020F0502020204030204" pitchFamily="34" charset="0"/>
                <a:cs typeface="Calibri" panose="020F0502020204030204" pitchFamily="34" charset="0"/>
              </a:rPr>
              <a:t>SPEAKING</a:t>
            </a:r>
            <a:r>
              <a:rPr lang="en-US" sz="3600">
                <a:solidFill>
                  <a:schemeClr val="tx1"/>
                </a:solidFill>
                <a:latin typeface="Calibri" panose="020F0502020204030204" pitchFamily="34" charset="0"/>
                <a:cs typeface="Calibri" panose="020F0502020204030204" pitchFamily="34" charset="0"/>
              </a:rPr>
              <a:t>, we will discuss the threats to plants and animals and what people should do to protect them.</a:t>
            </a:r>
            <a:endParaRPr lang="en-US" sz="36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Predator-Prey Chain Challenge.</a:t>
            </a:r>
            <a:endParaRPr lang="en-US" dirty="0">
              <a:solidFill>
                <a:schemeClr val="tx1"/>
              </a:solidFill>
            </a:endParaRPr>
          </a:p>
        </p:txBody>
      </p:sp>
      <p:sp>
        <p:nvSpPr>
          <p:cNvPr id="21" name="Rectangle 20"/>
          <p:cNvSpPr/>
          <p:nvPr/>
        </p:nvSpPr>
        <p:spPr>
          <a:xfrm>
            <a:off x="5588635" y="2067560"/>
            <a:ext cx="6329680" cy="158051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35425"/>
            <a:ext cx="6327775" cy="12039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and how we can protect them. You can use the ideas from the reading or your own ideas.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s 4"/>
          <p:cNvSpPr/>
          <p:nvPr/>
        </p:nvSpPr>
        <p:spPr>
          <a:xfrm>
            <a:off x="-181610" y="-127635"/>
            <a:ext cx="12602845" cy="722376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4" name="Picture 3" descr="giphy"/>
          <p:cNvPicPr>
            <a:picLocks noChangeAspect="1"/>
          </p:cNvPicPr>
          <p:nvPr/>
        </p:nvPicPr>
        <p:blipFill>
          <a:blip r:embed="rId1"/>
          <a:stretch>
            <a:fillRect/>
          </a:stretch>
        </p:blipFill>
        <p:spPr>
          <a:xfrm>
            <a:off x="2912110" y="0"/>
            <a:ext cx="6918325" cy="6918325"/>
          </a:xfrm>
          <a:prstGeom prst="rect">
            <a:avLst/>
          </a:prstGeom>
        </p:spPr>
      </p:pic>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1"/>
          <p:cNvSpPr txBox="1"/>
          <p:nvPr/>
        </p:nvSpPr>
        <p:spPr>
          <a:xfrm>
            <a:off x="2051050" y="2571750"/>
            <a:ext cx="8784590"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a:solidFill>
                  <a:srgbClr val="FF0000"/>
                </a:solidFill>
                <a:effectLst>
                  <a:glow rad="76200">
                    <a:schemeClr val="bg1">
                      <a:alpha val="40000"/>
                    </a:schemeClr>
                  </a:glow>
                </a:effectLst>
                <a:latin typeface="Cooper Black" panose="0208090404030B020404" charset="0"/>
                <a:cs typeface="Cooper Black" panose="0208090404030B020404" charset="0"/>
              </a:rPr>
              <a:t>PLANET EARTH</a:t>
            </a:r>
            <a:endParaRPr lang="en-US" sz="8000" b="1">
              <a:solidFill>
                <a:srgbClr val="FF0000"/>
              </a:solidFill>
              <a:effectLst>
                <a:glow rad="76200">
                  <a:schemeClr val="bg1">
                    <a:alpha val="40000"/>
                  </a:schemeClr>
                </a:glow>
              </a:effectLst>
              <a:latin typeface="Cooper Black" panose="0208090404030B020404" charset="0"/>
              <a:cs typeface="Cooper Black" panose="0208090404030B020404" charset="0"/>
            </a:endParaRPr>
          </a:p>
        </p:txBody>
      </p:sp>
      <p:grpSp>
        <p:nvGrpSpPr>
          <p:cNvPr id="34" name="Group 33"/>
          <p:cNvGrpSpPr/>
          <p:nvPr/>
        </p:nvGrpSpPr>
        <p:grpSpPr>
          <a:xfrm>
            <a:off x="3417570" y="3886835"/>
            <a:ext cx="6164580" cy="941070"/>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endParaRPr lang="en-US" sz="2600" b="1" dirty="0">
                <a:solidFill>
                  <a:schemeClr val="bg1"/>
                </a:solidFill>
              </a:endParaRP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grpSp>
        <p:nvGrpSpPr>
          <p:cNvPr id="44" name="Group 43"/>
          <p:cNvGrpSpPr/>
          <p:nvPr/>
        </p:nvGrpSpPr>
        <p:grpSpPr>
          <a:xfrm>
            <a:off x="6452235" y="1668145"/>
            <a:ext cx="870585" cy="709295"/>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rgbClr val="FF0000"/>
                </a:solidFill>
                <a:latin typeface="Myriad Pro" pitchFamily="34" charset="0"/>
              </a:rPr>
              <a:t>Unit</a:t>
            </a:r>
            <a:endParaRPr lang="en-US" sz="6600" b="1" dirty="0">
              <a:solidFill>
                <a:srgbClr val="FF0000"/>
              </a:solidFill>
              <a:latin typeface="Myriad Pro" pitchFamily="34" charset="0"/>
            </a:endParaRPr>
          </a:p>
        </p:txBody>
      </p:sp>
      <p:sp>
        <p:nvSpPr>
          <p:cNvPr id="48" name="TextBox 16"/>
          <p:cNvSpPr txBox="1"/>
          <p:nvPr/>
        </p:nvSpPr>
        <p:spPr>
          <a:xfrm>
            <a:off x="6312535" y="160147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p>
            <a:endParaRPr lang="en-US"/>
          </a:p>
        </p:txBody>
      </p:sp>
      <p:grpSp>
        <p:nvGrpSpPr>
          <p:cNvPr id="15" name="Group 14"/>
          <p:cNvGrpSpPr/>
          <p:nvPr/>
        </p:nvGrpSpPr>
        <p:grpSpPr>
          <a:xfrm>
            <a:off x="138430" y="10160"/>
            <a:ext cx="12192000" cy="8197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7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Work in pairs. Discuss the threats to plants and animals and how we can protect them. You can use the ideas from the reading or your own ideas.</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14829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4565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52070"/>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838200" y="1828165"/>
            <a:ext cx="11321415" cy="521970"/>
          </a:xfrm>
          <a:prstGeom prst="rect">
            <a:avLst/>
          </a:prstGeom>
          <a:noFill/>
          <a:ln w="9525">
            <a:noFill/>
          </a:ln>
        </p:spPr>
        <p:txBody>
          <a:bodyPr wrap="square">
            <a:spAutoFit/>
          </a:bodyPr>
          <a:lstStyle/>
          <a:p>
            <a:pPr marL="1270" indent="-1270" algn="just"/>
            <a:r>
              <a:rPr lang="en-US" sz="2800" b="0">
                <a:solidFill>
                  <a:srgbClr val="000000"/>
                </a:solidFill>
                <a:latin typeface="Calibri" panose="020F0502020204030204" pitchFamily="34" charset="0"/>
                <a:cs typeface="Calibri" panose="020F0502020204030204" pitchFamily="34" charset="0"/>
              </a:rPr>
              <a:t>- Work in pairs to fill the table. </a:t>
            </a:r>
            <a:endParaRPr lang="en-US" sz="28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838200" y="2280285"/>
            <a:ext cx="11077575" cy="953135"/>
          </a:xfrm>
          <a:prstGeom prst="rect">
            <a:avLst/>
          </a:prstGeom>
          <a:noFill/>
          <a:ln w="9525">
            <a:noFill/>
          </a:ln>
        </p:spPr>
        <p:txBody>
          <a:bodyPr wrap="square">
            <a:spAutoFit/>
          </a:bodyPr>
          <a:lstStyle/>
          <a:p>
            <a:pPr marL="1270" indent="-1270" algn="just"/>
            <a:r>
              <a:rPr lang="en-US" sz="2800" b="0">
                <a:solidFill>
                  <a:srgbClr val="000000"/>
                </a:solidFill>
                <a:latin typeface="Calibri" panose="020F0502020204030204" pitchFamily="34" charset="0"/>
                <a:cs typeface="Calibri" panose="020F0502020204030204" pitchFamily="34" charset="0"/>
              </a:rPr>
              <a:t>- Students A and B ask and answer questions while filling in the table like in the example below:</a:t>
            </a:r>
            <a:endParaRPr lang="en-US" sz="2800" b="0">
              <a:solidFill>
                <a:srgbClr val="000000"/>
              </a:solidFill>
              <a:latin typeface="Calibri" panose="020F0502020204030204" pitchFamily="34" charset="0"/>
              <a:cs typeface="Calibri" panose="020F0502020204030204" pitchFamily="34" charset="0"/>
            </a:endParaRPr>
          </a:p>
        </p:txBody>
      </p:sp>
      <p:sp>
        <p:nvSpPr>
          <p:cNvPr id="4" name="Text Box 3"/>
          <p:cNvSpPr txBox="1"/>
          <p:nvPr/>
        </p:nvSpPr>
        <p:spPr>
          <a:xfrm>
            <a:off x="838200" y="3249295"/>
            <a:ext cx="11010900" cy="2245360"/>
          </a:xfrm>
          <a:prstGeom prst="rect">
            <a:avLst/>
          </a:prstGeom>
          <a:solidFill>
            <a:srgbClr val="D7C0AE"/>
          </a:solidFill>
          <a:ln w="9525">
            <a:noFill/>
          </a:ln>
        </p:spPr>
        <p:txBody>
          <a:bodyPr wrap="square">
            <a:spAutoFit/>
          </a:bodyPr>
          <a:p>
            <a:pPr marL="1270" indent="-1270" algn="just"/>
            <a:r>
              <a:rPr lang="en-US" sz="2800" b="0">
                <a:solidFill>
                  <a:srgbClr val="000000"/>
                </a:solidFill>
                <a:latin typeface="Calibri" panose="020F0502020204030204" pitchFamily="34" charset="0"/>
                <a:cs typeface="Calibri" panose="020F0502020204030204" pitchFamily="34" charset="0"/>
              </a:rPr>
              <a:t>- What do you think is the first / second / third most significant threat to the environment?</a:t>
            </a:r>
            <a:endParaRPr lang="en-US" sz="2800" b="0">
              <a:solidFill>
                <a:srgbClr val="000000"/>
              </a:solidFill>
              <a:latin typeface="Calibri" panose="020F0502020204030204" pitchFamily="34" charset="0"/>
              <a:cs typeface="Calibri" panose="020F0502020204030204" pitchFamily="34" charset="0"/>
            </a:endParaRPr>
          </a:p>
          <a:p>
            <a:pPr marL="1270" indent="-1270" algn="just"/>
            <a:r>
              <a:rPr lang="en-US" sz="2800" b="0">
                <a:solidFill>
                  <a:srgbClr val="000000"/>
                </a:solidFill>
                <a:latin typeface="Calibri" panose="020F0502020204030204" pitchFamily="34" charset="0"/>
                <a:cs typeface="Calibri" panose="020F0502020204030204" pitchFamily="34" charset="0"/>
              </a:rPr>
              <a:t>- I think the / second / threat is…..</a:t>
            </a:r>
            <a:endParaRPr lang="en-US" sz="2800" b="0">
              <a:solidFill>
                <a:srgbClr val="000000"/>
              </a:solidFill>
              <a:latin typeface="Calibri" panose="020F0502020204030204" pitchFamily="34" charset="0"/>
              <a:cs typeface="Calibri" panose="020F0502020204030204" pitchFamily="34" charset="0"/>
            </a:endParaRPr>
          </a:p>
          <a:p>
            <a:pPr marL="1270" indent="-1270" algn="just"/>
            <a:r>
              <a:rPr lang="en-US" sz="2800" b="0">
                <a:solidFill>
                  <a:srgbClr val="000000"/>
                </a:solidFill>
                <a:latin typeface="Calibri" panose="020F0502020204030204" pitchFamily="34" charset="0"/>
                <a:cs typeface="Calibri" panose="020F0502020204030204" pitchFamily="34" charset="0"/>
              </a:rPr>
              <a:t>- What do you think humans should do to deal with the situation?</a:t>
            </a:r>
            <a:endParaRPr lang="en-US" sz="2800" b="0">
              <a:solidFill>
                <a:srgbClr val="000000"/>
              </a:solidFill>
              <a:latin typeface="Calibri" panose="020F0502020204030204" pitchFamily="34" charset="0"/>
              <a:cs typeface="Calibri" panose="020F0502020204030204" pitchFamily="34" charset="0"/>
            </a:endParaRPr>
          </a:p>
          <a:p>
            <a:pPr marL="1270" indent="-1270" algn="just"/>
            <a:r>
              <a:rPr lang="en-US" sz="2800" b="0">
                <a:solidFill>
                  <a:srgbClr val="000000"/>
                </a:solidFill>
                <a:latin typeface="Calibri" panose="020F0502020204030204" pitchFamily="34" charset="0"/>
                <a:cs typeface="Calibri" panose="020F0502020204030204" pitchFamily="34" charset="0"/>
              </a:rPr>
              <a:t>- The first thing humans can / should do is…….</a:t>
            </a:r>
            <a:endParaRPr lang="en-US" sz="2800" b="0">
              <a:solidFill>
                <a:srgbClr val="000000"/>
              </a:solidFill>
              <a:latin typeface="Calibri" panose="020F0502020204030204" pitchFamily="34" charset="0"/>
              <a:cs typeface="Calibri" panose="020F0502020204030204" pitchFamily="34" charset="0"/>
            </a:endParaRPr>
          </a:p>
        </p:txBody>
      </p:sp>
      <p:sp>
        <p:nvSpPr>
          <p:cNvPr id="5" name="Text Box 4"/>
          <p:cNvSpPr txBox="1"/>
          <p:nvPr/>
        </p:nvSpPr>
        <p:spPr>
          <a:xfrm>
            <a:off x="828675" y="5560695"/>
            <a:ext cx="11077575" cy="953135"/>
          </a:xfrm>
          <a:prstGeom prst="rect">
            <a:avLst/>
          </a:prstGeom>
          <a:noFill/>
          <a:ln w="9525">
            <a:noFill/>
          </a:ln>
        </p:spPr>
        <p:txBody>
          <a:bodyPr wrap="square">
            <a:spAutoFit/>
          </a:bodyPr>
          <a:p>
            <a:pPr marL="1270" indent="-1270" algn="just"/>
            <a:r>
              <a:rPr lang="en-US" sz="2800" b="0">
                <a:solidFill>
                  <a:srgbClr val="000000"/>
                </a:solidFill>
                <a:latin typeface="Calibri" panose="020F0502020204030204" pitchFamily="34" charset="0"/>
                <a:cs typeface="Calibri" panose="020F0502020204030204" pitchFamily="34" charset="0"/>
              </a:rPr>
              <a:t>- Make full questions and answers.Use ideas from the reading if you want; and you can make notes.</a:t>
            </a:r>
            <a:endParaRPr lang="en-US" sz="2800" b="0">
              <a:solidFill>
                <a:srgbClr val="000000"/>
              </a:solidFill>
              <a:latin typeface="Calibri" panose="020F0502020204030204" pitchFamily="34" charset="0"/>
              <a:cs typeface="Calibri" panose="020F0502020204030204" pitchFamily="34" charset="0"/>
            </a:endParaRPr>
          </a:p>
        </p:txBody>
      </p:sp>
      <p:graphicFrame>
        <p:nvGraphicFramePr>
          <p:cNvPr id="6" name="Content Placeholder 5"/>
          <p:cNvGraphicFramePr/>
          <p:nvPr>
            <p:ph idx="1"/>
          </p:nvPr>
        </p:nvGraphicFramePr>
        <p:xfrm>
          <a:off x="1028065" y="7642225"/>
          <a:ext cx="10515600" cy="5059680"/>
        </p:xfrm>
        <a:graphic>
          <a:graphicData uri="http://schemas.openxmlformats.org/drawingml/2006/table">
            <a:tbl>
              <a:tblPr firstRow="1" bandRow="1">
                <a:tableStyleId>{5C22544A-7EE6-4342-B048-85BDC9FD1C3A}</a:tableStyleId>
              </a:tblPr>
              <a:tblGrid>
                <a:gridCol w="5257800"/>
                <a:gridCol w="5257800"/>
              </a:tblGrid>
              <a:tr h="579120">
                <a:tc>
                  <a:txBody>
                    <a:bodyPr/>
                    <a:p>
                      <a:pPr algn="ctr">
                        <a:buNone/>
                      </a:pPr>
                      <a:r>
                        <a:rPr lang="en-US" sz="3200">
                          <a:solidFill>
                            <a:schemeClr val="tx1"/>
                          </a:solidFill>
                        </a:rPr>
                        <a:t>Threats</a:t>
                      </a:r>
                      <a:endParaRPr lang="en-US" sz="3200">
                        <a:solidFill>
                          <a:schemeClr val="tx1"/>
                        </a:solidFill>
                      </a:endParaRPr>
                    </a:p>
                  </a:txBody>
                  <a:tcPr>
                    <a:solidFill>
                      <a:srgbClr val="D7C0AE"/>
                    </a:solidFill>
                  </a:tcPr>
                </a:tc>
                <a:tc>
                  <a:txBody>
                    <a:bodyPr/>
                    <a:p>
                      <a:pPr algn="ctr">
                        <a:buNone/>
                      </a:pPr>
                      <a:r>
                        <a:rPr lang="en-US" sz="3200">
                          <a:solidFill>
                            <a:schemeClr val="tx1"/>
                          </a:solidFill>
                        </a:rPr>
                        <a:t>Actions</a:t>
                      </a:r>
                      <a:endParaRPr lang="en-US" sz="3200">
                        <a:solidFill>
                          <a:schemeClr val="tx1"/>
                        </a:solidFill>
                      </a:endParaRPr>
                    </a:p>
                  </a:txBody>
                  <a:tcPr>
                    <a:solidFill>
                      <a:srgbClr val="D7C0AE"/>
                    </a:solidFill>
                  </a:tcPr>
                </a:tc>
              </a:tr>
              <a:tr h="4480560">
                <a:tc>
                  <a:txBody>
                    <a:bodyPr/>
                    <a:p>
                      <a:pPr>
                        <a:buNone/>
                      </a:pPr>
                      <a:r>
                        <a:rPr lang="en-US" sz="3200"/>
                        <a:t>habitat loss</a:t>
                      </a: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txBody>
                  <a:tcPr>
                    <a:solidFill>
                      <a:srgbClr val="EEE3CB"/>
                    </a:solidFill>
                  </a:tcPr>
                </a:tc>
                <a:tc>
                  <a:txBody>
                    <a:bodyPr/>
                    <a:p>
                      <a:pPr>
                        <a:buNone/>
                      </a:pPr>
                      <a:r>
                        <a:rPr lang="en-US" sz="3200"/>
                        <a:t>buiding nature reserves</a:t>
                      </a:r>
                      <a:endParaRPr lang="en-US" sz="3200"/>
                    </a:p>
                  </a:txBody>
                  <a:tcPr>
                    <a:solidFill>
                      <a:srgbClr val="EEE3CB"/>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4" grpId="0" bldLvl="0" animBg="1"/>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3" name="Table 2"/>
          <p:cNvGraphicFramePr/>
          <p:nvPr/>
        </p:nvGraphicFramePr>
        <p:xfrm>
          <a:off x="1333500" y="1409700"/>
          <a:ext cx="10171430" cy="5059680"/>
        </p:xfrm>
        <a:graphic>
          <a:graphicData uri="http://schemas.openxmlformats.org/drawingml/2006/table">
            <a:tbl>
              <a:tblPr firstRow="1" bandRow="1">
                <a:tableStyleId>{5C22544A-7EE6-4342-B048-85BDC9FD1C3A}</a:tableStyleId>
              </a:tblPr>
              <a:tblGrid>
                <a:gridCol w="5085715"/>
                <a:gridCol w="5085715"/>
              </a:tblGrid>
              <a:tr h="579120">
                <a:tc>
                  <a:txBody>
                    <a:bodyPr/>
                    <a:p>
                      <a:pPr algn="ctr">
                        <a:buNone/>
                      </a:pPr>
                      <a:r>
                        <a:rPr lang="en-US" sz="3200">
                          <a:solidFill>
                            <a:schemeClr val="tx1"/>
                          </a:solidFill>
                        </a:rPr>
                        <a:t>Threats</a:t>
                      </a:r>
                      <a:endParaRPr lang="en-US" sz="3200">
                        <a:solidFill>
                          <a:schemeClr val="tx1"/>
                        </a:solidFill>
                      </a:endParaRPr>
                    </a:p>
                  </a:txBody>
                  <a:tcPr>
                    <a:solidFill>
                      <a:srgbClr val="D7C0AE"/>
                    </a:solidFill>
                  </a:tcPr>
                </a:tc>
                <a:tc>
                  <a:txBody>
                    <a:bodyPr/>
                    <a:p>
                      <a:pPr algn="ctr">
                        <a:buNone/>
                      </a:pPr>
                      <a:r>
                        <a:rPr lang="en-US" sz="3200">
                          <a:solidFill>
                            <a:schemeClr val="tx1"/>
                          </a:solidFill>
                        </a:rPr>
                        <a:t>Actions</a:t>
                      </a:r>
                      <a:endParaRPr lang="en-US" sz="3200">
                        <a:solidFill>
                          <a:schemeClr val="tx1"/>
                        </a:solidFill>
                      </a:endParaRPr>
                    </a:p>
                  </a:txBody>
                  <a:tcPr>
                    <a:solidFill>
                      <a:srgbClr val="D7C0AE"/>
                    </a:solidFill>
                  </a:tcPr>
                </a:tc>
              </a:tr>
              <a:tr h="4480560">
                <a:tc>
                  <a:txBody>
                    <a:bodyPr/>
                    <a:p>
                      <a:pPr>
                        <a:buNone/>
                      </a:pPr>
                      <a:r>
                        <a:rPr lang="en-US" sz="3200"/>
                        <a:t>habitat loss</a:t>
                      </a: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p>
                      <a:pPr>
                        <a:buNone/>
                      </a:pPr>
                      <a:endParaRPr lang="en-US" sz="3200"/>
                    </a:p>
                  </a:txBody>
                  <a:tcPr>
                    <a:solidFill>
                      <a:srgbClr val="EEE3CB"/>
                    </a:solidFill>
                  </a:tcPr>
                </a:tc>
                <a:tc>
                  <a:txBody>
                    <a:bodyPr/>
                    <a:p>
                      <a:pPr>
                        <a:buNone/>
                      </a:pPr>
                      <a:r>
                        <a:rPr lang="en-US" sz="3200"/>
                        <a:t>buiding nature reserves</a:t>
                      </a:r>
                      <a:endParaRPr lang="en-US" sz="3200"/>
                    </a:p>
                  </a:txBody>
                  <a:tcPr>
                    <a:solidFill>
                      <a:srgbClr val="EEE3CB"/>
                    </a:solidFill>
                  </a:tcPr>
                </a:tc>
              </a:tr>
            </a:tbl>
          </a:graphicData>
        </a:graphic>
      </p:graphicFrame>
      <p:sp>
        <p:nvSpPr>
          <p:cNvPr id="4" name="Text Box 3"/>
          <p:cNvSpPr txBox="1"/>
          <p:nvPr/>
        </p:nvSpPr>
        <p:spPr>
          <a:xfrm>
            <a:off x="1333500" y="2575560"/>
            <a:ext cx="33324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deforestation</a:t>
            </a:r>
            <a:endParaRPr lang="en-US" sz="3200" b="1">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6375400" y="2575560"/>
            <a:ext cx="33324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 stop hunting</a:t>
            </a:r>
            <a:endParaRPr lang="en-US" sz="3200" b="1">
              <a:solidFill>
                <a:srgbClr val="FF0000"/>
              </a:solidFill>
              <a:latin typeface="Calibri" panose="020F0502020204030204" pitchFamily="34" charset="0"/>
              <a:cs typeface="Calibri" panose="020F0502020204030204" pitchFamily="34" charset="0"/>
            </a:endParaRPr>
          </a:p>
        </p:txBody>
      </p:sp>
      <p:sp>
        <p:nvSpPr>
          <p:cNvPr id="6" name="Text Box 5"/>
          <p:cNvSpPr txBox="1"/>
          <p:nvPr/>
        </p:nvSpPr>
        <p:spPr>
          <a:xfrm>
            <a:off x="1333500" y="3159125"/>
            <a:ext cx="33324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pollution</a:t>
            </a:r>
            <a:endParaRPr lang="en-US" sz="3200" b="1">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6464300" y="3152140"/>
            <a:ext cx="4919345"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stop cutting down forest</a:t>
            </a:r>
            <a:endParaRPr lang="en-US" sz="3200" b="1">
              <a:solidFill>
                <a:srgbClr val="FF0000"/>
              </a:solidFill>
              <a:latin typeface="Calibri" panose="020F0502020204030204" pitchFamily="34" charset="0"/>
              <a:cs typeface="Calibri" panose="020F0502020204030204" pitchFamily="34" charset="0"/>
            </a:endParaRPr>
          </a:p>
        </p:txBody>
      </p:sp>
      <p:sp>
        <p:nvSpPr>
          <p:cNvPr id="8" name="Text Box 7"/>
          <p:cNvSpPr txBox="1"/>
          <p:nvPr/>
        </p:nvSpPr>
        <p:spPr>
          <a:xfrm>
            <a:off x="1333500" y="3742690"/>
            <a:ext cx="33324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climate change</a:t>
            </a:r>
            <a:endParaRPr lang="en-US" sz="3200" b="1">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6388100" y="3728720"/>
            <a:ext cx="4919345"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 plant more trees</a:t>
            </a:r>
            <a:endParaRPr lang="en-US" sz="3200" b="1">
              <a:solidFill>
                <a:srgbClr val="FF0000"/>
              </a:solidFill>
              <a:latin typeface="Calibri" panose="020F0502020204030204" pitchFamily="34" charset="0"/>
              <a:cs typeface="Calibri" panose="020F0502020204030204" pitchFamily="34" charset="0"/>
            </a:endParaRPr>
          </a:p>
        </p:txBody>
      </p:sp>
      <p:sp>
        <p:nvSpPr>
          <p:cNvPr id="14" name="Text Box 13"/>
          <p:cNvSpPr txBox="1"/>
          <p:nvPr/>
        </p:nvSpPr>
        <p:spPr>
          <a:xfrm>
            <a:off x="1333500" y="4304030"/>
            <a:ext cx="33324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global warming</a:t>
            </a:r>
            <a:endParaRPr lang="en-US" sz="3200" b="1">
              <a:solidFill>
                <a:srgbClr val="FF0000"/>
              </a:solidFill>
              <a:latin typeface="Calibri" panose="020F0502020204030204" pitchFamily="34" charset="0"/>
              <a:cs typeface="Calibri" panose="020F0502020204030204" pitchFamily="34" charset="0"/>
            </a:endParaRPr>
          </a:p>
        </p:txBody>
      </p:sp>
      <p:sp>
        <p:nvSpPr>
          <p:cNvPr id="16" name="Text Box 15"/>
          <p:cNvSpPr txBox="1"/>
          <p:nvPr/>
        </p:nvSpPr>
        <p:spPr>
          <a:xfrm>
            <a:off x="6464300" y="4305300"/>
            <a:ext cx="4919345"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raise people’s awareness</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4" grpId="0"/>
      <p:bldP spid="14" grpId="1"/>
      <p:bldP spid="16" grpId="0"/>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49655"/>
            <a:ext cx="10888345"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Report the result of your discussion to the class.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65175" y="1821815"/>
            <a:ext cx="11321415" cy="614045"/>
          </a:xfrm>
          <a:prstGeom prst="rect">
            <a:avLst/>
          </a:prstGeom>
          <a:noFill/>
          <a:ln w="9525">
            <a:noFill/>
          </a:ln>
        </p:spPr>
        <p:txBody>
          <a:bodyPr wrap="square">
            <a:spAutoFit/>
          </a:bodyPr>
          <a:lstStyle/>
          <a:p>
            <a:pPr marL="1270" indent="-1270" algn="just"/>
            <a:r>
              <a:rPr lang="en-US" sz="3400">
                <a:solidFill>
                  <a:srgbClr val="000000"/>
                </a:solidFill>
                <a:latin typeface="Calibri" panose="020F0502020204030204" pitchFamily="34" charset="0"/>
                <a:cs typeface="Calibri" panose="020F0502020204030204" pitchFamily="34" charset="0"/>
              </a:rPr>
              <a:t>- Work to practice reporting.</a:t>
            </a:r>
            <a:endParaRPr lang="en-US" sz="3400">
              <a:solidFill>
                <a:srgbClr val="000000"/>
              </a:solidFill>
              <a:latin typeface="Calibri" panose="020F0502020204030204" pitchFamily="34" charset="0"/>
              <a:cs typeface="Calibri" panose="020F0502020204030204" pitchFamily="34" charset="0"/>
            </a:endParaRPr>
          </a:p>
        </p:txBody>
      </p:sp>
      <p:sp>
        <p:nvSpPr>
          <p:cNvPr id="6" name="Text Box 5"/>
          <p:cNvSpPr txBox="1"/>
          <p:nvPr/>
        </p:nvSpPr>
        <p:spPr>
          <a:xfrm>
            <a:off x="756285" y="2350135"/>
            <a:ext cx="11321415" cy="1137285"/>
          </a:xfrm>
          <a:prstGeom prst="rect">
            <a:avLst/>
          </a:prstGeom>
          <a:noFill/>
          <a:ln w="9525">
            <a:noFill/>
          </a:ln>
        </p:spPr>
        <p:txBody>
          <a:bodyPr wrap="square">
            <a:spAutoFit/>
          </a:bodyPr>
          <a:lstStyle/>
          <a:p>
            <a:pPr marL="1270" indent="-1270" algn="just"/>
            <a:r>
              <a:rPr lang="en-US" sz="3400">
                <a:solidFill>
                  <a:srgbClr val="000000"/>
                </a:solidFill>
                <a:latin typeface="Calibri" panose="020F0502020204030204" pitchFamily="34" charset="0"/>
                <a:cs typeface="Calibri" panose="020F0502020204030204" pitchFamily="34" charset="0"/>
              </a:rPr>
              <a:t>- Use the sample in their books to report the threats and actions. </a:t>
            </a:r>
            <a:endParaRPr lang="en-US" sz="340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755650" y="3408680"/>
            <a:ext cx="11321415" cy="614045"/>
          </a:xfrm>
          <a:prstGeom prst="rect">
            <a:avLst/>
          </a:prstGeom>
          <a:noFill/>
          <a:ln w="9525">
            <a:noFill/>
          </a:ln>
        </p:spPr>
        <p:txBody>
          <a:bodyPr wrap="square">
            <a:spAutoFit/>
          </a:bodyPr>
          <a:p>
            <a:pPr marL="1270" indent="-1270" algn="just"/>
            <a:r>
              <a:rPr lang="en-US" sz="3400">
                <a:solidFill>
                  <a:srgbClr val="000000"/>
                </a:solidFill>
                <a:latin typeface="Calibri" panose="020F0502020204030204" pitchFamily="34" charset="0"/>
                <a:cs typeface="Calibri" panose="020F0502020204030204" pitchFamily="34" charset="0"/>
              </a:rPr>
              <a:t>- You can use the notes you made in 4.</a:t>
            </a:r>
            <a:endParaRPr lang="en-US" sz="34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07010" y="961390"/>
            <a:ext cx="2138680"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Example:</a:t>
            </a:r>
            <a:endParaRPr lang="en-US" sz="3200" b="1" dirty="0">
              <a:effectLst>
                <a:glow rad="88900">
                  <a:schemeClr val="bg1"/>
                </a:glow>
              </a:effectLst>
              <a:cs typeface="Arial" panose="020B0604020202020204"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ectangular Callout 2"/>
          <p:cNvSpPr/>
          <p:nvPr/>
        </p:nvSpPr>
        <p:spPr>
          <a:xfrm>
            <a:off x="335280" y="1544955"/>
            <a:ext cx="5417185" cy="3968750"/>
          </a:xfrm>
          <a:prstGeom prst="wedgeRectCallout">
            <a:avLst>
              <a:gd name="adj1" fmla="val -47348"/>
              <a:gd name="adj2" fmla="val 73280"/>
            </a:avLst>
          </a:prstGeom>
          <a:solidFill>
            <a:srgbClr val="FCF8E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a:solidFill>
                  <a:schemeClr val="tx1"/>
                </a:solidFill>
              </a:rPr>
              <a:t>There are many threats to the flora and fauna. First, they face habitat loss. For example, when a river is polluted, the water habitat cannot be suitable for water species.  Many other animals and plants suffer from deforestation because people cut down trees and clear the forests. Global warming is another threat to a large number of animals because when the temperature is not appropriate, many animals may die out.</a:t>
            </a:r>
            <a:endParaRPr lang="en-US" sz="2400">
              <a:solidFill>
                <a:schemeClr val="tx1"/>
              </a:solidFill>
            </a:endParaRPr>
          </a:p>
        </p:txBody>
      </p:sp>
      <p:sp>
        <p:nvSpPr>
          <p:cNvPr id="4" name="Rectangular Callout 3"/>
          <p:cNvSpPr/>
          <p:nvPr/>
        </p:nvSpPr>
        <p:spPr>
          <a:xfrm>
            <a:off x="6348730" y="2011045"/>
            <a:ext cx="5534025" cy="3397885"/>
          </a:xfrm>
          <a:prstGeom prst="wedgeRectCallout">
            <a:avLst>
              <a:gd name="adj1" fmla="val 49041"/>
              <a:gd name="adj2" fmla="val 75760"/>
            </a:avLst>
          </a:prstGeom>
          <a:solidFill>
            <a:srgbClr val="CEE5D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a:solidFill>
                  <a:schemeClr val="tx1"/>
                </a:solidFill>
              </a:rPr>
              <a:t>We can do several things to preserve their habitats. We should build natural reserves to preserve endangered animals and plants. People should also stop hunting and cutting down forests. If possible, people should start planting more trees. Above all, governments should have policies to raise people’s awareness of the protection of natural habitats.</a:t>
            </a:r>
            <a:endParaRPr lang="en-US" sz="24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Predator-Prey Chain Challenge.</a:t>
            </a:r>
            <a:endParaRPr lang="en-US" dirty="0">
              <a:solidFill>
                <a:schemeClr val="tx1"/>
              </a:solidFill>
            </a:endParaRPr>
          </a:p>
        </p:txBody>
      </p:sp>
      <p:sp>
        <p:nvSpPr>
          <p:cNvPr id="21" name="Rectangle 20"/>
          <p:cNvSpPr/>
          <p:nvPr/>
        </p:nvSpPr>
        <p:spPr>
          <a:xfrm>
            <a:off x="5588635" y="2067560"/>
            <a:ext cx="6329680" cy="158051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35425"/>
            <a:ext cx="6327775" cy="12039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and how we can protect them. You can use the ideas from the reading or your own ideas.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gn="just">
              <a:lnSpc>
                <a:spcPct val="150000"/>
              </a:lnSpc>
              <a:buFont typeface="Wingdings" panose="05000000000000000000" pitchFamily="2" charset="2"/>
              <a:buChar char="ü"/>
            </a:pPr>
            <a:r>
              <a:rPr lang="en-US" sz="3600" dirty="0">
                <a:sym typeface="+mn-ea"/>
              </a:rPr>
              <a:t>Read for main idea and specific about role of plant and animals. </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threats to flora and fauna and how to protect them.</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4246245"/>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Read for main idea and specific about role of plant and animals. </a:t>
            </a:r>
            <a:endParaRPr lang="en-US" sz="3600" dirty="0"/>
          </a:p>
          <a:p>
            <a:pPr marL="457200" indent="-457200" algn="just">
              <a:lnSpc>
                <a:spcPct val="150000"/>
              </a:lnSpc>
              <a:buFont typeface="Courier New" panose="02070309020205020404" pitchFamily="49" charset="0"/>
              <a:buChar char="o"/>
            </a:pPr>
            <a:r>
              <a:rPr lang="en-US" sz="3600" dirty="0"/>
              <a:t>Talk about threats to flora and fauna and how to protect them.</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Predator-Prey Chain Challenge.</a:t>
            </a:r>
            <a:endParaRPr lang="en-US" dirty="0">
              <a:solidFill>
                <a:schemeClr val="tx1"/>
              </a:solidFill>
            </a:endParaRPr>
          </a:p>
        </p:txBody>
      </p:sp>
      <p:sp>
        <p:nvSpPr>
          <p:cNvPr id="21" name="Rectangle 20"/>
          <p:cNvSpPr/>
          <p:nvPr/>
        </p:nvSpPr>
        <p:spPr>
          <a:xfrm>
            <a:off x="5588635" y="2067560"/>
            <a:ext cx="6329680" cy="158051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Tick (√) the things that show the roles of plants and animals.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passage and choose the correct answer A, B, C, or D </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passage again and fill in the diagram.</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35425"/>
            <a:ext cx="6327775" cy="12039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4: Work in pairs. Discuss the threats to plants and animals and how we can protect them. You can use the ideas from the reading or your own ideas.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Report the results of your discussion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202430" y="3429000"/>
            <a:ext cx="34982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487680" y="1178560"/>
            <a:ext cx="1162050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groups to shouts out the name of a habitat</a:t>
            </a:r>
            <a:endParaRPr lang="en-US" sz="3200">
              <a:solidFill>
                <a:schemeClr val="tx1"/>
              </a:solidFill>
              <a:latin typeface="Calibri" panose="020F0502020204030204" pitchFamily="34" charset="0"/>
              <a:cs typeface="Calibri" panose="020F0502020204030204" pitchFamily="34" charset="0"/>
            </a:endParaRPr>
          </a:p>
        </p:txBody>
      </p:sp>
      <p:sp>
        <p:nvSpPr>
          <p:cNvPr id="8" name="Text Box 7"/>
          <p:cNvSpPr txBox="1"/>
          <p:nvPr/>
        </p:nvSpPr>
        <p:spPr>
          <a:xfrm>
            <a:off x="487680" y="1802130"/>
            <a:ext cx="11543030"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The other groups should say a sentence, telling about the feature of that habitat.</a:t>
            </a:r>
            <a:endParaRPr lang="en-US" sz="3200">
              <a:solidFill>
                <a:schemeClr val="tx1"/>
              </a:solidFill>
              <a:latin typeface="Calibri" panose="020F0502020204030204" pitchFamily="34" charset="0"/>
              <a:cs typeface="Calibri" panose="020F0502020204030204" pitchFamily="34" charset="0"/>
            </a:endParaRPr>
          </a:p>
        </p:txBody>
      </p:sp>
      <p:sp>
        <p:nvSpPr>
          <p:cNvPr id="9" name="Text Box 8"/>
          <p:cNvSpPr txBox="1"/>
          <p:nvPr/>
        </p:nvSpPr>
        <p:spPr>
          <a:xfrm>
            <a:off x="487680" y="2818130"/>
            <a:ext cx="1145476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A habitat name can be reused, but the features mentioned later must be different from the one(s) previously mentioned.</a:t>
            </a:r>
            <a:endParaRPr lang="en-US" sz="3200">
              <a:solidFill>
                <a:schemeClr val="tx1"/>
              </a:solidFill>
              <a:latin typeface="Calibri" panose="020F0502020204030204" pitchFamily="34" charset="0"/>
              <a:cs typeface="Calibri" panose="020F0502020204030204" pitchFamily="34" charset="0"/>
            </a:endParaRPr>
          </a:p>
        </p:txBody>
      </p:sp>
      <p:sp>
        <p:nvSpPr>
          <p:cNvPr id="12" name="Text Box 11"/>
          <p:cNvSpPr txBox="1"/>
          <p:nvPr/>
        </p:nvSpPr>
        <p:spPr>
          <a:xfrm>
            <a:off x="487680" y="3872865"/>
            <a:ext cx="11454765" cy="1568450"/>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The group that can name a correct feature gets one point and the right to shout another habitat name or lose turn if this group cannot mention any feature</a:t>
            </a:r>
            <a:endParaRPr lang="en-US" sz="3200">
              <a:solidFill>
                <a:schemeClr val="tx1"/>
              </a:solidFill>
              <a:latin typeface="Calibri" panose="020F0502020204030204" pitchFamily="34" charset="0"/>
              <a:cs typeface="Calibri" panose="020F0502020204030204" pitchFamily="34" charset="0"/>
            </a:endParaRPr>
          </a:p>
        </p:txBody>
      </p:sp>
      <p:sp>
        <p:nvSpPr>
          <p:cNvPr id="14" name="Oval Callout 13"/>
          <p:cNvSpPr/>
          <p:nvPr/>
        </p:nvSpPr>
        <p:spPr>
          <a:xfrm>
            <a:off x="-4553585" y="1481455"/>
            <a:ext cx="4552315" cy="2305685"/>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t>Desert</a:t>
            </a:r>
            <a:endParaRPr lang="en-US" sz="3200"/>
          </a:p>
        </p:txBody>
      </p:sp>
      <p:sp>
        <p:nvSpPr>
          <p:cNvPr id="16" name="Oval Callout 15"/>
          <p:cNvSpPr/>
          <p:nvPr/>
        </p:nvSpPr>
        <p:spPr>
          <a:xfrm>
            <a:off x="12192635" y="4333875"/>
            <a:ext cx="4552315" cy="2305685"/>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Limited water</a:t>
            </a: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487680" y="1178560"/>
            <a:ext cx="11620500" cy="583565"/>
          </a:xfrm>
          <a:prstGeom prst="rect">
            <a:avLst/>
          </a:prstGeom>
          <a:noFill/>
        </p:spPr>
        <p:txBody>
          <a:bodyPr wrap="square" rtlCol="0" anchor="t">
            <a:spAutoFit/>
          </a:bodyPr>
          <a:lstStyle/>
          <a:p>
            <a:pPr algn="just"/>
            <a:r>
              <a:rPr lang="en-US" sz="3200" b="1">
                <a:solidFill>
                  <a:schemeClr val="tx1"/>
                </a:solidFill>
                <a:latin typeface="Calibri" panose="020F0502020204030204" pitchFamily="34" charset="0"/>
                <a:cs typeface="Calibri" panose="020F0502020204030204" pitchFamily="34" charset="0"/>
              </a:rPr>
              <a:t>Example:</a:t>
            </a:r>
            <a:endParaRPr lang="en-US" sz="3200" b="1">
              <a:solidFill>
                <a:schemeClr val="tx1"/>
              </a:solidFill>
              <a:latin typeface="Calibri" panose="020F0502020204030204" pitchFamily="34" charset="0"/>
              <a:cs typeface="Calibri" panose="020F0502020204030204" pitchFamily="34" charset="0"/>
            </a:endParaRPr>
          </a:p>
        </p:txBody>
      </p:sp>
      <p:sp>
        <p:nvSpPr>
          <p:cNvPr id="3" name="Oval Callout 2"/>
          <p:cNvSpPr/>
          <p:nvPr/>
        </p:nvSpPr>
        <p:spPr>
          <a:xfrm>
            <a:off x="1232535" y="1989455"/>
            <a:ext cx="4552315" cy="2305685"/>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t>Desert</a:t>
            </a:r>
            <a:endParaRPr lang="en-US" sz="3200"/>
          </a:p>
        </p:txBody>
      </p:sp>
      <p:sp>
        <p:nvSpPr>
          <p:cNvPr id="4" name="Oval Callout 3"/>
          <p:cNvSpPr/>
          <p:nvPr/>
        </p:nvSpPr>
        <p:spPr>
          <a:xfrm>
            <a:off x="5804535" y="3429000"/>
            <a:ext cx="4552315" cy="2305685"/>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Limited water</a:t>
            </a: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s 11"/>
          <p:cNvSpPr/>
          <p:nvPr/>
        </p:nvSpPr>
        <p:spPr>
          <a:xfrm>
            <a:off x="5080" y="-94615"/>
            <a:ext cx="12122150" cy="684974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10" name="Content Placeholder 9" descr="wolf-deer_small"/>
          <p:cNvPicPr>
            <a:picLocks noChangeAspect="1"/>
          </p:cNvPicPr>
          <p:nvPr>
            <p:ph idx="1"/>
          </p:nvPr>
        </p:nvPicPr>
        <p:blipFill>
          <a:blip r:embed="rId1">
            <a:clrChange>
              <a:clrFrom>
                <a:srgbClr val="E6E8DD">
                  <a:alpha val="100000"/>
                </a:srgbClr>
              </a:clrFrom>
              <a:clrTo>
                <a:srgbClr val="E6E8DD">
                  <a:alpha val="100000"/>
                  <a:alpha val="0"/>
                </a:srgbClr>
              </a:clrTo>
            </a:clrChange>
          </a:blip>
          <a:stretch>
            <a:fillRect/>
          </a:stretch>
        </p:blipFill>
        <p:spPr>
          <a:xfrm>
            <a:off x="3329940" y="989330"/>
            <a:ext cx="5472430" cy="594995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Predator-Prey Chain Challenge.</a:t>
            </a:r>
            <a:endParaRPr lang="en-US" sz="6600" b="1" dirty="0">
              <a:solidFill>
                <a:schemeClr val="bg1"/>
              </a:solidFill>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867410" y="1219835"/>
            <a:ext cx="11018520" cy="645160"/>
          </a:xfrm>
          <a:prstGeom prst="rect">
            <a:avLst/>
          </a:prstGeom>
          <a:noFill/>
        </p:spPr>
        <p:txBody>
          <a:bodyPr wrap="square" rtlCol="0" anchor="t">
            <a:spAutoFit/>
          </a:bodyPr>
          <a:lstStyle/>
          <a:p>
            <a:pPr algn="ctr">
              <a:lnSpc>
                <a:spcPct val="100000"/>
              </a:lnSpc>
            </a:pPr>
            <a:r>
              <a:rPr lang="en-US" sz="3600" b="1" dirty="0">
                <a:solidFill>
                  <a:schemeClr val="tx1"/>
                </a:solidFill>
                <a:sym typeface="+mn-ea"/>
              </a:rPr>
              <a:t>Predator-Prey Chain Challenge.</a:t>
            </a:r>
            <a:endParaRPr lang="en-US" sz="36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487045" y="2009140"/>
            <a:ext cx="11399520" cy="1198880"/>
          </a:xfrm>
          <a:prstGeom prst="rect">
            <a:avLst/>
          </a:prstGeom>
          <a:noFill/>
        </p:spPr>
        <p:txBody>
          <a:bodyPr wrap="square" rtlCol="0" anchor="t">
            <a:spAutoFit/>
          </a:bodyPr>
          <a:lstStyle/>
          <a:p>
            <a:pPr algn="just"/>
            <a:r>
              <a:rPr lang="en-US" sz="3600" dirty="0">
                <a:solidFill>
                  <a:schemeClr val="tx1"/>
                </a:solidFill>
                <a:latin typeface="Calibri" panose="020F0502020204030204" pitchFamily="34" charset="0"/>
                <a:cs typeface="Calibri" panose="020F0502020204030204" pitchFamily="34" charset="0"/>
              </a:rPr>
              <a:t>- Work in groups to represen different organisms in a food chain.</a:t>
            </a:r>
            <a:endParaRPr lang="en-US" sz="3600" dirty="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487045" y="3273425"/>
            <a:ext cx="11399520" cy="645160"/>
          </a:xfrm>
          <a:prstGeom prst="rect">
            <a:avLst/>
          </a:prstGeom>
          <a:noFill/>
        </p:spPr>
        <p:txBody>
          <a:bodyPr wrap="square" rtlCol="0" anchor="t">
            <a:spAutoFit/>
          </a:bodyPr>
          <a:p>
            <a:pPr algn="just"/>
            <a:r>
              <a:rPr lang="en-US" sz="3600" dirty="0">
                <a:solidFill>
                  <a:schemeClr val="tx1"/>
                </a:solidFill>
                <a:latin typeface="Calibri" panose="020F0502020204030204" pitchFamily="34" charset="0"/>
                <a:cs typeface="Calibri" panose="020F0502020204030204" pitchFamily="34" charset="0"/>
              </a:rPr>
              <a:t>- Acts out their role (standing, crouching, etc.)</a:t>
            </a:r>
            <a:endParaRPr lang="en-US" sz="3600" dirty="0">
              <a:solidFill>
                <a:schemeClr val="tx1"/>
              </a:solidFill>
              <a:latin typeface="Calibri" panose="020F0502020204030204" pitchFamily="34" charset="0"/>
              <a:cs typeface="Calibri" panose="020F0502020204030204" pitchFamily="34" charset="0"/>
            </a:endParaRPr>
          </a:p>
        </p:txBody>
      </p:sp>
      <p:sp>
        <p:nvSpPr>
          <p:cNvPr id="9" name="Text Box 8"/>
          <p:cNvSpPr txBox="1"/>
          <p:nvPr/>
        </p:nvSpPr>
        <p:spPr>
          <a:xfrm>
            <a:off x="487045" y="3918585"/>
            <a:ext cx="11399520" cy="645160"/>
          </a:xfrm>
          <a:prstGeom prst="rect">
            <a:avLst/>
          </a:prstGeom>
          <a:noFill/>
        </p:spPr>
        <p:txBody>
          <a:bodyPr wrap="square" rtlCol="0" anchor="t">
            <a:spAutoFit/>
          </a:bodyPr>
          <a:p>
            <a:pPr algn="just"/>
            <a:r>
              <a:rPr lang="en-US" sz="3600" b="1" dirty="0">
                <a:solidFill>
                  <a:schemeClr val="tx1"/>
                </a:solidFill>
                <a:latin typeface="Calibri" panose="020F0502020204030204" pitchFamily="34" charset="0"/>
                <a:cs typeface="Calibri" panose="020F0502020204030204" pitchFamily="34" charset="0"/>
              </a:rPr>
              <a:t>Example:</a:t>
            </a:r>
            <a:endParaRPr lang="en-US" sz="3600" b="1" dirty="0">
              <a:solidFill>
                <a:schemeClr val="tx1"/>
              </a:solidFill>
              <a:latin typeface="Calibri" panose="020F0502020204030204" pitchFamily="34" charset="0"/>
              <a:cs typeface="Calibri" panose="020F0502020204030204" pitchFamily="34" charset="0"/>
            </a:endParaRPr>
          </a:p>
        </p:txBody>
      </p:sp>
      <p:sp>
        <p:nvSpPr>
          <p:cNvPr id="10" name="Text Box 9"/>
          <p:cNvSpPr txBox="1"/>
          <p:nvPr/>
        </p:nvSpPr>
        <p:spPr>
          <a:xfrm>
            <a:off x="613410" y="4563745"/>
            <a:ext cx="11399520" cy="645160"/>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p>
            <a:pPr algn="ctr"/>
            <a:r>
              <a:rPr lang="en-US" sz="3600" dirty="0">
                <a:solidFill>
                  <a:schemeClr val="tx1"/>
                </a:solidFill>
                <a:highlight>
                  <a:srgbClr val="FFFF00"/>
                </a:highlight>
                <a:latin typeface="Calibri" panose="020F0502020204030204" pitchFamily="34" charset="0"/>
                <a:cs typeface="Calibri" panose="020F0502020204030204" pitchFamily="34" charset="0"/>
              </a:rPr>
              <a:t>grass -&gt; grasshopper -&gt; frog -&gt; snake</a:t>
            </a:r>
            <a:endParaRPr lang="en-US" sz="3600" dirty="0">
              <a:solidFill>
                <a:schemeClr val="tx1"/>
              </a:solidFill>
              <a:highlight>
                <a:srgbClr val="FFFF00"/>
              </a:highlight>
              <a:latin typeface="Calibri" panose="020F0502020204030204" pitchFamily="34" charset="0"/>
              <a:cs typeface="Calibri" panose="020F0502020204030204" pitchFamily="34" charset="0"/>
            </a:endParaRPr>
          </a:p>
        </p:txBody>
      </p:sp>
      <p:sp>
        <p:nvSpPr>
          <p:cNvPr id="11" name="Text Box 10"/>
          <p:cNvSpPr txBox="1"/>
          <p:nvPr/>
        </p:nvSpPr>
        <p:spPr>
          <a:xfrm>
            <a:off x="487045" y="5208905"/>
            <a:ext cx="11399520" cy="1198880"/>
          </a:xfrm>
          <a:prstGeom prst="rect">
            <a:avLst/>
          </a:prstGeom>
          <a:noFill/>
        </p:spPr>
        <p:txBody>
          <a:bodyPr wrap="square" rtlCol="0" anchor="t">
            <a:spAutoFit/>
          </a:bodyPr>
          <a:p>
            <a:pPr algn="just"/>
            <a:r>
              <a:rPr lang="en-US" sz="3600" dirty="0">
                <a:solidFill>
                  <a:schemeClr val="tx1"/>
                </a:solidFill>
                <a:latin typeface="Calibri" panose="020F0502020204030204" pitchFamily="34" charset="0"/>
                <a:cs typeface="Calibri" panose="020F0502020204030204" pitchFamily="34" charset="0"/>
              </a:rPr>
              <a:t>- Discuss the roles each organism plays in the chain and how disruptions can affect the ecosystem.</a:t>
            </a:r>
            <a:endParaRPr lang="en-US" sz="36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11164</Words>
  <Application>WPS Presentation</Application>
  <PresentationFormat>Widescreen</PresentationFormat>
  <Paragraphs>403</Paragraphs>
  <Slides>27</Slides>
  <Notes>23</Notes>
  <HiddenSlides>0</HiddenSlides>
  <MMClips>5</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27</vt:i4>
      </vt:variant>
    </vt:vector>
  </HeadingPairs>
  <TitlesOfParts>
    <vt:vector size="45" baseType="lpstr">
      <vt:lpstr>Arial</vt:lpstr>
      <vt:lpstr>SimSun</vt:lpstr>
      <vt:lpstr>Wingdings</vt:lpstr>
      <vt:lpstr>Cooper Black</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Adobe Gothic Std B</vt:lpstr>
      <vt:lpstr>Wingdings</vt:lpstr>
      <vt:lpstr>ChronicaPro-Bold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374</cp:revision>
  <dcterms:created xsi:type="dcterms:W3CDTF">2020-12-09T02:04:00Z</dcterms:created>
  <dcterms:modified xsi:type="dcterms:W3CDTF">2024-01-26T13:33:24Z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1033-12.2.0.13431</vt:lpwstr>
  </property>
</Properties>
</file>