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7"/>
  </p:handoutMasterIdLst>
  <p:sldIdLst>
    <p:sldId id="271" r:id="rId3"/>
    <p:sldId id="636" r:id="rId5"/>
    <p:sldId id="389" r:id="rId6"/>
    <p:sldId id="531" r:id="rId7"/>
    <p:sldId id="802" r:id="rId8"/>
    <p:sldId id="722" r:id="rId9"/>
    <p:sldId id="803" r:id="rId10"/>
    <p:sldId id="599" r:id="rId11"/>
    <p:sldId id="739" r:id="rId12"/>
    <p:sldId id="707" r:id="rId13"/>
    <p:sldId id="789" r:id="rId14"/>
    <p:sldId id="804" r:id="rId15"/>
    <p:sldId id="790" r:id="rId16"/>
    <p:sldId id="805" r:id="rId17"/>
    <p:sldId id="605" r:id="rId18"/>
    <p:sldId id="806" r:id="rId19"/>
    <p:sldId id="807" r:id="rId20"/>
    <p:sldId id="727" r:id="rId21"/>
    <p:sldId id="782" r:id="rId22"/>
    <p:sldId id="808" r:id="rId23"/>
    <p:sldId id="314" r:id="rId24"/>
    <p:sldId id="330" r:id="rId25"/>
    <p:sldId id="35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0" userDrawn="1">
          <p15:clr>
            <a:srgbClr val="A4A3A4"/>
          </p15:clr>
        </p15:guide>
        <p15:guide id="2" pos="39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1D7"/>
    <a:srgbClr val="ECD7E8"/>
    <a:srgbClr val="D8EAC6"/>
    <a:srgbClr val="BFE7FA"/>
    <a:srgbClr val="FEE5B6"/>
    <a:srgbClr val="47A992"/>
    <a:srgbClr val="FDA769"/>
    <a:srgbClr val="FEC868"/>
    <a:srgbClr val="78884F"/>
    <a:srgbClr val="567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59" d="100"/>
          <a:sy n="59" d="100"/>
        </p:scale>
        <p:origin x="504" y="56"/>
      </p:cViewPr>
      <p:guideLst>
        <p:guide orient="horz" pos="2020"/>
        <p:guide pos="39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2.mp3"/><Relationship Id="rId1" Type="http://schemas.openxmlformats.org/officeDocument/2006/relationships/audio" Target="../media/media2.mp3"/></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tif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media/media1.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769620"/>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fill in each blank in the summary with ONE word</a:t>
            </a:r>
            <a:endParaRPr lang="en-US" sz="3200" b="1" dirty="0">
              <a:effectLst>
                <a:glow rad="88900">
                  <a:schemeClr val="bg1"/>
                </a:glow>
              </a:effectLst>
              <a:cs typeface="Arial" panose="020B0604020202020204" pitchFamily="34" charset="0"/>
              <a:sym typeface="+mn-ea"/>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3" name="066">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270125" y="1155065"/>
            <a:ext cx="717550" cy="717550"/>
          </a:xfrm>
          <a:prstGeom prst="rect">
            <a:avLst/>
          </a:prstGeom>
        </p:spPr>
      </p:pic>
      <p:graphicFrame>
        <p:nvGraphicFramePr>
          <p:cNvPr id="5" name="Table 4"/>
          <p:cNvGraphicFramePr/>
          <p:nvPr/>
        </p:nvGraphicFramePr>
        <p:xfrm>
          <a:off x="567690" y="1804035"/>
          <a:ext cx="11356340" cy="4995545"/>
        </p:xfrm>
        <a:graphic>
          <a:graphicData uri="http://schemas.openxmlformats.org/drawingml/2006/table">
            <a:tbl>
              <a:tblPr firstRow="1" bandRow="1">
                <a:tableStyleId>{5C22544A-7EE6-4342-B048-85BDC9FD1C3A}</a:tableStyleId>
              </a:tblPr>
              <a:tblGrid>
                <a:gridCol w="2542540"/>
                <a:gridCol w="8813800"/>
              </a:tblGrid>
              <a:tr h="1398905">
                <a:tc>
                  <a:txBody>
                    <a:bodyPr/>
                    <a:p>
                      <a:pPr algn="ctr">
                        <a:buNone/>
                      </a:pPr>
                      <a:r>
                        <a:rPr lang="en-US" sz="2800">
                          <a:solidFill>
                            <a:schemeClr val="tx1"/>
                          </a:solidFill>
                        </a:rPr>
                        <a:t>Effects from plants</a:t>
                      </a:r>
                      <a:endParaRPr lang="en-US" sz="2800">
                        <a:solidFill>
                          <a:schemeClr val="tx1"/>
                        </a:solidFill>
                      </a:endParaRPr>
                    </a:p>
                  </a:txBody>
                  <a:tcPr anchor="ctr" anchorCtr="0">
                    <a:solidFill>
                      <a:srgbClr val="E5F9DB"/>
                    </a:solidFill>
                  </a:tcPr>
                </a:tc>
                <a:tc>
                  <a:txBody>
                    <a:bodyPr/>
                    <a:p>
                      <a:pPr>
                        <a:buNone/>
                      </a:pPr>
                      <a:r>
                        <a:rPr lang="en-US" sz="2800" b="0">
                          <a:solidFill>
                            <a:schemeClr val="tx1"/>
                          </a:solidFill>
                        </a:rPr>
                        <a:t>– They help or </a:t>
                      </a:r>
                      <a:r>
                        <a:rPr lang="en-US" sz="2800" b="1">
                          <a:solidFill>
                            <a:schemeClr val="tx1"/>
                          </a:solidFill>
                        </a:rPr>
                        <a:t>(1)</a:t>
                      </a:r>
                      <a:r>
                        <a:rPr lang="en-US" sz="2800" b="0">
                          <a:solidFill>
                            <a:schemeClr val="tx1"/>
                          </a:solidFill>
                        </a:rPr>
                        <a:t> ______ the environment.</a:t>
                      </a:r>
                      <a:endParaRPr lang="en-US" sz="2800" b="0">
                        <a:solidFill>
                          <a:schemeClr val="tx1"/>
                        </a:solidFill>
                      </a:endParaRPr>
                    </a:p>
                    <a:p>
                      <a:pPr>
                        <a:buNone/>
                      </a:pPr>
                      <a:r>
                        <a:rPr lang="en-US" sz="2800" b="0">
                          <a:solidFill>
                            <a:schemeClr val="tx1"/>
                          </a:solidFill>
                        </a:rPr>
                        <a:t>– They make a place more beautiful.</a:t>
                      </a:r>
                      <a:endParaRPr lang="en-US" sz="2800" b="0">
                        <a:solidFill>
                          <a:schemeClr val="tx1"/>
                        </a:solidFill>
                      </a:endParaRPr>
                    </a:p>
                    <a:p>
                      <a:pPr algn="just">
                        <a:buNone/>
                      </a:pPr>
                      <a:r>
                        <a:rPr lang="en-US" sz="2800" b="0">
                          <a:solidFill>
                            <a:schemeClr val="tx1"/>
                          </a:solidFill>
                        </a:rPr>
                        <a:t>– They </a:t>
                      </a:r>
                      <a:r>
                        <a:rPr lang="en-US" sz="2800" b="1">
                          <a:solidFill>
                            <a:schemeClr val="tx1"/>
                          </a:solidFill>
                        </a:rPr>
                        <a:t>(2)</a:t>
                      </a:r>
                      <a:r>
                        <a:rPr lang="en-US" sz="2800" b="0">
                          <a:solidFill>
                            <a:schemeClr val="tx1"/>
                          </a:solidFill>
                        </a:rPr>
                        <a:t> ______ over the resources of local plants.</a:t>
                      </a:r>
                      <a:endParaRPr lang="en-US" sz="2800" b="0">
                        <a:solidFill>
                          <a:schemeClr val="tx1"/>
                        </a:solidFill>
                      </a:endParaRPr>
                    </a:p>
                  </a:txBody>
                  <a:tcPr>
                    <a:solidFill>
                      <a:srgbClr val="E5F9DB"/>
                    </a:solidFill>
                  </a:tcPr>
                </a:tc>
              </a:tr>
              <a:tr h="2225040">
                <a:tc>
                  <a:txBody>
                    <a:bodyPr/>
                    <a:p>
                      <a:pPr algn="ctr">
                        <a:buNone/>
                      </a:pPr>
                      <a:r>
                        <a:rPr lang="en-US" sz="2800" b="1">
                          <a:solidFill>
                            <a:schemeClr val="tx1"/>
                          </a:solidFill>
                        </a:rPr>
                        <a:t>Effects from animals</a:t>
                      </a:r>
                      <a:endParaRPr lang="en-US" sz="2800" b="1">
                        <a:solidFill>
                          <a:schemeClr val="tx1"/>
                        </a:solidFill>
                      </a:endParaRPr>
                    </a:p>
                  </a:txBody>
                  <a:tcPr anchor="ctr" anchorCtr="0">
                    <a:solidFill>
                      <a:srgbClr val="FEC868"/>
                    </a:solidFill>
                  </a:tcPr>
                </a:tc>
                <a:tc>
                  <a:txBody>
                    <a:bodyPr/>
                    <a:p>
                      <a:pPr algn="just">
                        <a:buNone/>
                      </a:pPr>
                      <a:r>
                        <a:rPr lang="en-US" sz="2800">
                          <a:solidFill>
                            <a:schemeClr val="tx1"/>
                          </a:solidFill>
                        </a:rPr>
                        <a:t>– They can cause harm to or </a:t>
                      </a:r>
                      <a:r>
                        <a:rPr lang="en-US" sz="2800" b="1">
                          <a:solidFill>
                            <a:schemeClr val="tx1"/>
                          </a:solidFill>
                        </a:rPr>
                        <a:t>(3)</a:t>
                      </a:r>
                      <a:r>
                        <a:rPr lang="en-US" sz="2800">
                          <a:solidFill>
                            <a:schemeClr val="tx1"/>
                          </a:solidFill>
                        </a:rPr>
                        <a:t> ________ a habitat.</a:t>
                      </a:r>
                      <a:endParaRPr lang="en-US" sz="2800">
                        <a:solidFill>
                          <a:schemeClr val="tx1"/>
                        </a:solidFill>
                      </a:endParaRPr>
                    </a:p>
                    <a:p>
                      <a:pPr algn="just">
                        <a:buNone/>
                      </a:pPr>
                      <a:r>
                        <a:rPr lang="en-US" sz="2800">
                          <a:solidFill>
                            <a:schemeClr val="tx1"/>
                          </a:solidFill>
                        </a:rPr>
                        <a:t>– Beavers can build dams and ponds, which helpssome plants and animals. </a:t>
                      </a:r>
                      <a:endParaRPr lang="en-US" sz="2800">
                        <a:solidFill>
                          <a:schemeClr val="tx1"/>
                        </a:solidFill>
                      </a:endParaRPr>
                    </a:p>
                    <a:p>
                      <a:pPr algn="just">
                        <a:buNone/>
                      </a:pPr>
                      <a:r>
                        <a:rPr lang="en-US" sz="2800">
                          <a:solidFill>
                            <a:schemeClr val="tx1"/>
                          </a:solidFill>
                        </a:rPr>
                        <a:t>– Beavers may </a:t>
                      </a:r>
                      <a:r>
                        <a:rPr lang="en-US" sz="2800" b="1">
                          <a:solidFill>
                            <a:schemeClr val="tx1"/>
                          </a:solidFill>
                        </a:rPr>
                        <a:t>(4)</a:t>
                      </a:r>
                      <a:r>
                        <a:rPr lang="en-US" sz="2800">
                          <a:solidFill>
                            <a:schemeClr val="tx1"/>
                          </a:solidFill>
                        </a:rPr>
                        <a:t> ______ the homes of other plants and animals.</a:t>
                      </a:r>
                      <a:endParaRPr lang="en-US" sz="2800">
                        <a:solidFill>
                          <a:schemeClr val="tx1"/>
                        </a:solidFill>
                      </a:endParaRPr>
                    </a:p>
                  </a:txBody>
                  <a:tcPr>
                    <a:solidFill>
                      <a:srgbClr val="FEC868"/>
                    </a:solidFill>
                  </a:tcPr>
                </a:tc>
              </a:tr>
              <a:tr h="1371600">
                <a:tc>
                  <a:txBody>
                    <a:bodyPr/>
                    <a:p>
                      <a:pPr algn="ctr">
                        <a:buNone/>
                      </a:pPr>
                      <a:r>
                        <a:rPr lang="en-US" sz="2800" b="1">
                          <a:solidFill>
                            <a:schemeClr val="tx1"/>
                          </a:solidFill>
                        </a:rPr>
                        <a:t>We should</a:t>
                      </a:r>
                      <a:endParaRPr lang="en-US" sz="2800" b="1">
                        <a:solidFill>
                          <a:schemeClr val="tx1"/>
                        </a:solidFill>
                      </a:endParaRPr>
                    </a:p>
                  </a:txBody>
                  <a:tcPr anchor="ctr" anchorCtr="0">
                    <a:solidFill>
                      <a:srgbClr val="FDA769"/>
                    </a:solidFill>
                  </a:tcPr>
                </a:tc>
                <a:tc>
                  <a:txBody>
                    <a:bodyPr/>
                    <a:p>
                      <a:pPr>
                        <a:buNone/>
                      </a:pPr>
                      <a:r>
                        <a:rPr lang="en-US" sz="2800">
                          <a:solidFill>
                            <a:schemeClr val="tx1"/>
                          </a:solidFill>
                        </a:rPr>
                        <a:t>– </a:t>
                      </a:r>
                      <a:r>
                        <a:rPr lang="en-US" sz="2800" b="1">
                          <a:solidFill>
                            <a:schemeClr val="tx1"/>
                          </a:solidFill>
                        </a:rPr>
                        <a:t>(5)</a:t>
                      </a:r>
                      <a:r>
                        <a:rPr lang="en-US" sz="2800">
                          <a:solidFill>
                            <a:schemeClr val="tx1"/>
                          </a:solidFill>
                        </a:rPr>
                        <a:t> ___________ habitats.</a:t>
                      </a:r>
                      <a:endParaRPr lang="en-US" sz="2800">
                        <a:solidFill>
                          <a:schemeClr val="tx1"/>
                        </a:solidFill>
                      </a:endParaRPr>
                    </a:p>
                    <a:p>
                      <a:pPr>
                        <a:buNone/>
                      </a:pPr>
                      <a:r>
                        <a:rPr lang="en-US" sz="2800">
                          <a:solidFill>
                            <a:schemeClr val="tx1"/>
                          </a:solidFill>
                        </a:rPr>
                        <a:t>– stop destroying forest habitats.</a:t>
                      </a:r>
                      <a:endParaRPr lang="en-US" sz="2800">
                        <a:solidFill>
                          <a:schemeClr val="tx1"/>
                        </a:solidFill>
                      </a:endParaRPr>
                    </a:p>
                    <a:p>
                      <a:pPr>
                        <a:buNone/>
                      </a:pPr>
                      <a:r>
                        <a:rPr lang="en-US" sz="2800">
                          <a:solidFill>
                            <a:schemeClr val="tx1"/>
                          </a:solidFill>
                        </a:rPr>
                        <a:t>– stop using </a:t>
                      </a:r>
                      <a:r>
                        <a:rPr lang="en-US" sz="2800" b="1">
                          <a:solidFill>
                            <a:schemeClr val="tx1"/>
                          </a:solidFill>
                        </a:rPr>
                        <a:t>(6)</a:t>
                      </a:r>
                      <a:r>
                        <a:rPr lang="en-US" sz="2800">
                          <a:solidFill>
                            <a:schemeClr val="tx1"/>
                          </a:solidFill>
                        </a:rPr>
                        <a:t> ______.</a:t>
                      </a:r>
                      <a:endParaRPr lang="en-US" sz="2800">
                        <a:solidFill>
                          <a:schemeClr val="tx1"/>
                        </a:solidFill>
                      </a:endParaRPr>
                    </a:p>
                  </a:txBody>
                  <a:tcPr>
                    <a:solidFill>
                      <a:srgbClr val="FDA769"/>
                    </a:solidFill>
                  </a:tcPr>
                </a:tc>
              </a:tr>
            </a:tbl>
          </a:graphicData>
        </a:graphic>
      </p:graphicFrame>
      <p:sp>
        <p:nvSpPr>
          <p:cNvPr id="19" name="Text Box 18"/>
          <p:cNvSpPr txBox="1"/>
          <p:nvPr/>
        </p:nvSpPr>
        <p:spPr>
          <a:xfrm>
            <a:off x="5873750" y="1734185"/>
            <a:ext cx="1339215" cy="58356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harm</a:t>
            </a:r>
            <a:endParaRPr lang="en-US" sz="3200" b="1">
              <a:solidFill>
                <a:srgbClr val="FF0000"/>
              </a:solidFill>
              <a:latin typeface="Calibri" panose="020F0502020204030204" pitchFamily="34" charset="0"/>
              <a:cs typeface="Calibri" panose="020F0502020204030204" pitchFamily="34" charset="0"/>
            </a:endParaRPr>
          </a:p>
        </p:txBody>
      </p:sp>
      <p:sp>
        <p:nvSpPr>
          <p:cNvPr id="20" name="Text Box 19"/>
          <p:cNvSpPr txBox="1"/>
          <p:nvPr/>
        </p:nvSpPr>
        <p:spPr>
          <a:xfrm>
            <a:off x="4650740" y="2635885"/>
            <a:ext cx="1339215" cy="58356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take</a:t>
            </a:r>
            <a:endParaRPr lang="en-US" sz="3200" b="1">
              <a:solidFill>
                <a:srgbClr val="FF0000"/>
              </a:solidFill>
              <a:latin typeface="Calibri" panose="020F0502020204030204" pitchFamily="34" charset="0"/>
              <a:cs typeface="Calibri" panose="020F0502020204030204" pitchFamily="34" charset="0"/>
            </a:endParaRPr>
          </a:p>
        </p:txBody>
      </p:sp>
      <p:sp>
        <p:nvSpPr>
          <p:cNvPr id="21" name="Text Box 20"/>
          <p:cNvSpPr txBox="1"/>
          <p:nvPr/>
        </p:nvSpPr>
        <p:spPr>
          <a:xfrm>
            <a:off x="7724140" y="3137535"/>
            <a:ext cx="1707515" cy="58356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improve</a:t>
            </a:r>
            <a:endParaRPr lang="en-US" sz="3200" b="1">
              <a:solidFill>
                <a:srgbClr val="FF0000"/>
              </a:solidFill>
              <a:latin typeface="Calibri" panose="020F0502020204030204" pitchFamily="34" charset="0"/>
              <a:cs typeface="Calibri" panose="020F0502020204030204" pitchFamily="34" charset="0"/>
            </a:endParaRPr>
          </a:p>
        </p:txBody>
      </p:sp>
      <p:sp>
        <p:nvSpPr>
          <p:cNvPr id="23" name="Text Box 22"/>
          <p:cNvSpPr txBox="1"/>
          <p:nvPr/>
        </p:nvSpPr>
        <p:spPr>
          <a:xfrm>
            <a:off x="6089650" y="4280535"/>
            <a:ext cx="1200150" cy="58356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flood</a:t>
            </a:r>
            <a:endParaRPr lang="en-US" sz="3200" b="1">
              <a:solidFill>
                <a:srgbClr val="FF0000"/>
              </a:solidFill>
              <a:latin typeface="Calibri" panose="020F0502020204030204" pitchFamily="34" charset="0"/>
              <a:cs typeface="Calibri" panose="020F0502020204030204" pitchFamily="34" charset="0"/>
            </a:endParaRPr>
          </a:p>
        </p:txBody>
      </p:sp>
      <p:sp>
        <p:nvSpPr>
          <p:cNvPr id="24" name="Text Box 23"/>
          <p:cNvSpPr txBox="1"/>
          <p:nvPr/>
        </p:nvSpPr>
        <p:spPr>
          <a:xfrm>
            <a:off x="4019550" y="5358765"/>
            <a:ext cx="2209800" cy="58356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preserve</a:t>
            </a:r>
            <a:endParaRPr lang="en-US" sz="3200" b="1">
              <a:solidFill>
                <a:srgbClr val="FF0000"/>
              </a:solidFill>
              <a:latin typeface="Calibri" panose="020F0502020204030204" pitchFamily="34" charset="0"/>
              <a:cs typeface="Calibri" panose="020F0502020204030204" pitchFamily="34" charset="0"/>
            </a:endParaRPr>
          </a:p>
        </p:txBody>
      </p:sp>
      <p:sp>
        <p:nvSpPr>
          <p:cNvPr id="25" name="Text Box 24"/>
          <p:cNvSpPr txBox="1"/>
          <p:nvPr/>
        </p:nvSpPr>
        <p:spPr>
          <a:xfrm>
            <a:off x="5514340" y="6193790"/>
            <a:ext cx="2209800" cy="58356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pesticides</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0477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1">
                  <p:stCondLst>
                    <p:cond delay="indefinite"/>
                  </p:stCondLst>
                  <p:endCondLst>
                    <p:cond evt="onStopAudio">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47650" y="-19685"/>
            <a:ext cx="5245100" cy="829945"/>
          </a:xfrm>
          <a:prstGeom prst="rect">
            <a:avLst/>
          </a:prstGeom>
          <a:noFill/>
          <a:effectLst/>
        </p:spPr>
        <p:txBody>
          <a:bodyPr wrap="square" rtlCol="0">
            <a:spAutoFit/>
          </a:bodyPr>
          <a:lstStyle/>
          <a:p>
            <a:pPr algn="ctr"/>
            <a:r>
              <a:rPr lang="en-US" sz="4800" b="1" dirty="0">
                <a:sym typeface="+mn-ea"/>
              </a:rPr>
              <a:t>EXTRA ACTIVITY</a:t>
            </a:r>
            <a:endParaRPr lang="en-US" sz="4800" b="1" dirty="0">
              <a:sym typeface="+mn-ea"/>
            </a:endParaRPr>
          </a:p>
        </p:txBody>
      </p:sp>
      <p:sp>
        <p:nvSpPr>
          <p:cNvPr id="5" name="Text Box 4"/>
          <p:cNvSpPr txBox="1"/>
          <p:nvPr/>
        </p:nvSpPr>
        <p:spPr>
          <a:xfrm>
            <a:off x="577850" y="1120140"/>
            <a:ext cx="10950575"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Work in pairs to ask and answer questions about one of the aspects in 3:</a:t>
            </a:r>
            <a:endParaRPr lang="en-US" sz="3200">
              <a:solidFill>
                <a:schemeClr val="tx1"/>
              </a:solidFill>
              <a:latin typeface="Calibri" panose="020F0502020204030204" pitchFamily="34" charset="0"/>
              <a:cs typeface="Calibri" panose="020F0502020204030204" pitchFamily="34" charset="0"/>
            </a:endParaRPr>
          </a:p>
        </p:txBody>
      </p:sp>
      <p:sp>
        <p:nvSpPr>
          <p:cNvPr id="3" name="Text Box 2"/>
          <p:cNvSpPr txBox="1"/>
          <p:nvPr/>
        </p:nvSpPr>
        <p:spPr>
          <a:xfrm>
            <a:off x="558800" y="2352675"/>
            <a:ext cx="10950575" cy="3784600"/>
          </a:xfrm>
          <a:prstGeom prst="rect">
            <a:avLst/>
          </a:prstGeom>
          <a:solidFill>
            <a:srgbClr val="FEC868"/>
          </a:solidFill>
        </p:spPr>
        <p:txBody>
          <a:bodyPr wrap="square" rtlCol="0" anchor="t">
            <a:spAutoFit/>
          </a:bodyPr>
          <a:p>
            <a:pPr algn="just">
              <a:lnSpc>
                <a:spcPct val="150000"/>
              </a:lnSpc>
            </a:pPr>
            <a:r>
              <a:rPr lang="en-US" sz="3200">
                <a:solidFill>
                  <a:schemeClr val="tx1"/>
                </a:solidFill>
                <a:latin typeface="Calibri" panose="020F0502020204030204" pitchFamily="34" charset="0"/>
                <a:cs typeface="Calibri" panose="020F0502020204030204" pitchFamily="34" charset="0"/>
              </a:rPr>
              <a:t>1.the effects of plants on the environment</a:t>
            </a:r>
            <a:endParaRPr lang="en-US" sz="3200">
              <a:solidFill>
                <a:schemeClr val="tx1"/>
              </a:solidFill>
              <a:latin typeface="Calibri" panose="020F0502020204030204" pitchFamily="34" charset="0"/>
              <a:cs typeface="Calibri" panose="020F0502020204030204" pitchFamily="34" charset="0"/>
            </a:endParaRPr>
          </a:p>
          <a:p>
            <a:pPr algn="just">
              <a:lnSpc>
                <a:spcPct val="150000"/>
              </a:lnSpc>
            </a:pPr>
            <a:r>
              <a:rPr lang="en-US" sz="3200">
                <a:solidFill>
                  <a:schemeClr val="tx1"/>
                </a:solidFill>
                <a:latin typeface="Calibri" panose="020F0502020204030204" pitchFamily="34" charset="0"/>
                <a:cs typeface="Calibri" panose="020F0502020204030204" pitchFamily="34" charset="0"/>
              </a:rPr>
              <a:t>2.the effects of animals on the environment</a:t>
            </a:r>
            <a:endParaRPr lang="en-US" sz="3200">
              <a:solidFill>
                <a:schemeClr val="tx1"/>
              </a:solidFill>
              <a:latin typeface="Calibri" panose="020F0502020204030204" pitchFamily="34" charset="0"/>
              <a:cs typeface="Calibri" panose="020F0502020204030204" pitchFamily="34" charset="0"/>
            </a:endParaRPr>
          </a:p>
          <a:p>
            <a:pPr algn="just">
              <a:lnSpc>
                <a:spcPct val="150000"/>
              </a:lnSpc>
            </a:pPr>
            <a:r>
              <a:rPr lang="en-US" sz="3200">
                <a:solidFill>
                  <a:schemeClr val="tx1"/>
                </a:solidFill>
                <a:latin typeface="Calibri" panose="020F0502020204030204" pitchFamily="34" charset="0"/>
                <a:cs typeface="Calibri" panose="020F0502020204030204" pitchFamily="34" charset="0"/>
              </a:rPr>
              <a:t>3.the possible threats to the environment</a:t>
            </a:r>
            <a:endParaRPr lang="en-US" sz="3200">
              <a:solidFill>
                <a:schemeClr val="tx1"/>
              </a:solidFill>
              <a:latin typeface="Calibri" panose="020F0502020204030204" pitchFamily="34" charset="0"/>
              <a:cs typeface="Calibri" panose="020F0502020204030204" pitchFamily="34" charset="0"/>
            </a:endParaRPr>
          </a:p>
          <a:p>
            <a:pPr algn="just">
              <a:lnSpc>
                <a:spcPct val="150000"/>
              </a:lnSpc>
            </a:pPr>
            <a:r>
              <a:rPr lang="en-US" sz="3200">
                <a:solidFill>
                  <a:schemeClr val="tx1"/>
                </a:solidFill>
                <a:latin typeface="Calibri" panose="020F0502020204030204" pitchFamily="34" charset="0"/>
                <a:cs typeface="Calibri" panose="020F0502020204030204" pitchFamily="34" charset="0"/>
              </a:rPr>
              <a:t>4.the possible activities to deal with the threats to the environment </a:t>
            </a:r>
            <a:endParaRPr lang="en-US" sz="32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47650" y="-19685"/>
            <a:ext cx="5245100" cy="829945"/>
          </a:xfrm>
          <a:prstGeom prst="rect">
            <a:avLst/>
          </a:prstGeom>
          <a:noFill/>
          <a:effectLst/>
        </p:spPr>
        <p:txBody>
          <a:bodyPr wrap="square" rtlCol="0">
            <a:spAutoFit/>
          </a:bodyPr>
          <a:lstStyle/>
          <a:p>
            <a:pPr algn="ctr"/>
            <a:r>
              <a:rPr lang="en-US" sz="4800" b="1" dirty="0">
                <a:sym typeface="+mn-ea"/>
              </a:rPr>
              <a:t>EXTRA ACTIVITY</a:t>
            </a:r>
            <a:endParaRPr lang="en-US" sz="4800" b="1" dirty="0">
              <a:sym typeface="+mn-ea"/>
            </a:endParaRPr>
          </a:p>
        </p:txBody>
      </p:sp>
      <p:sp>
        <p:nvSpPr>
          <p:cNvPr id="5" name="Text Box 4"/>
          <p:cNvSpPr txBox="1"/>
          <p:nvPr/>
        </p:nvSpPr>
        <p:spPr>
          <a:xfrm>
            <a:off x="577850" y="985520"/>
            <a:ext cx="10950575" cy="583565"/>
          </a:xfrm>
          <a:prstGeom prst="rect">
            <a:avLst/>
          </a:prstGeom>
          <a:noFill/>
        </p:spPr>
        <p:txBody>
          <a:bodyPr wrap="square" rtlCol="0" anchor="t">
            <a:spAutoFit/>
          </a:bodyPr>
          <a:p>
            <a:pPr algn="just"/>
            <a:r>
              <a:rPr lang="en-US" sz="3200" b="1">
                <a:solidFill>
                  <a:schemeClr val="tx1"/>
                </a:solidFill>
                <a:latin typeface="Calibri" panose="020F0502020204030204" pitchFamily="34" charset="0"/>
                <a:cs typeface="Calibri" panose="020F0502020204030204" pitchFamily="34" charset="0"/>
              </a:rPr>
              <a:t>Example:</a:t>
            </a:r>
            <a:endParaRPr lang="en-US" sz="3200" b="1">
              <a:solidFill>
                <a:schemeClr val="tx1"/>
              </a:solidFill>
              <a:latin typeface="Calibri" panose="020F0502020204030204" pitchFamily="34" charset="0"/>
              <a:cs typeface="Calibri" panose="020F0502020204030204" pitchFamily="34" charset="0"/>
            </a:endParaRPr>
          </a:p>
        </p:txBody>
      </p:sp>
      <p:sp>
        <p:nvSpPr>
          <p:cNvPr id="3" name="Text Box 2"/>
          <p:cNvSpPr txBox="1"/>
          <p:nvPr/>
        </p:nvSpPr>
        <p:spPr>
          <a:xfrm>
            <a:off x="577850" y="1569085"/>
            <a:ext cx="11511915" cy="4225290"/>
          </a:xfrm>
          <a:prstGeom prst="rect">
            <a:avLst/>
          </a:prstGeom>
          <a:solidFill>
            <a:srgbClr val="FEC868"/>
          </a:solidFill>
        </p:spPr>
        <p:txBody>
          <a:bodyPr wrap="square" rtlCol="0" anchor="t">
            <a:spAutoFit/>
          </a:bodyPr>
          <a:p>
            <a:pPr algn="just">
              <a:lnSpc>
                <a:spcPct val="120000"/>
              </a:lnSpc>
              <a:spcBef>
                <a:spcPts val="0"/>
              </a:spcBef>
              <a:spcAft>
                <a:spcPts val="0"/>
              </a:spcAft>
            </a:pPr>
            <a:r>
              <a:rPr lang="en-US" sz="3200" b="1">
                <a:solidFill>
                  <a:schemeClr val="tx1"/>
                </a:solidFill>
                <a:latin typeface="Calibri" panose="020F0502020204030204" pitchFamily="34" charset="0"/>
                <a:cs typeface="Calibri" panose="020F0502020204030204" pitchFamily="34" charset="0"/>
              </a:rPr>
              <a:t>A: </a:t>
            </a:r>
            <a:r>
              <a:rPr lang="en-US" sz="3200">
                <a:solidFill>
                  <a:schemeClr val="tx1"/>
                </a:solidFill>
                <a:latin typeface="Calibri" panose="020F0502020204030204" pitchFamily="34" charset="0"/>
                <a:cs typeface="Calibri" panose="020F0502020204030204" pitchFamily="34" charset="0"/>
              </a:rPr>
              <a:t>What do you think are the effects of plants on the environment?</a:t>
            </a:r>
            <a:endParaRPr lang="en-US" sz="3200">
              <a:solidFill>
                <a:schemeClr val="tx1"/>
              </a:solidFill>
              <a:latin typeface="Calibri" panose="020F0502020204030204" pitchFamily="34" charset="0"/>
              <a:cs typeface="Calibri" panose="020F0502020204030204" pitchFamily="34" charset="0"/>
            </a:endParaRPr>
          </a:p>
          <a:p>
            <a:pPr algn="just">
              <a:lnSpc>
                <a:spcPct val="120000"/>
              </a:lnSpc>
              <a:spcBef>
                <a:spcPts val="0"/>
              </a:spcBef>
              <a:spcAft>
                <a:spcPts val="0"/>
              </a:spcAft>
            </a:pPr>
            <a:r>
              <a:rPr lang="en-US" sz="3200" b="1">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A kind of plant can beautify a place.</a:t>
            </a:r>
            <a:endParaRPr lang="en-US" sz="3200">
              <a:solidFill>
                <a:schemeClr val="tx1"/>
              </a:solidFill>
              <a:latin typeface="Calibri" panose="020F0502020204030204" pitchFamily="34" charset="0"/>
              <a:cs typeface="Calibri" panose="020F0502020204030204" pitchFamily="34" charset="0"/>
            </a:endParaRPr>
          </a:p>
          <a:p>
            <a:pPr algn="just">
              <a:lnSpc>
                <a:spcPct val="120000"/>
              </a:lnSpc>
              <a:spcBef>
                <a:spcPts val="0"/>
              </a:spcBef>
              <a:spcAft>
                <a:spcPts val="0"/>
              </a:spcAft>
            </a:pPr>
            <a:r>
              <a:rPr lang="en-US" sz="3200" b="1">
                <a:solidFill>
                  <a:schemeClr val="tx1"/>
                </a:solidFill>
                <a:latin typeface="Calibri" panose="020F0502020204030204" pitchFamily="34" charset="0"/>
                <a:cs typeface="Calibri" panose="020F0502020204030204" pitchFamily="34" charset="0"/>
              </a:rPr>
              <a:t>A:</a:t>
            </a:r>
            <a:r>
              <a:rPr lang="en-US" sz="3200">
                <a:solidFill>
                  <a:schemeClr val="tx1"/>
                </a:solidFill>
                <a:latin typeface="Calibri" panose="020F0502020204030204" pitchFamily="34" charset="0"/>
                <a:cs typeface="Calibri" panose="020F0502020204030204" pitchFamily="34" charset="0"/>
              </a:rPr>
              <a:t> Exactly. Is there any other influence from them?</a:t>
            </a:r>
            <a:endParaRPr lang="en-US" sz="3200">
              <a:solidFill>
                <a:schemeClr val="tx1"/>
              </a:solidFill>
              <a:latin typeface="Calibri" panose="020F0502020204030204" pitchFamily="34" charset="0"/>
              <a:cs typeface="Calibri" panose="020F0502020204030204" pitchFamily="34" charset="0"/>
            </a:endParaRPr>
          </a:p>
          <a:p>
            <a:pPr algn="just">
              <a:lnSpc>
                <a:spcPct val="120000"/>
              </a:lnSpc>
              <a:spcBef>
                <a:spcPts val="0"/>
              </a:spcBef>
              <a:spcAft>
                <a:spcPts val="0"/>
              </a:spcAft>
            </a:pPr>
            <a:r>
              <a:rPr lang="en-US" sz="3200" b="1">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They can take over the resources of local plants</a:t>
            </a:r>
            <a:endParaRPr lang="en-US" sz="3200">
              <a:solidFill>
                <a:schemeClr val="tx1"/>
              </a:solidFill>
              <a:latin typeface="Calibri" panose="020F0502020204030204" pitchFamily="34" charset="0"/>
              <a:cs typeface="Calibri" panose="020F0502020204030204" pitchFamily="34" charset="0"/>
            </a:endParaRPr>
          </a:p>
          <a:p>
            <a:pPr algn="just">
              <a:lnSpc>
                <a:spcPct val="120000"/>
              </a:lnSpc>
              <a:spcBef>
                <a:spcPts val="0"/>
              </a:spcBef>
              <a:spcAft>
                <a:spcPts val="0"/>
              </a:spcAft>
            </a:pPr>
            <a:r>
              <a:rPr lang="en-US" sz="3200" b="1">
                <a:solidFill>
                  <a:schemeClr val="tx1"/>
                </a:solidFill>
                <a:latin typeface="Calibri" panose="020F0502020204030204" pitchFamily="34" charset="0"/>
                <a:cs typeface="Calibri" panose="020F0502020204030204" pitchFamily="34" charset="0"/>
              </a:rPr>
              <a:t>A: </a:t>
            </a:r>
            <a:r>
              <a:rPr lang="en-US" sz="3200">
                <a:solidFill>
                  <a:schemeClr val="tx1"/>
                </a:solidFill>
                <a:latin typeface="Calibri" panose="020F0502020204030204" pitchFamily="34" charset="0"/>
                <a:cs typeface="Calibri" panose="020F0502020204030204" pitchFamily="34" charset="0"/>
              </a:rPr>
              <a:t>What do you mean?</a:t>
            </a:r>
            <a:endParaRPr lang="en-US" sz="3200">
              <a:solidFill>
                <a:schemeClr val="tx1"/>
              </a:solidFill>
              <a:latin typeface="Calibri" panose="020F0502020204030204" pitchFamily="34" charset="0"/>
              <a:cs typeface="Calibri" panose="020F0502020204030204" pitchFamily="34" charset="0"/>
            </a:endParaRPr>
          </a:p>
          <a:p>
            <a:pPr algn="just">
              <a:lnSpc>
                <a:spcPct val="120000"/>
              </a:lnSpc>
              <a:spcBef>
                <a:spcPts val="0"/>
              </a:spcBef>
              <a:spcAft>
                <a:spcPts val="0"/>
              </a:spcAft>
            </a:pPr>
            <a:r>
              <a:rPr lang="en-US" sz="3200" b="1">
                <a:solidFill>
                  <a:schemeClr val="tx1"/>
                </a:solidFill>
                <a:latin typeface="Calibri" panose="020F0502020204030204" pitchFamily="34" charset="0"/>
                <a:cs typeface="Calibri" panose="020F0502020204030204" pitchFamily="34" charset="0"/>
              </a:rPr>
              <a:t>B: </a:t>
            </a:r>
            <a:r>
              <a:rPr lang="en-US" sz="3200">
                <a:solidFill>
                  <a:schemeClr val="tx1"/>
                </a:solidFill>
                <a:latin typeface="Calibri" panose="020F0502020204030204" pitchFamily="34" charset="0"/>
                <a:cs typeface="Calibri" panose="020F0502020204030204" pitchFamily="34" charset="0"/>
              </a:rPr>
              <a:t>They grow very fast and take all the soil and the space of other surrounding plants </a:t>
            </a:r>
            <a:endParaRPr lang="en-US" sz="32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213360" y="45085"/>
            <a:ext cx="10058400" cy="829945"/>
          </a:xfrm>
          <a:prstGeom prst="rect">
            <a:avLst/>
          </a:prstGeom>
          <a:noFill/>
          <a:effectLst/>
        </p:spPr>
        <p:txBody>
          <a:bodyPr wrap="square" rtlCol="0">
            <a:spAutoFit/>
          </a:bodyPr>
          <a:lstStyle/>
          <a:p>
            <a:pPr algn="ctr"/>
            <a:r>
              <a:rPr lang="en-US" sz="4800" b="1" dirty="0">
                <a:sym typeface="+mn-ea"/>
              </a:rPr>
              <a:t>Transition from Listening to Writing</a:t>
            </a:r>
            <a:endParaRPr lang="en-US" sz="4800" b="1" dirty="0">
              <a:sym typeface="+mn-ea"/>
            </a:endParaRPr>
          </a:p>
        </p:txBody>
      </p:sp>
      <p:sp>
        <p:nvSpPr>
          <p:cNvPr id="5" name="Text Box 4"/>
          <p:cNvSpPr txBox="1"/>
          <p:nvPr/>
        </p:nvSpPr>
        <p:spPr>
          <a:xfrm>
            <a:off x="313690" y="1104265"/>
            <a:ext cx="11581765" cy="645160"/>
          </a:xfrm>
          <a:prstGeom prst="rect">
            <a:avLst/>
          </a:prstGeom>
          <a:noFill/>
        </p:spPr>
        <p:txBody>
          <a:bodyPr wrap="square" rtlCol="0" anchor="t">
            <a:spAutoFit/>
          </a:bodyPr>
          <a:lstStyle/>
          <a:p>
            <a:pPr algn="just"/>
            <a:r>
              <a:rPr lang="en-US" sz="3600">
                <a:solidFill>
                  <a:schemeClr val="tx1"/>
                </a:solidFill>
                <a:latin typeface="Calibri" panose="020F0502020204030204" pitchFamily="34" charset="0"/>
                <a:cs typeface="Calibri" panose="020F0502020204030204" pitchFamily="34" charset="0"/>
              </a:rPr>
              <a:t>- In the next part, you will write a summary of the listening. </a:t>
            </a:r>
            <a:endParaRPr lang="en-US" sz="3600">
              <a:solidFill>
                <a:schemeClr val="tx1"/>
              </a:solidFill>
              <a:latin typeface="Calibri" panose="020F0502020204030204" pitchFamily="34" charset="0"/>
              <a:cs typeface="Calibri" panose="020F0502020204030204" pitchFamily="34" charset="0"/>
            </a:endParaRPr>
          </a:p>
        </p:txBody>
      </p:sp>
      <p:sp>
        <p:nvSpPr>
          <p:cNvPr id="18" name="Text Box 17"/>
          <p:cNvSpPr txBox="1"/>
          <p:nvPr/>
        </p:nvSpPr>
        <p:spPr>
          <a:xfrm>
            <a:off x="15215235" y="5080000"/>
            <a:ext cx="4064000" cy="368300"/>
          </a:xfrm>
          <a:prstGeom prst="rect">
            <a:avLst/>
          </a:prstGeom>
          <a:noFill/>
        </p:spPr>
        <p:txBody>
          <a:bodyPr wrap="square" rtlCol="0">
            <a:spAutoFit/>
          </a:bodyPr>
          <a:lstStyle/>
          <a:p>
            <a:endParaRPr lang="en-US"/>
          </a:p>
        </p:txBody>
      </p:sp>
      <p:sp>
        <p:nvSpPr>
          <p:cNvPr id="2" name="Text Box 1"/>
          <p:cNvSpPr txBox="1"/>
          <p:nvPr/>
        </p:nvSpPr>
        <p:spPr>
          <a:xfrm>
            <a:off x="313690" y="1749425"/>
            <a:ext cx="11581765" cy="1198880"/>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Look at the summary in 3 to orally list the effects from plants, and animals on the habitats.</a:t>
            </a:r>
            <a:endParaRPr lang="en-US" sz="3600">
              <a:solidFill>
                <a:schemeClr val="tx1"/>
              </a:solidFill>
              <a:latin typeface="Calibri" panose="020F0502020204030204" pitchFamily="34" charset="0"/>
              <a:cs typeface="Calibri" panose="020F0502020204030204" pitchFamily="34" charset="0"/>
            </a:endParaRPr>
          </a:p>
        </p:txBody>
      </p:sp>
      <p:sp>
        <p:nvSpPr>
          <p:cNvPr id="3" name="Text Box 2"/>
          <p:cNvSpPr txBox="1"/>
          <p:nvPr/>
        </p:nvSpPr>
        <p:spPr>
          <a:xfrm>
            <a:off x="313690" y="2948305"/>
            <a:ext cx="11581765" cy="645160"/>
          </a:xfrm>
          <a:prstGeom prst="rect">
            <a:avLst/>
          </a:prstGeom>
          <a:noFill/>
        </p:spPr>
        <p:txBody>
          <a:bodyPr wrap="square" rtlCol="0" anchor="t">
            <a:spAutoFit/>
          </a:bodyPr>
          <a:p>
            <a:pPr algn="just"/>
            <a:r>
              <a:rPr lang="en-US" sz="3600">
                <a:solidFill>
                  <a:schemeClr val="tx1"/>
                </a:solidFill>
                <a:latin typeface="Calibri" panose="020F0502020204030204" pitchFamily="34" charset="0"/>
                <a:cs typeface="Calibri" panose="020F0502020204030204" pitchFamily="34" charset="0"/>
              </a:rPr>
              <a:t>- Now, move to activity 4.</a:t>
            </a:r>
            <a:endParaRPr lang="en-US" sz="3600">
              <a:solidFill>
                <a:schemeClr val="tx1"/>
              </a:solidFill>
              <a:latin typeface="Calibri" panose="020F0502020204030204" pitchFamily="34" charset="0"/>
              <a:cs typeface="Calibri" panose="020F0502020204030204" pitchFamily="34" charset="0"/>
            </a:endParaRPr>
          </a:p>
        </p:txBody>
      </p:sp>
      <p:sp>
        <p:nvSpPr>
          <p:cNvPr id="4" name="Content Placeholder 3"/>
          <p:cNvSpPr/>
          <p:nvPr>
            <p:ph idx="1"/>
          </p:nvPr>
        </p:nvSpPr>
        <p:spPr/>
        <p:txBody>
          <a:bodyPr/>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US" b="1" dirty="0">
              <a:solidFill>
                <a:schemeClr val="tx1"/>
              </a:solidFill>
            </a:endParaRP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a:t>
            </a:r>
            <a:endParaRPr lang="en-US" altLang="en-GB" dirty="0">
              <a:solidFill>
                <a:schemeClr val="tx1"/>
              </a:solidFill>
            </a:endParaRPr>
          </a:p>
        </p:txBody>
      </p:sp>
      <p:sp>
        <p:nvSpPr>
          <p:cNvPr id="21" name="Rectangle 20"/>
          <p:cNvSpPr/>
          <p:nvPr/>
        </p:nvSpPr>
        <p:spPr>
          <a:xfrm>
            <a:off x="5570855" y="1888490"/>
            <a:ext cx="6329680" cy="14776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Look at the pictures and answer the questions below.</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a conversation and choose the correct answer A, B, or C.</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each blank in the summary with ONE word.</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65775" y="3754755"/>
            <a:ext cx="6327775" cy="10293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the following questions.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summary (100 - 120 words) of the main points of the conversation. Use the information in 3 and answers in 4.</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10109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Ask and answer the following questions.</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8103" y="10828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9802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396875" y="1702435"/>
            <a:ext cx="11644630" cy="58356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Work in pairs to ask and answer the given questions.</a:t>
            </a:r>
            <a:endParaRPr lang="en-US" sz="3200">
              <a:solidFill>
                <a:schemeClr val="tx1"/>
              </a:solidFill>
              <a:latin typeface="Calibri" panose="020F0502020204030204" pitchFamily="34" charset="0"/>
              <a:cs typeface="Calibri" panose="020F0502020204030204" pitchFamily="34" charset="0"/>
            </a:endParaRPr>
          </a:p>
        </p:txBody>
      </p:sp>
      <p:sp>
        <p:nvSpPr>
          <p:cNvPr id="2" name="Text Box 1"/>
          <p:cNvSpPr txBox="1"/>
          <p:nvPr/>
        </p:nvSpPr>
        <p:spPr>
          <a:xfrm>
            <a:off x="396875" y="2274570"/>
            <a:ext cx="11644630"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You can get ideas from the listening by looking back at the questions 1,2 in 2 and the table in 3.</a:t>
            </a:r>
            <a:endParaRPr lang="en-US" sz="3200">
              <a:solidFill>
                <a:schemeClr val="tx1"/>
              </a:solidFill>
              <a:latin typeface="Calibri" panose="020F0502020204030204" pitchFamily="34" charset="0"/>
              <a:cs typeface="Calibri" panose="020F0502020204030204" pitchFamily="34" charset="0"/>
            </a:endParaRPr>
          </a:p>
        </p:txBody>
      </p:sp>
      <p:sp>
        <p:nvSpPr>
          <p:cNvPr id="8" name="Text Box 7"/>
          <p:cNvSpPr txBox="1"/>
          <p:nvPr/>
        </p:nvSpPr>
        <p:spPr>
          <a:xfrm>
            <a:off x="1028065" y="3480435"/>
            <a:ext cx="7378065" cy="583565"/>
          </a:xfrm>
          <a:prstGeom prst="rect">
            <a:avLst/>
          </a:prstGeom>
          <a:solidFill>
            <a:srgbClr val="FEE5B6"/>
          </a:solidFill>
        </p:spPr>
        <p:txBody>
          <a:bodyPr wrap="square" rtlCol="0" anchor="t">
            <a:spAutoFit/>
          </a:bodyPr>
          <a:p>
            <a:r>
              <a:rPr lang="en-US" sz="3200" b="1"/>
              <a:t>1. </a:t>
            </a:r>
            <a:r>
              <a:rPr lang="en-US" sz="3200"/>
              <a:t>What is the main topic of Mr An’s talk?</a:t>
            </a:r>
            <a:endParaRPr lang="en-US" sz="3200"/>
          </a:p>
        </p:txBody>
      </p:sp>
      <p:sp>
        <p:nvSpPr>
          <p:cNvPr id="9" name="Text Box 8"/>
          <p:cNvSpPr txBox="1"/>
          <p:nvPr/>
        </p:nvSpPr>
        <p:spPr>
          <a:xfrm>
            <a:off x="1028065" y="4193540"/>
            <a:ext cx="7378065" cy="583565"/>
          </a:xfrm>
          <a:prstGeom prst="rect">
            <a:avLst/>
          </a:prstGeom>
          <a:solidFill>
            <a:srgbClr val="BFE7FA"/>
          </a:solidFill>
        </p:spPr>
        <p:txBody>
          <a:bodyPr wrap="square" rtlCol="0" anchor="t">
            <a:spAutoFit/>
          </a:bodyPr>
          <a:p>
            <a:r>
              <a:rPr lang="en-US" sz="3200" b="1"/>
              <a:t>2. </a:t>
            </a:r>
            <a:r>
              <a:rPr lang="en-US" sz="3200"/>
              <a:t>How do plants affect their habitat?</a:t>
            </a:r>
            <a:endParaRPr lang="en-US" sz="3200"/>
          </a:p>
        </p:txBody>
      </p:sp>
      <p:sp>
        <p:nvSpPr>
          <p:cNvPr id="10" name="Text Box 9"/>
          <p:cNvSpPr txBox="1"/>
          <p:nvPr/>
        </p:nvSpPr>
        <p:spPr>
          <a:xfrm>
            <a:off x="1028065" y="5031740"/>
            <a:ext cx="7378065" cy="583565"/>
          </a:xfrm>
          <a:prstGeom prst="rect">
            <a:avLst/>
          </a:prstGeom>
          <a:solidFill>
            <a:srgbClr val="D8EAC6"/>
          </a:solidFill>
        </p:spPr>
        <p:txBody>
          <a:bodyPr wrap="square" rtlCol="0" anchor="t">
            <a:spAutoFit/>
          </a:bodyPr>
          <a:p>
            <a:r>
              <a:rPr lang="en-US" sz="3200" b="1"/>
              <a:t>3. </a:t>
            </a:r>
            <a:r>
              <a:rPr lang="en-US" sz="3200"/>
              <a:t>How do animals affect their habitat?</a:t>
            </a:r>
            <a:endParaRPr lang="en-US" sz="3200"/>
          </a:p>
        </p:txBody>
      </p:sp>
      <p:sp>
        <p:nvSpPr>
          <p:cNvPr id="13" name="Text Box 12"/>
          <p:cNvSpPr txBox="1"/>
          <p:nvPr/>
        </p:nvSpPr>
        <p:spPr>
          <a:xfrm>
            <a:off x="1080770" y="5869940"/>
            <a:ext cx="7378065" cy="583565"/>
          </a:xfrm>
          <a:prstGeom prst="rect">
            <a:avLst/>
          </a:prstGeom>
          <a:solidFill>
            <a:srgbClr val="ECD7E8"/>
          </a:solidFill>
        </p:spPr>
        <p:txBody>
          <a:bodyPr wrap="square" rtlCol="0" anchor="t">
            <a:spAutoFit/>
          </a:bodyPr>
          <a:p>
            <a:r>
              <a:rPr lang="en-US" sz="3200" b="1"/>
              <a:t>4. </a:t>
            </a:r>
            <a:r>
              <a:rPr lang="en-US" sz="3200"/>
              <a:t>What should humans do?</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701040" y="83693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Model answers</a:t>
            </a:r>
            <a:endParaRPr lang="en-US" sz="2800" b="1" dirty="0">
              <a:effectLst>
                <a:glow rad="88900">
                  <a:schemeClr val="bg1"/>
                </a:glow>
              </a:effectLst>
              <a:cs typeface="Arial" panose="020B0604020202020204"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 Box 7"/>
          <p:cNvSpPr txBox="1"/>
          <p:nvPr/>
        </p:nvSpPr>
        <p:spPr>
          <a:xfrm>
            <a:off x="927100" y="1408430"/>
            <a:ext cx="10794365" cy="583565"/>
          </a:xfrm>
          <a:prstGeom prst="rect">
            <a:avLst/>
          </a:prstGeom>
          <a:solidFill>
            <a:srgbClr val="FEE5B6"/>
          </a:solidFill>
        </p:spPr>
        <p:txBody>
          <a:bodyPr wrap="square" rtlCol="0" anchor="t">
            <a:spAutoFit/>
          </a:bodyPr>
          <a:p>
            <a:r>
              <a:rPr lang="en-US" sz="3200" b="1"/>
              <a:t>1. </a:t>
            </a:r>
            <a:r>
              <a:rPr lang="en-US" sz="3200"/>
              <a:t>What is the main topic of Mr An’s talk?</a:t>
            </a:r>
            <a:endParaRPr lang="en-US" sz="3200"/>
          </a:p>
        </p:txBody>
      </p:sp>
      <p:sp>
        <p:nvSpPr>
          <p:cNvPr id="9" name="Text Box 8"/>
          <p:cNvSpPr txBox="1"/>
          <p:nvPr/>
        </p:nvSpPr>
        <p:spPr>
          <a:xfrm>
            <a:off x="926465" y="3309620"/>
            <a:ext cx="10795000" cy="583565"/>
          </a:xfrm>
          <a:prstGeom prst="rect">
            <a:avLst/>
          </a:prstGeom>
          <a:solidFill>
            <a:srgbClr val="BFE7FA"/>
          </a:solidFill>
        </p:spPr>
        <p:txBody>
          <a:bodyPr wrap="square" rtlCol="0" anchor="t">
            <a:spAutoFit/>
          </a:bodyPr>
          <a:p>
            <a:r>
              <a:rPr lang="en-US" sz="3200" b="1"/>
              <a:t>2. </a:t>
            </a:r>
            <a:r>
              <a:rPr lang="en-US" sz="3200"/>
              <a:t>How do plants affect their habitat?</a:t>
            </a:r>
            <a:endParaRPr lang="en-US" sz="3200"/>
          </a:p>
        </p:txBody>
      </p:sp>
      <p:sp>
        <p:nvSpPr>
          <p:cNvPr id="10" name="Text Box 9"/>
          <p:cNvSpPr txBox="1"/>
          <p:nvPr/>
        </p:nvSpPr>
        <p:spPr>
          <a:xfrm>
            <a:off x="-8065135" y="4448175"/>
            <a:ext cx="7378065" cy="583565"/>
          </a:xfrm>
          <a:prstGeom prst="rect">
            <a:avLst/>
          </a:prstGeom>
          <a:solidFill>
            <a:srgbClr val="D8EAC6"/>
          </a:solidFill>
        </p:spPr>
        <p:txBody>
          <a:bodyPr wrap="square" rtlCol="0" anchor="t">
            <a:spAutoFit/>
          </a:bodyPr>
          <a:p>
            <a:r>
              <a:rPr lang="en-US" sz="3200" b="1"/>
              <a:t>3. </a:t>
            </a:r>
            <a:r>
              <a:rPr lang="en-US" sz="3200"/>
              <a:t>How do animals affect their habitat?</a:t>
            </a:r>
            <a:endParaRPr lang="en-US" sz="3200"/>
          </a:p>
        </p:txBody>
      </p:sp>
      <p:sp>
        <p:nvSpPr>
          <p:cNvPr id="13" name="Text Box 12"/>
          <p:cNvSpPr txBox="1"/>
          <p:nvPr/>
        </p:nvSpPr>
        <p:spPr>
          <a:xfrm>
            <a:off x="-8012430" y="5286375"/>
            <a:ext cx="7378065" cy="583565"/>
          </a:xfrm>
          <a:prstGeom prst="rect">
            <a:avLst/>
          </a:prstGeom>
          <a:solidFill>
            <a:srgbClr val="ECD7E8"/>
          </a:solidFill>
        </p:spPr>
        <p:txBody>
          <a:bodyPr wrap="square" rtlCol="0" anchor="t">
            <a:spAutoFit/>
          </a:bodyPr>
          <a:p>
            <a:r>
              <a:rPr lang="en-US" sz="3200" b="1"/>
              <a:t>4. </a:t>
            </a:r>
            <a:r>
              <a:rPr lang="en-US" sz="3200"/>
              <a:t>What should humans do?</a:t>
            </a:r>
            <a:endParaRPr lang="en-US" sz="3200"/>
          </a:p>
        </p:txBody>
      </p:sp>
      <p:sp>
        <p:nvSpPr>
          <p:cNvPr id="3" name="Text Box 2"/>
          <p:cNvSpPr txBox="1"/>
          <p:nvPr/>
        </p:nvSpPr>
        <p:spPr>
          <a:xfrm>
            <a:off x="927100" y="2054225"/>
            <a:ext cx="10794365" cy="1076325"/>
          </a:xfrm>
          <a:prstGeom prst="rect">
            <a:avLst/>
          </a:prstGeom>
          <a:solidFill>
            <a:srgbClr val="FEE5B6"/>
          </a:solidFill>
        </p:spPr>
        <p:txBody>
          <a:bodyPr wrap="square" rtlCol="0" anchor="t">
            <a:spAutoFit/>
          </a:bodyPr>
          <a:p>
            <a:r>
              <a:rPr lang="en-US" sz="3200"/>
              <a:t>Mr. An and Mi are talking about the effects of plants and animals on the habitats</a:t>
            </a:r>
            <a:endParaRPr lang="en-US" sz="3200"/>
          </a:p>
        </p:txBody>
      </p:sp>
      <p:sp>
        <p:nvSpPr>
          <p:cNvPr id="4" name="Text Box 3"/>
          <p:cNvSpPr txBox="1"/>
          <p:nvPr/>
        </p:nvSpPr>
        <p:spPr>
          <a:xfrm>
            <a:off x="895985" y="4047490"/>
            <a:ext cx="10795000" cy="1568450"/>
          </a:xfrm>
          <a:prstGeom prst="rect">
            <a:avLst/>
          </a:prstGeom>
          <a:solidFill>
            <a:srgbClr val="BFE7FA"/>
          </a:solidFill>
        </p:spPr>
        <p:txBody>
          <a:bodyPr wrap="square" rtlCol="0" anchor="t">
            <a:spAutoFit/>
          </a:bodyPr>
          <a:p>
            <a:pPr algn="just"/>
            <a:r>
              <a:rPr lang="en-US" sz="3200"/>
              <a:t>Plants can harm or protect the environment. Plants can make places more beautiful and they can harm the environment by taking over the natural resources of local plants.</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701040" y="836930"/>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Model answers</a:t>
            </a:r>
            <a:endParaRPr lang="en-US" sz="2800" b="1" dirty="0">
              <a:effectLst>
                <a:glow rad="88900">
                  <a:schemeClr val="bg1"/>
                </a:glow>
              </a:effectLst>
              <a:cs typeface="Arial" panose="020B0604020202020204"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Text Box 7"/>
          <p:cNvSpPr txBox="1"/>
          <p:nvPr/>
        </p:nvSpPr>
        <p:spPr>
          <a:xfrm>
            <a:off x="795020" y="-2435225"/>
            <a:ext cx="10794365" cy="583565"/>
          </a:xfrm>
          <a:prstGeom prst="rect">
            <a:avLst/>
          </a:prstGeom>
          <a:solidFill>
            <a:srgbClr val="FEE5B6"/>
          </a:solidFill>
        </p:spPr>
        <p:txBody>
          <a:bodyPr wrap="square" rtlCol="0" anchor="t">
            <a:spAutoFit/>
          </a:bodyPr>
          <a:p>
            <a:r>
              <a:rPr lang="en-US" sz="3200" b="1"/>
              <a:t>1. </a:t>
            </a:r>
            <a:r>
              <a:rPr lang="en-US" sz="3200"/>
              <a:t>What is the main topic of Mr An’s talk?</a:t>
            </a:r>
            <a:endParaRPr lang="en-US" sz="3200"/>
          </a:p>
        </p:txBody>
      </p:sp>
      <p:sp>
        <p:nvSpPr>
          <p:cNvPr id="9" name="Text Box 8"/>
          <p:cNvSpPr txBox="1"/>
          <p:nvPr/>
        </p:nvSpPr>
        <p:spPr>
          <a:xfrm>
            <a:off x="701040" y="-2435225"/>
            <a:ext cx="10795000" cy="583565"/>
          </a:xfrm>
          <a:prstGeom prst="rect">
            <a:avLst/>
          </a:prstGeom>
          <a:solidFill>
            <a:srgbClr val="BFE7FA"/>
          </a:solidFill>
        </p:spPr>
        <p:txBody>
          <a:bodyPr wrap="square" rtlCol="0" anchor="t">
            <a:spAutoFit/>
          </a:bodyPr>
          <a:p>
            <a:r>
              <a:rPr lang="en-US" sz="3200" b="1"/>
              <a:t>2. </a:t>
            </a:r>
            <a:r>
              <a:rPr lang="en-US" sz="3200"/>
              <a:t>How do plants affect their habitat?</a:t>
            </a:r>
            <a:endParaRPr lang="en-US" sz="3200"/>
          </a:p>
        </p:txBody>
      </p:sp>
      <p:sp>
        <p:nvSpPr>
          <p:cNvPr id="10" name="Text Box 9"/>
          <p:cNvSpPr txBox="1"/>
          <p:nvPr/>
        </p:nvSpPr>
        <p:spPr>
          <a:xfrm>
            <a:off x="927100" y="1348740"/>
            <a:ext cx="7378065" cy="583565"/>
          </a:xfrm>
          <a:prstGeom prst="rect">
            <a:avLst/>
          </a:prstGeom>
          <a:solidFill>
            <a:srgbClr val="D8EAC6"/>
          </a:solidFill>
        </p:spPr>
        <p:txBody>
          <a:bodyPr wrap="square" rtlCol="0" anchor="t">
            <a:spAutoFit/>
          </a:bodyPr>
          <a:p>
            <a:r>
              <a:rPr lang="en-US" sz="3200" b="1"/>
              <a:t>3. </a:t>
            </a:r>
            <a:r>
              <a:rPr lang="en-US" sz="3200"/>
              <a:t>How do animals affect their habitat?</a:t>
            </a:r>
            <a:endParaRPr lang="en-US" sz="3200"/>
          </a:p>
        </p:txBody>
      </p:sp>
      <p:sp>
        <p:nvSpPr>
          <p:cNvPr id="13" name="Text Box 12"/>
          <p:cNvSpPr txBox="1"/>
          <p:nvPr/>
        </p:nvSpPr>
        <p:spPr>
          <a:xfrm>
            <a:off x="895985" y="4255770"/>
            <a:ext cx="7378065" cy="583565"/>
          </a:xfrm>
          <a:prstGeom prst="rect">
            <a:avLst/>
          </a:prstGeom>
          <a:solidFill>
            <a:srgbClr val="ECD7E8"/>
          </a:solidFill>
        </p:spPr>
        <p:txBody>
          <a:bodyPr wrap="square" rtlCol="0" anchor="t">
            <a:spAutoFit/>
          </a:bodyPr>
          <a:p>
            <a:r>
              <a:rPr lang="en-US" sz="3200" b="1"/>
              <a:t>4. </a:t>
            </a:r>
            <a:r>
              <a:rPr lang="en-US" sz="3200"/>
              <a:t>What should humans do?</a:t>
            </a:r>
            <a:endParaRPr lang="en-US" sz="3200"/>
          </a:p>
        </p:txBody>
      </p:sp>
      <p:sp>
        <p:nvSpPr>
          <p:cNvPr id="3" name="Text Box 2"/>
          <p:cNvSpPr txBox="1"/>
          <p:nvPr/>
        </p:nvSpPr>
        <p:spPr>
          <a:xfrm>
            <a:off x="914400" y="1991360"/>
            <a:ext cx="10794365" cy="2061210"/>
          </a:xfrm>
          <a:prstGeom prst="rect">
            <a:avLst/>
          </a:prstGeom>
          <a:solidFill>
            <a:srgbClr val="D8EAC6"/>
          </a:solidFill>
        </p:spPr>
        <p:txBody>
          <a:bodyPr wrap="square" rtlCol="0" anchor="t">
            <a:spAutoFit/>
          </a:bodyPr>
          <a:p>
            <a:pPr algn="just"/>
            <a:r>
              <a:rPr lang="en-US" sz="3200"/>
              <a:t>Animal can harm or improve the environment. An example is beavers. Beavers can build dams and ponds, which help some plants and animals. But beavers can cause flood to homes of other plants and animals. </a:t>
            </a:r>
            <a:endParaRPr lang="en-US" sz="3200"/>
          </a:p>
        </p:txBody>
      </p:sp>
      <p:sp>
        <p:nvSpPr>
          <p:cNvPr id="4" name="Text Box 3"/>
          <p:cNvSpPr txBox="1"/>
          <p:nvPr/>
        </p:nvSpPr>
        <p:spPr>
          <a:xfrm>
            <a:off x="895985" y="4911090"/>
            <a:ext cx="10795000" cy="1076325"/>
          </a:xfrm>
          <a:prstGeom prst="rect">
            <a:avLst/>
          </a:prstGeom>
          <a:solidFill>
            <a:srgbClr val="ECD7E8"/>
          </a:solidFill>
        </p:spPr>
        <p:txBody>
          <a:bodyPr wrap="square" rtlCol="0" anchor="t">
            <a:spAutoFit/>
          </a:bodyPr>
          <a:p>
            <a:pPr algn="just"/>
            <a:r>
              <a:rPr lang="en-US" sz="3200"/>
              <a:t>Humans should preserve habitats, stop destroying forest habitats, and stop using pesticides</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4255" y="1156335"/>
            <a:ext cx="10888345" cy="953135"/>
          </a:xfrm>
          <a:prstGeom prst="rect">
            <a:avLst/>
          </a:prstGeom>
          <a:noFill/>
          <a:effectLst/>
        </p:spPr>
        <p:txBody>
          <a:bodyPr wrap="square" rtlCol="0">
            <a:spAutoFit/>
          </a:bodyPr>
          <a:lstStyle/>
          <a:p>
            <a:pPr marR="0" indent="0" algn="just">
              <a:spcBef>
                <a:spcPts val="0"/>
              </a:spcBef>
              <a:spcAft>
                <a:spcPts val="0"/>
              </a:spcAft>
              <a:buFont typeface="Arial" panose="020B0604020202020204" pitchFamily="34" charset="0"/>
              <a:buNone/>
            </a:pPr>
            <a:r>
              <a:rPr sz="2800" b="1">
                <a:effectLst/>
                <a:latin typeface="Calibri" panose="020F0502020204030204" pitchFamily="34" charset="0"/>
                <a:ea typeface="Calibri" panose="020F0502020204030204" pitchFamily="34" charset="0"/>
                <a:cs typeface="Calibri" panose="020F0502020204030204" pitchFamily="34" charset="0"/>
                <a:sym typeface="+mn-ea"/>
              </a:rPr>
              <a:t>Write a summary (100 - 120 words) of the main points of the conversation. Use the information in 3 and answers in 4.</a:t>
            </a:r>
            <a:endParaRPr sz="2800" b="1">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78510" y="1999615"/>
            <a:ext cx="11123930" cy="82994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Use</a:t>
            </a:r>
            <a:r>
              <a:rPr lang="en-US" sz="3200">
                <a:solidFill>
                  <a:srgbClr val="000000"/>
                </a:solidFill>
                <a:latin typeface="Calibri" panose="020F0502020204030204" pitchFamily="34" charset="0"/>
                <a:cs typeface="Calibri" panose="020F0502020204030204" pitchFamily="34" charset="0"/>
              </a:rPr>
              <a:t> </a:t>
            </a:r>
            <a:r>
              <a:rPr sz="3200">
                <a:effectLst/>
                <a:latin typeface="Calibri" panose="020F0502020204030204" pitchFamily="34" charset="0"/>
                <a:ea typeface="Calibri" panose="020F0502020204030204" pitchFamily="34" charset="0"/>
                <a:cs typeface="Calibri" panose="020F0502020204030204" pitchFamily="34" charset="0"/>
                <a:sym typeface="+mn-ea"/>
              </a:rPr>
              <a:t>the information in </a:t>
            </a:r>
            <a:r>
              <a:rPr sz="4800" b="1">
                <a:effectLst/>
                <a:latin typeface="Calibri" panose="020F0502020204030204" pitchFamily="34" charset="0"/>
                <a:ea typeface="Calibri" panose="020F0502020204030204" pitchFamily="34" charset="0"/>
                <a:cs typeface="Calibri" panose="020F0502020204030204" pitchFamily="34" charset="0"/>
                <a:sym typeface="+mn-ea"/>
              </a:rPr>
              <a:t>3</a:t>
            </a:r>
            <a:r>
              <a:rPr sz="3200">
                <a:effectLst/>
                <a:latin typeface="Calibri" panose="020F0502020204030204" pitchFamily="34" charset="0"/>
                <a:ea typeface="Calibri" panose="020F0502020204030204" pitchFamily="34" charset="0"/>
                <a:cs typeface="Calibri" panose="020F0502020204030204" pitchFamily="34" charset="0"/>
                <a:sym typeface="+mn-ea"/>
              </a:rPr>
              <a:t> and answers in </a:t>
            </a:r>
            <a:r>
              <a:rPr sz="4800" b="1">
                <a:effectLst/>
                <a:latin typeface="Calibri" panose="020F0502020204030204" pitchFamily="34" charset="0"/>
                <a:ea typeface="Calibri" panose="020F0502020204030204" pitchFamily="34" charset="0"/>
                <a:cs typeface="Calibri" panose="020F0502020204030204" pitchFamily="34" charset="0"/>
                <a:sym typeface="+mn-ea"/>
              </a:rPr>
              <a:t>4</a:t>
            </a:r>
            <a:r>
              <a:rPr lang="en-US" sz="3200" b="0">
                <a:solidFill>
                  <a:srgbClr val="000000"/>
                </a:solidFill>
                <a:latin typeface="Calibri" panose="020F0502020204030204" pitchFamily="34" charset="0"/>
                <a:cs typeface="Calibri" panose="020F0502020204030204" pitchFamily="34" charset="0"/>
              </a:rPr>
              <a:t>.</a:t>
            </a:r>
            <a:endParaRPr lang="en-US" sz="3200" b="0">
              <a:solidFill>
                <a:srgbClr val="000000"/>
              </a:solidFill>
              <a:latin typeface="Calibri" panose="020F0502020204030204" pitchFamily="34" charset="0"/>
              <a:cs typeface="Calibri" panose="020F0502020204030204" pitchFamily="34" charset="0"/>
            </a:endParaRPr>
          </a:p>
        </p:txBody>
      </p:sp>
      <p:sp>
        <p:nvSpPr>
          <p:cNvPr id="3" name="Text Box 2"/>
          <p:cNvSpPr txBox="1"/>
          <p:nvPr/>
        </p:nvSpPr>
        <p:spPr>
          <a:xfrm>
            <a:off x="530860" y="2878455"/>
            <a:ext cx="11470005" cy="3128010"/>
          </a:xfrm>
          <a:prstGeom prst="rect">
            <a:avLst/>
          </a:prstGeom>
          <a:solidFill>
            <a:srgbClr val="FDE1D7"/>
          </a:solidFill>
        </p:spPr>
        <p:txBody>
          <a:bodyPr wrap="square" rtlCol="0" anchor="t">
            <a:noAutofit/>
          </a:bodyPr>
          <a:lstStyle/>
          <a:p>
            <a:r>
              <a:rPr lang="en-US" sz="3200"/>
              <a:t>Mr An talked about the effects of plants and animals on their habitat and the things people should do. Firstly, plants help ___________________________</a:t>
            </a:r>
            <a:r>
              <a:rPr lang="en-US" sz="3200">
                <a:sym typeface="+mn-ea"/>
              </a:rPr>
              <a:t>___________________________</a:t>
            </a:r>
            <a:endParaRPr lang="en-US" sz="3200"/>
          </a:p>
          <a:p>
            <a:r>
              <a:rPr lang="en-US" sz="3200"/>
              <a:t>_______________________________</a:t>
            </a:r>
            <a:r>
              <a:rPr lang="en-US" sz="3200">
                <a:sym typeface="+mn-ea"/>
              </a:rPr>
              <a:t>_______________________</a:t>
            </a:r>
            <a:endParaRPr lang="en-US" sz="3200"/>
          </a:p>
          <a:p>
            <a:r>
              <a:rPr lang="en-US" sz="3200"/>
              <a:t>_______________________________</a:t>
            </a:r>
            <a:r>
              <a:rPr lang="en-US" sz="3200">
                <a:sym typeface="+mn-ea"/>
              </a:rPr>
              <a:t>_______________________</a:t>
            </a:r>
            <a:endParaRPr lang="en-US" sz="3200"/>
          </a:p>
          <a:p>
            <a:r>
              <a:rPr lang="en-US" sz="3200"/>
              <a:t>_______________________________</a:t>
            </a:r>
            <a:r>
              <a:rPr lang="en-US" sz="3200">
                <a:sym typeface="+mn-ea"/>
              </a:rPr>
              <a:t>_______________________</a:t>
            </a:r>
            <a:endParaRPr lang="en-US" sz="3200"/>
          </a:p>
        </p:txBody>
      </p:sp>
      <p:sp>
        <p:nvSpPr>
          <p:cNvPr id="6" name="Text Box 5"/>
          <p:cNvSpPr txBox="1"/>
          <p:nvPr/>
        </p:nvSpPr>
        <p:spPr>
          <a:xfrm>
            <a:off x="271780" y="7218680"/>
            <a:ext cx="11692890" cy="4302125"/>
          </a:xfrm>
          <a:prstGeom prst="rect">
            <a:avLst/>
          </a:prstGeom>
          <a:solidFill>
            <a:srgbClr val="FDE1D7"/>
          </a:solidFill>
        </p:spPr>
        <p:txBody>
          <a:bodyPr wrap="square" rtlCol="0" anchor="t">
            <a:noAutofit/>
          </a:bodyPr>
          <a:lstStyle/>
          <a:p>
            <a:pPr algn="just"/>
            <a:r>
              <a:rPr lang="en-US" sz="3000"/>
              <a:t>Mr. An talks about the effects of plants and animals on the habitats. He said that plants can harm or protect the environment. Plants can make places more beautiful and they can harm the environment by taking over the natural resources of local plants. He also said that animal can harm or improve the environment as well. He gave an example of beavers. Beavers can build dams and ponds which help some plants and animals. But beavers can cause flood to homes of other plants and animals. He concluded that humans should preserve habitats, stop destroying forest habitats, and stop using pesticides.</a:t>
            </a:r>
            <a:endParaRPr lang="en-US" sz="3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bldLvl="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6985"/>
            <a:ext cx="12192000" cy="5156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0"/>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1"/>
          <p:cNvSpPr txBox="1"/>
          <p:nvPr/>
        </p:nvSpPr>
        <p:spPr>
          <a:xfrm>
            <a:off x="555625" y="969010"/>
            <a:ext cx="2287905" cy="583565"/>
          </a:xfrm>
          <a:prstGeom prst="rect">
            <a:avLst/>
          </a:prstGeom>
          <a:noFill/>
          <a:effectLst/>
        </p:spPr>
        <p:txBody>
          <a:bodyPr wrap="square" rtlCol="0">
            <a:spAutoFit/>
          </a:bodyPr>
          <a:lstStyle/>
          <a:p>
            <a:pPr algn="just"/>
            <a:r>
              <a:rPr lang="en-US" sz="3200" b="1" i="1" dirty="0">
                <a:solidFill>
                  <a:srgbClr val="FF0000"/>
                </a:solidFill>
                <a:effectLst>
                  <a:glow rad="88900">
                    <a:schemeClr val="bg1"/>
                  </a:glow>
                </a:effectLst>
                <a:cs typeface="Arial" panose="020B0604020202020204" pitchFamily="34" charset="0"/>
              </a:rPr>
              <a:t>Example:</a:t>
            </a:r>
            <a:endParaRPr lang="en-US" sz="3200" b="1" i="1" dirty="0">
              <a:solidFill>
                <a:srgbClr val="FF0000"/>
              </a:solidFill>
              <a:effectLst>
                <a:glow rad="88900">
                  <a:schemeClr val="bg1"/>
                </a:glow>
              </a:effectLst>
              <a:cs typeface="Arial" panose="020B0604020202020204" pitchFamily="34" charset="0"/>
            </a:endParaRPr>
          </a:p>
        </p:txBody>
      </p:sp>
      <p:sp>
        <p:nvSpPr>
          <p:cNvPr id="3" name="Text Box 2"/>
          <p:cNvSpPr txBox="1"/>
          <p:nvPr/>
        </p:nvSpPr>
        <p:spPr>
          <a:xfrm>
            <a:off x="271780" y="1647825"/>
            <a:ext cx="11692890" cy="4302125"/>
          </a:xfrm>
          <a:prstGeom prst="rect">
            <a:avLst/>
          </a:prstGeom>
          <a:solidFill>
            <a:srgbClr val="FDE1D7"/>
          </a:solidFill>
        </p:spPr>
        <p:txBody>
          <a:bodyPr wrap="square" rtlCol="0" anchor="t">
            <a:noAutofit/>
          </a:bodyPr>
          <a:p>
            <a:pPr algn="just"/>
            <a:r>
              <a:rPr lang="en-US" sz="3200"/>
              <a:t>Mr. An talks about the effects of plants and animals on the habitats. He said that plants can harm or protect the environment. Plants can make places more beautiful and they can harm the environment by taking over the natural resources of local plants. He also said that animal can harm or improve the environment as well. He gave an example of beavers. Beavers can build dams and ponds which help some plants and animals. But beavers can cause flood to homes of other plants and animals. He concluded that humans should preserve habitats, stop destroying forest habitats, and stop using pesticides.</a:t>
            </a:r>
            <a:endParaRPr lang="en-US" sz="32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 Box 9"/>
          <p:cNvSpPr txBox="1"/>
          <p:nvPr/>
        </p:nvSpPr>
        <p:spPr>
          <a:xfrm>
            <a:off x="355600" y="-1059815"/>
            <a:ext cx="11482070" cy="9304020"/>
          </a:xfrm>
          <a:prstGeom prst="rect">
            <a:avLst/>
          </a:prstGeom>
          <a:noFill/>
        </p:spPr>
        <p:txBody>
          <a:bodyPr wrap="square" rtlCol="0">
            <a:prstTxWarp prst="textStop">
              <a:avLst>
                <a:gd name="adj" fmla="val 38365"/>
              </a:avLst>
            </a:prstTxWarp>
            <a:noAutofit/>
          </a:bodyPr>
          <a:lstStyle/>
          <a:p>
            <a:r>
              <a:rPr lang="en-US" sz="6600">
                <a:blipFill>
                  <a:blip r:embed="rId1"/>
                  <a:stretch>
                    <a:fillRect/>
                  </a:stretch>
                </a:blipFill>
                <a:latin typeface="Arial Black" panose="020B0A04020102020204" charset="0"/>
                <a:cs typeface="Arial Black" panose="020B0A04020102020204" charset="0"/>
              </a:rPr>
              <a:t>---------------------</a:t>
            </a:r>
            <a:endParaRPr lang="en-US" sz="6600">
              <a:blipFill>
                <a:blip r:embed="rId1"/>
                <a:stretch>
                  <a:fillRect/>
                </a:stretch>
              </a:blipFill>
              <a:latin typeface="Arial Black" panose="020B0A04020102020204" charset="0"/>
              <a:cs typeface="Arial Black" panose="020B0A04020102020204" charset="0"/>
            </a:endParaRPr>
          </a:p>
        </p:txBody>
      </p:sp>
      <p:grpSp>
        <p:nvGrpSpPr>
          <p:cNvPr id="7" name="Group 6"/>
          <p:cNvGrpSpPr/>
          <p:nvPr/>
        </p:nvGrpSpPr>
        <p:grpSpPr>
          <a:xfrm>
            <a:off x="3517900" y="2143760"/>
            <a:ext cx="5975985" cy="2954655"/>
            <a:chOff x="10330" y="1413"/>
            <a:chExt cx="9411" cy="4653"/>
          </a:xfrm>
        </p:grpSpPr>
        <p:sp>
          <p:nvSpPr>
            <p:cNvPr id="49" name="TextBox 1"/>
            <p:cNvSpPr txBox="1"/>
            <p:nvPr/>
          </p:nvSpPr>
          <p:spPr>
            <a:xfrm>
              <a:off x="10330" y="3277"/>
              <a:ext cx="9411" cy="1210"/>
            </a:xfrm>
            <a:prstGeom prst="rect">
              <a:avLst/>
            </a:prstGeom>
            <a:solidFill>
              <a:schemeClr val="bg1">
                <a:alpha val="0"/>
              </a:schemeClr>
            </a:solidFill>
            <a:scene3d>
              <a:camera prst="orthographicFront"/>
              <a:lightRig rig="threePt" dir="t"/>
            </a:scene3d>
            <a:sp3d>
              <a:bevelB w="12700000" h="0"/>
            </a:sp3d>
          </p:spPr>
          <p:txBody>
            <a:bodyPr wrap="square" rtlCol="0">
              <a:spAutoFit/>
            </a:bodyPr>
            <a:lstStyle/>
            <a:p>
              <a:pPr algn="ctr" fontAlgn="t"/>
              <a:r>
                <a:rPr lang="en-US" sz="4400" b="1">
                  <a:solidFill>
                    <a:srgbClr val="F4DF4E"/>
                  </a:solidFill>
                  <a:latin typeface="Cooper Black" panose="0208090404030B020404" charset="0"/>
                  <a:cs typeface="Cooper Black" panose="0208090404030B020404" charset="0"/>
                </a:rPr>
                <a:t>PLANET EARTH</a:t>
              </a:r>
              <a:endParaRPr lang="en-US" sz="4400" b="1" dirty="0">
                <a:solidFill>
                  <a:srgbClr val="F4DF4E"/>
                </a:solidFill>
                <a:latin typeface="Cooper Black" panose="0208090404030B020404" charset="0"/>
                <a:cs typeface="Cooper Black" panose="0208090404030B020404" charset="0"/>
              </a:endParaRPr>
            </a:p>
          </p:txBody>
        </p:sp>
        <p:sp>
          <p:nvSpPr>
            <p:cNvPr id="2" name="Rounded Rectangle 13"/>
            <p:cNvSpPr/>
            <p:nvPr/>
          </p:nvSpPr>
          <p:spPr>
            <a:xfrm>
              <a:off x="12104" y="4849"/>
              <a:ext cx="6440"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5"/>
            <p:cNvSpPr txBox="1"/>
            <p:nvPr/>
          </p:nvSpPr>
          <p:spPr>
            <a:xfrm>
              <a:off x="12904" y="4988"/>
              <a:ext cx="4862" cy="774"/>
            </a:xfrm>
            <a:prstGeom prst="rect">
              <a:avLst/>
            </a:prstGeom>
            <a:noFill/>
          </p:spPr>
          <p:txBody>
            <a:bodyPr wrap="square" rtlCol="0">
              <a:spAutoFit/>
            </a:bodyPr>
            <a:lstStyle/>
            <a:p>
              <a:r>
                <a:rPr lang="en-US" sz="2600" b="1" dirty="0">
                  <a:solidFill>
                    <a:schemeClr val="bg1"/>
                  </a:solidFill>
                </a:rPr>
                <a:t>LESSON 6: SKILLS 2</a:t>
              </a:r>
              <a:endParaRPr lang="en-US" sz="2600" b="1" dirty="0">
                <a:solidFill>
                  <a:schemeClr val="bg1"/>
                </a:solidFill>
              </a:endParaRPr>
            </a:p>
          </p:txBody>
        </p:sp>
        <p:grpSp>
          <p:nvGrpSpPr>
            <p:cNvPr id="5" name="Group 4"/>
            <p:cNvGrpSpPr/>
            <p:nvPr/>
          </p:nvGrpSpPr>
          <p:grpSpPr>
            <a:xfrm>
              <a:off x="11247" y="4583"/>
              <a:ext cx="1560" cy="1483"/>
              <a:chOff x="2766630" y="1746890"/>
              <a:chExt cx="990895" cy="941618"/>
            </a:xfrm>
          </p:grpSpPr>
          <p:pic>
            <p:nvPicPr>
              <p:cNvPr id="6" name="Picture 5"/>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8" name="Picture 7"/>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44" name="Group 43"/>
            <p:cNvGrpSpPr/>
            <p:nvPr/>
          </p:nvGrpSpPr>
          <p:grpSpPr>
            <a:xfrm>
              <a:off x="15195" y="1603"/>
              <a:ext cx="1371" cy="1117"/>
              <a:chOff x="2180974" y="148629"/>
              <a:chExt cx="1062130" cy="709214"/>
            </a:xfrm>
          </p:grpSpPr>
          <p:sp>
            <p:nvSpPr>
              <p:cNvPr id="45" name="Oval 44"/>
              <p:cNvSpPr/>
              <p:nvPr/>
            </p:nvSpPr>
            <p:spPr>
              <a:xfrm>
                <a:off x="2180974" y="148629"/>
                <a:ext cx="1062130"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46" name="Chord 45"/>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grpSp>
        <p:sp>
          <p:nvSpPr>
            <p:cNvPr id="47" name="TextBox 39"/>
            <p:cNvSpPr txBox="1"/>
            <p:nvPr/>
          </p:nvSpPr>
          <p:spPr>
            <a:xfrm>
              <a:off x="12216" y="1413"/>
              <a:ext cx="3290" cy="1307"/>
            </a:xfrm>
            <a:prstGeom prst="rect">
              <a:avLst/>
            </a:prstGeom>
            <a:noFill/>
          </p:spPr>
          <p:txBody>
            <a:bodyPr wrap="square" rtlCol="0">
              <a:spAutoFit/>
            </a:bodyPr>
            <a:lstStyle/>
            <a:p>
              <a:pPr algn="ctr"/>
              <a:r>
                <a:rPr lang="en-US" sz="4800" b="1" dirty="0">
                  <a:solidFill>
                    <a:srgbClr val="F4DF4E"/>
                  </a:solidFill>
                  <a:latin typeface="Myriad Pro" pitchFamily="34" charset="0"/>
                </a:rPr>
                <a:t>Unit</a:t>
              </a:r>
              <a:endParaRPr lang="en-US" sz="4800" b="1" dirty="0">
                <a:solidFill>
                  <a:srgbClr val="F4DF4E"/>
                </a:solidFill>
                <a:latin typeface="Myriad Pro" pitchFamily="34" charset="0"/>
              </a:endParaRPr>
            </a:p>
          </p:txBody>
        </p:sp>
        <p:sp>
          <p:nvSpPr>
            <p:cNvPr id="48" name="TextBox 16"/>
            <p:cNvSpPr txBox="1"/>
            <p:nvPr/>
          </p:nvSpPr>
          <p:spPr>
            <a:xfrm>
              <a:off x="14975" y="1498"/>
              <a:ext cx="1726" cy="1113"/>
            </a:xfrm>
            <a:prstGeom prst="rect">
              <a:avLst/>
            </a:prstGeom>
            <a:noFill/>
          </p:spPr>
          <p:txBody>
            <a:bodyPr wrap="square" rtlCol="0">
              <a:spAutoFit/>
            </a:bodyPr>
            <a:lstStyle/>
            <a:p>
              <a:pPr algn="ctr"/>
              <a:r>
                <a:rPr lang="en-US" sz="4000" b="1" u="sng" dirty="0">
                  <a:solidFill>
                    <a:schemeClr val="bg1"/>
                  </a:solidFill>
                  <a:latin typeface="Myriad Pro" pitchFamily="34" charset="0"/>
                </a:rPr>
                <a:t>10</a:t>
              </a:r>
              <a:endParaRPr lang="en-US" sz="4000" b="1" u="sng" dirty="0">
                <a:solidFill>
                  <a:schemeClr val="bg1"/>
                </a:solidFill>
                <a:latin typeface="Myriad Pro"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iterate type="lt">
                                    <p:tmPct val="6000"/>
                                  </p:iterate>
                                  <p:childTnLst>
                                    <p:set>
                                      <p:cBhvr>
                                        <p:cTn id="6" dur="1000"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4/3*#ppt_w"/>
                                          </p:val>
                                        </p:tav>
                                        <p:tav tm="100000">
                                          <p:val>
                                            <p:strVal val="#ppt_w"/>
                                          </p:val>
                                        </p:tav>
                                      </p:tavLst>
                                    </p:anim>
                                    <p:anim calcmode="lin" valueType="num">
                                      <p:cBhvr>
                                        <p:cTn id="8" dur="1000" fill="hold"/>
                                        <p:tgtEl>
                                          <p:spTgt spid="10"/>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13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US" b="1" dirty="0">
              <a:solidFill>
                <a:schemeClr val="tx1"/>
              </a:solidFill>
            </a:endParaRP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a:t>
            </a:r>
            <a:endParaRPr lang="en-US" altLang="en-GB" dirty="0">
              <a:solidFill>
                <a:schemeClr val="tx1"/>
              </a:solidFill>
            </a:endParaRPr>
          </a:p>
        </p:txBody>
      </p:sp>
      <p:sp>
        <p:nvSpPr>
          <p:cNvPr id="21" name="Rectangle 20"/>
          <p:cNvSpPr/>
          <p:nvPr/>
        </p:nvSpPr>
        <p:spPr>
          <a:xfrm>
            <a:off x="5570855" y="1888490"/>
            <a:ext cx="6329680" cy="14776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Look at the pictures and answer the questions below.</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a conversation and choose the correct answer A, B, or C.</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each blank in the summary with ONE word.</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65775" y="3754755"/>
            <a:ext cx="6327775" cy="10293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the following questions.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summary (100 - 120 words) of the main points of the conversation. Use the information in 3 and answers in 4.</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1948341"/>
            <a:ext cx="11445622" cy="3415030"/>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Listen about about the effects of living things on the environment; </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Write a summary.</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753235"/>
          </a:xfrm>
          <a:prstGeom prst="rect">
            <a:avLst/>
          </a:prstGeom>
          <a:noFill/>
        </p:spPr>
        <p:txBody>
          <a:bodyPr wrap="square" rtlCol="0">
            <a:spAutoFit/>
          </a:bodyPr>
          <a:lstStyle/>
          <a:p>
            <a:pPr>
              <a:lnSpc>
                <a:spcPct val="150000"/>
              </a:lnSpc>
            </a:pPr>
            <a:r>
              <a:rPr lang="en-US" sz="3600"/>
              <a:t>- Rewrite the paragraph in the notebooks.</a:t>
            </a:r>
            <a:endParaRPr lang="en-US" sz="3600"/>
          </a:p>
          <a:p>
            <a:pPr>
              <a:lnSpc>
                <a:spcPct val="150000"/>
              </a:lnSpc>
            </a:pPr>
            <a:r>
              <a:rPr lang="en-US" sz="3600"/>
              <a:t>- Do exercises in the workbook.</a:t>
            </a: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Listen about about the effects of living things on the environment; </a:t>
            </a:r>
            <a:endParaRPr lang="en-US" sz="3600" dirty="0"/>
          </a:p>
          <a:p>
            <a:pPr marL="457200" indent="-457200" algn="just">
              <a:lnSpc>
                <a:spcPct val="150000"/>
              </a:lnSpc>
              <a:buFont typeface="Courier New" panose="02070309020205020404" pitchFamily="49" charset="0"/>
              <a:buChar char="o"/>
            </a:pPr>
            <a:r>
              <a:rPr lang="en-US" sz="3600" dirty="0"/>
              <a:t>Write a summary. </a:t>
            </a:r>
            <a:endParaRPr lang="en-US" sz="3600" dirty="0"/>
          </a:p>
        </p:txBody>
      </p:sp>
      <p:sp>
        <p:nvSpPr>
          <p:cNvPr id="3" name="Text Box 2"/>
          <p:cNvSpPr txBox="1"/>
          <p:nvPr/>
        </p:nvSpPr>
        <p:spPr>
          <a:xfrm>
            <a:off x="12386310" y="112331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endParaRPr lang="en-US" b="1" dirty="0">
              <a:solidFill>
                <a:schemeClr val="tx1"/>
              </a:solidFill>
            </a:endParaRP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a:t>
            </a:r>
            <a:endParaRPr lang="en-US" altLang="en-GB" dirty="0">
              <a:solidFill>
                <a:schemeClr val="tx1"/>
              </a:solidFill>
            </a:endParaRPr>
          </a:p>
        </p:txBody>
      </p:sp>
      <p:sp>
        <p:nvSpPr>
          <p:cNvPr id="21" name="Rectangle 20"/>
          <p:cNvSpPr/>
          <p:nvPr/>
        </p:nvSpPr>
        <p:spPr>
          <a:xfrm>
            <a:off x="5570855" y="1888490"/>
            <a:ext cx="6329680" cy="14776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Look at the pictures and answer the questions below.</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a conversation and choose the correct answer A, B, or C.</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fill in each blank in the summary with ONE word.</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65775" y="3754755"/>
            <a:ext cx="6327775" cy="10293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the following questions.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summary (100 - 120 words) of the main points of the conversation. Use the information in 3 and answers in 4.</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Grp="1" noChangeAspect="1"/>
          </p:cNvPicPr>
          <p:nvPr>
            <p:ph idx="1"/>
          </p:nvPr>
        </p:nvPicPr>
        <p:blipFill>
          <a:blip r:embed="rId1"/>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4202430" y="3429000"/>
            <a:ext cx="3498215"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a:t>
            </a:r>
            <a:endParaRPr lang="en-US" sz="54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4072890" y="1257935"/>
            <a:ext cx="7886700" cy="58356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Work in groups to play games. </a:t>
            </a:r>
            <a:endParaRPr lang="en-US" sz="3200">
              <a:solidFill>
                <a:schemeClr val="tx1"/>
              </a:solidFill>
              <a:latin typeface="Calibri" panose="020F0502020204030204" pitchFamily="34" charset="0"/>
              <a:cs typeface="Calibri" panose="020F0502020204030204" pitchFamily="34" charset="0"/>
            </a:endParaRPr>
          </a:p>
        </p:txBody>
      </p:sp>
      <p:pic>
        <p:nvPicPr>
          <p:cNvPr id="13" name="Content Placeholder 12" descr="brainstorm-animation"/>
          <p:cNvPicPr>
            <a:picLocks noGrp="1" noChangeAspect="1"/>
          </p:cNvPicPr>
          <p:nvPr>
            <p:ph idx="1"/>
          </p:nvPr>
        </p:nvPicPr>
        <p:blipFill>
          <a:blip r:embed="rId1"/>
          <a:stretch>
            <a:fillRect/>
          </a:stretch>
        </p:blipFill>
        <p:spPr>
          <a:xfrm>
            <a:off x="66040" y="2168525"/>
            <a:ext cx="3200400" cy="2324100"/>
          </a:xfrm>
          <a:prstGeom prst="rect">
            <a:avLst/>
          </a:prstGeom>
        </p:spPr>
      </p:pic>
      <p:sp>
        <p:nvSpPr>
          <p:cNvPr id="3" name="TextBox 4"/>
          <p:cNvSpPr txBox="1"/>
          <p:nvPr/>
        </p:nvSpPr>
        <p:spPr>
          <a:xfrm>
            <a:off x="-162560" y="4751070"/>
            <a:ext cx="3498215" cy="706755"/>
          </a:xfrm>
          <a:prstGeom prst="rect">
            <a:avLst/>
          </a:prstGeom>
          <a:noFill/>
        </p:spPr>
        <p:txBody>
          <a:bodyPr wrap="square" rtlCol="0">
            <a:spAutoFit/>
          </a:bodyPr>
          <a:p>
            <a:pPr algn="ctr"/>
            <a:r>
              <a:rPr lang="en-US" sz="4000" b="1" dirty="0">
                <a:solidFill>
                  <a:srgbClr val="C00000"/>
                </a:solidFill>
                <a:effectLst>
                  <a:outerShdw blurRad="38100" dist="38100" dir="2700000" algn="tl">
                    <a:srgbClr val="000000">
                      <a:alpha val="43137"/>
                    </a:srgbClr>
                  </a:outerShdw>
                </a:effectLst>
              </a:rPr>
              <a:t>Brainstorm</a:t>
            </a:r>
            <a:endParaRPr lang="en-US" sz="4000" b="1" dirty="0">
              <a:solidFill>
                <a:srgbClr val="C00000"/>
              </a:solidFill>
              <a:effectLst>
                <a:outerShdw blurRad="38100" dist="38100" dir="2700000" algn="tl">
                  <a:srgbClr val="000000">
                    <a:alpha val="43137"/>
                  </a:srgbClr>
                </a:outerShdw>
              </a:effectLst>
            </a:endParaRPr>
          </a:p>
        </p:txBody>
      </p:sp>
      <p:sp>
        <p:nvSpPr>
          <p:cNvPr id="8" name="Text Box 7"/>
          <p:cNvSpPr txBox="1"/>
          <p:nvPr/>
        </p:nvSpPr>
        <p:spPr>
          <a:xfrm>
            <a:off x="4034790" y="1871980"/>
            <a:ext cx="7886700"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There are group a set of phrases on slips of paper about the roles plants and animals. </a:t>
            </a:r>
            <a:endParaRPr lang="en-US" sz="3200">
              <a:solidFill>
                <a:schemeClr val="tx1"/>
              </a:solidFill>
              <a:latin typeface="Calibri" panose="020F0502020204030204" pitchFamily="34" charset="0"/>
              <a:cs typeface="Calibri" panose="020F0502020204030204" pitchFamily="34" charset="0"/>
            </a:endParaRPr>
          </a:p>
        </p:txBody>
      </p:sp>
      <p:sp>
        <p:nvSpPr>
          <p:cNvPr id="9" name="Text Box 8"/>
          <p:cNvSpPr txBox="1"/>
          <p:nvPr/>
        </p:nvSpPr>
        <p:spPr>
          <a:xfrm>
            <a:off x="4088130" y="2924175"/>
            <a:ext cx="7886700" cy="1568450"/>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Each group has to choose the correct slips about plants and the correct ones about animals and stick them in the right column.</a:t>
            </a:r>
            <a:endParaRPr lang="en-US" sz="3200">
              <a:solidFill>
                <a:schemeClr val="tx1"/>
              </a:solidFill>
              <a:latin typeface="Calibri" panose="020F0502020204030204" pitchFamily="34" charset="0"/>
              <a:cs typeface="Calibri" panose="020F0502020204030204" pitchFamily="34" charset="0"/>
            </a:endParaRPr>
          </a:p>
        </p:txBody>
      </p:sp>
      <p:sp>
        <p:nvSpPr>
          <p:cNvPr id="11" name="Text Box 10"/>
          <p:cNvSpPr txBox="1"/>
          <p:nvPr/>
        </p:nvSpPr>
        <p:spPr>
          <a:xfrm>
            <a:off x="4072890" y="4472305"/>
            <a:ext cx="7886700"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 If one is suitable for both columns, you can stick it between the two columns.</a:t>
            </a:r>
            <a:endParaRPr lang="en-US" sz="3200">
              <a:solidFill>
                <a:schemeClr val="tx1"/>
              </a:solidFill>
              <a:latin typeface="Calibri" panose="020F0502020204030204" pitchFamily="34" charset="0"/>
              <a:cs typeface="Calibri" panose="020F0502020204030204" pitchFamily="34" charset="0"/>
            </a:endParaRPr>
          </a:p>
        </p:txBody>
      </p:sp>
      <p:graphicFrame>
        <p:nvGraphicFramePr>
          <p:cNvPr id="12" name="Table 11"/>
          <p:cNvGraphicFramePr/>
          <p:nvPr/>
        </p:nvGraphicFramePr>
        <p:xfrm>
          <a:off x="13042265" y="2044065"/>
          <a:ext cx="8533765" cy="762000"/>
        </p:xfrm>
        <a:graphic>
          <a:graphicData uri="http://schemas.openxmlformats.org/drawingml/2006/table">
            <a:tbl>
              <a:tblPr firstRow="1" bandRow="1">
                <a:tableStyleId>{5C22544A-7EE6-4342-B048-85BDC9FD1C3A}</a:tableStyleId>
              </a:tblPr>
              <a:tblGrid>
                <a:gridCol w="4266565"/>
                <a:gridCol w="4266565"/>
              </a:tblGrid>
              <a:tr h="381000">
                <a:tc>
                  <a:txBody>
                    <a:bodyPr/>
                    <a:p>
                      <a:pPr indent="0" algn="ctr">
                        <a:buNone/>
                      </a:pPr>
                      <a:r>
                        <a:rPr lang="en-US" sz="3200" b="1">
                          <a:solidFill>
                            <a:schemeClr val="tx1"/>
                          </a:solidFill>
                          <a:cs typeface="+mn-lt"/>
                        </a:rPr>
                        <a:t>PLANTS</a:t>
                      </a:r>
                      <a:endParaRPr lang="en-US" sz="3200" b="1">
                        <a:solidFill>
                          <a:schemeClr val="tx1"/>
                        </a:solidFill>
                        <a:ea typeface="Times New Roman" panose="02020603050405020304" charset="0"/>
                        <a:cs typeface="+mn-lt"/>
                      </a:endParaRPr>
                    </a:p>
                  </a:txBody>
                  <a:tcPr marL="68580" marR="68580" marT="0" marB="0" vert="horz" anchor="t" anchorCtr="0">
                    <a:solidFill>
                      <a:srgbClr val="D9EDBF"/>
                    </a:solidFill>
                  </a:tcPr>
                </a:tc>
                <a:tc>
                  <a:txBody>
                    <a:bodyPr/>
                    <a:p>
                      <a:pPr indent="0" algn="ctr">
                        <a:buNone/>
                      </a:pPr>
                      <a:r>
                        <a:rPr lang="en-US" sz="3200" b="1">
                          <a:solidFill>
                            <a:schemeClr val="tx1"/>
                          </a:solidFill>
                          <a:cs typeface="+mn-lt"/>
                        </a:rPr>
                        <a:t>ANIMALS</a:t>
                      </a:r>
                      <a:endParaRPr lang="en-US" sz="3200" b="1">
                        <a:solidFill>
                          <a:schemeClr val="tx1"/>
                        </a:solidFill>
                        <a:ea typeface="Times New Roman" panose="02020603050405020304" charset="0"/>
                        <a:cs typeface="+mn-lt"/>
                      </a:endParaRPr>
                    </a:p>
                  </a:txBody>
                  <a:tcPr marL="68580" marR="68580" marT="0" marB="0" vert="horz" anchor="t" anchorCtr="0">
                    <a:solidFill>
                      <a:srgbClr val="FFB996"/>
                    </a:solidFill>
                  </a:tcPr>
                </a:tc>
              </a:tr>
              <a:tr h="381000">
                <a:tc>
                  <a:txBody>
                    <a:bodyPr/>
                    <a:p>
                      <a:pPr indent="0" algn="ctr">
                        <a:buNone/>
                      </a:pPr>
                      <a:r>
                        <a:rPr lang="en-US" sz="3200" b="0" i="1">
                          <a:cs typeface="+mn-lt"/>
                        </a:rPr>
                        <a:t> </a:t>
                      </a:r>
                      <a:endParaRPr lang="en-US" sz="3200" b="0" i="1">
                        <a:ea typeface="Times New Roman" panose="02020603050405020304" charset="0"/>
                        <a:cs typeface="+mn-lt"/>
                      </a:endParaRPr>
                    </a:p>
                  </a:txBody>
                  <a:tcPr marL="68580" marR="68580" marT="0" marB="0" vert="horz" anchor="t" anchorCtr="0">
                    <a:solidFill>
                      <a:srgbClr val="D9EDBF"/>
                    </a:solidFill>
                  </a:tcPr>
                </a:tc>
                <a:tc>
                  <a:txBody>
                    <a:bodyPr/>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txBody>
                  <a:tcPr marL="68580" marR="68580" marT="0" marB="0" vert="horz" anchor="t" anchorCtr="0">
                    <a:solidFill>
                      <a:srgbClr val="FFB996"/>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3" name="Content Placeholder 12" descr="brainstorm-animation"/>
          <p:cNvPicPr>
            <a:picLocks noGrp="1" noChangeAspect="1"/>
          </p:cNvPicPr>
          <p:nvPr>
            <p:ph idx="1"/>
          </p:nvPr>
        </p:nvPicPr>
        <p:blipFill>
          <a:blip r:embed="rId1"/>
          <a:stretch>
            <a:fillRect/>
          </a:stretch>
        </p:blipFill>
        <p:spPr>
          <a:xfrm>
            <a:off x="66040" y="2168525"/>
            <a:ext cx="3200400" cy="2324100"/>
          </a:xfrm>
          <a:prstGeom prst="rect">
            <a:avLst/>
          </a:prstGeom>
        </p:spPr>
      </p:pic>
      <p:sp>
        <p:nvSpPr>
          <p:cNvPr id="3" name="TextBox 4"/>
          <p:cNvSpPr txBox="1"/>
          <p:nvPr/>
        </p:nvSpPr>
        <p:spPr>
          <a:xfrm>
            <a:off x="-162560" y="4751070"/>
            <a:ext cx="3498215" cy="706755"/>
          </a:xfrm>
          <a:prstGeom prst="rect">
            <a:avLst/>
          </a:prstGeom>
          <a:noFill/>
        </p:spPr>
        <p:txBody>
          <a:bodyPr wrap="square" rtlCol="0">
            <a:spAutoFit/>
          </a:bodyPr>
          <a:p>
            <a:pPr algn="ctr"/>
            <a:r>
              <a:rPr lang="en-US" sz="4000" b="1" dirty="0">
                <a:solidFill>
                  <a:srgbClr val="C00000"/>
                </a:solidFill>
                <a:effectLst>
                  <a:outerShdw blurRad="38100" dist="38100" dir="2700000" algn="tl">
                    <a:srgbClr val="000000">
                      <a:alpha val="43137"/>
                    </a:srgbClr>
                  </a:outerShdw>
                </a:effectLst>
              </a:rPr>
              <a:t>Brainstorm</a:t>
            </a:r>
            <a:endParaRPr lang="en-US" sz="4000" b="1" dirty="0">
              <a:solidFill>
                <a:srgbClr val="C00000"/>
              </a:solidFill>
              <a:effectLst>
                <a:outerShdw blurRad="38100" dist="38100" dir="2700000" algn="tl">
                  <a:srgbClr val="000000">
                    <a:alpha val="43137"/>
                  </a:srgbClr>
                </a:outerShdw>
              </a:effectLst>
            </a:endParaRPr>
          </a:p>
        </p:txBody>
      </p:sp>
      <p:graphicFrame>
        <p:nvGraphicFramePr>
          <p:cNvPr id="6" name="Table 5"/>
          <p:cNvGraphicFramePr/>
          <p:nvPr/>
        </p:nvGraphicFramePr>
        <p:xfrm>
          <a:off x="3575050" y="2092325"/>
          <a:ext cx="8533765" cy="762000"/>
        </p:xfrm>
        <a:graphic>
          <a:graphicData uri="http://schemas.openxmlformats.org/drawingml/2006/table">
            <a:tbl>
              <a:tblPr firstRow="1" bandRow="1">
                <a:tableStyleId>{5C22544A-7EE6-4342-B048-85BDC9FD1C3A}</a:tableStyleId>
              </a:tblPr>
              <a:tblGrid>
                <a:gridCol w="4266565"/>
                <a:gridCol w="4266565"/>
              </a:tblGrid>
              <a:tr h="381000">
                <a:tc>
                  <a:txBody>
                    <a:bodyPr/>
                    <a:p>
                      <a:pPr indent="0" algn="ctr">
                        <a:buNone/>
                      </a:pPr>
                      <a:r>
                        <a:rPr lang="en-US" sz="3200" b="1">
                          <a:solidFill>
                            <a:schemeClr val="tx1"/>
                          </a:solidFill>
                          <a:cs typeface="+mn-lt"/>
                        </a:rPr>
                        <a:t>PLANTS</a:t>
                      </a:r>
                      <a:endParaRPr lang="en-US" sz="3200" b="1">
                        <a:solidFill>
                          <a:schemeClr val="tx1"/>
                        </a:solidFill>
                        <a:ea typeface="Times New Roman" panose="02020603050405020304" charset="0"/>
                        <a:cs typeface="+mn-lt"/>
                      </a:endParaRPr>
                    </a:p>
                  </a:txBody>
                  <a:tcPr marL="68580" marR="68580" marT="0" marB="0" vert="horz" anchor="t" anchorCtr="0">
                    <a:solidFill>
                      <a:srgbClr val="D9EDBF"/>
                    </a:solidFill>
                  </a:tcPr>
                </a:tc>
                <a:tc>
                  <a:txBody>
                    <a:bodyPr/>
                    <a:p>
                      <a:pPr indent="0" algn="ctr">
                        <a:buNone/>
                      </a:pPr>
                      <a:r>
                        <a:rPr lang="en-US" sz="3200" b="1">
                          <a:solidFill>
                            <a:schemeClr val="tx1"/>
                          </a:solidFill>
                          <a:cs typeface="+mn-lt"/>
                        </a:rPr>
                        <a:t>ANIMALS</a:t>
                      </a:r>
                      <a:endParaRPr lang="en-US" sz="3200" b="1">
                        <a:solidFill>
                          <a:schemeClr val="tx1"/>
                        </a:solidFill>
                        <a:ea typeface="Times New Roman" panose="02020603050405020304" charset="0"/>
                        <a:cs typeface="+mn-lt"/>
                      </a:endParaRPr>
                    </a:p>
                  </a:txBody>
                  <a:tcPr marL="68580" marR="68580" marT="0" marB="0" vert="horz" anchor="t" anchorCtr="0">
                    <a:solidFill>
                      <a:srgbClr val="FFB996"/>
                    </a:solidFill>
                  </a:tcPr>
                </a:tc>
              </a:tr>
              <a:tr h="381000">
                <a:tc>
                  <a:txBody>
                    <a:bodyPr/>
                    <a:p>
                      <a:pPr indent="0" algn="ctr">
                        <a:buNone/>
                      </a:pPr>
                      <a:r>
                        <a:rPr lang="en-US" sz="3200" b="0" i="1">
                          <a:cs typeface="+mn-lt"/>
                        </a:rPr>
                        <a:t> </a:t>
                      </a:r>
                      <a:endParaRPr lang="en-US" sz="3200" b="0" i="1">
                        <a:ea typeface="Times New Roman" panose="02020603050405020304" charset="0"/>
                        <a:cs typeface="+mn-lt"/>
                      </a:endParaRPr>
                    </a:p>
                  </a:txBody>
                  <a:tcPr marL="68580" marR="68580" marT="0" marB="0" vert="horz" anchor="t" anchorCtr="0">
                    <a:solidFill>
                      <a:srgbClr val="D9EDBF"/>
                    </a:solidFill>
                  </a:tcPr>
                </a:tc>
                <a:tc>
                  <a:txBody>
                    <a:bodyPr/>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p>
                      <a:pPr indent="0" algn="ctr">
                        <a:buNone/>
                      </a:pPr>
                      <a:endParaRPr lang="en-US" sz="3200" b="0" i="1">
                        <a:ea typeface="Times New Roman" panose="02020603050405020304" charset="0"/>
                        <a:cs typeface="+mn-lt"/>
                      </a:endParaRPr>
                    </a:p>
                  </a:txBody>
                  <a:tcPr marL="68580" marR="68580" marT="0" marB="0" vert="horz" anchor="t" anchorCtr="0">
                    <a:solidFill>
                      <a:srgbClr val="FFB996"/>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sym typeface="+mn-ea"/>
            </a:endParaRPr>
          </a:p>
        </p:txBody>
      </p:sp>
      <p:sp>
        <p:nvSpPr>
          <p:cNvPr id="12" name="TextBox 11"/>
          <p:cNvSpPr txBox="1"/>
          <p:nvPr/>
        </p:nvSpPr>
        <p:spPr>
          <a:xfrm>
            <a:off x="1149350" y="113030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Look at the pictures and answer the questions below.</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5" name="Text Box 4"/>
          <p:cNvSpPr txBox="1"/>
          <p:nvPr/>
        </p:nvSpPr>
        <p:spPr>
          <a:xfrm>
            <a:off x="577850" y="1793875"/>
            <a:ext cx="10950575"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Work in pairs to describe the two pictures and to answer the three questions.</a:t>
            </a:r>
            <a:endParaRPr lang="en-US" sz="3200">
              <a:solidFill>
                <a:schemeClr val="tx1"/>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767715" y="2929890"/>
            <a:ext cx="4518025" cy="3796030"/>
          </a:xfrm>
          <a:prstGeom prst="rect">
            <a:avLst/>
          </a:prstGeom>
        </p:spPr>
      </p:pic>
      <p:sp>
        <p:nvSpPr>
          <p:cNvPr id="9" name="Text Box 8"/>
          <p:cNvSpPr txBox="1"/>
          <p:nvPr/>
        </p:nvSpPr>
        <p:spPr>
          <a:xfrm>
            <a:off x="5348605" y="2449195"/>
            <a:ext cx="2723515" cy="58356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Questions:</a:t>
            </a:r>
            <a:endParaRPr lang="en-US" sz="3200" b="1">
              <a:solidFill>
                <a:srgbClr val="FF0000"/>
              </a:solidFill>
              <a:latin typeface="Calibri" panose="020F0502020204030204" pitchFamily="34" charset="0"/>
              <a:cs typeface="Calibri" panose="020F0502020204030204" pitchFamily="34" charset="0"/>
            </a:endParaRPr>
          </a:p>
        </p:txBody>
      </p:sp>
      <p:sp>
        <p:nvSpPr>
          <p:cNvPr id="10" name="Text Box 9"/>
          <p:cNvSpPr txBox="1"/>
          <p:nvPr/>
        </p:nvSpPr>
        <p:spPr>
          <a:xfrm>
            <a:off x="5328285" y="2348230"/>
            <a:ext cx="6781800" cy="3603625"/>
          </a:xfrm>
          <a:prstGeom prst="rect">
            <a:avLst/>
          </a:prstGeom>
          <a:noFill/>
        </p:spPr>
        <p:txBody>
          <a:bodyPr wrap="square" rtlCol="0" anchor="t">
            <a:noAutofit/>
          </a:bodyPr>
          <a:p>
            <a:pPr algn="just">
              <a:lnSpc>
                <a:spcPct val="250000"/>
              </a:lnSpc>
            </a:pPr>
            <a:r>
              <a:rPr lang="en-US" sz="3200" b="1">
                <a:solidFill>
                  <a:schemeClr val="tx1"/>
                </a:solidFill>
                <a:latin typeface="Calibri" panose="020F0502020204030204" pitchFamily="34" charset="0"/>
                <a:cs typeface="Calibri" panose="020F0502020204030204" pitchFamily="34" charset="0"/>
              </a:rPr>
              <a:t>1.</a:t>
            </a:r>
            <a:r>
              <a:rPr lang="en-US" sz="3200">
                <a:solidFill>
                  <a:schemeClr val="tx1"/>
                </a:solidFill>
                <a:latin typeface="Calibri" panose="020F0502020204030204" pitchFamily="34" charset="0"/>
                <a:cs typeface="Calibri" panose="020F0502020204030204" pitchFamily="34" charset="0"/>
              </a:rPr>
              <a:t> Which animal do you see in picture A?</a:t>
            </a:r>
            <a:endParaRPr lang="en-US" sz="3200">
              <a:solidFill>
                <a:schemeClr val="tx1"/>
              </a:solidFill>
              <a:latin typeface="Calibri" panose="020F0502020204030204" pitchFamily="34" charset="0"/>
              <a:cs typeface="Calibri" panose="020F0502020204030204" pitchFamily="34" charset="0"/>
            </a:endParaRPr>
          </a:p>
          <a:p>
            <a:pPr algn="just">
              <a:lnSpc>
                <a:spcPct val="250000"/>
              </a:lnSpc>
            </a:pPr>
            <a:r>
              <a:rPr lang="en-US" sz="3200" b="1">
                <a:solidFill>
                  <a:schemeClr val="tx1"/>
                </a:solidFill>
                <a:latin typeface="Calibri" panose="020F0502020204030204" pitchFamily="34" charset="0"/>
                <a:cs typeface="Calibri" panose="020F0502020204030204" pitchFamily="34" charset="0"/>
              </a:rPr>
              <a:t>2.</a:t>
            </a:r>
            <a:r>
              <a:rPr lang="en-US" sz="3200">
                <a:solidFill>
                  <a:schemeClr val="tx1"/>
                </a:solidFill>
                <a:latin typeface="Calibri" panose="020F0502020204030204" pitchFamily="34" charset="0"/>
                <a:cs typeface="Calibri" panose="020F0502020204030204" pitchFamily="34" charset="0"/>
              </a:rPr>
              <a:t> What is it doing in picture A?</a:t>
            </a:r>
            <a:endParaRPr lang="en-US" sz="3200">
              <a:solidFill>
                <a:schemeClr val="tx1"/>
              </a:solidFill>
              <a:latin typeface="Calibri" panose="020F0502020204030204" pitchFamily="34" charset="0"/>
              <a:cs typeface="Calibri" panose="020F0502020204030204" pitchFamily="34" charset="0"/>
            </a:endParaRPr>
          </a:p>
          <a:p>
            <a:pPr algn="just">
              <a:lnSpc>
                <a:spcPct val="250000"/>
              </a:lnSpc>
            </a:pPr>
            <a:r>
              <a:rPr lang="en-US" sz="3200" b="1">
                <a:solidFill>
                  <a:schemeClr val="tx1"/>
                </a:solidFill>
                <a:latin typeface="Calibri" panose="020F0502020204030204" pitchFamily="34" charset="0"/>
                <a:cs typeface="Calibri" panose="020F0502020204030204" pitchFamily="34" charset="0"/>
              </a:rPr>
              <a:t>3.</a:t>
            </a:r>
            <a:r>
              <a:rPr lang="en-US" sz="3200">
                <a:solidFill>
                  <a:schemeClr val="tx1"/>
                </a:solidFill>
                <a:latin typeface="Calibri" panose="020F0502020204030204" pitchFamily="34" charset="0"/>
                <a:cs typeface="Calibri" panose="020F0502020204030204" pitchFamily="34" charset="0"/>
              </a:rPr>
              <a:t> What do you see in picture B?</a:t>
            </a:r>
            <a:endParaRPr lang="en-US" sz="3200">
              <a:solidFill>
                <a:schemeClr val="tx1"/>
              </a:solidFill>
              <a:latin typeface="Calibri" panose="020F0502020204030204" pitchFamily="34" charset="0"/>
              <a:cs typeface="Calibri" panose="020F0502020204030204" pitchFamily="34" charset="0"/>
            </a:endParaRPr>
          </a:p>
        </p:txBody>
      </p:sp>
      <p:sp>
        <p:nvSpPr>
          <p:cNvPr id="11" name="Text Box 10"/>
          <p:cNvSpPr txBox="1"/>
          <p:nvPr/>
        </p:nvSpPr>
        <p:spPr>
          <a:xfrm>
            <a:off x="6035675" y="3527425"/>
            <a:ext cx="2723515" cy="58356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A beaver.</a:t>
            </a:r>
            <a:endParaRPr lang="en-US" sz="3200" b="1">
              <a:solidFill>
                <a:srgbClr val="FF0000"/>
              </a:solidFill>
              <a:latin typeface="Calibri" panose="020F0502020204030204" pitchFamily="34" charset="0"/>
              <a:cs typeface="Calibri" panose="020F0502020204030204" pitchFamily="34" charset="0"/>
            </a:endParaRPr>
          </a:p>
        </p:txBody>
      </p:sp>
      <p:sp>
        <p:nvSpPr>
          <p:cNvPr id="14" name="Text Box 13"/>
          <p:cNvSpPr txBox="1"/>
          <p:nvPr/>
        </p:nvSpPr>
        <p:spPr>
          <a:xfrm>
            <a:off x="5335905" y="4542155"/>
            <a:ext cx="6824345" cy="107632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It is gathering dead plants and tree branches.</a:t>
            </a:r>
            <a:endParaRPr lang="en-US" sz="3200" b="1">
              <a:solidFill>
                <a:srgbClr val="FF0000"/>
              </a:solidFill>
              <a:latin typeface="Calibri" panose="020F0502020204030204" pitchFamily="34" charset="0"/>
              <a:cs typeface="Calibri" panose="020F0502020204030204" pitchFamily="34" charset="0"/>
            </a:endParaRPr>
          </a:p>
        </p:txBody>
      </p:sp>
      <p:sp>
        <p:nvSpPr>
          <p:cNvPr id="15" name="Text Box 14"/>
          <p:cNvSpPr txBox="1"/>
          <p:nvPr/>
        </p:nvSpPr>
        <p:spPr>
          <a:xfrm>
            <a:off x="5335905" y="5799455"/>
            <a:ext cx="6824345" cy="1076325"/>
          </a:xfrm>
          <a:prstGeom prst="rect">
            <a:avLst/>
          </a:prstGeom>
          <a:noFill/>
        </p:spPr>
        <p:txBody>
          <a:bodyPr wrap="square" rtlCol="0" anchor="t">
            <a:spAutoFit/>
          </a:bodyPr>
          <a:p>
            <a:pPr algn="just"/>
            <a:r>
              <a:rPr lang="en-US" sz="3200" b="1">
                <a:solidFill>
                  <a:srgbClr val="FF0000"/>
                </a:solidFill>
                <a:latin typeface="Calibri" panose="020F0502020204030204" pitchFamily="34" charset="0"/>
                <a:cs typeface="Calibri" panose="020F0502020204030204" pitchFamily="34" charset="0"/>
              </a:rPr>
              <a:t>A  small / large pond which is divided in two by dead plants and branches.</a:t>
            </a:r>
            <a:endParaRPr lang="en-US" sz="3200" b="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p:txBody>
          <a:bodyPr/>
          <a:p>
            <a:endParaRPr lang="en-US"/>
          </a:p>
        </p:txBody>
      </p:sp>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sym typeface="+mn-ea"/>
            </a:endParaRPr>
          </a:p>
        </p:txBody>
      </p:sp>
      <p:sp>
        <p:nvSpPr>
          <p:cNvPr id="12" name="TextBox 11"/>
          <p:cNvSpPr txBox="1"/>
          <p:nvPr/>
        </p:nvSpPr>
        <p:spPr>
          <a:xfrm>
            <a:off x="1125855" y="1083310"/>
            <a:ext cx="10888345" cy="63563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a conversation and choose the correct answer A, B, or C.</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3" name="Text Box 2"/>
          <p:cNvSpPr txBox="1"/>
          <p:nvPr/>
        </p:nvSpPr>
        <p:spPr>
          <a:xfrm>
            <a:off x="354330" y="2181860"/>
            <a:ext cx="11493500" cy="553085"/>
          </a:xfrm>
          <a:prstGeom prst="rect">
            <a:avLst/>
          </a:prstGeom>
          <a:solidFill>
            <a:srgbClr val="83764F"/>
          </a:solidFill>
        </p:spPr>
        <p:txBody>
          <a:bodyPr wrap="square" rtlCol="0" anchor="t">
            <a:spAutoFit/>
          </a:bodyPr>
          <a:p>
            <a:r>
              <a:rPr lang="en-US" sz="3000" b="1">
                <a:solidFill>
                  <a:schemeClr val="bg1"/>
                </a:solidFill>
              </a:rPr>
              <a:t>1. Mr An is talking about ______.</a:t>
            </a:r>
            <a:endParaRPr lang="en-US" sz="3000" b="1">
              <a:solidFill>
                <a:schemeClr val="bg1"/>
              </a:solidFill>
            </a:endParaRPr>
          </a:p>
        </p:txBody>
      </p:sp>
      <p:sp>
        <p:nvSpPr>
          <p:cNvPr id="4" name="Text Box 3"/>
          <p:cNvSpPr txBox="1"/>
          <p:nvPr/>
        </p:nvSpPr>
        <p:spPr>
          <a:xfrm>
            <a:off x="844550" y="2822575"/>
            <a:ext cx="8799830" cy="1476375"/>
          </a:xfrm>
          <a:prstGeom prst="rect">
            <a:avLst/>
          </a:prstGeom>
          <a:solidFill>
            <a:srgbClr val="E5F9DB"/>
          </a:solidFill>
        </p:spPr>
        <p:txBody>
          <a:bodyPr wrap="square" rtlCol="0" anchor="t">
            <a:spAutoFit/>
          </a:bodyPr>
          <a:p>
            <a:r>
              <a:rPr lang="en-US" sz="3000" b="1"/>
              <a:t>A.</a:t>
            </a:r>
            <a:r>
              <a:rPr lang="en-US" sz="3000"/>
              <a:t> effects of the habitats on plants and animals</a:t>
            </a:r>
            <a:endParaRPr lang="en-US" sz="3000"/>
          </a:p>
          <a:p>
            <a:r>
              <a:rPr lang="en-US" sz="3000" b="1"/>
              <a:t>B.</a:t>
            </a:r>
            <a:r>
              <a:rPr lang="en-US" sz="3000"/>
              <a:t> the effects of habitat loss </a:t>
            </a:r>
            <a:endParaRPr lang="en-US" sz="3000"/>
          </a:p>
          <a:p>
            <a:r>
              <a:rPr lang="en-US" sz="3000" b="1"/>
              <a:t>C. </a:t>
            </a:r>
            <a:r>
              <a:rPr lang="en-US" sz="3000"/>
              <a:t>effects of plants and animals on the habitats</a:t>
            </a:r>
            <a:endParaRPr lang="en-US" sz="3000"/>
          </a:p>
        </p:txBody>
      </p:sp>
      <p:sp>
        <p:nvSpPr>
          <p:cNvPr id="10" name="Text Box 9"/>
          <p:cNvSpPr txBox="1"/>
          <p:nvPr/>
        </p:nvSpPr>
        <p:spPr>
          <a:xfrm>
            <a:off x="354330" y="4386580"/>
            <a:ext cx="11493500" cy="553085"/>
          </a:xfrm>
          <a:prstGeom prst="rect">
            <a:avLst/>
          </a:prstGeom>
          <a:solidFill>
            <a:srgbClr val="80744D"/>
          </a:solidFill>
        </p:spPr>
        <p:txBody>
          <a:bodyPr wrap="square" rtlCol="0" anchor="t">
            <a:spAutoFit/>
          </a:bodyPr>
          <a:p>
            <a:r>
              <a:rPr lang="en-US" sz="3000" b="1">
                <a:solidFill>
                  <a:schemeClr val="bg1"/>
                </a:solidFill>
              </a:rPr>
              <a:t>2. What did Mr An suggest humans should do?</a:t>
            </a:r>
            <a:endParaRPr lang="en-US" sz="3000" b="1">
              <a:solidFill>
                <a:schemeClr val="bg1"/>
              </a:solidFill>
            </a:endParaRPr>
          </a:p>
        </p:txBody>
      </p:sp>
      <p:sp>
        <p:nvSpPr>
          <p:cNvPr id="15" name="Text Box 14"/>
          <p:cNvSpPr txBox="1"/>
          <p:nvPr/>
        </p:nvSpPr>
        <p:spPr>
          <a:xfrm>
            <a:off x="844550" y="5027295"/>
            <a:ext cx="8799830" cy="1476375"/>
          </a:xfrm>
          <a:prstGeom prst="rect">
            <a:avLst/>
          </a:prstGeom>
          <a:solidFill>
            <a:srgbClr val="E5F9DB"/>
          </a:solidFill>
        </p:spPr>
        <p:txBody>
          <a:bodyPr wrap="square" rtlCol="0" anchor="t">
            <a:spAutoFit/>
          </a:bodyPr>
          <a:p>
            <a:r>
              <a:rPr lang="en-US" sz="3000" b="1"/>
              <a:t>A. </a:t>
            </a:r>
            <a:r>
              <a:rPr lang="en-US" sz="3000"/>
              <a:t>Bring plants and animals from one place to another.</a:t>
            </a:r>
            <a:endParaRPr lang="en-US" sz="3000"/>
          </a:p>
          <a:p>
            <a:r>
              <a:rPr lang="en-US" sz="3000" b="1"/>
              <a:t>B.</a:t>
            </a:r>
            <a:r>
              <a:rPr lang="en-US" sz="3000"/>
              <a:t> Preserve habitats.</a:t>
            </a:r>
            <a:endParaRPr lang="en-US" sz="3000"/>
          </a:p>
          <a:p>
            <a:r>
              <a:rPr lang="en-US" sz="3000" b="1"/>
              <a:t>C.</a:t>
            </a:r>
            <a:r>
              <a:rPr lang="en-US" sz="3000"/>
              <a:t> Use pesticides.</a:t>
            </a:r>
            <a:endParaRPr lang="en-US" sz="3000"/>
          </a:p>
        </p:txBody>
      </p:sp>
      <p:sp>
        <p:nvSpPr>
          <p:cNvPr id="5" name="Oval 4"/>
          <p:cNvSpPr/>
          <p:nvPr/>
        </p:nvSpPr>
        <p:spPr>
          <a:xfrm>
            <a:off x="756285" y="3668395"/>
            <a:ext cx="576580" cy="630555"/>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6" name="Oval 5"/>
          <p:cNvSpPr/>
          <p:nvPr/>
        </p:nvSpPr>
        <p:spPr>
          <a:xfrm>
            <a:off x="844550" y="5456555"/>
            <a:ext cx="576580" cy="630555"/>
          </a:xfrm>
          <a:prstGeom prst="ellipse">
            <a:avLst/>
          </a:prstGeom>
          <a:noFill/>
          <a:ln w="571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pic>
        <p:nvPicPr>
          <p:cNvPr id="21" name="06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835150" y="1390015"/>
            <a:ext cx="882650" cy="882650"/>
          </a:xfrm>
          <a:prstGeom prst="rect">
            <a:avLst/>
          </a:prstGeom>
        </p:spPr>
      </p:pic>
      <p:graphicFrame>
        <p:nvGraphicFramePr>
          <p:cNvPr id="23" name="Content Placeholder 22"/>
          <p:cNvGraphicFramePr/>
          <p:nvPr>
            <p:ph idx="1"/>
          </p:nvPr>
        </p:nvGraphicFramePr>
        <p:xfrm>
          <a:off x="-12245975" y="1734185"/>
          <a:ext cx="10515600" cy="4995545"/>
        </p:xfrm>
        <a:graphic>
          <a:graphicData uri="http://schemas.openxmlformats.org/drawingml/2006/table">
            <a:tbl>
              <a:tblPr firstRow="1" bandRow="1">
                <a:tableStyleId>{5C22544A-7EE6-4342-B048-85BDC9FD1C3A}</a:tableStyleId>
              </a:tblPr>
              <a:tblGrid>
                <a:gridCol w="2354580"/>
                <a:gridCol w="8161020"/>
              </a:tblGrid>
              <a:tr h="1398905">
                <a:tc>
                  <a:txBody>
                    <a:bodyPr/>
                    <a:p>
                      <a:pPr algn="ctr">
                        <a:buNone/>
                      </a:pPr>
                      <a:r>
                        <a:rPr lang="en-US" sz="2800">
                          <a:solidFill>
                            <a:schemeClr val="tx1"/>
                          </a:solidFill>
                        </a:rPr>
                        <a:t>Effects from plants</a:t>
                      </a:r>
                      <a:endParaRPr lang="en-US" sz="2800">
                        <a:solidFill>
                          <a:schemeClr val="tx1"/>
                        </a:solidFill>
                      </a:endParaRPr>
                    </a:p>
                  </a:txBody>
                  <a:tcPr anchor="ctr" anchorCtr="0">
                    <a:solidFill>
                      <a:srgbClr val="E5F9DB"/>
                    </a:solidFill>
                  </a:tcPr>
                </a:tc>
                <a:tc>
                  <a:txBody>
                    <a:bodyPr/>
                    <a:p>
                      <a:pPr>
                        <a:buNone/>
                      </a:pPr>
                      <a:r>
                        <a:rPr lang="en-US" sz="2800" b="0">
                          <a:solidFill>
                            <a:schemeClr val="tx1"/>
                          </a:solidFill>
                        </a:rPr>
                        <a:t>– They help or </a:t>
                      </a:r>
                      <a:r>
                        <a:rPr lang="en-US" sz="2800" b="1">
                          <a:solidFill>
                            <a:schemeClr val="tx1"/>
                          </a:solidFill>
                        </a:rPr>
                        <a:t>(1)</a:t>
                      </a:r>
                      <a:r>
                        <a:rPr lang="en-US" sz="2800" b="0">
                          <a:solidFill>
                            <a:schemeClr val="tx1"/>
                          </a:solidFill>
                        </a:rPr>
                        <a:t> ______ the environment.</a:t>
                      </a:r>
                      <a:endParaRPr lang="en-US" sz="2800" b="0">
                        <a:solidFill>
                          <a:schemeClr val="tx1"/>
                        </a:solidFill>
                      </a:endParaRPr>
                    </a:p>
                    <a:p>
                      <a:pPr>
                        <a:buNone/>
                      </a:pPr>
                      <a:r>
                        <a:rPr lang="en-US" sz="2800" b="0">
                          <a:solidFill>
                            <a:schemeClr val="tx1"/>
                          </a:solidFill>
                        </a:rPr>
                        <a:t>– They make a place more beautiful.</a:t>
                      </a:r>
                      <a:endParaRPr lang="en-US" sz="2800" b="0">
                        <a:solidFill>
                          <a:schemeClr val="tx1"/>
                        </a:solidFill>
                      </a:endParaRPr>
                    </a:p>
                    <a:p>
                      <a:pPr algn="just">
                        <a:buNone/>
                      </a:pPr>
                      <a:r>
                        <a:rPr lang="en-US" sz="2800" b="0">
                          <a:solidFill>
                            <a:schemeClr val="tx1"/>
                          </a:solidFill>
                        </a:rPr>
                        <a:t>– They </a:t>
                      </a:r>
                      <a:r>
                        <a:rPr lang="en-US" sz="2800" b="1">
                          <a:solidFill>
                            <a:schemeClr val="tx1"/>
                          </a:solidFill>
                        </a:rPr>
                        <a:t>(2)</a:t>
                      </a:r>
                      <a:r>
                        <a:rPr lang="en-US" sz="2800" b="0">
                          <a:solidFill>
                            <a:schemeClr val="tx1"/>
                          </a:solidFill>
                        </a:rPr>
                        <a:t> ______ over the resources of local plants.</a:t>
                      </a:r>
                      <a:endParaRPr lang="en-US" sz="2800" b="0">
                        <a:solidFill>
                          <a:schemeClr val="tx1"/>
                        </a:solidFill>
                      </a:endParaRPr>
                    </a:p>
                  </a:txBody>
                  <a:tcPr>
                    <a:solidFill>
                      <a:srgbClr val="E5F9DB"/>
                    </a:solidFill>
                  </a:tcPr>
                </a:tc>
              </a:tr>
              <a:tr h="2225040">
                <a:tc>
                  <a:txBody>
                    <a:bodyPr/>
                    <a:p>
                      <a:pPr algn="ctr">
                        <a:buNone/>
                      </a:pPr>
                      <a:r>
                        <a:rPr lang="en-US" sz="2800" b="1">
                          <a:solidFill>
                            <a:schemeClr val="tx1"/>
                          </a:solidFill>
                        </a:rPr>
                        <a:t>Effects from animals</a:t>
                      </a:r>
                      <a:endParaRPr lang="en-US" sz="2800" b="1">
                        <a:solidFill>
                          <a:schemeClr val="tx1"/>
                        </a:solidFill>
                      </a:endParaRPr>
                    </a:p>
                  </a:txBody>
                  <a:tcPr anchor="ctr" anchorCtr="0">
                    <a:solidFill>
                      <a:srgbClr val="FEC868"/>
                    </a:solidFill>
                  </a:tcPr>
                </a:tc>
                <a:tc>
                  <a:txBody>
                    <a:bodyPr/>
                    <a:p>
                      <a:pPr algn="just">
                        <a:buNone/>
                      </a:pPr>
                      <a:r>
                        <a:rPr lang="en-US" sz="2800">
                          <a:solidFill>
                            <a:schemeClr val="tx1"/>
                          </a:solidFill>
                        </a:rPr>
                        <a:t>– They can cause harm to or </a:t>
                      </a:r>
                      <a:r>
                        <a:rPr lang="en-US" sz="2800" b="1">
                          <a:solidFill>
                            <a:schemeClr val="tx1"/>
                          </a:solidFill>
                        </a:rPr>
                        <a:t>(3)</a:t>
                      </a:r>
                      <a:r>
                        <a:rPr lang="en-US" sz="2800">
                          <a:solidFill>
                            <a:schemeClr val="tx1"/>
                          </a:solidFill>
                        </a:rPr>
                        <a:t> ________ a habitat.</a:t>
                      </a:r>
                      <a:endParaRPr lang="en-US" sz="2800">
                        <a:solidFill>
                          <a:schemeClr val="tx1"/>
                        </a:solidFill>
                      </a:endParaRPr>
                    </a:p>
                    <a:p>
                      <a:pPr algn="just">
                        <a:buNone/>
                      </a:pPr>
                      <a:r>
                        <a:rPr lang="en-US" sz="2800">
                          <a:solidFill>
                            <a:schemeClr val="tx1"/>
                          </a:solidFill>
                        </a:rPr>
                        <a:t>– Beavers can build dams and ponds, which helpssome plants and animals. </a:t>
                      </a:r>
                      <a:endParaRPr lang="en-US" sz="2800">
                        <a:solidFill>
                          <a:schemeClr val="tx1"/>
                        </a:solidFill>
                      </a:endParaRPr>
                    </a:p>
                    <a:p>
                      <a:pPr algn="just">
                        <a:buNone/>
                      </a:pPr>
                      <a:r>
                        <a:rPr lang="en-US" sz="2800">
                          <a:solidFill>
                            <a:schemeClr val="tx1"/>
                          </a:solidFill>
                        </a:rPr>
                        <a:t>– Beavers may </a:t>
                      </a:r>
                      <a:r>
                        <a:rPr lang="en-US" sz="2800" b="1">
                          <a:solidFill>
                            <a:schemeClr val="tx1"/>
                          </a:solidFill>
                        </a:rPr>
                        <a:t>(4)</a:t>
                      </a:r>
                      <a:r>
                        <a:rPr lang="en-US" sz="2800">
                          <a:solidFill>
                            <a:schemeClr val="tx1"/>
                          </a:solidFill>
                        </a:rPr>
                        <a:t> ______ the homes of other plants and animals.</a:t>
                      </a:r>
                      <a:endParaRPr lang="en-US" sz="2800">
                        <a:solidFill>
                          <a:schemeClr val="tx1"/>
                        </a:solidFill>
                      </a:endParaRPr>
                    </a:p>
                  </a:txBody>
                  <a:tcPr>
                    <a:solidFill>
                      <a:srgbClr val="FEC868"/>
                    </a:solidFill>
                  </a:tcPr>
                </a:tc>
              </a:tr>
              <a:tr h="1371600">
                <a:tc>
                  <a:txBody>
                    <a:bodyPr/>
                    <a:p>
                      <a:pPr algn="ctr">
                        <a:buNone/>
                      </a:pPr>
                      <a:r>
                        <a:rPr lang="en-US" sz="2800" b="1">
                          <a:solidFill>
                            <a:schemeClr val="tx1"/>
                          </a:solidFill>
                        </a:rPr>
                        <a:t>We should</a:t>
                      </a:r>
                      <a:endParaRPr lang="en-US" sz="2800" b="1">
                        <a:solidFill>
                          <a:schemeClr val="tx1"/>
                        </a:solidFill>
                      </a:endParaRPr>
                    </a:p>
                  </a:txBody>
                  <a:tcPr anchor="ctr" anchorCtr="0">
                    <a:solidFill>
                      <a:srgbClr val="FDA769"/>
                    </a:solidFill>
                  </a:tcPr>
                </a:tc>
                <a:tc>
                  <a:txBody>
                    <a:bodyPr/>
                    <a:p>
                      <a:pPr>
                        <a:buNone/>
                      </a:pPr>
                      <a:r>
                        <a:rPr lang="en-US" sz="2800">
                          <a:solidFill>
                            <a:schemeClr val="tx1"/>
                          </a:solidFill>
                        </a:rPr>
                        <a:t>– </a:t>
                      </a:r>
                      <a:r>
                        <a:rPr lang="en-US" sz="2800" b="1">
                          <a:solidFill>
                            <a:schemeClr val="tx1"/>
                          </a:solidFill>
                        </a:rPr>
                        <a:t>(5)</a:t>
                      </a:r>
                      <a:r>
                        <a:rPr lang="en-US" sz="2800">
                          <a:solidFill>
                            <a:schemeClr val="tx1"/>
                          </a:solidFill>
                        </a:rPr>
                        <a:t> ___________ habitats.</a:t>
                      </a:r>
                      <a:endParaRPr lang="en-US" sz="2800">
                        <a:solidFill>
                          <a:schemeClr val="tx1"/>
                        </a:solidFill>
                      </a:endParaRPr>
                    </a:p>
                    <a:p>
                      <a:pPr>
                        <a:buNone/>
                      </a:pPr>
                      <a:r>
                        <a:rPr lang="en-US" sz="2800">
                          <a:solidFill>
                            <a:schemeClr val="tx1"/>
                          </a:solidFill>
                        </a:rPr>
                        <a:t>– stop destroying forest habitats.</a:t>
                      </a:r>
                      <a:endParaRPr lang="en-US" sz="2800">
                        <a:solidFill>
                          <a:schemeClr val="tx1"/>
                        </a:solidFill>
                      </a:endParaRPr>
                    </a:p>
                    <a:p>
                      <a:pPr>
                        <a:buNone/>
                      </a:pPr>
                      <a:r>
                        <a:rPr lang="en-US" sz="2800">
                          <a:solidFill>
                            <a:schemeClr val="tx1"/>
                          </a:solidFill>
                        </a:rPr>
                        <a:t>– stop using </a:t>
                      </a:r>
                      <a:r>
                        <a:rPr lang="en-US" sz="2800" b="1">
                          <a:solidFill>
                            <a:schemeClr val="tx1"/>
                          </a:solidFill>
                        </a:rPr>
                        <a:t>(6)</a:t>
                      </a:r>
                      <a:r>
                        <a:rPr lang="en-US" sz="2800">
                          <a:solidFill>
                            <a:schemeClr val="tx1"/>
                          </a:solidFill>
                        </a:rPr>
                        <a:t> ______.</a:t>
                      </a:r>
                      <a:endParaRPr lang="en-US" sz="2800">
                        <a:solidFill>
                          <a:schemeClr val="tx1"/>
                        </a:solidFill>
                      </a:endParaRPr>
                    </a:p>
                  </a:txBody>
                  <a:tcPr>
                    <a:solidFill>
                      <a:srgbClr val="FDA769"/>
                    </a:solid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15"/>
                                        </p:tgtEl>
                                        <p:attrNameLst>
                                          <p:attrName>style.visibility</p:attrName>
                                        </p:attrNameLst>
                                      </p:cBhvr>
                                      <p:to>
                                        <p:strVal val="visible"/>
                                      </p:to>
                                    </p:set>
                                    <p:anim calcmode="discrete" valueType="clr">
                                      <p:cBhvr override="childStyle">
                                        <p:cTn id="2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5"/>
                                        </p:tgtEl>
                                        <p:attrNameLst>
                                          <p:attrName>fillcolor</p:attrName>
                                        </p:attrNameLst>
                                      </p:cBhvr>
                                      <p:tavLst>
                                        <p:tav tm="0">
                                          <p:val>
                                            <p:clrVal>
                                              <a:schemeClr val="accent2"/>
                                            </p:clrVal>
                                          </p:val>
                                        </p:tav>
                                        <p:tav tm="50000">
                                          <p:val>
                                            <p:clrVal>
                                              <a:schemeClr val="hlink"/>
                                            </p:clrVal>
                                          </p:val>
                                        </p:tav>
                                      </p:tavLst>
                                    </p:anim>
                                    <p:set>
                                      <p:cBhvr>
                                        <p:cTn id="24" dur="80"/>
                                        <p:tgtEl>
                                          <p:spTgt spid="15"/>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additive="base">
                                        <p:cTn id="28" dur="112068" fill="hold"/>
                                        <p:tgtEl>
                                          <p:spTgt spid="21"/>
                                        </p:tgtEl>
                                      </p:cBhvr>
                                    </p:cmd>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7" fill="hold" display="1">
                  <p:stCondLst>
                    <p:cond delay="indefinite"/>
                  </p:stCondLst>
                  <p:endCondLst>
                    <p:cond evt="onStopAudio">
                      <p:tgtEl>
                        <p:sldTgt/>
                      </p:tgtEl>
                    </p:cond>
                  </p:endCondLst>
                </p:cTn>
                <p:tgtEl>
                  <p:spTgt spid="21"/>
                </p:tgtEl>
              </p:cMediaNode>
            </p:audio>
          </p:childTnLst>
        </p:cTn>
      </p:par>
    </p:tnLst>
    <p:bldLst>
      <p:bldP spid="3" grpId="0" animBg="1"/>
      <p:bldP spid="3" grpId="1" animBg="1"/>
      <p:bldP spid="4" grpId="0" animBg="1"/>
      <p:bldP spid="4" grpId="1" animBg="1"/>
      <p:bldP spid="10" grpId="0" animBg="1"/>
      <p:bldP spid="10" grpId="1" animBg="1"/>
      <p:bldP spid="15" grpId="0" animBg="1"/>
      <p:bldP spid="15" grpId="1" animBg="1"/>
      <p:bldP spid="5" grpId="0" bldLvl="0" animBg="1"/>
      <p:bldP spid="5" grpId="1" animBg="1"/>
      <p:bldP spid="6" grpId="0" bldLvl="0" animBg="1"/>
      <p:bldP spid="6"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7965</Words>
  <Application>WPS Presentation</Application>
  <PresentationFormat>Widescreen</PresentationFormat>
  <Paragraphs>346</Paragraphs>
  <Slides>23</Slides>
  <Notes>15</Notes>
  <HiddenSlides>0</HiddenSlides>
  <MMClips>3</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23</vt:i4>
      </vt:variant>
    </vt:vector>
  </HeadingPairs>
  <TitlesOfParts>
    <vt:vector size="39" baseType="lpstr">
      <vt:lpstr>Arial</vt:lpstr>
      <vt:lpstr>SimSun</vt:lpstr>
      <vt:lpstr>Wingdings</vt:lpstr>
      <vt:lpstr>Arial Black</vt:lpstr>
      <vt:lpstr>Cooper Black</vt:lpstr>
      <vt:lpstr>Myriad Pro</vt:lpstr>
      <vt:lpstr>Segoe Print</vt:lpstr>
      <vt:lpstr>Courier New</vt:lpstr>
      <vt:lpstr>Adobe Gothic Std B</vt:lpstr>
      <vt:lpstr>Yu Gothic UI Semibold</vt:lpstr>
      <vt:lpstr>Calibri</vt:lpstr>
      <vt:lpstr>Microsoft YaHei</vt:lpstr>
      <vt:lpstr>Arial Unicode MS</vt:lpstr>
      <vt:lpstr>Calibri Light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357</cp:revision>
  <dcterms:created xsi:type="dcterms:W3CDTF">2020-12-09T02:04:00Z</dcterms:created>
  <dcterms:modified xsi:type="dcterms:W3CDTF">2024-01-27T04:09:19Z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1033-12.2.0.13431</vt:lpwstr>
  </property>
</Properties>
</file>