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256" r:id="rId3"/>
    <p:sldId id="302" r:id="rId4"/>
    <p:sldId id="279" r:id="rId5"/>
    <p:sldId id="316" r:id="rId6"/>
    <p:sldId id="347" r:id="rId7"/>
    <p:sldId id="348" r:id="rId8"/>
    <p:sldId id="349" r:id="rId9"/>
    <p:sldId id="350" r:id="rId10"/>
    <p:sldId id="283" r:id="rId11"/>
    <p:sldId id="276" r:id="rId12"/>
    <p:sldId id="298" r:id="rId13"/>
    <p:sldId id="327" r:id="rId14"/>
    <p:sldId id="325" r:id="rId15"/>
    <p:sldId id="313" r:id="rId16"/>
    <p:sldId id="314" r:id="rId17"/>
    <p:sldId id="33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LINH" initials="NL" lastIdx="2" clrIdx="0">
    <p:extLst>
      <p:ext uri="{19B8F6BF-5375-455C-9EA6-DF929625EA0E}">
        <p15:presenceInfo xmlns:p15="http://schemas.microsoft.com/office/powerpoint/2012/main" userId="a6fb245461e99cb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B66"/>
    <a:srgbClr val="FBCDCD"/>
    <a:srgbClr val="F7A5A5"/>
    <a:srgbClr val="7192A9"/>
    <a:srgbClr val="F37D91"/>
    <a:srgbClr val="F26649"/>
    <a:srgbClr val="F3F6F6"/>
    <a:srgbClr val="D8E5E5"/>
    <a:srgbClr val="3B87CD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956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2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20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139816"/>
              </p:ext>
            </p:extLst>
          </p:nvPr>
        </p:nvGraphicFramePr>
        <p:xfrm>
          <a:off x="651403" y="1408996"/>
          <a:ext cx="10526880" cy="135903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756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7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3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2169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863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habitat (n)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habəˌtat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môi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trường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sống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id="{C3D92046-ABA4-4AD4-69F0-A9265AB34E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340343"/>
              </p:ext>
            </p:extLst>
          </p:nvPr>
        </p:nvGraphicFramePr>
        <p:xfrm>
          <a:off x="651403" y="2768028"/>
          <a:ext cx="10537153" cy="140917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745936">
                  <a:extLst>
                    <a:ext uri="{9D8B030D-6E8A-4147-A177-3AD203B41FA5}">
                      <a16:colId xmlns:a16="http://schemas.microsoft.com/office/drawing/2014/main" val="1865649736"/>
                    </a:ext>
                  </a:extLst>
                </a:gridCol>
                <a:gridCol w="3547445">
                  <a:extLst>
                    <a:ext uri="{9D8B030D-6E8A-4147-A177-3AD203B41FA5}">
                      <a16:colId xmlns:a16="http://schemas.microsoft.com/office/drawing/2014/main" val="2358623960"/>
                    </a:ext>
                  </a:extLst>
                </a:gridCol>
                <a:gridCol w="3243772">
                  <a:extLst>
                    <a:ext uri="{9D8B030D-6E8A-4147-A177-3AD203B41FA5}">
                      <a16:colId xmlns:a16="http://schemas.microsoft.com/office/drawing/2014/main" val="1403388805"/>
                    </a:ext>
                  </a:extLst>
                </a:gridCol>
              </a:tblGrid>
              <a:tr h="74230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Endangered species (n)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inˌdānjərd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ˈ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spēSHēz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động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sách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đỏ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548895296"/>
                  </a:ext>
                </a:extLst>
              </a:tr>
              <a:tr h="66686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carbon footprint (n)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/ˌ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kärbən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ˈ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fo͝otprint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dấu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chân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cacbon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074340123"/>
                  </a:ext>
                </a:extLst>
              </a:tr>
            </a:tbl>
          </a:graphicData>
        </a:graphic>
      </p:graphicFrame>
      <p:graphicFrame>
        <p:nvGraphicFramePr>
          <p:cNvPr id="3" name="Bảng 2">
            <a:extLst>
              <a:ext uri="{FF2B5EF4-FFF2-40B4-BE49-F238E27FC236}">
                <a16:creationId xmlns:a16="http://schemas.microsoft.com/office/drawing/2014/main" id="{D248FCE9-E788-D955-BD89-CA6C6E69B9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948945"/>
              </p:ext>
            </p:extLst>
          </p:nvPr>
        </p:nvGraphicFramePr>
        <p:xfrm>
          <a:off x="651403" y="4188355"/>
          <a:ext cx="10537153" cy="134787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745936">
                  <a:extLst>
                    <a:ext uri="{9D8B030D-6E8A-4147-A177-3AD203B41FA5}">
                      <a16:colId xmlns:a16="http://schemas.microsoft.com/office/drawing/2014/main" val="1865649736"/>
                    </a:ext>
                  </a:extLst>
                </a:gridCol>
                <a:gridCol w="3547445">
                  <a:extLst>
                    <a:ext uri="{9D8B030D-6E8A-4147-A177-3AD203B41FA5}">
                      <a16:colId xmlns:a16="http://schemas.microsoft.com/office/drawing/2014/main" val="2358623960"/>
                    </a:ext>
                  </a:extLst>
                </a:gridCol>
                <a:gridCol w="3243772">
                  <a:extLst>
                    <a:ext uri="{9D8B030D-6E8A-4147-A177-3AD203B41FA5}">
                      <a16:colId xmlns:a16="http://schemas.microsoft.com/office/drawing/2014/main" val="1403388805"/>
                    </a:ext>
                  </a:extLst>
                </a:gridCol>
              </a:tblGrid>
              <a:tr h="68101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release (v)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rəˈlēs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thải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548895296"/>
                  </a:ext>
                </a:extLst>
              </a:tr>
              <a:tr h="66686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 single-use (adj)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 ˈ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siNGɡ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(ə)l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yo͞os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dùng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một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lần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074340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989660" y="268956"/>
            <a:ext cx="802263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68701" y="22801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1486" y="12537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177800" y="1133621"/>
            <a:ext cx="12014200" cy="5607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/>
              <a:t>Club leader: </a:t>
            </a:r>
            <a:r>
              <a:rPr lang="en-US" sz="2000" dirty="0"/>
              <a:t>Hello. Welcome back. Today we’re discussing environmental problems and environmental protection. What are our serious environmental problems now?</a:t>
            </a:r>
            <a:br>
              <a:rPr lang="en-US" sz="2000" dirty="0"/>
            </a:br>
            <a:r>
              <a:rPr lang="en-US" sz="2000" b="1" dirty="0"/>
              <a:t>Nam:</a:t>
            </a:r>
            <a:r>
              <a:rPr lang="en-US" sz="2000" dirty="0"/>
              <a:t> Pollution and habitat loss, I think.</a:t>
            </a:r>
            <a:br>
              <a:rPr lang="en-US" sz="2000" dirty="0"/>
            </a:br>
            <a:r>
              <a:rPr lang="en-US" sz="2000" b="1" dirty="0"/>
              <a:t>Ann:</a:t>
            </a:r>
            <a:r>
              <a:rPr lang="en-US" sz="2000" dirty="0"/>
              <a:t> I agree. The air and water quality are getting worse and worse.</a:t>
            </a:r>
            <a:br>
              <a:rPr lang="en-US" sz="2000" dirty="0"/>
            </a:br>
            <a:r>
              <a:rPr lang="en-US" sz="2000" b="1" dirty="0"/>
              <a:t>Club leader: </a:t>
            </a:r>
            <a:r>
              <a:rPr lang="en-US" sz="2000" dirty="0"/>
              <a:t>Any others?</a:t>
            </a:r>
            <a:br>
              <a:rPr lang="en-US" sz="2000" dirty="0"/>
            </a:br>
            <a:r>
              <a:rPr lang="en-US" sz="2000" b="1" dirty="0"/>
              <a:t>Ann: </a:t>
            </a:r>
            <a:r>
              <a:rPr lang="en-US" sz="2000" dirty="0"/>
              <a:t>Yes, I can think of some like global warming, endangered species loss, …</a:t>
            </a:r>
            <a:br>
              <a:rPr lang="en-US" sz="2000" dirty="0"/>
            </a:br>
            <a:r>
              <a:rPr lang="en-US" sz="2000" b="1" dirty="0"/>
              <a:t>Nam: </a:t>
            </a:r>
            <a:r>
              <a:rPr lang="en-US" sz="2000" dirty="0"/>
              <a:t>So what should we do to help protect our environment?</a:t>
            </a:r>
            <a:br>
              <a:rPr lang="en-US" sz="2000" dirty="0"/>
            </a:br>
            <a:r>
              <a:rPr lang="en-US" sz="2000" b="1" dirty="0"/>
              <a:t>Club leader: </a:t>
            </a:r>
            <a:r>
              <a:rPr lang="en-US" sz="2000" dirty="0"/>
              <a:t>We can reduce our carbon footprint even in our homes.</a:t>
            </a:r>
            <a:br>
              <a:rPr lang="en-US" sz="2000" dirty="0"/>
            </a:br>
            <a:r>
              <a:rPr lang="en-US" sz="2000" b="1" dirty="0"/>
              <a:t>Ann: </a:t>
            </a:r>
            <a:r>
              <a:rPr lang="en-US" sz="2000" dirty="0"/>
              <a:t>What do you mean by ‘carbon footprint’?</a:t>
            </a:r>
            <a:br>
              <a:rPr lang="en-US" sz="2000" dirty="0"/>
            </a:br>
            <a:r>
              <a:rPr lang="en-US" sz="2000" b="1" dirty="0"/>
              <a:t>Club leader: </a:t>
            </a:r>
            <a:r>
              <a:rPr lang="en-US" sz="2000" dirty="0"/>
              <a:t>It’s the amount of carbon dioxide we release into the environment.</a:t>
            </a:r>
            <a:br>
              <a:rPr lang="en-US" sz="2000" dirty="0"/>
            </a:br>
            <a:r>
              <a:rPr lang="en-US" sz="2000" b="1" dirty="0"/>
              <a:t>Ann: </a:t>
            </a:r>
            <a:r>
              <a:rPr lang="en-US" sz="2000" dirty="0"/>
              <a:t>I see. So we can do things like turning off devices when we’re not using them.</a:t>
            </a:r>
            <a:br>
              <a:rPr lang="en-US" sz="2000" dirty="0"/>
            </a:br>
            <a:r>
              <a:rPr lang="en-US" sz="2000" b="1" dirty="0"/>
              <a:t>Club leader: </a:t>
            </a:r>
            <a:r>
              <a:rPr lang="en-US" sz="2000" dirty="0"/>
              <a:t>Right … And there is much more we can do, like </a:t>
            </a:r>
            <a:r>
              <a:rPr lang="en-US" sz="2000" dirty="0" err="1"/>
              <a:t>practising</a:t>
            </a:r>
            <a:r>
              <a:rPr lang="en-US" sz="2000" dirty="0"/>
              <a:t> the 3Rs.</a:t>
            </a:r>
            <a:br>
              <a:rPr lang="en-US" sz="2000" dirty="0"/>
            </a:br>
            <a:r>
              <a:rPr lang="en-US" sz="2000" b="1" dirty="0"/>
              <a:t>Nam: </a:t>
            </a:r>
            <a:r>
              <a:rPr lang="en-US" sz="2000" dirty="0"/>
              <a:t>We can plant more trees in our </a:t>
            </a:r>
            <a:r>
              <a:rPr lang="en-US" sz="2000" dirty="0" err="1"/>
              <a:t>neighbourhood</a:t>
            </a:r>
            <a:r>
              <a:rPr lang="en-US" sz="2000" dirty="0"/>
              <a:t> too.</a:t>
            </a:r>
            <a:br>
              <a:rPr lang="en-US" sz="2000" dirty="0"/>
            </a:br>
            <a:r>
              <a:rPr lang="en-US" sz="2000" b="1" dirty="0"/>
              <a:t>Ann: </a:t>
            </a:r>
            <a:r>
              <a:rPr lang="en-US" sz="2000" dirty="0"/>
              <a:t>And try to avoid using single-use products, like plastic bags, and stop littering.</a:t>
            </a:r>
            <a:br>
              <a:rPr lang="en-US" sz="2000" dirty="0"/>
            </a:br>
            <a:r>
              <a:rPr lang="en-US" sz="2000" b="1" dirty="0"/>
              <a:t>Club leader: </a:t>
            </a:r>
            <a:r>
              <a:rPr lang="en-US" sz="2000" dirty="0"/>
              <a:t>Yeah. And we can volunteer at some local environment </a:t>
            </a:r>
            <a:r>
              <a:rPr lang="en-US" sz="2000" dirty="0" err="1"/>
              <a:t>programmes</a:t>
            </a:r>
            <a:r>
              <a:rPr lang="en-US" sz="2000" dirty="0"/>
              <a:t> to save endangered species.</a:t>
            </a:r>
            <a:endParaRPr lang="en-US" sz="2400" dirty="0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26851A60-98FB-3DC7-A344-96D21D3798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" t="3325" r="2134" b="10861"/>
          <a:stretch/>
        </p:blipFill>
        <p:spPr>
          <a:xfrm>
            <a:off x="8917969" y="1910805"/>
            <a:ext cx="2825394" cy="276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244618" y="131946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8863" y="1316740"/>
            <a:ext cx="1116147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conversation again and  match the two halves in the two columns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8549" y="121410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380817AE-ECC5-214F-D499-F01348752B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70" t="35356" r="50000" b="32584"/>
          <a:stretch/>
        </p:blipFill>
        <p:spPr>
          <a:xfrm>
            <a:off x="1068511" y="2126749"/>
            <a:ext cx="5630239" cy="3946085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6AD2EA9-F20B-3306-DD3D-54FB9891C998}"/>
              </a:ext>
            </a:extLst>
          </p:cNvPr>
          <p:cNvSpPr txBox="1"/>
          <p:nvPr/>
        </p:nvSpPr>
        <p:spPr>
          <a:xfrm>
            <a:off x="7643973" y="2661007"/>
            <a:ext cx="23733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1. C </a:t>
            </a:r>
            <a:endParaRPr lang="vi-VN" sz="36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6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2. D </a:t>
            </a:r>
            <a:endParaRPr lang="vi-VN" sz="36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6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3. E </a:t>
            </a:r>
            <a:endParaRPr lang="vi-VN" sz="36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6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4. A </a:t>
            </a:r>
            <a:endParaRPr lang="vi-VN" sz="36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6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5. B</a:t>
            </a:r>
            <a:endParaRPr lang="vi-VN" sz="36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16690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each sentence with one word or phrase from the box.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6756428-0DDB-B86B-2192-FB91E1170C1E}"/>
              </a:ext>
            </a:extLst>
          </p:cNvPr>
          <p:cNvSpPr txBox="1"/>
          <p:nvPr/>
        </p:nvSpPr>
        <p:spPr>
          <a:xfrm>
            <a:off x="576198" y="2631162"/>
            <a:ext cx="1129045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/>
              <a:t>1. _______________ is a serious problem everywhere.</a:t>
            </a:r>
          </a:p>
          <a:p>
            <a:r>
              <a:rPr lang="en-US" sz="3200" i="1" dirty="0"/>
              <a:t>2. We should avoid dumping waste into lakes and rivers to _________________ water pollution.</a:t>
            </a:r>
          </a:p>
          <a:p>
            <a:r>
              <a:rPr lang="en-US" sz="3200" i="1" dirty="0"/>
              <a:t>3. We shouldn’t throw away ________________ products but recycle them.</a:t>
            </a:r>
          </a:p>
          <a:p>
            <a:r>
              <a:rPr lang="en-US" sz="3200" i="1" dirty="0"/>
              <a:t>4. _____________________ is the amount of carbon dioxide</a:t>
            </a:r>
          </a:p>
          <a:p>
            <a:r>
              <a:rPr lang="en-US" sz="3200" i="1" dirty="0"/>
              <a:t>we release into the environment.</a:t>
            </a:r>
          </a:p>
          <a:p>
            <a:r>
              <a:rPr lang="en-US" sz="3200" i="1" dirty="0"/>
              <a:t>5. We hope a lot more people join our ______________________.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678DF58D-669E-CB2D-36AE-4E98087EC9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31" t="35382" r="50908" b="55054"/>
          <a:stretch/>
        </p:blipFill>
        <p:spPr>
          <a:xfrm>
            <a:off x="3821749" y="1631579"/>
            <a:ext cx="4544691" cy="999583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0A33C70-1989-86D5-1E95-4D4705F6E7CF}"/>
              </a:ext>
            </a:extLst>
          </p:cNvPr>
          <p:cNvSpPr txBox="1"/>
          <p:nvPr/>
        </p:nvSpPr>
        <p:spPr>
          <a:xfrm>
            <a:off x="1078804" y="2631162"/>
            <a:ext cx="3000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POLLUTION</a:t>
            </a:r>
            <a:endParaRPr lang="vi-VN" sz="2800" b="1" dirty="0">
              <a:solidFill>
                <a:srgbClr val="C00000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041E85D0-7FDA-3A11-564A-9D60C6BAFC53}"/>
              </a:ext>
            </a:extLst>
          </p:cNvPr>
          <p:cNvSpPr txBox="1"/>
          <p:nvPr/>
        </p:nvSpPr>
        <p:spPr>
          <a:xfrm>
            <a:off x="827500" y="3650543"/>
            <a:ext cx="3000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REDUCE</a:t>
            </a:r>
            <a:endParaRPr lang="vi-VN" sz="2800" b="1" dirty="0">
              <a:solidFill>
                <a:srgbClr val="C00000"/>
              </a:solidFill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B4282281-1F65-76D0-5C45-E7A4F92CC1A2}"/>
              </a:ext>
            </a:extLst>
          </p:cNvPr>
          <p:cNvSpPr txBox="1"/>
          <p:nvPr/>
        </p:nvSpPr>
        <p:spPr>
          <a:xfrm>
            <a:off x="5450871" y="4129680"/>
            <a:ext cx="3000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SINGLE-USE</a:t>
            </a:r>
            <a:endParaRPr lang="vi-VN" sz="2800" b="1" dirty="0">
              <a:solidFill>
                <a:srgbClr val="C00000"/>
              </a:solidFill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8751E713-2C64-99B8-3B6A-656D0C98C47B}"/>
              </a:ext>
            </a:extLst>
          </p:cNvPr>
          <p:cNvSpPr txBox="1"/>
          <p:nvPr/>
        </p:nvSpPr>
        <p:spPr>
          <a:xfrm>
            <a:off x="1619727" y="5114907"/>
            <a:ext cx="340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CARBON FOOTPRINT</a:t>
            </a:r>
            <a:endParaRPr lang="vi-VN" sz="2800" b="1" dirty="0">
              <a:solidFill>
                <a:srgbClr val="C00000"/>
              </a:solidFill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C479C0FC-EC0C-4B29-D553-87A71D5D7A6C}"/>
              </a:ext>
            </a:extLst>
          </p:cNvPr>
          <p:cNvSpPr txBox="1"/>
          <p:nvPr/>
        </p:nvSpPr>
        <p:spPr>
          <a:xfrm>
            <a:off x="6633515" y="6111499"/>
            <a:ext cx="5058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ENVIRONMENT PROGRAMME</a:t>
            </a:r>
            <a:endParaRPr lang="vi-VN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3D84BABB-C90A-7513-3751-3C71641928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043" t="68641" r="27979" b="14507"/>
          <a:stretch/>
        </p:blipFill>
        <p:spPr>
          <a:xfrm>
            <a:off x="7043210" y="4474182"/>
            <a:ext cx="3124926" cy="2282647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B9AF0DCD-1684-FA14-B607-0177C6CEC8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213" t="52923" r="20398" b="31687"/>
          <a:stretch/>
        </p:blipFill>
        <p:spPr>
          <a:xfrm>
            <a:off x="1861881" y="4345982"/>
            <a:ext cx="3470407" cy="2424688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A3F7472B-DE5F-DD57-1959-FA247E1ECE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320" t="52022" r="33360" b="30998"/>
          <a:stretch/>
        </p:blipFill>
        <p:spPr>
          <a:xfrm>
            <a:off x="8157155" y="2096743"/>
            <a:ext cx="3533323" cy="220289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C63323B8-AE48-CEAC-17DC-D2ADB9A604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580" t="32659" r="19873" b="48824"/>
          <a:stretch/>
        </p:blipFill>
        <p:spPr>
          <a:xfrm>
            <a:off x="476720" y="1605348"/>
            <a:ext cx="6873749" cy="2802721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a phrase from the box under each picture.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476720" y="3789100"/>
            <a:ext cx="25130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242021"/>
                </a:solidFill>
                <a:latin typeface="MyriadPro-Regular"/>
              </a:rPr>
              <a:t>3Rs</a:t>
            </a:r>
            <a:endParaRPr lang="en-US" sz="2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B714BD-1E6B-4B72-A0ED-AC30B1015964}"/>
              </a:ext>
            </a:extLst>
          </p:cNvPr>
          <p:cNvSpPr txBox="1"/>
          <p:nvPr/>
        </p:nvSpPr>
        <p:spPr>
          <a:xfrm>
            <a:off x="4816729" y="3837976"/>
            <a:ext cx="28924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242021"/>
                </a:solidFill>
                <a:latin typeface="MyriadPro-Regular"/>
              </a:rPr>
              <a:t>water pollution</a:t>
            </a:r>
            <a:endParaRPr lang="en-US" sz="2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E55988-46A6-48BC-ACEE-9E1AD7694C82}"/>
              </a:ext>
            </a:extLst>
          </p:cNvPr>
          <p:cNvSpPr txBox="1"/>
          <p:nvPr/>
        </p:nvSpPr>
        <p:spPr>
          <a:xfrm>
            <a:off x="8997342" y="3789099"/>
            <a:ext cx="31102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242021"/>
                </a:solidFill>
                <a:latin typeface="MyriadPro-Regular"/>
              </a:rPr>
              <a:t>endangered species</a:t>
            </a:r>
            <a:endParaRPr lang="en-US" sz="2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61EA4B-30B8-472A-BF91-925631BF0E1A}"/>
              </a:ext>
            </a:extLst>
          </p:cNvPr>
          <p:cNvSpPr txBox="1"/>
          <p:nvPr/>
        </p:nvSpPr>
        <p:spPr>
          <a:xfrm>
            <a:off x="2684421" y="6295164"/>
            <a:ext cx="31102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242021"/>
                </a:solidFill>
                <a:latin typeface="MyriadPro-Regular"/>
              </a:rPr>
              <a:t>plastic rubbish</a:t>
            </a:r>
            <a:endParaRPr lang="en-US" sz="24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D4B093-B237-40EE-B097-DAAF1091CC84}"/>
              </a:ext>
            </a:extLst>
          </p:cNvPr>
          <p:cNvSpPr txBox="1"/>
          <p:nvPr/>
        </p:nvSpPr>
        <p:spPr>
          <a:xfrm>
            <a:off x="7805294" y="6332693"/>
            <a:ext cx="31399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242021"/>
                </a:solidFill>
                <a:latin typeface="MyriadPro-Regular"/>
              </a:rPr>
              <a:t>s</a:t>
            </a:r>
            <a:r>
              <a:rPr lang="en-US" sz="2400" b="1" i="0" dirty="0">
                <a:solidFill>
                  <a:srgbClr val="242021"/>
                </a:solidFill>
                <a:latin typeface="MyriadPro-Regular"/>
              </a:rPr>
              <a:t>ingle-use products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8" grpId="0"/>
      <p:bldP spid="19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-28462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507915" y="1142768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Environment Quiz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75770" y="119327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6230" y="106572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1028" name="Picture 4" descr="Find someone Images, Stock Photos &amp; Vectors | Shutterstock">
            <a:extLst>
              <a:ext uri="{FF2B5EF4-FFF2-40B4-BE49-F238E27FC236}">
                <a16:creationId xmlns:a16="http://schemas.microsoft.com/office/drawing/2014/main" id="{EEEB44F3-23BC-479B-9ECC-42B3DB13E1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58"/>
          <a:stretch/>
        </p:blipFill>
        <p:spPr bwMode="auto">
          <a:xfrm>
            <a:off x="9262531" y="1142768"/>
            <a:ext cx="2749764" cy="258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72D0CA1-E867-EFAF-5B64-F9B0F5BD2102}"/>
              </a:ext>
            </a:extLst>
          </p:cNvPr>
          <p:cNvSpPr txBox="1"/>
          <p:nvPr/>
        </p:nvSpPr>
        <p:spPr>
          <a:xfrm>
            <a:off x="214805" y="1873890"/>
            <a:ext cx="866206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Which of the following is the greenest form of transport?</a:t>
            </a:r>
            <a:endParaRPr lang="vi-VN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Motorbike. B. Bus. C. Bicycle.</a:t>
            </a:r>
            <a:endParaRPr lang="vi-VN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Which of the following is a renewable source?</a:t>
            </a:r>
            <a:endParaRPr lang="vi-VN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Coal. B. Oil. C. Wind.</a:t>
            </a:r>
            <a:endParaRPr lang="vi-VN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What causes the most pollution?</a:t>
            </a:r>
            <a:endParaRPr lang="vi-VN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Factories. B. Animals. C. Hospitals.</a:t>
            </a:r>
            <a:endParaRPr lang="vi-VN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The surroundings in which we live are our ______.</a:t>
            </a:r>
            <a:endParaRPr lang="vi-VN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habitat B. place C. </a:t>
            </a:r>
            <a:r>
              <a:rPr lang="fr-FR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environment</a:t>
            </a:r>
            <a:endParaRPr lang="vi-VN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Which of these will reduce your carbon footprint?</a:t>
            </a:r>
            <a:endParaRPr lang="vi-VN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>
              <a:buAutoNum type="alphaUcPeriod"/>
            </a:pP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Cutting down a lot of trees.</a:t>
            </a:r>
          </a:p>
          <a:p>
            <a:pPr marL="514350" indent="-514350">
              <a:buAutoNum type="alphaUcPeriod"/>
            </a:pP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Recycling paper products.</a:t>
            </a:r>
            <a:endParaRPr lang="vi-VN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Leaving the TV on all night.</a:t>
            </a:r>
            <a:endParaRPr lang="vi-VN" sz="2600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CC43839-5E5B-91E5-4DB6-3C526893EDBA}"/>
              </a:ext>
            </a:extLst>
          </p:cNvPr>
          <p:cNvSpPr txBox="1"/>
          <p:nvPr/>
        </p:nvSpPr>
        <p:spPr>
          <a:xfrm>
            <a:off x="8483693" y="2612553"/>
            <a:ext cx="194457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r>
              <a:rPr lang="vi-VN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1. C </a:t>
            </a:r>
            <a:endParaRPr lang="vi-VN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2. C </a:t>
            </a:r>
            <a:endParaRPr lang="vi-VN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3. A </a:t>
            </a:r>
            <a:endParaRPr lang="vi-VN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4. C </a:t>
            </a:r>
            <a:endParaRPr lang="vi-VN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5. B</a:t>
            </a:r>
            <a:endParaRPr lang="vi-VN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1499796" y="2453580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use lexical items related to environment protections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identify the language features that are covered in the unit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814985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Workbook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839389"/>
            <a:ext cx="3581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1: GETTING STARTED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264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ENVIRONMENTAL PROTECTION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3687723" y="2643224"/>
            <a:ext cx="4427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26649"/>
                </a:solidFill>
              </a:rPr>
              <a:t>At the Go Green Club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AD941623-DA1C-9177-C805-783F965F42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638" y="3219166"/>
            <a:ext cx="4207963" cy="315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90339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Asking questions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758577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796371"/>
            <a:ext cx="5755112" cy="229396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Listen ad read.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Read the conversation again and  match the two halves in the two columns.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Complete each sentence with one word or phrase from the box.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Write a phrase from the box under each picture.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5232050"/>
            <a:ext cx="5743692" cy="56248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Environment Quiz.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88241"/>
            <a:ext cx="1012115" cy="130209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9" y="5391062"/>
            <a:ext cx="1012115" cy="53524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93956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7859885" y="1280997"/>
            <a:ext cx="441244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ENVIROMENTAL ISSUES IN OUR CITY?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215812" y="1380706"/>
            <a:ext cx="3907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Answer the question: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-30760" y="3701001"/>
            <a:ext cx="46505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ENVIROMENTAL PROTECTION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E0CF923F-8768-14E3-8749-BAB1DF661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252" y="3054889"/>
            <a:ext cx="5030036" cy="376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74921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habitat </a:t>
            </a:r>
            <a:r>
              <a:rPr lang="en-US" sz="48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4681" y="4050460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môi</a:t>
            </a:r>
            <a:r>
              <a:rPr lang="en-US" sz="3600" dirty="0"/>
              <a:t> </a:t>
            </a:r>
            <a:r>
              <a:rPr lang="en-US" sz="3600" dirty="0" err="1"/>
              <a:t>trường</a:t>
            </a:r>
            <a:r>
              <a:rPr lang="en-US" sz="3600" dirty="0"/>
              <a:t> </a:t>
            </a:r>
            <a:r>
              <a:rPr lang="en-US" sz="3600" dirty="0" err="1"/>
              <a:t>sống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927696" y="3082608"/>
            <a:ext cx="2344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habəˌtat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76313086-3DFE-2285-D577-E0764DD5E0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7" b="6217"/>
          <a:stretch/>
        </p:blipFill>
        <p:spPr>
          <a:xfrm>
            <a:off x="5424754" y="1085214"/>
            <a:ext cx="6289589" cy="550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108822" y="1791682"/>
            <a:ext cx="8471985" cy="1081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endangered species</a:t>
            </a:r>
            <a:r>
              <a:rPr lang="en-US" sz="6600" b="1" dirty="0"/>
              <a:t> </a:t>
            </a:r>
            <a:r>
              <a:rPr lang="en-US" sz="48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87915" y="4178113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động</a:t>
            </a:r>
            <a:r>
              <a:rPr lang="en-US" sz="3600" dirty="0"/>
              <a:t> </a:t>
            </a:r>
            <a:r>
              <a:rPr lang="en-US" sz="3600" dirty="0" err="1"/>
              <a:t>vật</a:t>
            </a:r>
            <a:r>
              <a:rPr lang="en-US" sz="3600" dirty="0"/>
              <a:t> </a:t>
            </a:r>
            <a:r>
              <a:rPr lang="en-US" sz="3600" dirty="0" err="1"/>
              <a:t>sách</a:t>
            </a:r>
            <a:r>
              <a:rPr lang="en-US" sz="3600" dirty="0"/>
              <a:t> </a:t>
            </a:r>
            <a:r>
              <a:rPr lang="en-US" sz="3600" dirty="0" err="1"/>
              <a:t>đỏ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916644" y="3187983"/>
            <a:ext cx="43925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inˌdānjərd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ˈ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spēSHēz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258919BE-8017-469E-31A9-9030ED5C0C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549" y="2930482"/>
            <a:ext cx="5767227" cy="35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787964" y="1736858"/>
            <a:ext cx="649641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carbon footprint </a:t>
            </a:r>
            <a:r>
              <a:rPr lang="en-US" sz="48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53944" y="4051092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dấu</a:t>
            </a:r>
            <a:r>
              <a:rPr lang="en-US" sz="3600" dirty="0"/>
              <a:t> </a:t>
            </a:r>
            <a:r>
              <a:rPr lang="en-US" sz="3600" dirty="0" err="1"/>
              <a:t>chân</a:t>
            </a:r>
            <a:r>
              <a:rPr lang="en-US" sz="3600" dirty="0"/>
              <a:t> </a:t>
            </a:r>
            <a:r>
              <a:rPr lang="en-US" sz="3600" dirty="0" err="1"/>
              <a:t>cac</a:t>
            </a:r>
            <a:r>
              <a:rPr lang="en-US" sz="3600" dirty="0"/>
              <a:t>-bon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423856" y="3071566"/>
            <a:ext cx="40318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/ˌ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kärbən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ˈ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fo͝otprint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BB06539C-B1ED-C31A-2C91-ADAA44E556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83"/>
          <a:stretch/>
        </p:blipFill>
        <p:spPr>
          <a:xfrm rot="20366365">
            <a:off x="5315207" y="2489782"/>
            <a:ext cx="6496413" cy="333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250364" y="2296605"/>
            <a:ext cx="4148767" cy="124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release </a:t>
            </a:r>
            <a:r>
              <a:rPr lang="en-US" sz="4800" b="1" dirty="0">
                <a:solidFill>
                  <a:srgbClr val="AD4F0F"/>
                </a:solidFill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47281" y="4109374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thải</a:t>
            </a:r>
            <a:r>
              <a:rPr lang="en-US" sz="3600" dirty="0"/>
              <a:t> </a:t>
            </a:r>
            <a:r>
              <a:rPr lang="en-US" sz="3600" dirty="0" err="1"/>
              <a:t>ra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351830" y="3431565"/>
            <a:ext cx="16417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rəˈlēs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14EF985A-4251-A0DF-1488-477826D2DE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663" y="998856"/>
            <a:ext cx="5306056" cy="530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3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044881" y="2195574"/>
            <a:ext cx="5150436" cy="124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single-use </a:t>
            </a:r>
            <a:r>
              <a:rPr lang="en-US" sz="4800" b="1" dirty="0">
                <a:solidFill>
                  <a:srgbClr val="AD4F0F"/>
                </a:solidFill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47281" y="4109374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dùng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lần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319495" y="3431565"/>
            <a:ext cx="37064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 ˈ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siNGɡ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(ə)l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yo͞os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435F9963-0EB4-1CAF-2267-6C25A8C64B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739" y="1817635"/>
            <a:ext cx="4381380" cy="370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5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3426</TotalTime>
  <Words>850</Words>
  <Application>Microsoft Office PowerPoint</Application>
  <PresentationFormat>Màn hình rộng</PresentationFormat>
  <Paragraphs>147</Paragraphs>
  <Slides>18</Slides>
  <Notes>15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Myriad Pro</vt:lpstr>
      <vt:lpstr>MyriadPro-Regular</vt:lpstr>
      <vt:lpstr>Times New Roman</vt:lpstr>
      <vt:lpstr>Wingdings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NGUYEN LINH</cp:lastModifiedBy>
  <cp:revision>205</cp:revision>
  <dcterms:created xsi:type="dcterms:W3CDTF">2020-12-09T02:04:09Z</dcterms:created>
  <dcterms:modified xsi:type="dcterms:W3CDTF">2023-02-17T02:30:53Z</dcterms:modified>
</cp:coreProperties>
</file>