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279" r:id="rId5"/>
    <p:sldId id="316" r:id="rId6"/>
    <p:sldId id="347" r:id="rId7"/>
    <p:sldId id="348" r:id="rId8"/>
    <p:sldId id="349" r:id="rId9"/>
    <p:sldId id="350" r:id="rId10"/>
    <p:sldId id="283" r:id="rId11"/>
    <p:sldId id="276" r:id="rId12"/>
    <p:sldId id="298" r:id="rId13"/>
    <p:sldId id="327" r:id="rId14"/>
    <p:sldId id="325" r:id="rId15"/>
    <p:sldId id="313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BCDCD"/>
    <a:srgbClr val="F7A5A5"/>
    <a:srgbClr val="7192A9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5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21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372388"/>
              </p:ext>
            </p:extLst>
          </p:nvPr>
        </p:nvGraphicFramePr>
        <p:xfrm>
          <a:off x="651403" y="1408996"/>
          <a:ext cx="10526880" cy="135903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56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7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3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16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ecosystem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ēkōˌsistəm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thái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77812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</a:t>
            </a: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C3D92046-ABA4-4AD4-69F0-A9265AB34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877899"/>
              </p:ext>
            </p:extLst>
          </p:nvPr>
        </p:nvGraphicFramePr>
        <p:xfrm>
          <a:off x="651403" y="2768028"/>
          <a:ext cx="10537153" cy="140917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45936">
                  <a:extLst>
                    <a:ext uri="{9D8B030D-6E8A-4147-A177-3AD203B41FA5}">
                      <a16:colId xmlns:a16="http://schemas.microsoft.com/office/drawing/2014/main" val="1865649736"/>
                    </a:ext>
                  </a:extLst>
                </a:gridCol>
                <a:gridCol w="3547445">
                  <a:extLst>
                    <a:ext uri="{9D8B030D-6E8A-4147-A177-3AD203B41FA5}">
                      <a16:colId xmlns:a16="http://schemas.microsoft.com/office/drawing/2014/main" val="2358623960"/>
                    </a:ext>
                  </a:extLst>
                </a:gridCol>
                <a:gridCol w="3243772">
                  <a:extLst>
                    <a:ext uri="{9D8B030D-6E8A-4147-A177-3AD203B41FA5}">
                      <a16:colId xmlns:a16="http://schemas.microsoft.com/office/drawing/2014/main" val="1403388805"/>
                    </a:ext>
                  </a:extLst>
                </a:gridCol>
              </a:tblGrid>
              <a:tr h="7423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marine life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məˈriːn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laɪf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nước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548895296"/>
                  </a:ext>
                </a:extLst>
              </a:tr>
              <a:tr h="66686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absorb (v)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əbzɔːʳb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thẩm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thấu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074340123"/>
                  </a:ext>
                </a:extLst>
              </a:tr>
            </a:tbl>
          </a:graphicData>
        </a:graphic>
      </p:graphicFrame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D248FCE9-E788-D955-BD89-CA6C6E69B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09377"/>
              </p:ext>
            </p:extLst>
          </p:nvPr>
        </p:nvGraphicFramePr>
        <p:xfrm>
          <a:off x="651403" y="4188355"/>
          <a:ext cx="10537153" cy="68101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45936">
                  <a:extLst>
                    <a:ext uri="{9D8B030D-6E8A-4147-A177-3AD203B41FA5}">
                      <a16:colId xmlns:a16="http://schemas.microsoft.com/office/drawing/2014/main" val="1865649736"/>
                    </a:ext>
                  </a:extLst>
                </a:gridCol>
                <a:gridCol w="3547445">
                  <a:extLst>
                    <a:ext uri="{9D8B030D-6E8A-4147-A177-3AD203B41FA5}">
                      <a16:colId xmlns:a16="http://schemas.microsoft.com/office/drawing/2014/main" val="2358623960"/>
                    </a:ext>
                  </a:extLst>
                </a:gridCol>
                <a:gridCol w="3243772">
                  <a:extLst>
                    <a:ext uri="{9D8B030D-6E8A-4147-A177-3AD203B41FA5}">
                      <a16:colId xmlns:a16="http://schemas.microsoft.com/office/drawing/2014/main" val="1403388805"/>
                    </a:ext>
                  </a:extLst>
                </a:gridCol>
              </a:tblGrid>
              <a:tr h="6810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harmful substance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hɑːmfl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sʌbstəns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gây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hại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548895296"/>
                  </a:ext>
                </a:extLst>
              </a:tr>
            </a:tbl>
          </a:graphicData>
        </a:graphic>
      </p:graphicFrame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ACBD1EFE-2718-478B-1C39-5CD2D4CB0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094315"/>
              </p:ext>
            </p:extLst>
          </p:nvPr>
        </p:nvGraphicFramePr>
        <p:xfrm>
          <a:off x="651403" y="4869369"/>
          <a:ext cx="10537153" cy="68101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45936">
                  <a:extLst>
                    <a:ext uri="{9D8B030D-6E8A-4147-A177-3AD203B41FA5}">
                      <a16:colId xmlns:a16="http://schemas.microsoft.com/office/drawing/2014/main" val="450854031"/>
                    </a:ext>
                  </a:extLst>
                </a:gridCol>
                <a:gridCol w="3547445">
                  <a:extLst>
                    <a:ext uri="{9D8B030D-6E8A-4147-A177-3AD203B41FA5}">
                      <a16:colId xmlns:a16="http://schemas.microsoft.com/office/drawing/2014/main" val="3017277897"/>
                    </a:ext>
                  </a:extLst>
                </a:gridCol>
                <a:gridCol w="3243772">
                  <a:extLst>
                    <a:ext uri="{9D8B030D-6E8A-4147-A177-3AD203B41FA5}">
                      <a16:colId xmlns:a16="http://schemas.microsoft.com/office/drawing/2014/main" val="1810086630"/>
                    </a:ext>
                  </a:extLst>
                </a:gridCol>
              </a:tblGrid>
              <a:tr h="6810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extinction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ɪkˈstɪŋkʃn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tuyệt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chủng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434187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E6FEB451-2465-DEA3-44FD-14D3D419A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11" t="42609" r="48933" b="24794"/>
          <a:stretch/>
        </p:blipFill>
        <p:spPr>
          <a:xfrm>
            <a:off x="5948379" y="1582220"/>
            <a:ext cx="6017589" cy="415492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11303" y="240968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Label each picture with a phrase from the list.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68701" y="2280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1486" y="1253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27FEC80-AE1B-13A8-C334-F61B7537EB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84" t="39180" r="48593" b="25244"/>
          <a:stretch/>
        </p:blipFill>
        <p:spPr>
          <a:xfrm>
            <a:off x="226032" y="1479478"/>
            <a:ext cx="5534595" cy="4068567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CC1D9FBC-D964-BCE2-59EE-CC901F423D4C}"/>
              </a:ext>
            </a:extLst>
          </p:cNvPr>
          <p:cNvSpPr txBox="1"/>
          <p:nvPr/>
        </p:nvSpPr>
        <p:spPr>
          <a:xfrm>
            <a:off x="933138" y="5153781"/>
            <a:ext cx="2786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 err="1">
                <a:solidFill>
                  <a:srgbClr val="C00000"/>
                </a:solidFill>
              </a:rPr>
              <a:t>picking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r>
              <a:rPr lang="vi-VN" b="1" dirty="0" err="1">
                <a:solidFill>
                  <a:srgbClr val="C00000"/>
                </a:solidFill>
              </a:rPr>
              <a:t>up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r>
              <a:rPr lang="vi-VN" b="1" dirty="0" err="1">
                <a:solidFill>
                  <a:srgbClr val="C00000"/>
                </a:solidFill>
              </a:rPr>
              <a:t>rubbish</a:t>
            </a:r>
            <a:r>
              <a:rPr lang="vi-VN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E88708E-9E2E-5627-F643-37CD970B5FCF}"/>
              </a:ext>
            </a:extLst>
          </p:cNvPr>
          <p:cNvSpPr txBox="1"/>
          <p:nvPr/>
        </p:nvSpPr>
        <p:spPr>
          <a:xfrm>
            <a:off x="3883197" y="5153781"/>
            <a:ext cx="3754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 err="1">
                <a:solidFill>
                  <a:srgbClr val="C00000"/>
                </a:solidFill>
              </a:rPr>
              <a:t>protecting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r>
              <a:rPr lang="vi-VN" b="1" dirty="0" err="1">
                <a:solidFill>
                  <a:srgbClr val="C00000"/>
                </a:solidFill>
              </a:rPr>
              <a:t>endangered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r>
              <a:rPr lang="vi-VN" b="1" dirty="0" err="1">
                <a:solidFill>
                  <a:srgbClr val="C00000"/>
                </a:solidFill>
              </a:rPr>
              <a:t>species</a:t>
            </a:r>
            <a:endParaRPr lang="vi-VN" b="1" dirty="0">
              <a:solidFill>
                <a:srgbClr val="C00000"/>
              </a:solidFill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1A75097-3B4F-9DBD-26CC-75D9F11AA01C}"/>
              </a:ext>
            </a:extLst>
          </p:cNvPr>
          <p:cNvSpPr txBox="1"/>
          <p:nvPr/>
        </p:nvSpPr>
        <p:spPr>
          <a:xfrm>
            <a:off x="6733932" y="3163261"/>
            <a:ext cx="3754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 err="1">
                <a:solidFill>
                  <a:srgbClr val="C00000"/>
                </a:solidFill>
              </a:rPr>
              <a:t>cutting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r>
              <a:rPr lang="vi-VN" b="1" dirty="0" err="1">
                <a:solidFill>
                  <a:srgbClr val="C00000"/>
                </a:solidFill>
              </a:rPr>
              <a:t>down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r>
              <a:rPr lang="vi-VN" b="1" dirty="0" err="1">
                <a:solidFill>
                  <a:srgbClr val="C00000"/>
                </a:solidFill>
              </a:rPr>
              <a:t>trees</a:t>
            </a:r>
            <a:endParaRPr lang="vi-VN" b="1" dirty="0">
              <a:solidFill>
                <a:srgbClr val="C00000"/>
              </a:solidFill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CD9F65D-2869-79D1-62B0-A6261A152E73}"/>
              </a:ext>
            </a:extLst>
          </p:cNvPr>
          <p:cNvSpPr txBox="1"/>
          <p:nvPr/>
        </p:nvSpPr>
        <p:spPr>
          <a:xfrm>
            <a:off x="9991027" y="3163261"/>
            <a:ext cx="1680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 err="1">
                <a:solidFill>
                  <a:srgbClr val="C00000"/>
                </a:solidFill>
              </a:rPr>
              <a:t>saving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r>
              <a:rPr lang="vi-VN" b="1" dirty="0" err="1">
                <a:solidFill>
                  <a:srgbClr val="C00000"/>
                </a:solidFill>
              </a:rPr>
              <a:t>water</a:t>
            </a:r>
            <a:endParaRPr lang="vi-VN" b="1" dirty="0">
              <a:solidFill>
                <a:srgbClr val="C00000"/>
              </a:solidFill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90282F53-CDD6-983F-067B-26AB0FD52FCD}"/>
              </a:ext>
            </a:extLst>
          </p:cNvPr>
          <p:cNvSpPr txBox="1"/>
          <p:nvPr/>
        </p:nvSpPr>
        <p:spPr>
          <a:xfrm>
            <a:off x="8429355" y="5338447"/>
            <a:ext cx="2235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 err="1">
                <a:solidFill>
                  <a:srgbClr val="C00000"/>
                </a:solidFill>
              </a:rPr>
              <a:t>building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r>
              <a:rPr lang="vi-VN" b="1" dirty="0" err="1">
                <a:solidFill>
                  <a:srgbClr val="C00000"/>
                </a:solidFill>
              </a:rPr>
              <a:t>campfire</a:t>
            </a:r>
            <a:endParaRPr lang="vi-VN" b="1" dirty="0">
              <a:solidFill>
                <a:srgbClr val="C00000"/>
              </a:solidFill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29BB3495-F6CD-4775-E0B0-0EAE9D772EE0}"/>
              </a:ext>
            </a:extLst>
          </p:cNvPr>
          <p:cNvSpPr txBox="1"/>
          <p:nvPr/>
        </p:nvSpPr>
        <p:spPr>
          <a:xfrm>
            <a:off x="447171" y="5896973"/>
            <a:ext cx="8345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Tick (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Wingdings-Regular"/>
              </a:rPr>
              <a:t>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) the actions above that protect the environment.</a:t>
            </a:r>
            <a:r>
              <a:rPr lang="en-US" sz="2400" b="1" dirty="0"/>
              <a:t> 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44618" y="131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863" y="1316740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each word or phrase in column A with its meaning in column B.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549" y="12141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AD2EA9-F20B-3306-DD3D-54FB9891C998}"/>
              </a:ext>
            </a:extLst>
          </p:cNvPr>
          <p:cNvSpPr txBox="1"/>
          <p:nvPr/>
        </p:nvSpPr>
        <p:spPr>
          <a:xfrm>
            <a:off x="7643973" y="2661007"/>
            <a:ext cx="2373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1. c </a:t>
            </a:r>
          </a:p>
          <a:p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2. a </a:t>
            </a:r>
          </a:p>
          <a:p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3. e </a:t>
            </a:r>
          </a:p>
          <a:p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4. b </a:t>
            </a:r>
          </a:p>
          <a:p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5. d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447DCAB-43FB-75BB-72CF-2427F30699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3" t="29331" r="48219" b="26209"/>
          <a:stretch/>
        </p:blipFill>
        <p:spPr bwMode="auto">
          <a:xfrm>
            <a:off x="1212351" y="2112627"/>
            <a:ext cx="4635329" cy="4255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6690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sentence with a word or phrase from the box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226031" y="2701721"/>
            <a:ext cx="1188151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/>
              <a:t>1. People in my </a:t>
            </a:r>
            <a:r>
              <a:rPr lang="en-US" sz="3200" i="1" dirty="0" err="1"/>
              <a:t>neighbourhood</a:t>
            </a:r>
            <a:r>
              <a:rPr lang="en-US" sz="3200" i="1" dirty="0"/>
              <a:t> are doing a lot to save ____________.</a:t>
            </a:r>
          </a:p>
          <a:p>
            <a:r>
              <a:rPr lang="en-US" sz="3200" i="1" dirty="0"/>
              <a:t>2. Con Dao National Park provides a rich ____________ for marine life.</a:t>
            </a:r>
          </a:p>
          <a:p>
            <a:r>
              <a:rPr lang="en-US" sz="3200" i="1" dirty="0"/>
              <a:t>3. Forests help release oxygen and absorb ______________; they also provide homes for many species.</a:t>
            </a:r>
          </a:p>
          <a:p>
            <a:r>
              <a:rPr lang="en-US" sz="3200" i="1" dirty="0"/>
              <a:t>4._____________________ is a serious environmental concern as it harms natural habitats.</a:t>
            </a:r>
          </a:p>
          <a:p>
            <a:r>
              <a:rPr lang="en-US" sz="3200" i="1" dirty="0"/>
              <a:t>5. An _____________ may be a whole forest, or a small pond, and it can be of any size.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8822401" y="2290968"/>
            <a:ext cx="3189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ENDANGERED SPECIES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41E85D0-7FDA-3A11-564A-9D60C6BAFC53}"/>
              </a:ext>
            </a:extLst>
          </p:cNvPr>
          <p:cNvSpPr txBox="1"/>
          <p:nvPr/>
        </p:nvSpPr>
        <p:spPr>
          <a:xfrm>
            <a:off x="6660924" y="3241286"/>
            <a:ext cx="300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HABITAT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4282281-1F65-76D0-5C45-E7A4F92CC1A2}"/>
              </a:ext>
            </a:extLst>
          </p:cNvPr>
          <p:cNvSpPr txBox="1"/>
          <p:nvPr/>
        </p:nvSpPr>
        <p:spPr>
          <a:xfrm>
            <a:off x="7248849" y="3733684"/>
            <a:ext cx="300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CARBON DIOXIDE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8751E713-2C64-99B8-3B6A-656D0C98C47B}"/>
              </a:ext>
            </a:extLst>
          </p:cNvPr>
          <p:cNvSpPr txBox="1"/>
          <p:nvPr/>
        </p:nvSpPr>
        <p:spPr>
          <a:xfrm>
            <a:off x="819170" y="4717657"/>
            <a:ext cx="3800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CUTTING DOWN TREES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479C0FC-EC0C-4B29-D553-87A71D5D7A6C}"/>
              </a:ext>
            </a:extLst>
          </p:cNvPr>
          <p:cNvSpPr txBox="1"/>
          <p:nvPr/>
        </p:nvSpPr>
        <p:spPr>
          <a:xfrm>
            <a:off x="190228" y="5691097"/>
            <a:ext cx="505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ECOSYSTEM</a:t>
            </a:r>
            <a:endParaRPr lang="vi-VN" sz="2800" b="1" dirty="0">
              <a:solidFill>
                <a:srgbClr val="C00000"/>
              </a:solidFill>
            </a:endParaRP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57ED6C06-2D92-59A2-165D-5FA784842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15" t="35806" r="21821" b="53858"/>
          <a:stretch/>
        </p:blipFill>
        <p:spPr>
          <a:xfrm>
            <a:off x="3753328" y="1613418"/>
            <a:ext cx="4407614" cy="10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 /bl/ and /kl/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75D596DB-E074-E9DF-4420-9635BF85A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970257"/>
              </p:ext>
            </p:extLst>
          </p:nvPr>
        </p:nvGraphicFramePr>
        <p:xfrm>
          <a:off x="3610791" y="2040275"/>
          <a:ext cx="4788808" cy="4184146"/>
        </p:xfrm>
        <a:graphic>
          <a:graphicData uri="http://schemas.openxmlformats.org/drawingml/2006/table">
            <a:tbl>
              <a:tblPr/>
              <a:tblGrid>
                <a:gridCol w="2394404">
                  <a:extLst>
                    <a:ext uri="{9D8B030D-6E8A-4147-A177-3AD203B41FA5}">
                      <a16:colId xmlns:a16="http://schemas.microsoft.com/office/drawing/2014/main" val="4220563180"/>
                    </a:ext>
                  </a:extLst>
                </a:gridCol>
                <a:gridCol w="2394404">
                  <a:extLst>
                    <a:ext uri="{9D8B030D-6E8A-4147-A177-3AD203B41FA5}">
                      <a16:colId xmlns:a16="http://schemas.microsoft.com/office/drawing/2014/main" val="2944765766"/>
                    </a:ext>
                  </a:extLst>
                </a:gridCol>
              </a:tblGrid>
              <a:tr h="593275">
                <a:tc>
                  <a:txBody>
                    <a:bodyPr/>
                    <a:lstStyle/>
                    <a:p>
                      <a:r>
                        <a:rPr lang="vi-VN" sz="3200" b="1" i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r>
                        <a:rPr lang="vi-VN" sz="3200" b="0" i="0">
                          <a:solidFill>
                            <a:srgbClr val="242021"/>
                          </a:solidFill>
                          <a:effectLst/>
                          <a:latin typeface="LucidaSansUnicode"/>
                        </a:rPr>
                        <a:t>bl</a:t>
                      </a:r>
                      <a:r>
                        <a:rPr lang="vi-VN" sz="3200" b="1" i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 </a:t>
                      </a:r>
                      <a:endParaRPr lang="vi-VN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3200" b="1" i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r>
                        <a:rPr lang="vi-VN" sz="3200" b="0" i="0">
                          <a:solidFill>
                            <a:srgbClr val="242021"/>
                          </a:solidFill>
                          <a:effectLst/>
                          <a:latin typeface="LucidaSansUnicode"/>
                        </a:rPr>
                        <a:t>kl</a:t>
                      </a:r>
                      <a:r>
                        <a:rPr lang="vi-VN" sz="3200" b="1" i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endParaRPr lang="vi-VN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540703"/>
                  </a:ext>
                </a:extLst>
              </a:tr>
              <a:tr h="3590871">
                <a:tc>
                  <a:txBody>
                    <a:bodyPr/>
                    <a:lstStyle/>
                    <a:p>
                      <a:r>
                        <a:rPr lang="vi-VN" sz="3200" b="0" i="0" dirty="0" err="1">
                          <a:solidFill>
                            <a:srgbClr val="F26548"/>
                          </a:solidFill>
                          <a:effectLst/>
                          <a:latin typeface="ChronicaPro-Medium"/>
                        </a:rPr>
                        <a:t>bl</a:t>
                      </a:r>
                      <a:r>
                        <a:rPr lang="vi-VN" sz="3200" b="0" i="0" dirty="0" err="1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ock</a:t>
                      </a:r>
                      <a:br>
                        <a:rPr lang="vi-VN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vi-VN" sz="3200" b="0" i="0" dirty="0" err="1">
                          <a:solidFill>
                            <a:srgbClr val="F26548"/>
                          </a:solidFill>
                          <a:effectLst/>
                          <a:latin typeface="ChronicaPro-Medium"/>
                        </a:rPr>
                        <a:t>bl</a:t>
                      </a:r>
                      <a:r>
                        <a:rPr lang="vi-VN" sz="3200" b="0" i="0" dirty="0" err="1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ast</a:t>
                      </a:r>
                      <a:br>
                        <a:rPr lang="vi-VN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vi-VN" sz="3200" b="0" i="0" dirty="0" err="1">
                          <a:solidFill>
                            <a:srgbClr val="F26548"/>
                          </a:solidFill>
                          <a:effectLst/>
                          <a:latin typeface="ChronicaPro-Medium"/>
                        </a:rPr>
                        <a:t>bl</a:t>
                      </a:r>
                      <a:r>
                        <a:rPr lang="vi-VN" sz="3200" b="0" i="0" dirty="0" err="1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anket</a:t>
                      </a:r>
                      <a:br>
                        <a:rPr lang="vi-VN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vi-VN" sz="3200" b="0" i="0" dirty="0" err="1">
                          <a:solidFill>
                            <a:srgbClr val="F26548"/>
                          </a:solidFill>
                          <a:effectLst/>
                          <a:latin typeface="ChronicaPro-Medium"/>
                        </a:rPr>
                        <a:t>bl</a:t>
                      </a:r>
                      <a:r>
                        <a:rPr lang="vi-VN" sz="3200" b="0" i="0" dirty="0" err="1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ack</a:t>
                      </a:r>
                      <a:br>
                        <a:rPr lang="vi-VN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vi-VN" sz="3200" b="0" i="0" dirty="0" err="1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pro</a:t>
                      </a:r>
                      <a:r>
                        <a:rPr lang="vi-VN" sz="3200" b="0" i="0" dirty="0" err="1">
                          <a:solidFill>
                            <a:srgbClr val="F26548"/>
                          </a:solidFill>
                          <a:effectLst/>
                          <a:latin typeface="ChronicaPro-Medium"/>
                        </a:rPr>
                        <a:t>bl</a:t>
                      </a:r>
                      <a:r>
                        <a:rPr lang="vi-VN" sz="3200" b="0" i="0" dirty="0" err="1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em</a:t>
                      </a:r>
                      <a:endParaRPr lang="vi-VN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>
                          <a:solidFill>
                            <a:srgbClr val="F26548"/>
                          </a:solidFill>
                          <a:effectLst/>
                          <a:latin typeface="ChronicaPro-Medium"/>
                        </a:rPr>
                        <a:t>cl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ean</a:t>
                      </a:r>
                      <a:b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en-US" sz="3200" b="0" i="0" dirty="0">
                          <a:solidFill>
                            <a:srgbClr val="F26548"/>
                          </a:solidFill>
                          <a:effectLst/>
                          <a:latin typeface="ChronicaPro-Medium"/>
                        </a:rPr>
                        <a:t>cl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own</a:t>
                      </a:r>
                      <a:b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en-US" sz="3200" b="0" i="0" dirty="0">
                          <a:solidFill>
                            <a:srgbClr val="F26548"/>
                          </a:solidFill>
                          <a:effectLst/>
                          <a:latin typeface="ChronicaPro-Medium"/>
                        </a:rPr>
                        <a:t>cl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ub</a:t>
                      </a:r>
                      <a:b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en-US" sz="3200" b="0" i="0" dirty="0">
                          <a:solidFill>
                            <a:srgbClr val="F26548"/>
                          </a:solidFill>
                          <a:effectLst/>
                          <a:latin typeface="ChronicaPro-Medium"/>
                        </a:rPr>
                        <a:t>cl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ass</a:t>
                      </a:r>
                      <a:b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en-US" sz="3200" b="0" i="0" dirty="0">
                          <a:solidFill>
                            <a:srgbClr val="F26548"/>
                          </a:solidFill>
                          <a:effectLst/>
                          <a:latin typeface="ChronicaPro-Medium"/>
                        </a:rPr>
                        <a:t>cl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ear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268859"/>
                  </a:ext>
                </a:extLst>
              </a:tr>
            </a:tbl>
          </a:graphicData>
        </a:graphic>
      </p:graphicFrame>
      <p:sp>
        <p:nvSpPr>
          <p:cNvPr id="20" name="Rectangle 1">
            <a:extLst>
              <a:ext uri="{FF2B5EF4-FFF2-40B4-BE49-F238E27FC236}">
                <a16:creationId xmlns:a16="http://schemas.microsoft.com/office/drawing/2014/main" id="{4D38B1F5-1209-E4A1-FDF7-E33417557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050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-28462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8370" y="900957"/>
            <a:ext cx="1139600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and </a:t>
            </a:r>
            <a:r>
              <a:rPr lang="en-US" sz="2800" b="1" dirty="0" err="1"/>
              <a:t>practise</a:t>
            </a:r>
            <a:r>
              <a:rPr lang="en-US" sz="2800" b="1" dirty="0"/>
              <a:t> the sentences. Underline the words with /bl/, and circle the words with /kl/.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5764" y="10400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145" y="9091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72D0CA1-E867-EFAF-5B64-F9B0F5BD2102}"/>
              </a:ext>
            </a:extLst>
          </p:cNvPr>
          <p:cNvSpPr txBox="1"/>
          <p:nvPr/>
        </p:nvSpPr>
        <p:spPr>
          <a:xfrm>
            <a:off x="1519622" y="2161567"/>
            <a:ext cx="866206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1. Look! There are </a:t>
            </a:r>
            <a:r>
              <a:rPr lang="en-US" sz="3600" b="1" dirty="0"/>
              <a:t>black</a:t>
            </a:r>
            <a:r>
              <a:rPr lang="en-US" sz="3600" dirty="0"/>
              <a:t> </a:t>
            </a:r>
            <a:r>
              <a:rPr lang="en-US" sz="3600" u="sng" dirty="0"/>
              <a:t>clouds</a:t>
            </a:r>
            <a:r>
              <a:rPr lang="en-US" sz="3600" dirty="0"/>
              <a:t> all over!</a:t>
            </a:r>
            <a:endParaRPr lang="vi-VN" sz="3600" dirty="0"/>
          </a:p>
          <a:p>
            <a:r>
              <a:rPr lang="en-US" sz="3600" dirty="0"/>
              <a:t>2. A truck </a:t>
            </a:r>
            <a:r>
              <a:rPr lang="en-US" sz="3600" b="1" dirty="0"/>
              <a:t>blocked</a:t>
            </a:r>
            <a:r>
              <a:rPr lang="en-US" sz="3600" dirty="0"/>
              <a:t> the way to the </a:t>
            </a:r>
            <a:r>
              <a:rPr lang="en-US" sz="3600" u="sng" dirty="0"/>
              <a:t>club</a:t>
            </a:r>
            <a:r>
              <a:rPr lang="en-US" sz="3600" dirty="0"/>
              <a:t>.</a:t>
            </a:r>
            <a:endParaRPr lang="vi-VN" sz="3600" dirty="0"/>
          </a:p>
          <a:p>
            <a:r>
              <a:rPr lang="en-US" sz="3600" dirty="0"/>
              <a:t>3. The students painted the </a:t>
            </a:r>
            <a:r>
              <a:rPr lang="en-US" sz="3600" u="sng" dirty="0"/>
              <a:t>classroom</a:t>
            </a:r>
            <a:r>
              <a:rPr lang="en-US" sz="3600" dirty="0"/>
              <a:t> </a:t>
            </a:r>
            <a:r>
              <a:rPr lang="en-US" sz="3600" b="1" dirty="0"/>
              <a:t>blue</a:t>
            </a:r>
            <a:r>
              <a:rPr lang="en-US" sz="3600" dirty="0"/>
              <a:t>.</a:t>
            </a:r>
            <a:endParaRPr lang="vi-VN" sz="3600" dirty="0"/>
          </a:p>
          <a:p>
            <a:r>
              <a:rPr lang="en-US" sz="3600" dirty="0"/>
              <a:t>4. The wind </a:t>
            </a:r>
            <a:r>
              <a:rPr lang="en-US" sz="3600" b="1" dirty="0"/>
              <a:t>blew</a:t>
            </a:r>
            <a:r>
              <a:rPr lang="en-US" sz="3600" dirty="0"/>
              <a:t> the </a:t>
            </a:r>
            <a:r>
              <a:rPr lang="en-US" sz="3600" u="sng" dirty="0"/>
              <a:t>clock</a:t>
            </a:r>
            <a:r>
              <a:rPr lang="en-US" sz="3600" dirty="0"/>
              <a:t> down.</a:t>
            </a:r>
            <a:endParaRPr lang="vi-VN" sz="3600" dirty="0"/>
          </a:p>
          <a:p>
            <a:r>
              <a:rPr lang="en-US" sz="3600" dirty="0"/>
              <a:t>5. We </a:t>
            </a:r>
            <a:r>
              <a:rPr lang="en-US" sz="3600" u="sng" dirty="0"/>
              <a:t>cleaned</a:t>
            </a:r>
            <a:r>
              <a:rPr lang="en-US" sz="3600" dirty="0"/>
              <a:t> up the environment after the </a:t>
            </a:r>
            <a:r>
              <a:rPr lang="en-US" sz="3600" b="1" dirty="0"/>
              <a:t>blast</a:t>
            </a:r>
            <a:r>
              <a:rPr lang="en-US" sz="3600" dirty="0"/>
              <a:t>.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434919"/>
            <a:ext cx="8915214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Vocabulary: The lexical items related to Environmental Protection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Pronunciation: Correctly pronounce words that contain the sounds: /bl/ and /kl/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60" y="135859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A90E693-11CC-047E-6B80-8073A56AF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47" y="3003200"/>
            <a:ext cx="4494478" cy="27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1924" y="4789616"/>
            <a:ext cx="2055309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154502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Label each picture with a phrase from the list.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Match each word or phrase in column A with its meaning in column B.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words from the box.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788241"/>
            <a:ext cx="1254504" cy="10013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587118" y="5090340"/>
            <a:ext cx="1144806" cy="83596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2B296B37-31A1-E0D3-0223-6CF67DA34147}"/>
              </a:ext>
            </a:extLst>
          </p:cNvPr>
          <p:cNvSpPr/>
          <p:nvPr/>
        </p:nvSpPr>
        <p:spPr>
          <a:xfrm>
            <a:off x="5595493" y="4527859"/>
            <a:ext cx="5743692" cy="121539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Listen and repeat the words. Pay attention to the sounds /bl/ and /kl/.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and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sentences. Underline the words with /bl/, and circle the words with /kl/.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897545" y="2502430"/>
            <a:ext cx="383166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AHTTABI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PLTINOOLU 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XEOGYN 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EEERLAS 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BBSOAR 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MECYSSOET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64033" y="3649570"/>
            <a:ext cx="3616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JUMBLED WORDS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B92BC8A1-F305-5B44-DC37-C270156D5572}"/>
              </a:ext>
            </a:extLst>
          </p:cNvPr>
          <p:cNvSpPr txBox="1"/>
          <p:nvPr/>
        </p:nvSpPr>
        <p:spPr>
          <a:xfrm>
            <a:off x="8411408" y="2502430"/>
            <a:ext cx="372951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HABITAT</a:t>
            </a:r>
          </a:p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POLLUTION</a:t>
            </a:r>
          </a:p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OXYGEN</a:t>
            </a:r>
          </a:p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RELEASE</a:t>
            </a:r>
          </a:p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ABSORB</a:t>
            </a:r>
          </a:p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ECOSYSTEM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63483" y="1961409"/>
            <a:ext cx="5231128" cy="9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ecosystem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4681" y="405046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hệ</a:t>
            </a:r>
            <a:r>
              <a:rPr lang="en-US" sz="3600" dirty="0"/>
              <a:t> </a:t>
            </a:r>
            <a:r>
              <a:rPr lang="en-US" sz="3600" dirty="0" err="1"/>
              <a:t>sinh</a:t>
            </a:r>
            <a:r>
              <a:rPr lang="en-US" sz="3600" dirty="0"/>
              <a:t> </a:t>
            </a:r>
            <a:r>
              <a:rPr lang="en-US" sz="3600" dirty="0" err="1"/>
              <a:t>thái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99684" y="3082608"/>
            <a:ext cx="2800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ēkōˌsistəm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19281FA-C07C-BDEF-5B24-12AC89ECB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17" y="2230339"/>
            <a:ext cx="57150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135245" y="1917498"/>
            <a:ext cx="4869950" cy="10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marine life </a:t>
            </a:r>
            <a:r>
              <a:rPr lang="en-US" sz="48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87740" y="4114553"/>
            <a:ext cx="3708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hệ</a:t>
            </a:r>
            <a:r>
              <a:rPr lang="en-US" sz="3600" dirty="0"/>
              <a:t> </a:t>
            </a:r>
            <a:r>
              <a:rPr lang="en-US" sz="3600" dirty="0" err="1"/>
              <a:t>sinh</a:t>
            </a:r>
            <a:r>
              <a:rPr lang="en-US" sz="3600" dirty="0"/>
              <a:t> </a:t>
            </a:r>
            <a:r>
              <a:rPr lang="en-US" sz="3600" dirty="0" err="1"/>
              <a:t>thái</a:t>
            </a:r>
            <a:r>
              <a:rPr lang="en-US" sz="3600" dirty="0"/>
              <a:t> </a:t>
            </a:r>
            <a:r>
              <a:rPr lang="en-US" sz="3600" dirty="0" err="1"/>
              <a:t>nước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701314" y="3187983"/>
            <a:ext cx="2823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məˈriːn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laɪf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2FAA5E78-C477-3EC0-1FFB-E9F9E4F70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447" y="1917498"/>
            <a:ext cx="5846445" cy="36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87964" y="1736858"/>
            <a:ext cx="649641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absorb </a:t>
            </a:r>
            <a:r>
              <a:rPr lang="en-US" sz="48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3944" y="40510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thẩm</a:t>
            </a:r>
            <a:r>
              <a:rPr lang="en-US" sz="3600" dirty="0"/>
              <a:t> </a:t>
            </a:r>
            <a:r>
              <a:rPr lang="en-US" sz="3600" dirty="0" err="1"/>
              <a:t>thấu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709433" y="3105834"/>
            <a:ext cx="2141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əbzɔːʳb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2B7A08D9-686D-8C18-4B71-544326163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72" y="1692450"/>
            <a:ext cx="4050893" cy="405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72432" y="2672147"/>
            <a:ext cx="7454857" cy="123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harmful substance </a:t>
            </a:r>
            <a:r>
              <a:rPr lang="en-US" sz="48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4814" y="453091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tác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gây</a:t>
            </a:r>
            <a:r>
              <a:rPr lang="en-US" sz="3600" dirty="0"/>
              <a:t> </a:t>
            </a:r>
            <a:r>
              <a:rPr lang="en-US" sz="3600" dirty="0" err="1"/>
              <a:t>hại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143672" y="3877437"/>
            <a:ext cx="3873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hɑːmfl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sʌbstəns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7E19CE7-9EFE-7884-6196-9435F3300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89" y="2505288"/>
            <a:ext cx="3707848" cy="36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72432" y="2672147"/>
            <a:ext cx="7454857" cy="123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extinction </a:t>
            </a:r>
            <a:r>
              <a:rPr lang="en-US" sz="48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4814" y="453091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tuyệt</a:t>
            </a:r>
            <a:r>
              <a:rPr lang="en-US" sz="3600" dirty="0"/>
              <a:t> </a:t>
            </a:r>
            <a:r>
              <a:rPr lang="en-US" sz="3600" dirty="0" err="1"/>
              <a:t>chủng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25141" y="3877437"/>
            <a:ext cx="2510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ɪkˈstɪŋkʃn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ACC4C3E-7EF4-0DDC-4405-7F4BFBB46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0" y="1141931"/>
            <a:ext cx="36099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2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3491</TotalTime>
  <Words>646</Words>
  <Application>Microsoft Office PowerPoint</Application>
  <PresentationFormat>Màn hình rộng</PresentationFormat>
  <Paragraphs>146</Paragraphs>
  <Slides>18</Slides>
  <Notes>15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ChronicaPro-Bold</vt:lpstr>
      <vt:lpstr>ChronicaPro-Book</vt:lpstr>
      <vt:lpstr>ChronicaPro-Medium</vt:lpstr>
      <vt:lpstr>LucidaSansUnicode</vt:lpstr>
      <vt:lpstr>Myriad Pro</vt:lpstr>
      <vt:lpstr>Times New Roman</vt:lpstr>
      <vt:lpstr>Wingdings</vt:lpstr>
      <vt:lpstr>Wingdings-Regular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LINH</cp:lastModifiedBy>
  <cp:revision>206</cp:revision>
  <dcterms:created xsi:type="dcterms:W3CDTF">2020-12-09T02:04:09Z</dcterms:created>
  <dcterms:modified xsi:type="dcterms:W3CDTF">2023-02-17T03:35:41Z</dcterms:modified>
</cp:coreProperties>
</file>