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71" r:id="rId2"/>
    <p:sldId id="256" r:id="rId3"/>
    <p:sldId id="302" r:id="rId4"/>
    <p:sldId id="331" r:id="rId5"/>
    <p:sldId id="316" r:id="rId6"/>
    <p:sldId id="332" r:id="rId7"/>
    <p:sldId id="333" r:id="rId8"/>
    <p:sldId id="276" r:id="rId9"/>
    <p:sldId id="298" r:id="rId10"/>
    <p:sldId id="334" r:id="rId11"/>
    <p:sldId id="327" r:id="rId12"/>
    <p:sldId id="325" r:id="rId13"/>
    <p:sldId id="314" r:id="rId14"/>
    <p:sldId id="330"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LINH" initials="NL" lastIdx="2" clrIdx="0">
    <p:extLst>
      <p:ext uri="{19B8F6BF-5375-455C-9EA6-DF929625EA0E}">
        <p15:presenceInfo xmlns:p15="http://schemas.microsoft.com/office/powerpoint/2012/main" userId="a6fb245461e99c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2A9"/>
    <a:srgbClr val="EF4B66"/>
    <a:srgbClr val="E0702A"/>
    <a:srgbClr val="F37D91"/>
    <a:srgbClr val="FBCDCD"/>
    <a:srgbClr val="F7A5A5"/>
    <a:srgbClr val="F26649"/>
    <a:srgbClr val="F3F6F6"/>
    <a:srgbClr val="D8E5E5"/>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8" autoAdjust="0"/>
    <p:restoredTop sz="94660"/>
  </p:normalViewPr>
  <p:slideViewPr>
    <p:cSldViewPr snapToGrid="0" showGuides="1">
      <p:cViewPr varScale="1">
        <p:scale>
          <a:sx n="62" d="100"/>
          <a:sy n="62" d="100"/>
        </p:scale>
        <p:origin x="952"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24773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908537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811498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244618" y="131946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808863" y="1316740"/>
            <a:ext cx="11161471" cy="461665"/>
          </a:xfrm>
          <a:prstGeom prst="rect">
            <a:avLst/>
          </a:prstGeom>
          <a:noFill/>
          <a:effectLst/>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Read the text again and choose the correct option A, B, or C. </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7" name="TextBox 16"/>
          <p:cNvSpPr txBox="1"/>
          <p:nvPr/>
        </p:nvSpPr>
        <p:spPr>
          <a:xfrm>
            <a:off x="288549" y="121410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10" name="Hình chữ nhật 9">
            <a:extLst>
              <a:ext uri="{FF2B5EF4-FFF2-40B4-BE49-F238E27FC236}">
                <a16:creationId xmlns:a16="http://schemas.microsoft.com/office/drawing/2014/main" id="{935EE747-0664-3342-CC9E-EB52AA719C11}"/>
              </a:ext>
            </a:extLst>
          </p:cNvPr>
          <p:cNvSpPr/>
          <p:nvPr/>
        </p:nvSpPr>
        <p:spPr>
          <a:xfrm>
            <a:off x="7484695" y="2699374"/>
            <a:ext cx="2983167" cy="498580"/>
          </a:xfrm>
          <a:prstGeom prst="rect">
            <a:avLst/>
          </a:prstGeom>
          <a:noFill/>
          <a:ln w="38100">
            <a:solidFill>
              <a:srgbClr val="F37D9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4" name="Hình chữ nhật 13">
            <a:extLst>
              <a:ext uri="{FF2B5EF4-FFF2-40B4-BE49-F238E27FC236}">
                <a16:creationId xmlns:a16="http://schemas.microsoft.com/office/drawing/2014/main" id="{33822897-F0B2-D3E6-5BB0-8EB639B6C258}"/>
              </a:ext>
            </a:extLst>
          </p:cNvPr>
          <p:cNvSpPr/>
          <p:nvPr/>
        </p:nvSpPr>
        <p:spPr>
          <a:xfrm>
            <a:off x="487067" y="3781294"/>
            <a:ext cx="2523262" cy="498580"/>
          </a:xfrm>
          <a:prstGeom prst="rect">
            <a:avLst/>
          </a:prstGeom>
          <a:noFill/>
          <a:ln w="38100">
            <a:solidFill>
              <a:srgbClr val="F37D9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Hình chữ nhật 14">
            <a:extLst>
              <a:ext uri="{FF2B5EF4-FFF2-40B4-BE49-F238E27FC236}">
                <a16:creationId xmlns:a16="http://schemas.microsoft.com/office/drawing/2014/main" id="{A26B7C12-C91B-546A-5672-0C06A2123D42}"/>
              </a:ext>
            </a:extLst>
          </p:cNvPr>
          <p:cNvSpPr/>
          <p:nvPr/>
        </p:nvSpPr>
        <p:spPr>
          <a:xfrm>
            <a:off x="487065" y="5899730"/>
            <a:ext cx="8975434" cy="498580"/>
          </a:xfrm>
          <a:prstGeom prst="rect">
            <a:avLst/>
          </a:prstGeom>
          <a:noFill/>
          <a:ln w="38100">
            <a:solidFill>
              <a:srgbClr val="F37D9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8" name="Hộp Văn bản 17">
            <a:extLst>
              <a:ext uri="{FF2B5EF4-FFF2-40B4-BE49-F238E27FC236}">
                <a16:creationId xmlns:a16="http://schemas.microsoft.com/office/drawing/2014/main" id="{31812D08-87E6-975A-04DF-2B9561746D7E}"/>
              </a:ext>
            </a:extLst>
          </p:cNvPr>
          <p:cNvSpPr txBox="1"/>
          <p:nvPr/>
        </p:nvSpPr>
        <p:spPr>
          <a:xfrm>
            <a:off x="487066" y="2161438"/>
            <a:ext cx="10613576" cy="4247317"/>
          </a:xfrm>
          <a:prstGeom prst="rect">
            <a:avLst/>
          </a:prstGeom>
          <a:noFill/>
        </p:spPr>
        <p:txBody>
          <a:bodyPr wrap="square" rtlCol="0">
            <a:spAutoFit/>
          </a:bodyPr>
          <a:lstStyle/>
          <a:p>
            <a:pPr>
              <a:spcBef>
                <a:spcPts val="600"/>
              </a:spcBef>
              <a:spcAft>
                <a:spcPts val="600"/>
              </a:spcAft>
            </a:pPr>
            <a:r>
              <a:rPr lang="en-US" sz="2500" i="1" dirty="0">
                <a:solidFill>
                  <a:srgbClr val="0070C0"/>
                </a:solidFill>
                <a:latin typeface="Times New Roman" panose="02020603050405020304" pitchFamily="18" charset="0"/>
                <a:ea typeface="Calibri" panose="020F0502020204030204" pitchFamily="34" charset="0"/>
              </a:rPr>
              <a:t>3. What is the area of Con Dao National Park?</a:t>
            </a:r>
          </a:p>
          <a:p>
            <a:pPr>
              <a:spcBef>
                <a:spcPts val="600"/>
              </a:spcBef>
              <a:spcAft>
                <a:spcPts val="600"/>
              </a:spcAft>
            </a:pPr>
            <a:r>
              <a:rPr lang="en-US" sz="2500" i="1" dirty="0">
                <a:solidFill>
                  <a:srgbClr val="0070C0"/>
                </a:solidFill>
                <a:latin typeface="Times New Roman" panose="02020603050405020304" pitchFamily="18" charset="0"/>
                <a:ea typeface="Calibri" panose="020F0502020204030204" pitchFamily="34" charset="0"/>
              </a:rPr>
              <a:t>A. 34 hectares.                  B. 16 hectares.                      C. 20,000 hectares.</a:t>
            </a:r>
          </a:p>
          <a:p>
            <a:pPr>
              <a:spcBef>
                <a:spcPts val="600"/>
              </a:spcBef>
              <a:spcAft>
                <a:spcPts val="600"/>
              </a:spcAft>
            </a:pPr>
            <a:r>
              <a:rPr lang="en-US" sz="2500" i="1" dirty="0">
                <a:solidFill>
                  <a:srgbClr val="0070C0"/>
                </a:solidFill>
                <a:latin typeface="Times New Roman" panose="02020603050405020304" pitchFamily="18" charset="0"/>
                <a:ea typeface="Calibri" panose="020F0502020204030204" pitchFamily="34" charset="0"/>
              </a:rPr>
              <a:t>4. Con Dao National Park has many kinds of ______.</a:t>
            </a:r>
          </a:p>
          <a:p>
            <a:pPr>
              <a:spcBef>
                <a:spcPts val="600"/>
              </a:spcBef>
              <a:spcAft>
                <a:spcPts val="600"/>
              </a:spcAft>
            </a:pPr>
            <a:r>
              <a:rPr lang="en-US" sz="2500" i="1" dirty="0">
                <a:solidFill>
                  <a:srgbClr val="0070C0"/>
                </a:solidFill>
                <a:latin typeface="Times New Roman" panose="02020603050405020304" pitchFamily="18" charset="0"/>
                <a:ea typeface="Calibri" panose="020F0502020204030204" pitchFamily="34" charset="0"/>
              </a:rPr>
              <a:t>A. valuable plants            B. ancient trees                      C. natural values</a:t>
            </a:r>
          </a:p>
          <a:p>
            <a:pPr>
              <a:spcBef>
                <a:spcPts val="600"/>
              </a:spcBef>
              <a:spcAft>
                <a:spcPts val="600"/>
              </a:spcAft>
            </a:pPr>
            <a:r>
              <a:rPr lang="en-US" sz="2500" i="1" dirty="0">
                <a:solidFill>
                  <a:srgbClr val="0070C0"/>
                </a:solidFill>
                <a:latin typeface="Times New Roman" panose="02020603050405020304" pitchFamily="18" charset="0"/>
                <a:ea typeface="Calibri" panose="020F0502020204030204" pitchFamily="34" charset="0"/>
              </a:rPr>
              <a:t>5. Which of the following is NOT true, according to the passage?</a:t>
            </a:r>
          </a:p>
          <a:p>
            <a:pPr>
              <a:spcBef>
                <a:spcPts val="600"/>
              </a:spcBef>
              <a:spcAft>
                <a:spcPts val="600"/>
              </a:spcAft>
            </a:pPr>
            <a:r>
              <a:rPr lang="en-US" sz="2500" i="1" dirty="0">
                <a:solidFill>
                  <a:srgbClr val="0070C0"/>
                </a:solidFill>
                <a:latin typeface="Times New Roman" panose="02020603050405020304" pitchFamily="18" charset="0"/>
                <a:ea typeface="Calibri" panose="020F0502020204030204" pitchFamily="34" charset="0"/>
              </a:rPr>
              <a:t>A. There are more and more national parks in the world.</a:t>
            </a:r>
          </a:p>
          <a:p>
            <a:pPr>
              <a:spcBef>
                <a:spcPts val="600"/>
              </a:spcBef>
              <a:spcAft>
                <a:spcPts val="600"/>
              </a:spcAft>
            </a:pPr>
            <a:r>
              <a:rPr lang="en-US" sz="2500" i="1" dirty="0">
                <a:solidFill>
                  <a:srgbClr val="0070C0"/>
                </a:solidFill>
                <a:latin typeface="Times New Roman" panose="02020603050405020304" pitchFamily="18" charset="0"/>
                <a:ea typeface="Calibri" panose="020F0502020204030204" pitchFamily="34" charset="0"/>
              </a:rPr>
              <a:t>B. Con Dao National Park is rich in animal species.</a:t>
            </a:r>
          </a:p>
          <a:p>
            <a:pPr>
              <a:spcBef>
                <a:spcPts val="600"/>
              </a:spcBef>
              <a:spcAft>
                <a:spcPts val="600"/>
              </a:spcAft>
            </a:pPr>
            <a:r>
              <a:rPr lang="en-US" sz="2500" i="1" dirty="0">
                <a:solidFill>
                  <a:srgbClr val="0070C0"/>
                </a:solidFill>
                <a:latin typeface="Times New Roman" panose="02020603050405020304" pitchFamily="18" charset="0"/>
                <a:ea typeface="Calibri" panose="020F0502020204030204" pitchFamily="34" charset="0"/>
              </a:rPr>
              <a:t>C. Con Dao National Park’s mission is to help other national parks.</a:t>
            </a:r>
          </a:p>
        </p:txBody>
      </p:sp>
    </p:spTree>
    <p:extLst>
      <p:ext uri="{BB962C8B-B14F-4D97-AF65-F5344CB8AC3E}">
        <p14:creationId xmlns:p14="http://schemas.microsoft.com/office/powerpoint/2010/main" val="108924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2" name="Round Single Corner Rectangle 2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61721" y="1362989"/>
            <a:ext cx="9155670"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Work in pairs. Ask and answer about Vu Quang National Park. </a:t>
            </a:r>
          </a:p>
          <a:p>
            <a:r>
              <a:rPr lang="en-US" sz="2400" b="1" dirty="0">
                <a:effectLst>
                  <a:glow rad="88900">
                    <a:schemeClr val="bg1"/>
                  </a:glow>
                </a:effectLst>
                <a:latin typeface="Arial" panose="020B0604020202020204" pitchFamily="34" charset="0"/>
                <a:cs typeface="Arial" panose="020B0604020202020204" pitchFamily="34" charset="0"/>
              </a:rPr>
              <a:t>Look at the facts. </a:t>
            </a:r>
          </a:p>
        </p:txBody>
      </p:sp>
      <p:sp>
        <p:nvSpPr>
          <p:cNvPr id="16" name="Rounded Rectangle 15"/>
          <p:cNvSpPr/>
          <p:nvPr/>
        </p:nvSpPr>
        <p:spPr>
          <a:xfrm>
            <a:off x="206330" y="146562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59115" y="136298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0">
            <a:extLst>
              <a:ext uri="{FF2B5EF4-FFF2-40B4-BE49-F238E27FC236}">
                <a16:creationId xmlns:a16="http://schemas.microsoft.com/office/drawing/2014/main" id="{4B58727F-704B-542B-3E7A-47A42BE55B1A}"/>
              </a:ext>
            </a:extLst>
          </p:cNvPr>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p:txBody>
      </p:sp>
      <p:sp>
        <p:nvSpPr>
          <p:cNvPr id="13" name="Hộp Văn bản 12">
            <a:extLst>
              <a:ext uri="{FF2B5EF4-FFF2-40B4-BE49-F238E27FC236}">
                <a16:creationId xmlns:a16="http://schemas.microsoft.com/office/drawing/2014/main" id="{CBE748A0-9B9C-2D3E-FC5D-E1E86FC8705C}"/>
              </a:ext>
            </a:extLst>
          </p:cNvPr>
          <p:cNvSpPr txBox="1"/>
          <p:nvPr/>
        </p:nvSpPr>
        <p:spPr>
          <a:xfrm>
            <a:off x="1111043" y="2203128"/>
            <a:ext cx="4388462" cy="2677656"/>
          </a:xfrm>
          <a:prstGeom prst="rect">
            <a:avLst/>
          </a:prstGeom>
          <a:noFill/>
          <a:ln w="38100">
            <a:solidFill>
              <a:srgbClr val="7192A9"/>
            </a:solidFill>
            <a:prstDash val="sysDash"/>
          </a:ln>
        </p:spPr>
        <p:txBody>
          <a:bodyPr wrap="square">
            <a:spAutoFit/>
          </a:bodyPr>
          <a:lstStyle/>
          <a:p>
            <a:r>
              <a:rPr lang="vi-VN" sz="2400" b="1" i="1" dirty="0" err="1">
                <a:solidFill>
                  <a:srgbClr val="242021"/>
                </a:solidFill>
                <a:latin typeface="ChronicaPro-Medium"/>
              </a:rPr>
              <a:t>Location</a:t>
            </a:r>
            <a:r>
              <a:rPr lang="vi-VN" sz="2400" i="1" dirty="0">
                <a:solidFill>
                  <a:srgbClr val="242021"/>
                </a:solidFill>
                <a:latin typeface="ChronicaPro-Medium"/>
              </a:rPr>
              <a:t>: </a:t>
            </a:r>
            <a:r>
              <a:rPr lang="vi-VN" sz="2400" i="1" dirty="0">
                <a:solidFill>
                  <a:srgbClr val="242021"/>
                </a:solidFill>
                <a:latin typeface="ChronicaPro-Book"/>
              </a:rPr>
              <a:t>Vu Quang </a:t>
            </a:r>
            <a:r>
              <a:rPr lang="vi-VN" sz="2400" i="1" dirty="0" err="1">
                <a:solidFill>
                  <a:srgbClr val="242021"/>
                </a:solidFill>
                <a:latin typeface="ChronicaPro-Book"/>
              </a:rPr>
              <a:t>District</a:t>
            </a:r>
            <a:r>
              <a:rPr lang="vi-VN" sz="2400" i="1" dirty="0">
                <a:solidFill>
                  <a:srgbClr val="242021"/>
                </a:solidFill>
                <a:latin typeface="ChronicaPro-Book"/>
              </a:rPr>
              <a:t>, Ha Tinh </a:t>
            </a:r>
            <a:r>
              <a:rPr lang="vi-VN" sz="2400" i="1" dirty="0" err="1">
                <a:solidFill>
                  <a:srgbClr val="242021"/>
                </a:solidFill>
                <a:latin typeface="ChronicaPro-Book"/>
              </a:rPr>
              <a:t>Province</a:t>
            </a:r>
            <a:br>
              <a:rPr lang="vi-VN" sz="2400" i="1" dirty="0">
                <a:solidFill>
                  <a:srgbClr val="242021"/>
                </a:solidFill>
                <a:latin typeface="ChronicaPro-Book"/>
              </a:rPr>
            </a:br>
            <a:r>
              <a:rPr lang="vi-VN" sz="2400" b="1" i="1" dirty="0" err="1">
                <a:solidFill>
                  <a:srgbClr val="242021"/>
                </a:solidFill>
                <a:latin typeface="ChronicaPro-Medium"/>
              </a:rPr>
              <a:t>Opened</a:t>
            </a:r>
            <a:r>
              <a:rPr lang="vi-VN" sz="2400" b="1" i="1" dirty="0">
                <a:solidFill>
                  <a:srgbClr val="242021"/>
                </a:solidFill>
                <a:latin typeface="ChronicaPro-Medium"/>
              </a:rPr>
              <a:t>: </a:t>
            </a:r>
            <a:r>
              <a:rPr lang="vi-VN" sz="2400" i="1" dirty="0">
                <a:solidFill>
                  <a:srgbClr val="242021"/>
                </a:solidFill>
                <a:latin typeface="ChronicaPro-Book"/>
              </a:rPr>
              <a:t>2002</a:t>
            </a:r>
            <a:br>
              <a:rPr lang="vi-VN" sz="2400" i="1" dirty="0">
                <a:solidFill>
                  <a:srgbClr val="242021"/>
                </a:solidFill>
                <a:latin typeface="ChronicaPro-Book"/>
              </a:rPr>
            </a:br>
            <a:r>
              <a:rPr lang="vi-VN" sz="2400" b="1" i="1" dirty="0" err="1">
                <a:solidFill>
                  <a:srgbClr val="242021"/>
                </a:solidFill>
                <a:latin typeface="ChronicaPro-Medium"/>
              </a:rPr>
              <a:t>Area</a:t>
            </a:r>
            <a:r>
              <a:rPr lang="vi-VN" sz="2400" b="1" i="1" dirty="0">
                <a:solidFill>
                  <a:srgbClr val="242021"/>
                </a:solidFill>
                <a:latin typeface="ChronicaPro-Medium"/>
              </a:rPr>
              <a:t>: </a:t>
            </a:r>
            <a:r>
              <a:rPr lang="vi-VN" sz="2400" i="1" dirty="0" err="1">
                <a:solidFill>
                  <a:srgbClr val="242021"/>
                </a:solidFill>
                <a:latin typeface="ChronicaPro-Book"/>
              </a:rPr>
              <a:t>about</a:t>
            </a:r>
            <a:r>
              <a:rPr lang="vi-VN" sz="2400" i="1" dirty="0">
                <a:solidFill>
                  <a:srgbClr val="242021"/>
                </a:solidFill>
                <a:latin typeface="ChronicaPro-Book"/>
              </a:rPr>
              <a:t> 55,000 </a:t>
            </a:r>
            <a:r>
              <a:rPr lang="vi-VN" sz="2400" i="1" dirty="0" err="1">
                <a:solidFill>
                  <a:srgbClr val="242021"/>
                </a:solidFill>
                <a:latin typeface="ChronicaPro-Book"/>
              </a:rPr>
              <a:t>hectares</a:t>
            </a:r>
            <a:br>
              <a:rPr lang="vi-VN" sz="2400" i="1" dirty="0">
                <a:solidFill>
                  <a:srgbClr val="242021"/>
                </a:solidFill>
                <a:latin typeface="ChronicaPro-Book"/>
              </a:rPr>
            </a:br>
            <a:r>
              <a:rPr lang="vi-VN" sz="2400" b="1" i="1" dirty="0" err="1">
                <a:solidFill>
                  <a:srgbClr val="242021"/>
                </a:solidFill>
                <a:latin typeface="ChronicaPro-Medium"/>
              </a:rPr>
              <a:t>Animals</a:t>
            </a:r>
            <a:r>
              <a:rPr lang="vi-VN" sz="2400" b="1" i="1" dirty="0">
                <a:solidFill>
                  <a:srgbClr val="242021"/>
                </a:solidFill>
                <a:latin typeface="ChronicaPro-Medium"/>
              </a:rPr>
              <a:t>: </a:t>
            </a:r>
            <a:r>
              <a:rPr lang="vi-VN" sz="2400" i="1" dirty="0" err="1">
                <a:solidFill>
                  <a:srgbClr val="242021"/>
                </a:solidFill>
                <a:latin typeface="ChronicaPro-Book"/>
              </a:rPr>
              <a:t>Saolas</a:t>
            </a:r>
            <a:r>
              <a:rPr lang="vi-VN" sz="2400" i="1" dirty="0">
                <a:solidFill>
                  <a:srgbClr val="242021"/>
                </a:solidFill>
                <a:latin typeface="ChronicaPro-Book"/>
              </a:rPr>
              <a:t>, “</a:t>
            </a:r>
            <a:r>
              <a:rPr lang="vi-VN" sz="2400" i="1" dirty="0" err="1">
                <a:solidFill>
                  <a:srgbClr val="242021"/>
                </a:solidFill>
                <a:latin typeface="ChronicaPro-Book"/>
              </a:rPr>
              <a:t>black</a:t>
            </a:r>
            <a:r>
              <a:rPr lang="vi-VN" sz="2400" i="1" dirty="0">
                <a:solidFill>
                  <a:srgbClr val="242021"/>
                </a:solidFill>
                <a:latin typeface="ChronicaPro-Book"/>
              </a:rPr>
              <a:t> </a:t>
            </a:r>
            <a:r>
              <a:rPr lang="vi-VN" sz="2400" i="1" dirty="0" err="1">
                <a:solidFill>
                  <a:srgbClr val="242021"/>
                </a:solidFill>
                <a:latin typeface="ChronicaPro-Book"/>
              </a:rPr>
              <a:t>deer</a:t>
            </a:r>
            <a:r>
              <a:rPr lang="vi-VN" sz="2400" i="1" dirty="0">
                <a:solidFill>
                  <a:srgbClr val="242021"/>
                </a:solidFill>
                <a:latin typeface="ChronicaPro-Book"/>
              </a:rPr>
              <a:t>”</a:t>
            </a:r>
            <a:br>
              <a:rPr lang="vi-VN" sz="2400" i="1" dirty="0">
                <a:solidFill>
                  <a:srgbClr val="242021"/>
                </a:solidFill>
                <a:latin typeface="ChronicaPro-Book"/>
              </a:rPr>
            </a:br>
            <a:r>
              <a:rPr lang="vi-VN" sz="2400" b="1" i="1" dirty="0" err="1">
                <a:solidFill>
                  <a:srgbClr val="242021"/>
                </a:solidFill>
                <a:latin typeface="ChronicaPro-Medium"/>
              </a:rPr>
              <a:t>Valuable</a:t>
            </a:r>
            <a:r>
              <a:rPr lang="vi-VN" sz="2400" b="1" i="1" dirty="0">
                <a:solidFill>
                  <a:srgbClr val="242021"/>
                </a:solidFill>
                <a:latin typeface="ChronicaPro-Medium"/>
              </a:rPr>
              <a:t> </a:t>
            </a:r>
            <a:r>
              <a:rPr lang="vi-VN" sz="2400" b="1" i="1" dirty="0" err="1">
                <a:solidFill>
                  <a:srgbClr val="242021"/>
                </a:solidFill>
                <a:latin typeface="ChronicaPro-Medium"/>
              </a:rPr>
              <a:t>plants</a:t>
            </a:r>
            <a:r>
              <a:rPr lang="vi-VN" sz="2400" b="1" i="1" dirty="0">
                <a:solidFill>
                  <a:srgbClr val="242021"/>
                </a:solidFill>
                <a:latin typeface="ChronicaPro-Medium"/>
              </a:rPr>
              <a:t>: </a:t>
            </a:r>
            <a:r>
              <a:rPr lang="vi-VN" sz="2400" i="1" dirty="0" err="1">
                <a:solidFill>
                  <a:srgbClr val="242021"/>
                </a:solidFill>
                <a:latin typeface="ChronicaPro-Book"/>
              </a:rPr>
              <a:t>woods</a:t>
            </a:r>
            <a:r>
              <a:rPr lang="vi-VN" sz="2400" i="1" dirty="0">
                <a:solidFill>
                  <a:srgbClr val="242021"/>
                </a:solidFill>
                <a:latin typeface="ChronicaPro-Book"/>
              </a:rPr>
              <a:t>, </a:t>
            </a:r>
            <a:r>
              <a:rPr lang="vi-VN" sz="2400" i="1" dirty="0" err="1">
                <a:solidFill>
                  <a:srgbClr val="242021"/>
                </a:solidFill>
                <a:latin typeface="ChronicaPro-Book"/>
              </a:rPr>
              <a:t>medicinal</a:t>
            </a:r>
            <a:r>
              <a:rPr lang="vi-VN" sz="2400" i="1" dirty="0">
                <a:solidFill>
                  <a:srgbClr val="242021"/>
                </a:solidFill>
                <a:latin typeface="ChronicaPro-Book"/>
              </a:rPr>
              <a:t> </a:t>
            </a:r>
            <a:r>
              <a:rPr lang="vi-VN" sz="2400" i="1" dirty="0" err="1">
                <a:solidFill>
                  <a:srgbClr val="242021"/>
                </a:solidFill>
                <a:latin typeface="ChronicaPro-Book"/>
              </a:rPr>
              <a:t>plants</a:t>
            </a:r>
            <a:r>
              <a:rPr lang="vi-VN" sz="2400" i="1" dirty="0"/>
              <a:t> </a:t>
            </a:r>
          </a:p>
        </p:txBody>
      </p:sp>
      <p:pic>
        <p:nvPicPr>
          <p:cNvPr id="20" name="Hình ảnh 19">
            <a:extLst>
              <a:ext uri="{FF2B5EF4-FFF2-40B4-BE49-F238E27FC236}">
                <a16:creationId xmlns:a16="http://schemas.microsoft.com/office/drawing/2014/main" id="{E7E44744-B264-D29B-A6CF-BD4551C9F1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5554" y="2203128"/>
            <a:ext cx="4994725" cy="2677656"/>
          </a:xfrm>
          <a:prstGeom prst="rect">
            <a:avLst/>
          </a:prstGeom>
        </p:spPr>
      </p:pic>
      <p:sp>
        <p:nvSpPr>
          <p:cNvPr id="27" name="Hộp Văn bản 26">
            <a:extLst>
              <a:ext uri="{FF2B5EF4-FFF2-40B4-BE49-F238E27FC236}">
                <a16:creationId xmlns:a16="http://schemas.microsoft.com/office/drawing/2014/main" id="{68654153-062D-D74E-45D7-48792F18079C}"/>
              </a:ext>
            </a:extLst>
          </p:cNvPr>
          <p:cNvSpPr txBox="1"/>
          <p:nvPr/>
        </p:nvSpPr>
        <p:spPr>
          <a:xfrm>
            <a:off x="2317376" y="5267570"/>
            <a:ext cx="7553437" cy="954107"/>
          </a:xfrm>
          <a:prstGeom prst="rect">
            <a:avLst/>
          </a:prstGeom>
          <a:noFill/>
        </p:spPr>
        <p:txBody>
          <a:bodyPr wrap="square">
            <a:spAutoFit/>
          </a:bodyPr>
          <a:lstStyle/>
          <a:p>
            <a:r>
              <a:rPr lang="en-US" sz="2800" i="1" dirty="0">
                <a:solidFill>
                  <a:srgbClr val="C00000"/>
                </a:solidFill>
                <a:effectLst/>
                <a:latin typeface="Times New Roman" panose="02020603050405020304" pitchFamily="18" charset="0"/>
                <a:ea typeface="Times New Roman" panose="02020603050405020304" pitchFamily="18" charset="0"/>
              </a:rPr>
              <a:t>A: Where is Vu Quang National Park?</a:t>
            </a:r>
            <a:endParaRPr lang="vi-VN" sz="2800" dirty="0">
              <a:solidFill>
                <a:srgbClr val="C00000"/>
              </a:solidFill>
              <a:effectLst/>
              <a:latin typeface="Times New Roman" panose="02020603050405020304" pitchFamily="18" charset="0"/>
              <a:ea typeface="Times New Roman" panose="02020603050405020304" pitchFamily="18" charset="0"/>
            </a:endParaRPr>
          </a:p>
          <a:p>
            <a:r>
              <a:rPr lang="en-US" sz="2800" i="1" dirty="0">
                <a:solidFill>
                  <a:srgbClr val="C00000"/>
                </a:solidFill>
                <a:effectLst/>
                <a:latin typeface="Times New Roman" panose="02020603050405020304" pitchFamily="18" charset="0"/>
                <a:ea typeface="Times New Roman" panose="02020603050405020304" pitchFamily="18" charset="0"/>
              </a:rPr>
              <a:t>B: It’s in Vu Quang District, Ha </a:t>
            </a:r>
            <a:r>
              <a:rPr lang="en-US" sz="2800" i="1" dirty="0" err="1">
                <a:solidFill>
                  <a:srgbClr val="C00000"/>
                </a:solidFill>
                <a:effectLst/>
                <a:latin typeface="Times New Roman" panose="02020603050405020304" pitchFamily="18" charset="0"/>
                <a:ea typeface="Times New Roman" panose="02020603050405020304" pitchFamily="18" charset="0"/>
              </a:rPr>
              <a:t>Tinh</a:t>
            </a:r>
            <a:r>
              <a:rPr lang="en-US" sz="2800" dirty="0">
                <a:solidFill>
                  <a:srgbClr val="C00000"/>
                </a:solidFill>
                <a:latin typeface="Times New Roman" panose="02020603050405020304" pitchFamily="18" charset="0"/>
                <a:ea typeface="Times New Roman" panose="02020603050405020304" pitchFamily="18" charset="0"/>
              </a:rPr>
              <a:t> </a:t>
            </a:r>
            <a:r>
              <a:rPr lang="en-US" sz="2800" i="1" dirty="0">
                <a:solidFill>
                  <a:srgbClr val="C00000"/>
                </a:solidFill>
                <a:effectLst/>
                <a:latin typeface="Times New Roman" panose="02020603050405020304" pitchFamily="18" charset="0"/>
                <a:ea typeface="Times New Roman" panose="02020603050405020304" pitchFamily="18" charset="0"/>
              </a:rPr>
              <a:t>Province</a:t>
            </a:r>
            <a:endParaRPr lang="vi-VN" sz="2800" dirty="0">
              <a:solidFill>
                <a:srgbClr val="C00000"/>
              </a:solidFill>
            </a:endParaRPr>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905" y="1905"/>
            <a:ext cx="12192000" cy="1083309"/>
            <a:chOff x="0" y="-3"/>
            <a:chExt cx="12192000" cy="1083309"/>
          </a:xfrm>
        </p:grpSpPr>
        <p:sp>
          <p:nvSpPr>
            <p:cNvPr id="28" name="Round Single Corner Rectangle 2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 Single Corner Rectangle 2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31912"/>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Work in groups. Talk about Vu Quang National Park</a:t>
            </a: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9" name="TextBox 10">
            <a:extLst>
              <a:ext uri="{FF2B5EF4-FFF2-40B4-BE49-F238E27FC236}">
                <a16:creationId xmlns:a16="http://schemas.microsoft.com/office/drawing/2014/main" id="{A65B605E-DFC8-A983-9D9C-36041A0A47FD}"/>
              </a:ext>
            </a:extLst>
          </p:cNvPr>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p:txBody>
      </p:sp>
      <p:pic>
        <p:nvPicPr>
          <p:cNvPr id="22" name="Hình ảnh 21">
            <a:extLst>
              <a:ext uri="{FF2B5EF4-FFF2-40B4-BE49-F238E27FC236}">
                <a16:creationId xmlns:a16="http://schemas.microsoft.com/office/drawing/2014/main" id="{2884E5B6-34C9-FB93-A117-1AB725D89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955" y="3038100"/>
            <a:ext cx="4592334" cy="2862124"/>
          </a:xfrm>
          <a:prstGeom prst="rect">
            <a:avLst/>
          </a:prstGeom>
        </p:spPr>
      </p:pic>
      <p:sp>
        <p:nvSpPr>
          <p:cNvPr id="26" name="Bong bóng Lời nói: Hình chữ nhật với Góc Tròn 25">
            <a:extLst>
              <a:ext uri="{FF2B5EF4-FFF2-40B4-BE49-F238E27FC236}">
                <a16:creationId xmlns:a16="http://schemas.microsoft.com/office/drawing/2014/main" id="{CC7EDA05-214D-431C-38A8-F0BD9A76D0CB}"/>
              </a:ext>
            </a:extLst>
          </p:cNvPr>
          <p:cNvSpPr/>
          <p:nvPr/>
        </p:nvSpPr>
        <p:spPr>
          <a:xfrm>
            <a:off x="226031" y="2409607"/>
            <a:ext cx="3264359" cy="1504848"/>
          </a:xfrm>
          <a:prstGeom prst="wedgeRoundRectCallout">
            <a:avLst>
              <a:gd name="adj1" fmla="val 62469"/>
              <a:gd name="adj2" fmla="val 103908"/>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i="1">
                <a:solidFill>
                  <a:schemeClr val="accent2">
                    <a:lumMod val="50000"/>
                  </a:schemeClr>
                </a:solidFill>
                <a:latin typeface="Times New Roman" panose="02020603050405020304" pitchFamily="18" charset="0"/>
                <a:ea typeface="Times New Roman" panose="02020603050405020304" pitchFamily="18" charset="0"/>
              </a:rPr>
              <a:t>Vu Quang National Park is in …</a:t>
            </a:r>
            <a:endParaRPr lang="vi-VN" sz="2800" b="1" dirty="0">
              <a:solidFill>
                <a:schemeClr val="accent2">
                  <a:lumMod val="50000"/>
                </a:schemeClr>
              </a:solidFill>
              <a:latin typeface="Times New Roman" panose="02020603050405020304" pitchFamily="18" charset="0"/>
              <a:ea typeface="Times New Roman" panose="02020603050405020304" pitchFamily="18" charset="0"/>
            </a:endParaRPr>
          </a:p>
        </p:txBody>
      </p:sp>
      <p:sp>
        <p:nvSpPr>
          <p:cNvPr id="31" name="Bong bóng Lời nói: Hình chữ nhật với Góc Tròn 30">
            <a:extLst>
              <a:ext uri="{FF2B5EF4-FFF2-40B4-BE49-F238E27FC236}">
                <a16:creationId xmlns:a16="http://schemas.microsoft.com/office/drawing/2014/main" id="{40B68F74-2147-8C1C-A495-2D9F1ACF5A66}"/>
              </a:ext>
            </a:extLst>
          </p:cNvPr>
          <p:cNvSpPr/>
          <p:nvPr/>
        </p:nvSpPr>
        <p:spPr>
          <a:xfrm>
            <a:off x="8188289" y="2162909"/>
            <a:ext cx="3164655" cy="875191"/>
          </a:xfrm>
          <a:prstGeom prst="wedgeRoundRectCallout">
            <a:avLst>
              <a:gd name="adj1" fmla="val -52123"/>
              <a:gd name="adj2" fmla="val 108114"/>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i="1" dirty="0" err="1">
                <a:solidFill>
                  <a:schemeClr val="accent2">
                    <a:lumMod val="50000"/>
                  </a:schemeClr>
                </a:solidFill>
                <a:latin typeface="Times New Roman" panose="02020603050405020304" pitchFamily="18" charset="0"/>
                <a:ea typeface="Times New Roman" panose="02020603050405020304" pitchFamily="18" charset="0"/>
              </a:rPr>
              <a:t>It</a:t>
            </a:r>
            <a:r>
              <a:rPr lang="vi-VN" sz="28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2800" b="1" i="1" dirty="0" err="1">
                <a:solidFill>
                  <a:schemeClr val="accent2">
                    <a:lumMod val="50000"/>
                  </a:schemeClr>
                </a:solidFill>
                <a:latin typeface="Times New Roman" panose="02020603050405020304" pitchFamily="18" charset="0"/>
                <a:ea typeface="Times New Roman" panose="02020603050405020304" pitchFamily="18" charset="0"/>
              </a:rPr>
              <a:t>was</a:t>
            </a:r>
            <a:r>
              <a:rPr lang="vi-VN" sz="28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2800" b="1" i="1" dirty="0" err="1">
                <a:solidFill>
                  <a:schemeClr val="accent2">
                    <a:lumMod val="50000"/>
                  </a:schemeClr>
                </a:solidFill>
                <a:latin typeface="Times New Roman" panose="02020603050405020304" pitchFamily="18" charset="0"/>
                <a:ea typeface="Times New Roman" panose="02020603050405020304" pitchFamily="18" charset="0"/>
              </a:rPr>
              <a:t>opened</a:t>
            </a:r>
            <a:r>
              <a:rPr lang="vi-VN" sz="2800" b="1" i="1" dirty="0">
                <a:solidFill>
                  <a:schemeClr val="accent2">
                    <a:lumMod val="50000"/>
                  </a:schemeClr>
                </a:solidFill>
                <a:latin typeface="Times New Roman" panose="02020603050405020304" pitchFamily="18" charset="0"/>
                <a:ea typeface="Times New Roman" panose="02020603050405020304" pitchFamily="18" charset="0"/>
              </a:rPr>
              <a:t> in ...</a:t>
            </a:r>
          </a:p>
        </p:txBody>
      </p:sp>
      <p:sp>
        <p:nvSpPr>
          <p:cNvPr id="32" name="Bong bóng Lời nói: Hình chữ nhật với Góc Tròn 31">
            <a:extLst>
              <a:ext uri="{FF2B5EF4-FFF2-40B4-BE49-F238E27FC236}">
                <a16:creationId xmlns:a16="http://schemas.microsoft.com/office/drawing/2014/main" id="{AED4B83D-B8E9-2C76-B441-B29591E4559F}"/>
              </a:ext>
            </a:extLst>
          </p:cNvPr>
          <p:cNvSpPr/>
          <p:nvPr/>
        </p:nvSpPr>
        <p:spPr>
          <a:xfrm>
            <a:off x="487067" y="5047032"/>
            <a:ext cx="2923974" cy="853192"/>
          </a:xfrm>
          <a:prstGeom prst="wedgeRoundRectCallout">
            <a:avLst>
              <a:gd name="adj1" fmla="val 73737"/>
              <a:gd name="adj2" fmla="val -33837"/>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i="1" dirty="0" err="1">
                <a:solidFill>
                  <a:schemeClr val="accent2">
                    <a:lumMod val="50000"/>
                  </a:schemeClr>
                </a:solidFill>
                <a:latin typeface="Times New Roman" panose="02020603050405020304" pitchFamily="18" charset="0"/>
                <a:ea typeface="Times New Roman" panose="02020603050405020304" pitchFamily="18" charset="0"/>
              </a:rPr>
              <a:t>It’s</a:t>
            </a:r>
            <a:r>
              <a:rPr lang="vi-VN" sz="28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2800" b="1" i="1" dirty="0" err="1">
                <a:solidFill>
                  <a:schemeClr val="accent2">
                    <a:lumMod val="50000"/>
                  </a:schemeClr>
                </a:solidFill>
                <a:latin typeface="Times New Roman" panose="02020603050405020304" pitchFamily="18" charset="0"/>
                <a:ea typeface="Times New Roman" panose="02020603050405020304" pitchFamily="18" charset="0"/>
              </a:rPr>
              <a:t>about</a:t>
            </a:r>
            <a:r>
              <a:rPr lang="vi-VN" sz="2800" b="1" i="1" dirty="0">
                <a:solidFill>
                  <a:schemeClr val="accent2">
                    <a:lumMod val="50000"/>
                  </a:schemeClr>
                </a:solidFill>
                <a:latin typeface="Times New Roman" panose="02020603050405020304" pitchFamily="18" charset="0"/>
                <a:ea typeface="Times New Roman" panose="02020603050405020304" pitchFamily="18" charset="0"/>
              </a:rPr>
              <a:t> …</a:t>
            </a:r>
            <a:endParaRPr lang="vi-VN" sz="2800" b="1" dirty="0">
              <a:solidFill>
                <a:schemeClr val="accent2">
                  <a:lumMod val="50000"/>
                </a:schemeClr>
              </a:solidFill>
              <a:latin typeface="Times New Roman" panose="02020603050405020304" pitchFamily="18" charset="0"/>
              <a:ea typeface="Times New Roman" panose="02020603050405020304" pitchFamily="18" charset="0"/>
            </a:endParaRPr>
          </a:p>
        </p:txBody>
      </p:sp>
      <p:sp>
        <p:nvSpPr>
          <p:cNvPr id="33" name="Bong bóng Lời nói: Hình chữ nhật với Góc Tròn 32">
            <a:extLst>
              <a:ext uri="{FF2B5EF4-FFF2-40B4-BE49-F238E27FC236}">
                <a16:creationId xmlns:a16="http://schemas.microsoft.com/office/drawing/2014/main" id="{BF50E513-07FE-6A9F-7219-4DEA010FE860}"/>
              </a:ext>
            </a:extLst>
          </p:cNvPr>
          <p:cNvSpPr/>
          <p:nvPr/>
        </p:nvSpPr>
        <p:spPr>
          <a:xfrm>
            <a:off x="8540278" y="4704689"/>
            <a:ext cx="3164655" cy="875191"/>
          </a:xfrm>
          <a:prstGeom prst="wedgeRoundRectCallout">
            <a:avLst>
              <a:gd name="adj1" fmla="val -78744"/>
              <a:gd name="adj2" fmla="val -52715"/>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i="1" dirty="0" err="1">
                <a:solidFill>
                  <a:schemeClr val="accent2">
                    <a:lumMod val="50000"/>
                  </a:schemeClr>
                </a:solidFill>
                <a:latin typeface="Times New Roman" panose="02020603050405020304" pitchFamily="18" charset="0"/>
                <a:ea typeface="Times New Roman" panose="02020603050405020304" pitchFamily="18" charset="0"/>
              </a:rPr>
              <a:t>It</a:t>
            </a:r>
            <a:r>
              <a:rPr lang="vi-VN" sz="28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2800" b="1" i="1" dirty="0" err="1">
                <a:solidFill>
                  <a:schemeClr val="accent2">
                    <a:lumMod val="50000"/>
                  </a:schemeClr>
                </a:solidFill>
                <a:latin typeface="Times New Roman" panose="02020603050405020304" pitchFamily="18" charset="0"/>
                <a:ea typeface="Times New Roman" panose="02020603050405020304" pitchFamily="18" charset="0"/>
              </a:rPr>
              <a:t>has</a:t>
            </a:r>
            <a:r>
              <a:rPr lang="vi-VN" sz="2800" b="1" i="1" dirty="0">
                <a:solidFill>
                  <a:schemeClr val="accent2">
                    <a:lumMod val="50000"/>
                  </a:schemeClr>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31912"/>
            <a:ext cx="10815315" cy="461665"/>
          </a:xfrm>
          <a:prstGeom prst="rect">
            <a:avLst/>
          </a:prstGeom>
          <a:noFill/>
          <a:effectLst/>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628983" y="2434919"/>
            <a:ext cx="6275251" cy="1964512"/>
          </a:xfrm>
          <a:prstGeom prst="rect">
            <a:avLst/>
          </a:prstGeom>
          <a:noFill/>
        </p:spPr>
        <p:txBody>
          <a:bodyPr wrap="square" rtlCol="0">
            <a:spAutoFit/>
          </a:bodyPr>
          <a:lstStyle/>
          <a:p>
            <a:pPr>
              <a:lnSpc>
                <a:spcPct val="150000"/>
              </a:lnSpc>
            </a:pPr>
            <a:r>
              <a:rPr lang="en-US" sz="2800" dirty="0"/>
              <a:t>What have we learnt in this lesson?</a:t>
            </a:r>
          </a:p>
          <a:p>
            <a:pPr marL="457200" indent="-457200">
              <a:lnSpc>
                <a:spcPct val="150000"/>
              </a:lnSpc>
              <a:buFont typeface="Wingdings" panose="05000000000000000000" pitchFamily="2" charset="2"/>
              <a:buChar char="ü"/>
            </a:pPr>
            <a:r>
              <a:rPr lang="en-US" sz="2800" dirty="0"/>
              <a:t>Reading about Con Dao National Park</a:t>
            </a:r>
          </a:p>
          <a:p>
            <a:pPr marL="457200" indent="-457200">
              <a:lnSpc>
                <a:spcPct val="150000"/>
              </a:lnSpc>
              <a:buFont typeface="Wingdings" panose="05000000000000000000" pitchFamily="2" charset="2"/>
              <a:buChar char="ü"/>
            </a:pPr>
            <a:r>
              <a:rPr lang="en-US" sz="2800" dirty="0"/>
              <a:t>Talking about Vu Quang National Park</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1860" y="1358595"/>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1149944" y="2198184"/>
            <a:ext cx="8149852" cy="671851"/>
          </a:xfrm>
          <a:prstGeom prst="rect">
            <a:avLst/>
          </a:prstGeom>
          <a:noFill/>
        </p:spPr>
        <p:txBody>
          <a:bodyPr wrap="square" rtlCol="0">
            <a:spAutoFit/>
          </a:bodyPr>
          <a:lstStyle/>
          <a:p>
            <a:pPr>
              <a:lnSpc>
                <a:spcPct val="150000"/>
              </a:lnSpc>
            </a:pPr>
            <a:r>
              <a:rPr lang="en-US" sz="2800" dirty="0"/>
              <a:t>Workbook</a:t>
            </a: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6557601" y="3473121"/>
            <a:ext cx="4249429" cy="2965261"/>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facebook.com/sachmem.vn/</a:t>
            </a:r>
            <a:endParaRPr lang="en-GB"/>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7" y="1726624"/>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0051" y="1558228"/>
            <a:ext cx="964452" cy="916490"/>
          </a:xfrm>
          <a:prstGeom prst="rect">
            <a:avLst/>
          </a:prstGeom>
        </p:spPr>
      </p:pic>
      <p:sp>
        <p:nvSpPr>
          <p:cNvPr id="36" name="TextBox 35"/>
          <p:cNvSpPr txBox="1"/>
          <p:nvPr/>
        </p:nvSpPr>
        <p:spPr>
          <a:xfrm>
            <a:off x="4305235" y="1849664"/>
            <a:ext cx="3581530" cy="400110"/>
          </a:xfrm>
          <a:prstGeom prst="rect">
            <a:avLst/>
          </a:prstGeom>
          <a:noFill/>
        </p:spPr>
        <p:txBody>
          <a:bodyPr wrap="square" rtlCol="0">
            <a:spAutoFit/>
          </a:bodyPr>
          <a:lstStyle/>
          <a:p>
            <a:r>
              <a:rPr lang="en-US" sz="2000" b="1" dirty="0">
                <a:solidFill>
                  <a:schemeClr val="bg1"/>
                </a:solidFill>
              </a:rPr>
              <a:t>LESSON 5: SKILLS 1</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0" y="88279"/>
            <a:ext cx="8264339" cy="707886"/>
          </a:xfrm>
          <a:prstGeom prst="rect">
            <a:avLst/>
          </a:prstGeom>
          <a:noFill/>
        </p:spPr>
        <p:txBody>
          <a:bodyPr wrap="square" rtlCol="0">
            <a:spAutoFit/>
          </a:bodyPr>
          <a:lstStyle/>
          <a:p>
            <a:r>
              <a:rPr lang="en-US" sz="4000" b="1" dirty="0">
                <a:solidFill>
                  <a:schemeClr val="bg1"/>
                </a:solidFill>
                <a:latin typeface="Myriad Pro" pitchFamily="34" charset="0"/>
              </a:rPr>
              <a:t>ENVIRONMENTAL PROTECTION</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7</a:t>
            </a:r>
          </a:p>
        </p:txBody>
      </p:sp>
      <p:pic>
        <p:nvPicPr>
          <p:cNvPr id="8" name="Hình ảnh 7">
            <a:extLst>
              <a:ext uri="{FF2B5EF4-FFF2-40B4-BE49-F238E27FC236}">
                <a16:creationId xmlns:a16="http://schemas.microsoft.com/office/drawing/2014/main" id="{E249DB28-8BE7-644A-4D27-4D1568D0D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0277" y="2597758"/>
            <a:ext cx="3948886" cy="3290738"/>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580" y="2232538"/>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PRESENTATION</a:t>
            </a:r>
            <a:endParaRPr lang="en-GB" b="1" dirty="0">
              <a:solidFill>
                <a:schemeClr val="tx1"/>
              </a:solidFill>
            </a:endParaRPr>
          </a:p>
        </p:txBody>
      </p:sp>
      <p:sp>
        <p:nvSpPr>
          <p:cNvPr id="18" name="Rounded Rectangle 17"/>
          <p:cNvSpPr/>
          <p:nvPr/>
        </p:nvSpPr>
        <p:spPr>
          <a:xfrm>
            <a:off x="669161" y="3275145"/>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READING</a:t>
            </a:r>
            <a:endParaRPr lang="en-GB" b="1" dirty="0">
              <a:solidFill>
                <a:schemeClr val="tx1"/>
              </a:solidFill>
            </a:endParaRPr>
          </a:p>
        </p:txBody>
      </p:sp>
      <p:sp>
        <p:nvSpPr>
          <p:cNvPr id="20" name="Rectangle 19"/>
          <p:cNvSpPr/>
          <p:nvPr/>
        </p:nvSpPr>
        <p:spPr>
          <a:xfrm>
            <a:off x="5588839" y="1234447"/>
            <a:ext cx="5740800" cy="893323"/>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1: Work in groups. Look at the picture and say what you see. Then list the names of some endangered species you know.</a:t>
            </a:r>
            <a:endParaRPr lang="en-GB" dirty="0">
              <a:solidFill>
                <a:schemeClr val="tx1"/>
              </a:solidFill>
            </a:endParaRPr>
          </a:p>
        </p:txBody>
      </p:sp>
      <p:sp>
        <p:nvSpPr>
          <p:cNvPr id="21" name="Rectangle 20"/>
          <p:cNvSpPr/>
          <p:nvPr/>
        </p:nvSpPr>
        <p:spPr>
          <a:xfrm>
            <a:off x="5588839" y="2232538"/>
            <a:ext cx="5758577" cy="547717"/>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Vocabulary</a:t>
            </a:r>
          </a:p>
        </p:txBody>
      </p:sp>
      <p:sp>
        <p:nvSpPr>
          <p:cNvPr id="22" name="Rectangle 21"/>
          <p:cNvSpPr/>
          <p:nvPr/>
        </p:nvSpPr>
        <p:spPr>
          <a:xfrm>
            <a:off x="5574527" y="2871228"/>
            <a:ext cx="5755112" cy="1385373"/>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2: Read the text and choose the words or phrases to make the following statements correct.</a:t>
            </a:r>
          </a:p>
          <a:p>
            <a:pPr marL="285750" marR="0" indent="-285750">
              <a:spcBef>
                <a:spcPts val="0"/>
              </a:spcBef>
              <a:spcAft>
                <a:spcPts val="0"/>
              </a:spcAft>
              <a:buFont typeface="Arial" panose="020B0604020202020204" pitchFamily="34" charset="0"/>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Read the text again and choose the correct option A, B, or C.</a:t>
            </a:r>
          </a:p>
        </p:txBody>
      </p:sp>
      <p:cxnSp>
        <p:nvCxnSpPr>
          <p:cNvPr id="24" name="Curved Connector 23"/>
          <p:cNvCxnSpPr>
            <a:stCxn id="16" idx="3"/>
            <a:endCxn id="17" idx="0"/>
          </p:cNvCxnSpPr>
          <p:nvPr/>
        </p:nvCxnSpPr>
        <p:spPr>
          <a:xfrm>
            <a:off x="2505075" y="1409153"/>
            <a:ext cx="728462" cy="82338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87118" y="2541341"/>
            <a:ext cx="728462" cy="733803"/>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cxnSpLocks/>
            <a:endCxn id="12" idx="0"/>
          </p:cNvCxnSpPr>
          <p:nvPr/>
        </p:nvCxnSpPr>
        <p:spPr>
          <a:xfrm>
            <a:off x="2525625" y="3792428"/>
            <a:ext cx="917957" cy="887090"/>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1262240" y="5936242"/>
            <a:ext cx="1971297"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9" name="Rectangle 28"/>
          <p:cNvSpPr/>
          <p:nvPr/>
        </p:nvSpPr>
        <p:spPr>
          <a:xfrm>
            <a:off x="5574527" y="5793062"/>
            <a:ext cx="5740800" cy="684962"/>
          </a:xfrm>
          <a:prstGeom prst="rect">
            <a:avLst/>
          </a:prstGeom>
          <a:solidFill>
            <a:srgbClr val="F7A5A5">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
        <p:nvSpPr>
          <p:cNvPr id="12" name="Rounded Rectangle 17">
            <a:extLst>
              <a:ext uri="{FF2B5EF4-FFF2-40B4-BE49-F238E27FC236}">
                <a16:creationId xmlns:a16="http://schemas.microsoft.com/office/drawing/2014/main" id="{A83C4A68-EB73-5354-2F41-2D2269B0CBE7}"/>
              </a:ext>
            </a:extLst>
          </p:cNvPr>
          <p:cNvSpPr/>
          <p:nvPr/>
        </p:nvSpPr>
        <p:spPr>
          <a:xfrm>
            <a:off x="2525625" y="4679518"/>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SPEAKING</a:t>
            </a:r>
            <a:endParaRPr lang="en-GB" b="1" dirty="0">
              <a:solidFill>
                <a:schemeClr val="tx1"/>
              </a:solidFill>
            </a:endParaRPr>
          </a:p>
        </p:txBody>
      </p:sp>
      <p:cxnSp>
        <p:nvCxnSpPr>
          <p:cNvPr id="14" name="Curved Connector 25">
            <a:extLst>
              <a:ext uri="{FF2B5EF4-FFF2-40B4-BE49-F238E27FC236}">
                <a16:creationId xmlns:a16="http://schemas.microsoft.com/office/drawing/2014/main" id="{07778C8C-1321-B1E6-2B97-8268069FC8FA}"/>
              </a:ext>
            </a:extLst>
          </p:cNvPr>
          <p:cNvCxnSpPr>
            <a:cxnSpLocks/>
            <a:endCxn id="27" idx="3"/>
          </p:cNvCxnSpPr>
          <p:nvPr/>
        </p:nvCxnSpPr>
        <p:spPr>
          <a:xfrm rot="5400000">
            <a:off x="3156354" y="5358149"/>
            <a:ext cx="957354" cy="802987"/>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39" name="Rectangle 21">
            <a:extLst>
              <a:ext uri="{FF2B5EF4-FFF2-40B4-BE49-F238E27FC236}">
                <a16:creationId xmlns:a16="http://schemas.microsoft.com/office/drawing/2014/main" id="{8F2A6C5B-D7AA-737A-4C14-9617164743CE}"/>
              </a:ext>
            </a:extLst>
          </p:cNvPr>
          <p:cNvSpPr/>
          <p:nvPr/>
        </p:nvSpPr>
        <p:spPr>
          <a:xfrm>
            <a:off x="5592304" y="4347574"/>
            <a:ext cx="5755112" cy="1385373"/>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pairs. Ask and answer about Vu Quang National Park. </a:t>
            </a:r>
          </a:p>
          <a:p>
            <a:pPr marL="285750" marR="0" indent="-285750">
              <a:spcBef>
                <a:spcPts val="0"/>
              </a:spcBef>
              <a:spcAft>
                <a:spcPts val="0"/>
              </a:spcAft>
              <a:buFont typeface="Arial" panose="020B0604020202020204" pitchFamily="34" charset="0"/>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Work in groups. Talk about Vu Quang National Park, using the answers in 4.</a:t>
            </a:r>
          </a:p>
        </p:txBody>
      </p:sp>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35939"/>
            <a:ext cx="54513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 name="TextBox 11">
            <a:extLst>
              <a:ext uri="{FF2B5EF4-FFF2-40B4-BE49-F238E27FC236}">
                <a16:creationId xmlns:a16="http://schemas.microsoft.com/office/drawing/2014/main" id="{C08C442B-59CF-50BB-BD63-3F819C0172BA}"/>
              </a:ext>
            </a:extLst>
          </p:cNvPr>
          <p:cNvSpPr txBox="1"/>
          <p:nvPr/>
        </p:nvSpPr>
        <p:spPr>
          <a:xfrm>
            <a:off x="1145079" y="1217504"/>
            <a:ext cx="10022929"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Work in groups. Look at the picture and say what you see. Then list</a:t>
            </a:r>
          </a:p>
          <a:p>
            <a:r>
              <a:rPr lang="en-US" sz="2400" b="1" dirty="0">
                <a:effectLst>
                  <a:glow rad="88900">
                    <a:schemeClr val="bg1"/>
                  </a:glow>
                </a:effectLst>
                <a:latin typeface="Arial" panose="020B0604020202020204" pitchFamily="34" charset="0"/>
                <a:cs typeface="Arial" panose="020B0604020202020204" pitchFamily="34" charset="0"/>
              </a:rPr>
              <a:t>the names of some endangered species you know.</a:t>
            </a:r>
          </a:p>
        </p:txBody>
      </p:sp>
      <p:sp>
        <p:nvSpPr>
          <p:cNvPr id="5" name="Rounded Rectangle 15">
            <a:extLst>
              <a:ext uri="{FF2B5EF4-FFF2-40B4-BE49-F238E27FC236}">
                <a16:creationId xmlns:a16="http://schemas.microsoft.com/office/drawing/2014/main" id="{C2857D99-7E44-76B9-9581-BF03AC396FF5}"/>
              </a:ext>
            </a:extLst>
          </p:cNvPr>
          <p:cNvSpPr/>
          <p:nvPr/>
        </p:nvSpPr>
        <p:spPr>
          <a:xfrm>
            <a:off x="487067" y="121750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 name="TextBox 16">
            <a:extLst>
              <a:ext uri="{FF2B5EF4-FFF2-40B4-BE49-F238E27FC236}">
                <a16:creationId xmlns:a16="http://schemas.microsoft.com/office/drawing/2014/main" id="{AE87A8EE-A241-5F34-E951-B0C5D1E1BEC9}"/>
              </a:ext>
            </a:extLst>
          </p:cNvPr>
          <p:cNvSpPr txBox="1"/>
          <p:nvPr/>
        </p:nvSpPr>
        <p:spPr>
          <a:xfrm>
            <a:off x="539852" y="1131146"/>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40" name="Google Shape;1881;p31">
            <a:extLst>
              <a:ext uri="{FF2B5EF4-FFF2-40B4-BE49-F238E27FC236}">
                <a16:creationId xmlns:a16="http://schemas.microsoft.com/office/drawing/2014/main" id="{4C4C347B-FD00-EA50-5E98-2C75CAD5C282}"/>
              </a:ext>
            </a:extLst>
          </p:cNvPr>
          <p:cNvSpPr txBox="1">
            <a:spLocks/>
          </p:cNvSpPr>
          <p:nvPr/>
        </p:nvSpPr>
        <p:spPr>
          <a:xfrm>
            <a:off x="487067" y="2134859"/>
            <a:ext cx="218976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TIGERS</a:t>
            </a:r>
            <a:endParaRPr lang="en-US" sz="2400" b="1" dirty="0">
              <a:solidFill>
                <a:srgbClr val="AD4F0F"/>
              </a:solidFill>
              <a:cs typeface="Calibri" panose="020F0502020204030204" pitchFamily="34" charset="0"/>
            </a:endParaRPr>
          </a:p>
        </p:txBody>
      </p:sp>
      <p:pic>
        <p:nvPicPr>
          <p:cNvPr id="46" name="Hình ảnh 45">
            <a:extLst>
              <a:ext uri="{FF2B5EF4-FFF2-40B4-BE49-F238E27FC236}">
                <a16:creationId xmlns:a16="http://schemas.microsoft.com/office/drawing/2014/main" id="{5DAD2397-9608-7F55-4072-DB9F111B9E43}"/>
              </a:ext>
            </a:extLst>
          </p:cNvPr>
          <p:cNvPicPr>
            <a:picLocks noChangeAspect="1"/>
          </p:cNvPicPr>
          <p:nvPr/>
        </p:nvPicPr>
        <p:blipFill rotWithShape="1">
          <a:blip r:embed="rId3">
            <a:extLst>
              <a:ext uri="{28A0092B-C50C-407E-A947-70E740481C1C}">
                <a14:useLocalDpi xmlns:a14="http://schemas.microsoft.com/office/drawing/2010/main" val="0"/>
              </a:ext>
            </a:extLst>
          </a:blip>
          <a:srcRect l="2489" t="20392" r="419" b="25393"/>
          <a:stretch/>
        </p:blipFill>
        <p:spPr>
          <a:xfrm>
            <a:off x="3462390" y="3277456"/>
            <a:ext cx="4765483" cy="1993187"/>
          </a:xfrm>
          <a:prstGeom prst="rect">
            <a:avLst/>
          </a:prstGeom>
        </p:spPr>
      </p:pic>
      <p:cxnSp>
        <p:nvCxnSpPr>
          <p:cNvPr id="48" name="Đường nối Thẳng 47">
            <a:extLst>
              <a:ext uri="{FF2B5EF4-FFF2-40B4-BE49-F238E27FC236}">
                <a16:creationId xmlns:a16="http://schemas.microsoft.com/office/drawing/2014/main" id="{AC3D44D7-3AA1-F3B7-F12F-19790516EC74}"/>
              </a:ext>
            </a:extLst>
          </p:cNvPr>
          <p:cNvCxnSpPr>
            <a:cxnSpLocks/>
          </p:cNvCxnSpPr>
          <p:nvPr/>
        </p:nvCxnSpPr>
        <p:spPr>
          <a:xfrm>
            <a:off x="1962364" y="2784297"/>
            <a:ext cx="1500026" cy="110784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Google Shape;1881;p31">
            <a:extLst>
              <a:ext uri="{FF2B5EF4-FFF2-40B4-BE49-F238E27FC236}">
                <a16:creationId xmlns:a16="http://schemas.microsoft.com/office/drawing/2014/main" id="{4A2B1CE3-B4EC-0F3F-BB7D-8BB4C938A7BB}"/>
              </a:ext>
            </a:extLst>
          </p:cNvPr>
          <p:cNvSpPr txBox="1">
            <a:spLocks/>
          </p:cNvSpPr>
          <p:nvPr/>
        </p:nvSpPr>
        <p:spPr>
          <a:xfrm>
            <a:off x="129834" y="3831380"/>
            <a:ext cx="218976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FFC000"/>
                </a:solidFill>
              </a:rPr>
              <a:t>SAOLAS</a:t>
            </a:r>
            <a:endParaRPr lang="en-US" sz="2400" b="1" dirty="0">
              <a:solidFill>
                <a:srgbClr val="FFC000"/>
              </a:solidFill>
              <a:cs typeface="Calibri" panose="020F0502020204030204" pitchFamily="34" charset="0"/>
            </a:endParaRPr>
          </a:p>
        </p:txBody>
      </p:sp>
      <p:cxnSp>
        <p:nvCxnSpPr>
          <p:cNvPr id="52" name="Đường nối Thẳng 51">
            <a:extLst>
              <a:ext uri="{FF2B5EF4-FFF2-40B4-BE49-F238E27FC236}">
                <a16:creationId xmlns:a16="http://schemas.microsoft.com/office/drawing/2014/main" id="{DFF07B40-7AC8-5E56-AA4F-D5BB9A73135C}"/>
              </a:ext>
            </a:extLst>
          </p:cNvPr>
          <p:cNvCxnSpPr>
            <a:cxnSpLocks/>
          </p:cNvCxnSpPr>
          <p:nvPr/>
        </p:nvCxnSpPr>
        <p:spPr>
          <a:xfrm>
            <a:off x="1962364" y="4377592"/>
            <a:ext cx="1500026" cy="20637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Google Shape;1881;p31">
            <a:extLst>
              <a:ext uri="{FF2B5EF4-FFF2-40B4-BE49-F238E27FC236}">
                <a16:creationId xmlns:a16="http://schemas.microsoft.com/office/drawing/2014/main" id="{75BCA9D2-9E2E-4153-726F-C2BDD11F1DBD}"/>
              </a:ext>
            </a:extLst>
          </p:cNvPr>
          <p:cNvSpPr txBox="1">
            <a:spLocks/>
          </p:cNvSpPr>
          <p:nvPr/>
        </p:nvSpPr>
        <p:spPr>
          <a:xfrm>
            <a:off x="3452116" y="1905865"/>
            <a:ext cx="3585682"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5">
                    <a:lumMod val="50000"/>
                  </a:schemeClr>
                </a:solidFill>
              </a:rPr>
              <a:t>BLUE WHALES</a:t>
            </a:r>
            <a:endParaRPr lang="en-US" sz="2400" b="1" dirty="0">
              <a:solidFill>
                <a:schemeClr val="accent5">
                  <a:lumMod val="50000"/>
                </a:schemeClr>
              </a:solidFill>
              <a:cs typeface="Calibri" panose="020F0502020204030204" pitchFamily="34" charset="0"/>
            </a:endParaRPr>
          </a:p>
        </p:txBody>
      </p:sp>
      <p:cxnSp>
        <p:nvCxnSpPr>
          <p:cNvPr id="54" name="Đường nối Thẳng 53">
            <a:extLst>
              <a:ext uri="{FF2B5EF4-FFF2-40B4-BE49-F238E27FC236}">
                <a16:creationId xmlns:a16="http://schemas.microsoft.com/office/drawing/2014/main" id="{A61BB5DA-06E5-CBAB-D6D2-DB4A5308961D}"/>
              </a:ext>
            </a:extLst>
          </p:cNvPr>
          <p:cNvCxnSpPr>
            <a:cxnSpLocks/>
          </p:cNvCxnSpPr>
          <p:nvPr/>
        </p:nvCxnSpPr>
        <p:spPr>
          <a:xfrm>
            <a:off x="4921322" y="2589095"/>
            <a:ext cx="636997" cy="74912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Google Shape;1881;p31">
            <a:extLst>
              <a:ext uri="{FF2B5EF4-FFF2-40B4-BE49-F238E27FC236}">
                <a16:creationId xmlns:a16="http://schemas.microsoft.com/office/drawing/2014/main" id="{5B51BD0A-386E-BF49-54FA-2E41B9E39D2B}"/>
              </a:ext>
            </a:extLst>
          </p:cNvPr>
          <p:cNvSpPr txBox="1">
            <a:spLocks/>
          </p:cNvSpPr>
          <p:nvPr/>
        </p:nvSpPr>
        <p:spPr>
          <a:xfrm>
            <a:off x="8252602" y="1892535"/>
            <a:ext cx="218976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7192A9"/>
                </a:solidFill>
              </a:rPr>
              <a:t>SEA LIONS</a:t>
            </a:r>
            <a:endParaRPr lang="en-US" sz="2400" b="1" dirty="0">
              <a:solidFill>
                <a:srgbClr val="7192A9"/>
              </a:solidFill>
              <a:cs typeface="Calibri" panose="020F0502020204030204" pitchFamily="34" charset="0"/>
            </a:endParaRPr>
          </a:p>
        </p:txBody>
      </p:sp>
      <p:cxnSp>
        <p:nvCxnSpPr>
          <p:cNvPr id="56" name="Đường nối Thẳng 55">
            <a:extLst>
              <a:ext uri="{FF2B5EF4-FFF2-40B4-BE49-F238E27FC236}">
                <a16:creationId xmlns:a16="http://schemas.microsoft.com/office/drawing/2014/main" id="{8C6159B8-2D99-F707-E3D4-F6A6193F1F70}"/>
              </a:ext>
            </a:extLst>
          </p:cNvPr>
          <p:cNvCxnSpPr>
            <a:cxnSpLocks/>
          </p:cNvCxnSpPr>
          <p:nvPr/>
        </p:nvCxnSpPr>
        <p:spPr>
          <a:xfrm flipH="1">
            <a:off x="7281334" y="2575522"/>
            <a:ext cx="1379781" cy="658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7" name="Google Shape;1881;p31">
            <a:extLst>
              <a:ext uri="{FF2B5EF4-FFF2-40B4-BE49-F238E27FC236}">
                <a16:creationId xmlns:a16="http://schemas.microsoft.com/office/drawing/2014/main" id="{9BA4CB08-AFED-736D-F7EF-E708993783F7}"/>
              </a:ext>
            </a:extLst>
          </p:cNvPr>
          <p:cNvSpPr txBox="1">
            <a:spLocks/>
          </p:cNvSpPr>
          <p:nvPr/>
        </p:nvSpPr>
        <p:spPr>
          <a:xfrm>
            <a:off x="9704979" y="3710593"/>
            <a:ext cx="218976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6">
                    <a:lumMod val="75000"/>
                  </a:schemeClr>
                </a:solidFill>
              </a:rPr>
              <a:t>DUGONG</a:t>
            </a:r>
            <a:endParaRPr lang="en-US" sz="2400" b="1" dirty="0">
              <a:solidFill>
                <a:schemeClr val="accent6">
                  <a:lumMod val="75000"/>
                </a:schemeClr>
              </a:solidFill>
              <a:cs typeface="Calibri" panose="020F0502020204030204" pitchFamily="34" charset="0"/>
            </a:endParaRPr>
          </a:p>
        </p:txBody>
      </p:sp>
      <p:cxnSp>
        <p:nvCxnSpPr>
          <p:cNvPr id="58" name="Đường nối Thẳng 57">
            <a:extLst>
              <a:ext uri="{FF2B5EF4-FFF2-40B4-BE49-F238E27FC236}">
                <a16:creationId xmlns:a16="http://schemas.microsoft.com/office/drawing/2014/main" id="{C1590DF0-D93C-5A7E-A70E-F8001A231098}"/>
              </a:ext>
            </a:extLst>
          </p:cNvPr>
          <p:cNvCxnSpPr>
            <a:cxnSpLocks/>
            <a:stCxn id="46" idx="3"/>
          </p:cNvCxnSpPr>
          <p:nvPr/>
        </p:nvCxnSpPr>
        <p:spPr>
          <a:xfrm flipV="1">
            <a:off x="8227873" y="4166261"/>
            <a:ext cx="1594221" cy="10778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Google Shape;1881;p31">
            <a:extLst>
              <a:ext uri="{FF2B5EF4-FFF2-40B4-BE49-F238E27FC236}">
                <a16:creationId xmlns:a16="http://schemas.microsoft.com/office/drawing/2014/main" id="{BC792DD9-5A32-B05E-6B46-1352A75E3368}"/>
              </a:ext>
            </a:extLst>
          </p:cNvPr>
          <p:cNvSpPr txBox="1">
            <a:spLocks/>
          </p:cNvSpPr>
          <p:nvPr/>
        </p:nvSpPr>
        <p:spPr>
          <a:xfrm>
            <a:off x="539852" y="5466892"/>
            <a:ext cx="2595108"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EF4B66"/>
                </a:solidFill>
              </a:rPr>
              <a:t>POLAR BEARS</a:t>
            </a:r>
            <a:endParaRPr lang="en-US" sz="2400" b="1" dirty="0">
              <a:solidFill>
                <a:srgbClr val="EF4B66"/>
              </a:solidFill>
              <a:cs typeface="Calibri" panose="020F0502020204030204" pitchFamily="34" charset="0"/>
            </a:endParaRPr>
          </a:p>
        </p:txBody>
      </p:sp>
      <p:cxnSp>
        <p:nvCxnSpPr>
          <p:cNvPr id="60" name="Đường nối Thẳng 59">
            <a:extLst>
              <a:ext uri="{FF2B5EF4-FFF2-40B4-BE49-F238E27FC236}">
                <a16:creationId xmlns:a16="http://schemas.microsoft.com/office/drawing/2014/main" id="{F2700D0A-52BE-C6FE-0E34-4B7E7E28A12E}"/>
              </a:ext>
            </a:extLst>
          </p:cNvPr>
          <p:cNvCxnSpPr>
            <a:cxnSpLocks/>
          </p:cNvCxnSpPr>
          <p:nvPr/>
        </p:nvCxnSpPr>
        <p:spPr>
          <a:xfrm flipV="1">
            <a:off x="2439372" y="5121100"/>
            <a:ext cx="1060528" cy="41375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1" name="Google Shape;1881;p31">
            <a:extLst>
              <a:ext uri="{FF2B5EF4-FFF2-40B4-BE49-F238E27FC236}">
                <a16:creationId xmlns:a16="http://schemas.microsoft.com/office/drawing/2014/main" id="{A942A611-D765-C110-FC91-365494386D37}"/>
              </a:ext>
            </a:extLst>
          </p:cNvPr>
          <p:cNvSpPr txBox="1">
            <a:spLocks/>
          </p:cNvSpPr>
          <p:nvPr/>
        </p:nvSpPr>
        <p:spPr>
          <a:xfrm>
            <a:off x="8804089" y="5534051"/>
            <a:ext cx="2225310"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PANDAS</a:t>
            </a:r>
            <a:endParaRPr lang="en-US" sz="2400" b="1" dirty="0">
              <a:cs typeface="Calibri" panose="020F0502020204030204" pitchFamily="34" charset="0"/>
            </a:endParaRPr>
          </a:p>
        </p:txBody>
      </p:sp>
      <p:cxnSp>
        <p:nvCxnSpPr>
          <p:cNvPr id="62" name="Đường nối Thẳng 61">
            <a:extLst>
              <a:ext uri="{FF2B5EF4-FFF2-40B4-BE49-F238E27FC236}">
                <a16:creationId xmlns:a16="http://schemas.microsoft.com/office/drawing/2014/main" id="{B98244EA-EEC9-CBF7-5292-49AB9016F94C}"/>
              </a:ext>
            </a:extLst>
          </p:cNvPr>
          <p:cNvCxnSpPr>
            <a:cxnSpLocks/>
          </p:cNvCxnSpPr>
          <p:nvPr/>
        </p:nvCxnSpPr>
        <p:spPr>
          <a:xfrm>
            <a:off x="7360888" y="5131691"/>
            <a:ext cx="1783428" cy="7319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Google Shape;1881;p31">
            <a:extLst>
              <a:ext uri="{FF2B5EF4-FFF2-40B4-BE49-F238E27FC236}">
                <a16:creationId xmlns:a16="http://schemas.microsoft.com/office/drawing/2014/main" id="{0B4544B9-EEFA-4CDB-9AA7-943E3FB22983}"/>
              </a:ext>
            </a:extLst>
          </p:cNvPr>
          <p:cNvSpPr txBox="1">
            <a:spLocks/>
          </p:cNvSpPr>
          <p:nvPr/>
        </p:nvSpPr>
        <p:spPr>
          <a:xfrm>
            <a:off x="3921825" y="5811237"/>
            <a:ext cx="280470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3">
                    <a:lumMod val="50000"/>
                  </a:schemeClr>
                </a:solidFill>
              </a:rPr>
              <a:t>PENGUINES</a:t>
            </a:r>
            <a:endParaRPr lang="en-US" sz="2400" b="1" dirty="0">
              <a:solidFill>
                <a:schemeClr val="accent3">
                  <a:lumMod val="50000"/>
                </a:schemeClr>
              </a:solidFill>
              <a:cs typeface="Calibri" panose="020F0502020204030204" pitchFamily="34" charset="0"/>
            </a:endParaRPr>
          </a:p>
        </p:txBody>
      </p:sp>
      <p:cxnSp>
        <p:nvCxnSpPr>
          <p:cNvPr id="75" name="Đường nối Thẳng 74">
            <a:extLst>
              <a:ext uri="{FF2B5EF4-FFF2-40B4-BE49-F238E27FC236}">
                <a16:creationId xmlns:a16="http://schemas.microsoft.com/office/drawing/2014/main" id="{527F77DA-26DE-C857-63DF-7D752EDAB998}"/>
              </a:ext>
            </a:extLst>
          </p:cNvPr>
          <p:cNvCxnSpPr>
            <a:cxnSpLocks/>
          </p:cNvCxnSpPr>
          <p:nvPr/>
        </p:nvCxnSpPr>
        <p:spPr>
          <a:xfrm flipH="1">
            <a:off x="5034480" y="5168072"/>
            <a:ext cx="178040" cy="7814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12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1" grpId="0"/>
      <p:bldP spid="53" grpId="0"/>
      <p:bldP spid="55" grpId="0"/>
      <p:bldP spid="57" grpId="0"/>
      <p:bldP spid="59" grpId="0"/>
      <p:bldP spid="61" grpId="0"/>
      <p:bldP spid="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663483" y="1961409"/>
            <a:ext cx="5231128" cy="99217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contain </a:t>
            </a:r>
            <a:r>
              <a:rPr lang="en-US" sz="4800" b="1" dirty="0">
                <a:solidFill>
                  <a:srgbClr val="AD4F0F"/>
                </a:solidFill>
                <a:cs typeface="Calibri" panose="020F0502020204030204" pitchFamily="34" charset="0"/>
              </a:rPr>
              <a:t>(v)</a:t>
            </a:r>
          </a:p>
        </p:txBody>
      </p:sp>
      <p:sp>
        <p:nvSpPr>
          <p:cNvPr id="12" name="Rectangle 11"/>
          <p:cNvSpPr/>
          <p:nvPr/>
        </p:nvSpPr>
        <p:spPr>
          <a:xfrm>
            <a:off x="994681" y="4050460"/>
            <a:ext cx="4050892" cy="646331"/>
          </a:xfrm>
          <a:prstGeom prst="rect">
            <a:avLst/>
          </a:prstGeom>
        </p:spPr>
        <p:txBody>
          <a:bodyPr wrap="square">
            <a:spAutoFit/>
          </a:bodyPr>
          <a:lstStyle/>
          <a:p>
            <a:pPr lvl="0" algn="ctr"/>
            <a:r>
              <a:rPr lang="en-US" sz="3600" dirty="0" err="1"/>
              <a:t>chứa</a:t>
            </a:r>
            <a:r>
              <a:rPr lang="en-US" sz="3600" dirty="0"/>
              <a:t> </a:t>
            </a:r>
            <a:r>
              <a:rPr lang="en-US" sz="3600" dirty="0" err="1"/>
              <a:t>đựng</a:t>
            </a:r>
            <a:r>
              <a:rPr lang="en-US" sz="3600" dirty="0"/>
              <a:t> </a:t>
            </a:r>
            <a:endParaRPr lang="en-US" sz="4800" dirty="0"/>
          </a:p>
        </p:txBody>
      </p:sp>
      <p:sp>
        <p:nvSpPr>
          <p:cNvPr id="2" name="Rectangle 1"/>
          <p:cNvSpPr/>
          <p:nvPr/>
        </p:nvSpPr>
        <p:spPr>
          <a:xfrm>
            <a:off x="1998260" y="3082608"/>
            <a:ext cx="2203617" cy="646331"/>
          </a:xfrm>
          <a:prstGeom prst="rect">
            <a:avLst/>
          </a:prstGeom>
        </p:spPr>
        <p:txBody>
          <a:bodyPr wrap="none">
            <a:spAutoFit/>
          </a:bodyPr>
          <a:lstStyle/>
          <a:p>
            <a:pPr algn="ctr"/>
            <a:r>
              <a:rPr lang="en-US" sz="3600" b="1">
                <a:solidFill>
                  <a:schemeClr val="accent5">
                    <a:lumMod val="50000"/>
                  </a:schemeClr>
                </a:solidFill>
              </a:rPr>
              <a:t>/kənˈteɪn/</a:t>
            </a:r>
            <a:endParaRPr lang="en-US" sz="36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pic>
        <p:nvPicPr>
          <p:cNvPr id="9" name="Hình ảnh 8">
            <a:extLst>
              <a:ext uri="{FF2B5EF4-FFF2-40B4-BE49-F238E27FC236}">
                <a16:creationId xmlns:a16="http://schemas.microsoft.com/office/drawing/2014/main" id="{10CA25D1-389C-3269-7C0F-064116EA97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803"/>
          <a:stretch/>
        </p:blipFill>
        <p:spPr>
          <a:xfrm>
            <a:off x="5424755" y="1628468"/>
            <a:ext cx="6246688" cy="4200941"/>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663483" y="1961409"/>
            <a:ext cx="5231128" cy="99217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diverse </a:t>
            </a:r>
            <a:r>
              <a:rPr lang="en-US" sz="4800" b="1" dirty="0">
                <a:solidFill>
                  <a:srgbClr val="AD4F0F"/>
                </a:solidFill>
                <a:cs typeface="Calibri" panose="020F0502020204030204" pitchFamily="34" charset="0"/>
              </a:rPr>
              <a:t>(adj)</a:t>
            </a:r>
          </a:p>
        </p:txBody>
      </p:sp>
      <p:sp>
        <p:nvSpPr>
          <p:cNvPr id="12" name="Rectangle 11"/>
          <p:cNvSpPr/>
          <p:nvPr/>
        </p:nvSpPr>
        <p:spPr>
          <a:xfrm>
            <a:off x="994681" y="4050460"/>
            <a:ext cx="4050892" cy="646331"/>
          </a:xfrm>
          <a:prstGeom prst="rect">
            <a:avLst/>
          </a:prstGeom>
        </p:spPr>
        <p:txBody>
          <a:bodyPr wrap="square">
            <a:spAutoFit/>
          </a:bodyPr>
          <a:lstStyle/>
          <a:p>
            <a:pPr lvl="0" algn="ctr"/>
            <a:r>
              <a:rPr lang="en-US" sz="3600"/>
              <a:t>phong phú</a:t>
            </a:r>
            <a:endParaRPr lang="en-US" sz="4800" dirty="0"/>
          </a:p>
        </p:txBody>
      </p:sp>
      <p:sp>
        <p:nvSpPr>
          <p:cNvPr id="2" name="Rectangle 1"/>
          <p:cNvSpPr/>
          <p:nvPr/>
        </p:nvSpPr>
        <p:spPr>
          <a:xfrm>
            <a:off x="2065169" y="3082608"/>
            <a:ext cx="2069797" cy="646331"/>
          </a:xfrm>
          <a:prstGeom prst="rect">
            <a:avLst/>
          </a:prstGeom>
        </p:spPr>
        <p:txBody>
          <a:bodyPr wrap="none">
            <a:spAutoFit/>
          </a:bodyPr>
          <a:lstStyle/>
          <a:p>
            <a:pPr algn="ctr"/>
            <a:r>
              <a:rPr lang="en-US" sz="3600" b="1" dirty="0">
                <a:solidFill>
                  <a:schemeClr val="accent5">
                    <a:lumMod val="50000"/>
                  </a:schemeClr>
                </a:solidFill>
              </a:rPr>
              <a:t>/</a:t>
            </a:r>
            <a:r>
              <a:rPr lang="en-US" sz="3600" b="1" dirty="0" err="1">
                <a:solidFill>
                  <a:schemeClr val="accent5">
                    <a:lumMod val="50000"/>
                  </a:schemeClr>
                </a:solidFill>
              </a:rPr>
              <a:t>daɪˈvɜːs</a:t>
            </a:r>
            <a:r>
              <a:rPr lang="en-US" sz="36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pic>
        <p:nvPicPr>
          <p:cNvPr id="4" name="Hình ảnh 3">
            <a:extLst>
              <a:ext uri="{FF2B5EF4-FFF2-40B4-BE49-F238E27FC236}">
                <a16:creationId xmlns:a16="http://schemas.microsoft.com/office/drawing/2014/main" id="{55240AF7-D6D8-B8F5-1A27-C173C5A2808E}"/>
              </a:ext>
            </a:extLst>
          </p:cNvPr>
          <p:cNvPicPr>
            <a:picLocks noChangeAspect="1"/>
          </p:cNvPicPr>
          <p:nvPr/>
        </p:nvPicPr>
        <p:blipFill rotWithShape="1">
          <a:blip r:embed="rId3">
            <a:extLst>
              <a:ext uri="{28A0092B-C50C-407E-A947-70E740481C1C}">
                <a14:useLocalDpi xmlns:a14="http://schemas.microsoft.com/office/drawing/2010/main" val="0"/>
              </a:ext>
            </a:extLst>
          </a:blip>
          <a:srcRect b="12359"/>
          <a:stretch/>
        </p:blipFill>
        <p:spPr>
          <a:xfrm>
            <a:off x="5790378" y="1242580"/>
            <a:ext cx="5406941" cy="5117761"/>
          </a:xfrm>
          <a:prstGeom prst="rect">
            <a:avLst/>
          </a:prstGeom>
        </p:spPr>
      </p:pic>
    </p:spTree>
    <p:extLst>
      <p:ext uri="{BB962C8B-B14F-4D97-AF65-F5344CB8AC3E}">
        <p14:creationId xmlns:p14="http://schemas.microsoft.com/office/powerpoint/2010/main" val="150824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663483" y="1961409"/>
            <a:ext cx="5231128" cy="99217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medical </a:t>
            </a:r>
            <a:r>
              <a:rPr lang="en-US" sz="4800" b="1" dirty="0">
                <a:solidFill>
                  <a:srgbClr val="AD4F0F"/>
                </a:solidFill>
                <a:cs typeface="Calibri" panose="020F0502020204030204" pitchFamily="34" charset="0"/>
              </a:rPr>
              <a:t>(adj)</a:t>
            </a:r>
          </a:p>
        </p:txBody>
      </p:sp>
      <p:sp>
        <p:nvSpPr>
          <p:cNvPr id="12" name="Rectangle 11"/>
          <p:cNvSpPr/>
          <p:nvPr/>
        </p:nvSpPr>
        <p:spPr>
          <a:xfrm>
            <a:off x="1010714" y="3728939"/>
            <a:ext cx="4050892" cy="830997"/>
          </a:xfrm>
          <a:prstGeom prst="rect">
            <a:avLst/>
          </a:prstGeom>
        </p:spPr>
        <p:txBody>
          <a:bodyPr wrap="square">
            <a:spAutoFit/>
          </a:bodyPr>
          <a:lstStyle/>
          <a:p>
            <a:pPr lvl="0" algn="ctr"/>
            <a:r>
              <a:rPr lang="en-US" sz="4800" dirty="0"/>
              <a:t>(</a:t>
            </a:r>
            <a:r>
              <a:rPr lang="en-US" sz="4800" dirty="0" err="1"/>
              <a:t>cây</a:t>
            </a:r>
            <a:r>
              <a:rPr lang="en-US" sz="4800" dirty="0"/>
              <a:t>) </a:t>
            </a:r>
            <a:r>
              <a:rPr lang="en-US" sz="4800" dirty="0" err="1"/>
              <a:t>thuốc</a:t>
            </a:r>
            <a:endParaRPr lang="en-US" sz="4800" dirty="0"/>
          </a:p>
        </p:txBody>
      </p:sp>
      <p:sp>
        <p:nvSpPr>
          <p:cNvPr id="2" name="Rectangle 1"/>
          <p:cNvSpPr/>
          <p:nvPr/>
        </p:nvSpPr>
        <p:spPr>
          <a:xfrm>
            <a:off x="1890442" y="3082608"/>
            <a:ext cx="2419252" cy="646331"/>
          </a:xfrm>
          <a:prstGeom prst="rect">
            <a:avLst/>
          </a:prstGeom>
        </p:spPr>
        <p:txBody>
          <a:bodyPr wrap="none">
            <a:spAutoFit/>
          </a:bodyPr>
          <a:lstStyle/>
          <a:p>
            <a:pPr algn="ctr"/>
            <a:r>
              <a:rPr lang="en-US" sz="3600" b="1">
                <a:solidFill>
                  <a:schemeClr val="accent5">
                    <a:lumMod val="50000"/>
                  </a:schemeClr>
                </a:solidFill>
              </a:rPr>
              <a:t>/məˈdɪsɪnl/</a:t>
            </a:r>
            <a:endParaRPr lang="en-US" sz="36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pic>
        <p:nvPicPr>
          <p:cNvPr id="4" name="Hình ảnh 3">
            <a:extLst>
              <a:ext uri="{FF2B5EF4-FFF2-40B4-BE49-F238E27FC236}">
                <a16:creationId xmlns:a16="http://schemas.microsoft.com/office/drawing/2014/main" id="{A08BC420-28D7-9026-8B20-EE324D303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334" y="1613898"/>
            <a:ext cx="4050891" cy="4050891"/>
          </a:xfrm>
          <a:prstGeom prst="rect">
            <a:avLst/>
          </a:prstGeom>
        </p:spPr>
      </p:pic>
    </p:spTree>
    <p:extLst>
      <p:ext uri="{BB962C8B-B14F-4D97-AF65-F5344CB8AC3E}">
        <p14:creationId xmlns:p14="http://schemas.microsoft.com/office/powerpoint/2010/main" val="40945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3213913" y="138638"/>
            <a:ext cx="9075242" cy="830997"/>
          </a:xfrm>
          <a:prstGeom prst="rect">
            <a:avLst/>
          </a:prstGeom>
          <a:noFill/>
          <a:effectLst/>
        </p:spPr>
        <p:txBody>
          <a:bodyPr wrap="square" rtlCol="0">
            <a:spAutoFit/>
          </a:bodyPr>
          <a:lstStyle/>
          <a:p>
            <a:r>
              <a:rPr lang="en-US" sz="2300" b="1" dirty="0">
                <a:effectLst>
                  <a:glow rad="88900">
                    <a:schemeClr val="bg1"/>
                  </a:glow>
                </a:effectLst>
                <a:latin typeface="Arial" panose="020B0604020202020204" pitchFamily="34" charset="0"/>
                <a:cs typeface="Arial" panose="020B0604020202020204" pitchFamily="34" charset="0"/>
              </a:rPr>
              <a:t>Read the text and choose the words or phrases to make the following statements correct</a:t>
            </a:r>
          </a:p>
        </p:txBody>
      </p:sp>
      <p:sp>
        <p:nvSpPr>
          <p:cNvPr id="16" name="Rounded Rectangle 15"/>
          <p:cNvSpPr/>
          <p:nvPr/>
        </p:nvSpPr>
        <p:spPr>
          <a:xfrm>
            <a:off x="2629987" y="212019"/>
            <a:ext cx="456531"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672861" y="123221"/>
            <a:ext cx="32916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3" name="TextBox 14">
            <a:extLst>
              <a:ext uri="{FF2B5EF4-FFF2-40B4-BE49-F238E27FC236}">
                <a16:creationId xmlns:a16="http://schemas.microsoft.com/office/drawing/2014/main" id="{F625B6DE-9629-EE24-C619-CB56E80102BE}"/>
              </a:ext>
            </a:extLst>
          </p:cNvPr>
          <p:cNvSpPr txBox="1"/>
          <p:nvPr/>
        </p:nvSpPr>
        <p:spPr>
          <a:xfrm>
            <a:off x="179705" y="136732"/>
            <a:ext cx="249315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32" name="Hộp Văn bản 31">
            <a:extLst>
              <a:ext uri="{FF2B5EF4-FFF2-40B4-BE49-F238E27FC236}">
                <a16:creationId xmlns:a16="http://schemas.microsoft.com/office/drawing/2014/main" id="{BBEC6F10-2C64-F294-E7C3-AF17870D6879}"/>
              </a:ext>
            </a:extLst>
          </p:cNvPr>
          <p:cNvSpPr txBox="1"/>
          <p:nvPr/>
        </p:nvSpPr>
        <p:spPr>
          <a:xfrm>
            <a:off x="179705" y="1160501"/>
            <a:ext cx="7753782" cy="5509200"/>
          </a:xfrm>
          <a:prstGeom prst="rect">
            <a:avLst/>
          </a:prstGeom>
          <a:noFill/>
        </p:spPr>
        <p:txBody>
          <a:bodyPr wrap="square">
            <a:spAutoFit/>
          </a:bodyPr>
          <a:lstStyle/>
          <a:p>
            <a:r>
              <a:rPr lang="en-US" sz="2200" b="0" i="1" dirty="0">
                <a:solidFill>
                  <a:srgbClr val="242021"/>
                </a:solidFill>
                <a:effectLst/>
              </a:rPr>
              <a:t>Today, there are national parks all over the world, and the number is rising all the time. A national park is a special area for the protection of the environment and wildlife.</a:t>
            </a:r>
          </a:p>
          <a:p>
            <a:r>
              <a:rPr lang="en-US" sz="2200" b="0" i="1" dirty="0">
                <a:solidFill>
                  <a:srgbClr val="242021"/>
                </a:solidFill>
                <a:effectLst/>
              </a:rPr>
              <a:t>In Viet Nam, there are now 34 national parks. Con Dao National Park is one of them. It became a national park in 1993. The park is in Con Dao District, Ba Ria-</a:t>
            </a:r>
            <a:r>
              <a:rPr lang="en-US" sz="2200" b="0" i="1" dirty="0" err="1">
                <a:solidFill>
                  <a:srgbClr val="242021"/>
                </a:solidFill>
                <a:effectLst/>
              </a:rPr>
              <a:t>Vung</a:t>
            </a:r>
            <a:r>
              <a:rPr lang="en-US" sz="2200" b="0" i="1" dirty="0">
                <a:solidFill>
                  <a:srgbClr val="242021"/>
                </a:solidFill>
                <a:effectLst/>
              </a:rPr>
              <a:t> Tau Province. It contains 16 small islands covering 20,000 hectares. The ecosystem here is very diverse with thousands of species, including marine animals. Many species of corals as well as sea turtles, dolphins, and endangered dugongs live here as well. The park is also home to a lot of valuable kinds of woods and medicinal plants. Three ancient trees</a:t>
            </a:r>
            <a:r>
              <a:rPr lang="en-US" sz="2200" i="1" dirty="0">
                <a:solidFill>
                  <a:srgbClr val="242021"/>
                </a:solidFill>
              </a:rPr>
              <a:t> </a:t>
            </a:r>
            <a:r>
              <a:rPr lang="en-US" sz="2200" b="0" i="1" dirty="0">
                <a:solidFill>
                  <a:srgbClr val="242021"/>
                </a:solidFill>
                <a:effectLst/>
              </a:rPr>
              <a:t>in the park were named “Vietnamese</a:t>
            </a:r>
            <a:r>
              <a:rPr lang="en-US" sz="2200" i="1" dirty="0">
                <a:solidFill>
                  <a:srgbClr val="242021"/>
                </a:solidFill>
              </a:rPr>
              <a:t> </a:t>
            </a:r>
            <a:r>
              <a:rPr lang="en-US" sz="2200" b="0" i="1" dirty="0">
                <a:solidFill>
                  <a:srgbClr val="242021"/>
                </a:solidFill>
                <a:effectLst/>
              </a:rPr>
              <a:t>Heritage Trees”.	</a:t>
            </a:r>
          </a:p>
          <a:p>
            <a:r>
              <a:rPr lang="en-US" sz="2200" b="0" i="1" dirty="0">
                <a:solidFill>
                  <a:srgbClr val="242021"/>
                </a:solidFill>
                <a:effectLst/>
              </a:rPr>
              <a:t>Con Dao National Park, like other national parks, plays a key role in saving endangered species as well as protecting the environment and natural resources.</a:t>
            </a:r>
            <a:r>
              <a:rPr lang="en-US" sz="2200" i="1" dirty="0">
                <a:solidFill>
                  <a:srgbClr val="242021"/>
                </a:solidFill>
              </a:rPr>
              <a:t> I</a:t>
            </a:r>
            <a:r>
              <a:rPr lang="en-US" sz="2200" b="0" i="1" dirty="0">
                <a:solidFill>
                  <a:srgbClr val="242021"/>
                </a:solidFill>
                <a:effectLst/>
              </a:rPr>
              <a:t>t also helps raise the awareness of local residents about the importance of nature</a:t>
            </a:r>
            <a:r>
              <a:rPr lang="en-US" sz="2200" i="1" dirty="0"/>
              <a:t> </a:t>
            </a:r>
            <a:endParaRPr lang="vi-VN" sz="2200" i="1" dirty="0"/>
          </a:p>
        </p:txBody>
      </p:sp>
      <p:sp>
        <p:nvSpPr>
          <p:cNvPr id="33" name="Hộp Văn bản 32">
            <a:extLst>
              <a:ext uri="{FF2B5EF4-FFF2-40B4-BE49-F238E27FC236}">
                <a16:creationId xmlns:a16="http://schemas.microsoft.com/office/drawing/2014/main" id="{4776CE6C-BAA1-9559-16E6-3B917A395320}"/>
              </a:ext>
            </a:extLst>
          </p:cNvPr>
          <p:cNvSpPr txBox="1"/>
          <p:nvPr/>
        </p:nvSpPr>
        <p:spPr>
          <a:xfrm>
            <a:off x="7825769" y="1423365"/>
            <a:ext cx="4186526" cy="4524315"/>
          </a:xfrm>
          <a:prstGeom prst="rect">
            <a:avLst/>
          </a:prstGeom>
          <a:noFill/>
        </p:spPr>
        <p:txBody>
          <a:bodyPr wrap="square">
            <a:spAutoFit/>
          </a:bodyPr>
          <a:lstStyle/>
          <a:p>
            <a:r>
              <a:rPr lang="en-US" sz="2400" i="1" dirty="0">
                <a:solidFill>
                  <a:srgbClr val="C00000"/>
                </a:solidFill>
                <a:latin typeface="Times New Roman" panose="02020603050405020304" pitchFamily="18" charset="0"/>
                <a:ea typeface="Times New Roman" panose="02020603050405020304" pitchFamily="18" charset="0"/>
              </a:rPr>
              <a:t>1. There are 34 national parks /nations’ parks in Viet Nam now.</a:t>
            </a:r>
          </a:p>
          <a:p>
            <a:endParaRPr lang="en-US" sz="2400" i="1" dirty="0">
              <a:solidFill>
                <a:srgbClr val="C00000"/>
              </a:solidFill>
              <a:latin typeface="Times New Roman" panose="02020603050405020304" pitchFamily="18" charset="0"/>
              <a:ea typeface="Times New Roman" panose="02020603050405020304" pitchFamily="18" charset="0"/>
            </a:endParaRPr>
          </a:p>
          <a:p>
            <a:r>
              <a:rPr lang="en-US" sz="2400" i="1" dirty="0">
                <a:solidFill>
                  <a:srgbClr val="C00000"/>
                </a:solidFill>
                <a:latin typeface="Times New Roman" panose="02020603050405020304" pitchFamily="18" charset="0"/>
                <a:ea typeface="Times New Roman" panose="02020603050405020304" pitchFamily="18" charset="0"/>
              </a:rPr>
              <a:t>2. The conservation / ecosystem in Con Dao is very diverse.</a:t>
            </a:r>
          </a:p>
          <a:p>
            <a:endParaRPr lang="en-US" sz="2400" i="1" dirty="0">
              <a:solidFill>
                <a:srgbClr val="C00000"/>
              </a:solidFill>
              <a:latin typeface="Times New Roman" panose="02020603050405020304" pitchFamily="18" charset="0"/>
              <a:ea typeface="Times New Roman" panose="02020603050405020304" pitchFamily="18" charset="0"/>
            </a:endParaRPr>
          </a:p>
          <a:p>
            <a:r>
              <a:rPr lang="en-US" sz="2400" i="1" dirty="0">
                <a:solidFill>
                  <a:srgbClr val="C00000"/>
                </a:solidFill>
                <a:latin typeface="Times New Roman" panose="02020603050405020304" pitchFamily="18" charset="0"/>
                <a:ea typeface="Times New Roman" panose="02020603050405020304" pitchFamily="18" charset="0"/>
              </a:rPr>
              <a:t>3. The dugong is a(n) dangerous / endangered animal.</a:t>
            </a:r>
          </a:p>
          <a:p>
            <a:endParaRPr lang="en-US" sz="2400" i="1" dirty="0">
              <a:solidFill>
                <a:srgbClr val="C00000"/>
              </a:solidFill>
              <a:latin typeface="Times New Roman" panose="02020603050405020304" pitchFamily="18" charset="0"/>
              <a:ea typeface="Times New Roman" panose="02020603050405020304" pitchFamily="18" charset="0"/>
            </a:endParaRPr>
          </a:p>
          <a:p>
            <a:r>
              <a:rPr lang="en-US" sz="2400" i="1" dirty="0">
                <a:solidFill>
                  <a:srgbClr val="C00000"/>
                </a:solidFill>
                <a:latin typeface="Times New Roman" panose="02020603050405020304" pitchFamily="18" charset="0"/>
                <a:ea typeface="Times New Roman" panose="02020603050405020304" pitchFamily="18" charset="0"/>
              </a:rPr>
              <a:t>4. National parks play a key role in saving the environment / small islands.</a:t>
            </a:r>
            <a:endParaRPr lang="en-US" sz="2400" i="1" dirty="0">
              <a:solidFill>
                <a:srgbClr val="C00000"/>
              </a:solidFill>
              <a:effectLst/>
              <a:latin typeface="Times New Roman" panose="02020603050405020304" pitchFamily="18" charset="0"/>
              <a:ea typeface="Times New Roman" panose="02020603050405020304" pitchFamily="18" charset="0"/>
            </a:endParaRPr>
          </a:p>
        </p:txBody>
      </p:sp>
      <p:sp>
        <p:nvSpPr>
          <p:cNvPr id="35" name="Hình chữ nhật: Góc Tròn 34">
            <a:extLst>
              <a:ext uri="{FF2B5EF4-FFF2-40B4-BE49-F238E27FC236}">
                <a16:creationId xmlns:a16="http://schemas.microsoft.com/office/drawing/2014/main" id="{CFFAAECA-B370-F7EF-9D52-E8A5405F4A40}"/>
              </a:ext>
            </a:extLst>
          </p:cNvPr>
          <p:cNvSpPr/>
          <p:nvPr/>
        </p:nvSpPr>
        <p:spPr>
          <a:xfrm>
            <a:off x="9824759" y="1423365"/>
            <a:ext cx="1957894" cy="410967"/>
          </a:xfrm>
          <a:prstGeom prst="roundRect">
            <a:avLst/>
          </a:prstGeom>
          <a:solidFill>
            <a:schemeClr val="accent3">
              <a:alpha val="5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a:p>
        </p:txBody>
      </p:sp>
      <p:sp>
        <p:nvSpPr>
          <p:cNvPr id="36" name="Hình chữ nhật: Góc Tròn 35">
            <a:extLst>
              <a:ext uri="{FF2B5EF4-FFF2-40B4-BE49-F238E27FC236}">
                <a16:creationId xmlns:a16="http://schemas.microsoft.com/office/drawing/2014/main" id="{AF97FC24-8C7F-C73D-58DC-F85CC8B88A75}"/>
              </a:ext>
            </a:extLst>
          </p:cNvPr>
          <p:cNvSpPr/>
          <p:nvPr/>
        </p:nvSpPr>
        <p:spPr>
          <a:xfrm>
            <a:off x="10524379" y="2562012"/>
            <a:ext cx="1331999" cy="410967"/>
          </a:xfrm>
          <a:prstGeom prst="roundRect">
            <a:avLst/>
          </a:prstGeom>
          <a:solidFill>
            <a:schemeClr val="accent3">
              <a:alpha val="5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a:p>
        </p:txBody>
      </p:sp>
      <p:sp>
        <p:nvSpPr>
          <p:cNvPr id="37" name="Hình chữ nhật: Góc Tròn 36">
            <a:extLst>
              <a:ext uri="{FF2B5EF4-FFF2-40B4-BE49-F238E27FC236}">
                <a16:creationId xmlns:a16="http://schemas.microsoft.com/office/drawing/2014/main" id="{E0E11359-D7BC-9415-AD11-0D25CEF9DF77}"/>
              </a:ext>
            </a:extLst>
          </p:cNvPr>
          <p:cNvSpPr/>
          <p:nvPr/>
        </p:nvSpPr>
        <p:spPr>
          <a:xfrm>
            <a:off x="8089404" y="4041490"/>
            <a:ext cx="2434975" cy="410967"/>
          </a:xfrm>
          <a:prstGeom prst="roundRect">
            <a:avLst/>
          </a:prstGeom>
          <a:solidFill>
            <a:schemeClr val="accent3">
              <a:alpha val="5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a:p>
        </p:txBody>
      </p:sp>
      <p:sp>
        <p:nvSpPr>
          <p:cNvPr id="38" name="Hình chữ nhật: Góc Tròn 37">
            <a:extLst>
              <a:ext uri="{FF2B5EF4-FFF2-40B4-BE49-F238E27FC236}">
                <a16:creationId xmlns:a16="http://schemas.microsoft.com/office/drawing/2014/main" id="{A7D45B4D-7328-2A4B-5CEB-7704443C5809}"/>
              </a:ext>
            </a:extLst>
          </p:cNvPr>
          <p:cNvSpPr/>
          <p:nvPr/>
        </p:nvSpPr>
        <p:spPr>
          <a:xfrm>
            <a:off x="9075723" y="5093200"/>
            <a:ext cx="2010093" cy="410967"/>
          </a:xfrm>
          <a:prstGeom prst="roundRect">
            <a:avLst/>
          </a:prstGeom>
          <a:solidFill>
            <a:schemeClr val="accent3">
              <a:alpha val="5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a:p>
        </p:txBody>
      </p:sp>
      <p:cxnSp>
        <p:nvCxnSpPr>
          <p:cNvPr id="40" name="Đường nối Thẳng 39">
            <a:extLst>
              <a:ext uri="{FF2B5EF4-FFF2-40B4-BE49-F238E27FC236}">
                <a16:creationId xmlns:a16="http://schemas.microsoft.com/office/drawing/2014/main" id="{395AE4B2-B91F-AAAD-183A-C5B55CBD71A4}"/>
              </a:ext>
            </a:extLst>
          </p:cNvPr>
          <p:cNvCxnSpPr/>
          <p:nvPr/>
        </p:nvCxnSpPr>
        <p:spPr>
          <a:xfrm>
            <a:off x="3791164" y="2493840"/>
            <a:ext cx="1510301" cy="0"/>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41" name="Đường nối Thẳng 40">
            <a:extLst>
              <a:ext uri="{FF2B5EF4-FFF2-40B4-BE49-F238E27FC236}">
                <a16:creationId xmlns:a16="http://schemas.microsoft.com/office/drawing/2014/main" id="{702F8C09-DD38-4995-753F-C7DBD6310BF4}"/>
              </a:ext>
            </a:extLst>
          </p:cNvPr>
          <p:cNvCxnSpPr>
            <a:cxnSpLocks/>
          </p:cNvCxnSpPr>
          <p:nvPr/>
        </p:nvCxnSpPr>
        <p:spPr>
          <a:xfrm>
            <a:off x="4304872" y="3531530"/>
            <a:ext cx="2887038" cy="0"/>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43" name="Đường nối Thẳng 42">
            <a:extLst>
              <a:ext uri="{FF2B5EF4-FFF2-40B4-BE49-F238E27FC236}">
                <a16:creationId xmlns:a16="http://schemas.microsoft.com/office/drawing/2014/main" id="{335FF1DD-2735-658C-545F-2B8A5D6BD6D8}"/>
              </a:ext>
            </a:extLst>
          </p:cNvPr>
          <p:cNvCxnSpPr>
            <a:cxnSpLocks/>
          </p:cNvCxnSpPr>
          <p:nvPr/>
        </p:nvCxnSpPr>
        <p:spPr>
          <a:xfrm>
            <a:off x="326875" y="3860303"/>
            <a:ext cx="690267" cy="0"/>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45" name="Đường nối Thẳng 44">
            <a:extLst>
              <a:ext uri="{FF2B5EF4-FFF2-40B4-BE49-F238E27FC236}">
                <a16:creationId xmlns:a16="http://schemas.microsoft.com/office/drawing/2014/main" id="{407D5D21-9776-DF4B-725A-801E3FECDF43}"/>
              </a:ext>
            </a:extLst>
          </p:cNvPr>
          <p:cNvCxnSpPr>
            <a:cxnSpLocks/>
          </p:cNvCxnSpPr>
          <p:nvPr/>
        </p:nvCxnSpPr>
        <p:spPr>
          <a:xfrm>
            <a:off x="6172871" y="4209625"/>
            <a:ext cx="1286167" cy="0"/>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47" name="Đường nối Thẳng 46">
            <a:extLst>
              <a:ext uri="{FF2B5EF4-FFF2-40B4-BE49-F238E27FC236}">
                <a16:creationId xmlns:a16="http://schemas.microsoft.com/office/drawing/2014/main" id="{09C5EEB3-8AC2-CAA1-B0D9-9F41A32C3135}"/>
              </a:ext>
            </a:extLst>
          </p:cNvPr>
          <p:cNvCxnSpPr>
            <a:cxnSpLocks/>
          </p:cNvCxnSpPr>
          <p:nvPr/>
        </p:nvCxnSpPr>
        <p:spPr>
          <a:xfrm>
            <a:off x="4498183" y="5871925"/>
            <a:ext cx="3145790" cy="0"/>
          </a:xfrm>
          <a:prstGeom prst="line">
            <a:avLst/>
          </a:prstGeom>
          <a:ln w="28575"/>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244618" y="131946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808863" y="1316740"/>
            <a:ext cx="11161471" cy="461665"/>
          </a:xfrm>
          <a:prstGeom prst="rect">
            <a:avLst/>
          </a:prstGeom>
          <a:noFill/>
          <a:effectLst/>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Read the text again and choose the correct option A, B, or C. </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7" name="TextBox 16"/>
          <p:cNvSpPr txBox="1"/>
          <p:nvPr/>
        </p:nvSpPr>
        <p:spPr>
          <a:xfrm>
            <a:off x="288549" y="121410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5" name="Hộp Văn bản 4">
            <a:extLst>
              <a:ext uri="{FF2B5EF4-FFF2-40B4-BE49-F238E27FC236}">
                <a16:creationId xmlns:a16="http://schemas.microsoft.com/office/drawing/2014/main" id="{16AD2EA9-F20B-3306-DD3D-54FB9891C998}"/>
              </a:ext>
            </a:extLst>
          </p:cNvPr>
          <p:cNvSpPr txBox="1"/>
          <p:nvPr/>
        </p:nvSpPr>
        <p:spPr>
          <a:xfrm>
            <a:off x="968910" y="1877109"/>
            <a:ext cx="5807450" cy="4785926"/>
          </a:xfrm>
          <a:prstGeom prst="rect">
            <a:avLst/>
          </a:prstGeom>
          <a:noFill/>
        </p:spPr>
        <p:txBody>
          <a:bodyPr wrap="square" rtlCol="0">
            <a:spAutoFit/>
          </a:bodyPr>
          <a:lstStyle/>
          <a:p>
            <a:pPr>
              <a:spcBef>
                <a:spcPts val="600"/>
              </a:spcBef>
              <a:spcAft>
                <a:spcPts val="600"/>
              </a:spcAft>
            </a:pPr>
            <a:r>
              <a:rPr lang="en-US" sz="2500" i="1" dirty="0">
                <a:solidFill>
                  <a:srgbClr val="0070C0"/>
                </a:solidFill>
                <a:latin typeface="Times New Roman" panose="02020603050405020304" pitchFamily="18" charset="0"/>
                <a:ea typeface="Calibri" panose="020F0502020204030204" pitchFamily="34" charset="0"/>
              </a:rPr>
              <a:t>1. What is the best title for the passage?</a:t>
            </a:r>
          </a:p>
          <a:p>
            <a:pPr>
              <a:spcBef>
                <a:spcPts val="600"/>
              </a:spcBef>
              <a:spcAft>
                <a:spcPts val="600"/>
              </a:spcAft>
            </a:pPr>
            <a:r>
              <a:rPr lang="en-US" sz="2500" i="1" dirty="0">
                <a:solidFill>
                  <a:srgbClr val="0070C0"/>
                </a:solidFill>
                <a:latin typeface="Times New Roman" panose="02020603050405020304" pitchFamily="18" charset="0"/>
                <a:ea typeface="Calibri" panose="020F0502020204030204" pitchFamily="34" charset="0"/>
              </a:rPr>
              <a:t>A. National Parks in Viet Nam   </a:t>
            </a:r>
          </a:p>
          <a:p>
            <a:pPr>
              <a:spcBef>
                <a:spcPts val="600"/>
              </a:spcBef>
              <a:spcAft>
                <a:spcPts val="600"/>
              </a:spcAft>
            </a:pPr>
            <a:r>
              <a:rPr lang="en-US" sz="2500" i="1" dirty="0">
                <a:solidFill>
                  <a:srgbClr val="0070C0"/>
                </a:solidFill>
                <a:latin typeface="Times New Roman" panose="02020603050405020304" pitchFamily="18" charset="0"/>
                <a:ea typeface="Calibri" panose="020F0502020204030204" pitchFamily="34" charset="0"/>
              </a:rPr>
              <a:t>B. Con Dao National Park   </a:t>
            </a:r>
          </a:p>
          <a:p>
            <a:pPr>
              <a:spcBef>
                <a:spcPts val="600"/>
              </a:spcBef>
              <a:spcAft>
                <a:spcPts val="600"/>
              </a:spcAft>
            </a:pPr>
            <a:r>
              <a:rPr lang="en-US" sz="2500" i="1" dirty="0">
                <a:solidFill>
                  <a:srgbClr val="0070C0"/>
                </a:solidFill>
                <a:latin typeface="Times New Roman" panose="02020603050405020304" pitchFamily="18" charset="0"/>
                <a:ea typeface="Calibri" panose="020F0502020204030204" pitchFamily="34" charset="0"/>
              </a:rPr>
              <a:t>C. The Protection of Wildlife</a:t>
            </a:r>
          </a:p>
          <a:p>
            <a:pPr>
              <a:spcBef>
                <a:spcPts val="600"/>
              </a:spcBef>
              <a:spcAft>
                <a:spcPts val="600"/>
              </a:spcAft>
            </a:pPr>
            <a:endParaRPr lang="en-US" sz="2500" i="1" dirty="0">
              <a:solidFill>
                <a:srgbClr val="0070C0"/>
              </a:solidFill>
              <a:latin typeface="Times New Roman" panose="02020603050405020304" pitchFamily="18" charset="0"/>
              <a:ea typeface="Calibri" panose="020F0502020204030204" pitchFamily="34" charset="0"/>
            </a:endParaRPr>
          </a:p>
          <a:p>
            <a:pPr>
              <a:spcBef>
                <a:spcPts val="600"/>
              </a:spcBef>
              <a:spcAft>
                <a:spcPts val="600"/>
              </a:spcAft>
            </a:pPr>
            <a:r>
              <a:rPr lang="en-US" sz="2500" i="1" dirty="0">
                <a:solidFill>
                  <a:srgbClr val="0070C0"/>
                </a:solidFill>
                <a:latin typeface="Times New Roman" panose="02020603050405020304" pitchFamily="18" charset="0"/>
                <a:ea typeface="Calibri" panose="020F0502020204030204" pitchFamily="34" charset="0"/>
              </a:rPr>
              <a:t>2. National parks are areas for ______.</a:t>
            </a:r>
          </a:p>
          <a:p>
            <a:pPr>
              <a:spcBef>
                <a:spcPts val="600"/>
              </a:spcBef>
              <a:spcAft>
                <a:spcPts val="600"/>
              </a:spcAft>
            </a:pPr>
            <a:r>
              <a:rPr lang="en-US" sz="2500" i="1" dirty="0">
                <a:solidFill>
                  <a:srgbClr val="0070C0"/>
                </a:solidFill>
                <a:latin typeface="Times New Roman" panose="02020603050405020304" pitchFamily="18" charset="0"/>
                <a:ea typeface="Calibri" panose="020F0502020204030204" pitchFamily="34" charset="0"/>
              </a:rPr>
              <a:t>A. the protection of the environment</a:t>
            </a:r>
          </a:p>
          <a:p>
            <a:pPr>
              <a:spcBef>
                <a:spcPts val="600"/>
              </a:spcBef>
              <a:spcAft>
                <a:spcPts val="600"/>
              </a:spcAft>
            </a:pPr>
            <a:r>
              <a:rPr lang="en-US" sz="2500" i="1" dirty="0">
                <a:solidFill>
                  <a:srgbClr val="0070C0"/>
                </a:solidFill>
                <a:latin typeface="Times New Roman" panose="02020603050405020304" pitchFamily="18" charset="0"/>
                <a:ea typeface="Calibri" panose="020F0502020204030204" pitchFamily="34" charset="0"/>
              </a:rPr>
              <a:t>B. the management of marine life</a:t>
            </a:r>
          </a:p>
          <a:p>
            <a:pPr>
              <a:spcBef>
                <a:spcPts val="600"/>
              </a:spcBef>
              <a:spcAft>
                <a:spcPts val="600"/>
              </a:spcAft>
            </a:pPr>
            <a:r>
              <a:rPr lang="en-US" sz="2500" i="1" dirty="0">
                <a:solidFill>
                  <a:srgbClr val="0070C0"/>
                </a:solidFill>
                <a:latin typeface="Times New Roman" panose="02020603050405020304" pitchFamily="18" charset="0"/>
                <a:ea typeface="Calibri" panose="020F0502020204030204" pitchFamily="34" charset="0"/>
              </a:rPr>
              <a:t>C. the sale of animal products</a:t>
            </a:r>
          </a:p>
        </p:txBody>
      </p:sp>
      <p:sp>
        <p:nvSpPr>
          <p:cNvPr id="10" name="Hình chữ nhật 9">
            <a:extLst>
              <a:ext uri="{FF2B5EF4-FFF2-40B4-BE49-F238E27FC236}">
                <a16:creationId xmlns:a16="http://schemas.microsoft.com/office/drawing/2014/main" id="{935EE747-0664-3342-CC9E-EB52AA719C11}"/>
              </a:ext>
            </a:extLst>
          </p:cNvPr>
          <p:cNvSpPr/>
          <p:nvPr/>
        </p:nvSpPr>
        <p:spPr>
          <a:xfrm>
            <a:off x="968910" y="2930420"/>
            <a:ext cx="3783498" cy="498580"/>
          </a:xfrm>
          <a:prstGeom prst="rect">
            <a:avLst/>
          </a:prstGeom>
          <a:noFill/>
          <a:ln w="38100">
            <a:solidFill>
              <a:srgbClr val="F37D9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4" name="Hình chữ nhật 13">
            <a:extLst>
              <a:ext uri="{FF2B5EF4-FFF2-40B4-BE49-F238E27FC236}">
                <a16:creationId xmlns:a16="http://schemas.microsoft.com/office/drawing/2014/main" id="{33822897-F0B2-D3E6-5BB0-8EB639B6C258}"/>
              </a:ext>
            </a:extLst>
          </p:cNvPr>
          <p:cNvSpPr/>
          <p:nvPr/>
        </p:nvSpPr>
        <p:spPr>
          <a:xfrm>
            <a:off x="968910" y="5104462"/>
            <a:ext cx="4835989" cy="498580"/>
          </a:xfrm>
          <a:prstGeom prst="rect">
            <a:avLst/>
          </a:prstGeom>
          <a:noFill/>
          <a:ln w="38100">
            <a:solidFill>
              <a:srgbClr val="F37D9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3619</TotalTime>
  <Words>830</Words>
  <Application>Microsoft Office PowerPoint</Application>
  <PresentationFormat>Màn hình rộng</PresentationFormat>
  <Paragraphs>117</Paragraphs>
  <Slides>15</Slides>
  <Notes>12</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15</vt:i4>
      </vt:variant>
    </vt:vector>
  </HeadingPairs>
  <TitlesOfParts>
    <vt:vector size="24" baseType="lpstr">
      <vt:lpstr>Arial</vt:lpstr>
      <vt:lpstr>Calibri</vt:lpstr>
      <vt:lpstr>Calibri Light</vt:lpstr>
      <vt:lpstr>ChronicaPro-Book</vt:lpstr>
      <vt:lpstr>ChronicaPro-Medium</vt:lpstr>
      <vt:lpstr>Myriad Pro</vt:lpstr>
      <vt:lpstr>Times New Roman</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NGUYEN LINH</cp:lastModifiedBy>
  <cp:revision>211</cp:revision>
  <dcterms:created xsi:type="dcterms:W3CDTF">2020-12-09T02:04:09Z</dcterms:created>
  <dcterms:modified xsi:type="dcterms:W3CDTF">2023-02-17T08:56:11Z</dcterms:modified>
</cp:coreProperties>
</file>