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331" r:id="rId5"/>
    <p:sldId id="276" r:id="rId6"/>
    <p:sldId id="332" r:id="rId7"/>
    <p:sldId id="298" r:id="rId8"/>
    <p:sldId id="327" r:id="rId9"/>
    <p:sldId id="325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E0702A"/>
    <a:srgbClr val="F37D91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86E3-2001-41C8-8416-521FFF961D0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7C0E08DD-1B10-4A6C-961E-F8F0EDC81909}">
      <dgm:prSet phldrT="[Văn bản]" custT="1"/>
      <dgm:spPr/>
      <dgm:t>
        <a:bodyPr/>
        <a:lstStyle/>
        <a:p>
          <a:r>
            <a:rPr lang="en-US" sz="2600" dirty="0"/>
            <a:t>Choose a pollution problem and suggest the solutions</a:t>
          </a:r>
          <a:endParaRPr lang="vi-VN" sz="2600" dirty="0"/>
        </a:p>
      </dgm:t>
    </dgm:pt>
    <dgm:pt modelId="{BE17A0E2-618C-4E65-93D6-8209517C9750}" type="parTrans" cxnId="{4030A333-AC60-4250-A8D1-D13073CD23B9}">
      <dgm:prSet/>
      <dgm:spPr/>
      <dgm:t>
        <a:bodyPr/>
        <a:lstStyle/>
        <a:p>
          <a:endParaRPr lang="vi-VN" sz="2600"/>
        </a:p>
      </dgm:t>
    </dgm:pt>
    <dgm:pt modelId="{3436C11D-2853-4C47-9A88-DE0131ABD6A7}" type="sibTrans" cxnId="{4030A333-AC60-4250-A8D1-D13073CD23B9}">
      <dgm:prSet custT="1"/>
      <dgm:spPr/>
      <dgm:t>
        <a:bodyPr/>
        <a:lstStyle/>
        <a:p>
          <a:endParaRPr lang="vi-VN" sz="2600"/>
        </a:p>
      </dgm:t>
    </dgm:pt>
    <dgm:pt modelId="{11511586-D0F5-4753-9217-86E08EBA884B}">
      <dgm:prSet phldrT="[Văn bản]" custT="1"/>
      <dgm:spPr/>
      <dgm:t>
        <a:bodyPr/>
        <a:lstStyle/>
        <a:p>
          <a:r>
            <a:rPr lang="en-US" sz="2600" dirty="0"/>
            <a:t>Make a poster. Use pictures and illustration.</a:t>
          </a:r>
          <a:endParaRPr lang="vi-VN" sz="2600" dirty="0"/>
        </a:p>
      </dgm:t>
    </dgm:pt>
    <dgm:pt modelId="{2A64197E-9152-4B2F-BD3C-8487BD73F1E0}" type="parTrans" cxnId="{F6122E6A-3D7F-49C8-9C7C-6133E637744A}">
      <dgm:prSet/>
      <dgm:spPr/>
      <dgm:t>
        <a:bodyPr/>
        <a:lstStyle/>
        <a:p>
          <a:endParaRPr lang="vi-VN" sz="2600"/>
        </a:p>
      </dgm:t>
    </dgm:pt>
    <dgm:pt modelId="{5DDCC6E7-7ABB-4DA8-95F5-EE7611EECBE3}" type="sibTrans" cxnId="{F6122E6A-3D7F-49C8-9C7C-6133E637744A}">
      <dgm:prSet custT="1"/>
      <dgm:spPr/>
      <dgm:t>
        <a:bodyPr/>
        <a:lstStyle/>
        <a:p>
          <a:endParaRPr lang="vi-VN" sz="2600"/>
        </a:p>
      </dgm:t>
    </dgm:pt>
    <dgm:pt modelId="{E2F33C62-D1E6-47A3-A512-D5D46E1D8429}">
      <dgm:prSet phldrT="[Văn bản]" custT="1"/>
      <dgm:spPr/>
      <dgm:t>
        <a:bodyPr/>
        <a:lstStyle/>
        <a:p>
          <a:r>
            <a:rPr lang="en-US" sz="2600" dirty="0"/>
            <a:t>Present the poster to the class. </a:t>
          </a:r>
          <a:endParaRPr lang="vi-VN" sz="2600" dirty="0"/>
        </a:p>
      </dgm:t>
    </dgm:pt>
    <dgm:pt modelId="{199300E0-692D-4EB7-A528-3747016A0BB6}" type="parTrans" cxnId="{F85FDAD7-800E-4748-81EE-AA9BE781A700}">
      <dgm:prSet/>
      <dgm:spPr/>
      <dgm:t>
        <a:bodyPr/>
        <a:lstStyle/>
        <a:p>
          <a:endParaRPr lang="vi-VN" sz="2600"/>
        </a:p>
      </dgm:t>
    </dgm:pt>
    <dgm:pt modelId="{C830D3A2-1B6F-4251-AB0A-236D37B8BBE3}" type="sibTrans" cxnId="{F85FDAD7-800E-4748-81EE-AA9BE781A700}">
      <dgm:prSet/>
      <dgm:spPr/>
      <dgm:t>
        <a:bodyPr/>
        <a:lstStyle/>
        <a:p>
          <a:endParaRPr lang="vi-VN" sz="2600"/>
        </a:p>
      </dgm:t>
    </dgm:pt>
    <dgm:pt modelId="{BA63E9C8-9D9D-4048-B805-CC0F893E6923}" type="pres">
      <dgm:prSet presAssocID="{667386E3-2001-41C8-8416-521FFF961D0B}" presName="linearFlow" presStyleCnt="0">
        <dgm:presLayoutVars>
          <dgm:resizeHandles val="exact"/>
        </dgm:presLayoutVars>
      </dgm:prSet>
      <dgm:spPr/>
    </dgm:pt>
    <dgm:pt modelId="{CEAD7A3E-B1B2-4C41-9369-5F611C5026B9}" type="pres">
      <dgm:prSet presAssocID="{7C0E08DD-1B10-4A6C-961E-F8F0EDC81909}" presName="node" presStyleLbl="node1" presStyleIdx="0" presStyleCnt="3">
        <dgm:presLayoutVars>
          <dgm:bulletEnabled val="1"/>
        </dgm:presLayoutVars>
      </dgm:prSet>
      <dgm:spPr/>
    </dgm:pt>
    <dgm:pt modelId="{361D723D-BC2C-4443-A149-0F33E8995A32}" type="pres">
      <dgm:prSet presAssocID="{3436C11D-2853-4C47-9A88-DE0131ABD6A7}" presName="sibTrans" presStyleLbl="sibTrans2D1" presStyleIdx="0" presStyleCnt="2"/>
      <dgm:spPr/>
    </dgm:pt>
    <dgm:pt modelId="{B6BC8DEE-2ACF-466C-AE4F-F602B0D86E5D}" type="pres">
      <dgm:prSet presAssocID="{3436C11D-2853-4C47-9A88-DE0131ABD6A7}" presName="connectorText" presStyleLbl="sibTrans2D1" presStyleIdx="0" presStyleCnt="2"/>
      <dgm:spPr/>
    </dgm:pt>
    <dgm:pt modelId="{A85031FD-EFD5-4F8C-8FD4-FC21300A638B}" type="pres">
      <dgm:prSet presAssocID="{11511586-D0F5-4753-9217-86E08EBA884B}" presName="node" presStyleLbl="node1" presStyleIdx="1" presStyleCnt="3">
        <dgm:presLayoutVars>
          <dgm:bulletEnabled val="1"/>
        </dgm:presLayoutVars>
      </dgm:prSet>
      <dgm:spPr/>
    </dgm:pt>
    <dgm:pt modelId="{2AC9C110-4415-41F7-94C6-C102D54DE60B}" type="pres">
      <dgm:prSet presAssocID="{5DDCC6E7-7ABB-4DA8-95F5-EE7611EECBE3}" presName="sibTrans" presStyleLbl="sibTrans2D1" presStyleIdx="1" presStyleCnt="2"/>
      <dgm:spPr/>
    </dgm:pt>
    <dgm:pt modelId="{7B34AE6A-64A5-4168-8BFC-0ECFC1ED8C57}" type="pres">
      <dgm:prSet presAssocID="{5DDCC6E7-7ABB-4DA8-95F5-EE7611EECBE3}" presName="connectorText" presStyleLbl="sibTrans2D1" presStyleIdx="1" presStyleCnt="2"/>
      <dgm:spPr/>
    </dgm:pt>
    <dgm:pt modelId="{ED7A94AE-F5DE-4980-86E8-B15469461033}" type="pres">
      <dgm:prSet presAssocID="{E2F33C62-D1E6-47A3-A512-D5D46E1D8429}" presName="node" presStyleLbl="node1" presStyleIdx="2" presStyleCnt="3">
        <dgm:presLayoutVars>
          <dgm:bulletEnabled val="1"/>
        </dgm:presLayoutVars>
      </dgm:prSet>
      <dgm:spPr/>
    </dgm:pt>
  </dgm:ptLst>
  <dgm:cxnLst>
    <dgm:cxn modelId="{166F0C24-90DF-418E-83AC-F4393F42EEF8}" type="presOf" srcId="{5DDCC6E7-7ABB-4DA8-95F5-EE7611EECBE3}" destId="{2AC9C110-4415-41F7-94C6-C102D54DE60B}" srcOrd="0" destOrd="0" presId="urn:microsoft.com/office/officeart/2005/8/layout/process2"/>
    <dgm:cxn modelId="{4030A333-AC60-4250-A8D1-D13073CD23B9}" srcId="{667386E3-2001-41C8-8416-521FFF961D0B}" destId="{7C0E08DD-1B10-4A6C-961E-F8F0EDC81909}" srcOrd="0" destOrd="0" parTransId="{BE17A0E2-618C-4E65-93D6-8209517C9750}" sibTransId="{3436C11D-2853-4C47-9A88-DE0131ABD6A7}"/>
    <dgm:cxn modelId="{FFD8355B-86A1-4571-AE61-852093214416}" type="presOf" srcId="{E2F33C62-D1E6-47A3-A512-D5D46E1D8429}" destId="{ED7A94AE-F5DE-4980-86E8-B15469461033}" srcOrd="0" destOrd="0" presId="urn:microsoft.com/office/officeart/2005/8/layout/process2"/>
    <dgm:cxn modelId="{F6122E6A-3D7F-49C8-9C7C-6133E637744A}" srcId="{667386E3-2001-41C8-8416-521FFF961D0B}" destId="{11511586-D0F5-4753-9217-86E08EBA884B}" srcOrd="1" destOrd="0" parTransId="{2A64197E-9152-4B2F-BD3C-8487BD73F1E0}" sibTransId="{5DDCC6E7-7ABB-4DA8-95F5-EE7611EECBE3}"/>
    <dgm:cxn modelId="{58B7CE7C-C9F3-4CCF-9E6F-BC0C9E73A4F6}" type="presOf" srcId="{5DDCC6E7-7ABB-4DA8-95F5-EE7611EECBE3}" destId="{7B34AE6A-64A5-4168-8BFC-0ECFC1ED8C57}" srcOrd="1" destOrd="0" presId="urn:microsoft.com/office/officeart/2005/8/layout/process2"/>
    <dgm:cxn modelId="{755E6584-8D31-466E-8EDC-D8BE495A6308}" type="presOf" srcId="{11511586-D0F5-4753-9217-86E08EBA884B}" destId="{A85031FD-EFD5-4F8C-8FD4-FC21300A638B}" srcOrd="0" destOrd="0" presId="urn:microsoft.com/office/officeart/2005/8/layout/process2"/>
    <dgm:cxn modelId="{3DBD8E94-0F3D-46E7-A258-BB23F00CBC2F}" type="presOf" srcId="{3436C11D-2853-4C47-9A88-DE0131ABD6A7}" destId="{B6BC8DEE-2ACF-466C-AE4F-F602B0D86E5D}" srcOrd="1" destOrd="0" presId="urn:microsoft.com/office/officeart/2005/8/layout/process2"/>
    <dgm:cxn modelId="{0AB8E9A7-E38D-45BD-B9BB-E7BE2A9AD8F7}" type="presOf" srcId="{3436C11D-2853-4C47-9A88-DE0131ABD6A7}" destId="{361D723D-BC2C-4443-A149-0F33E8995A32}" srcOrd="0" destOrd="0" presId="urn:microsoft.com/office/officeart/2005/8/layout/process2"/>
    <dgm:cxn modelId="{A74FBAB3-D777-4FAE-B4DD-E59A173F552E}" type="presOf" srcId="{667386E3-2001-41C8-8416-521FFF961D0B}" destId="{BA63E9C8-9D9D-4048-B805-CC0F893E6923}" srcOrd="0" destOrd="0" presId="urn:microsoft.com/office/officeart/2005/8/layout/process2"/>
    <dgm:cxn modelId="{F85FDAD7-800E-4748-81EE-AA9BE781A700}" srcId="{667386E3-2001-41C8-8416-521FFF961D0B}" destId="{E2F33C62-D1E6-47A3-A512-D5D46E1D8429}" srcOrd="2" destOrd="0" parTransId="{199300E0-692D-4EB7-A528-3747016A0BB6}" sibTransId="{C830D3A2-1B6F-4251-AB0A-236D37B8BBE3}"/>
    <dgm:cxn modelId="{13883EE0-0E7F-4646-AE63-B25A910286CF}" type="presOf" srcId="{7C0E08DD-1B10-4A6C-961E-F8F0EDC81909}" destId="{CEAD7A3E-B1B2-4C41-9369-5F611C5026B9}" srcOrd="0" destOrd="0" presId="urn:microsoft.com/office/officeart/2005/8/layout/process2"/>
    <dgm:cxn modelId="{47461179-5942-467E-8275-60507D65F5D5}" type="presParOf" srcId="{BA63E9C8-9D9D-4048-B805-CC0F893E6923}" destId="{CEAD7A3E-B1B2-4C41-9369-5F611C5026B9}" srcOrd="0" destOrd="0" presId="urn:microsoft.com/office/officeart/2005/8/layout/process2"/>
    <dgm:cxn modelId="{876F2061-EA5C-4077-8551-1562C8EA87EB}" type="presParOf" srcId="{BA63E9C8-9D9D-4048-B805-CC0F893E6923}" destId="{361D723D-BC2C-4443-A149-0F33E8995A32}" srcOrd="1" destOrd="0" presId="urn:microsoft.com/office/officeart/2005/8/layout/process2"/>
    <dgm:cxn modelId="{C273F265-ABF2-45FE-93F7-01E88E510715}" type="presParOf" srcId="{361D723D-BC2C-4443-A149-0F33E8995A32}" destId="{B6BC8DEE-2ACF-466C-AE4F-F602B0D86E5D}" srcOrd="0" destOrd="0" presId="urn:microsoft.com/office/officeart/2005/8/layout/process2"/>
    <dgm:cxn modelId="{614450F7-6015-4980-B45E-987767524D1E}" type="presParOf" srcId="{BA63E9C8-9D9D-4048-B805-CC0F893E6923}" destId="{A85031FD-EFD5-4F8C-8FD4-FC21300A638B}" srcOrd="2" destOrd="0" presId="urn:microsoft.com/office/officeart/2005/8/layout/process2"/>
    <dgm:cxn modelId="{321EC9F4-B567-473A-A54E-47528B54C4EA}" type="presParOf" srcId="{BA63E9C8-9D9D-4048-B805-CC0F893E6923}" destId="{2AC9C110-4415-41F7-94C6-C102D54DE60B}" srcOrd="3" destOrd="0" presId="urn:microsoft.com/office/officeart/2005/8/layout/process2"/>
    <dgm:cxn modelId="{A18B90CB-4E7F-4E3E-AA8D-3B05DA3339C5}" type="presParOf" srcId="{2AC9C110-4415-41F7-94C6-C102D54DE60B}" destId="{7B34AE6A-64A5-4168-8BFC-0ECFC1ED8C57}" srcOrd="0" destOrd="0" presId="urn:microsoft.com/office/officeart/2005/8/layout/process2"/>
    <dgm:cxn modelId="{A6573013-ACC4-4F08-A97C-1EB6B3BE9C68}" type="presParOf" srcId="{BA63E9C8-9D9D-4048-B805-CC0F893E6923}" destId="{ED7A94AE-F5DE-4980-86E8-B154694610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7A3E-B1B2-4C41-9369-5F611C5026B9}">
      <dsp:nvSpPr>
        <dsp:cNvPr id="0" name=""/>
        <dsp:cNvSpPr/>
      </dsp:nvSpPr>
      <dsp:spPr>
        <a:xfrm>
          <a:off x="719023" y="0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Choose a pollution problem and suggest the solutions</a:t>
          </a:r>
          <a:endParaRPr lang="vi-VN" sz="2600" kern="1200" dirty="0"/>
        </a:p>
      </dsp:txBody>
      <dsp:txXfrm>
        <a:off x="759865" y="40842"/>
        <a:ext cx="3003548" cy="1312771"/>
      </dsp:txXfrm>
    </dsp:sp>
    <dsp:sp modelId="{361D723D-BC2C-4443-A149-0F33E8995A32}">
      <dsp:nvSpPr>
        <dsp:cNvPr id="0" name=""/>
        <dsp:cNvSpPr/>
      </dsp:nvSpPr>
      <dsp:spPr>
        <a:xfrm rot="5400000">
          <a:off x="2000179" y="1429316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600" kern="1200"/>
        </a:p>
      </dsp:txBody>
      <dsp:txXfrm rot="-5400000">
        <a:off x="2073388" y="1481608"/>
        <a:ext cx="376502" cy="366044"/>
      </dsp:txXfrm>
    </dsp:sp>
    <dsp:sp modelId="{A85031FD-EFD5-4F8C-8FD4-FC21300A638B}">
      <dsp:nvSpPr>
        <dsp:cNvPr id="0" name=""/>
        <dsp:cNvSpPr/>
      </dsp:nvSpPr>
      <dsp:spPr>
        <a:xfrm>
          <a:off x="719023" y="2091682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Make a poster. Use pictures and illustration.</a:t>
          </a:r>
          <a:endParaRPr lang="vi-VN" sz="2600" kern="1200" dirty="0"/>
        </a:p>
      </dsp:txBody>
      <dsp:txXfrm>
        <a:off x="759865" y="2132524"/>
        <a:ext cx="3003548" cy="1312771"/>
      </dsp:txXfrm>
    </dsp:sp>
    <dsp:sp modelId="{2AC9C110-4415-41F7-94C6-C102D54DE60B}">
      <dsp:nvSpPr>
        <dsp:cNvPr id="0" name=""/>
        <dsp:cNvSpPr/>
      </dsp:nvSpPr>
      <dsp:spPr>
        <a:xfrm rot="5400000">
          <a:off x="2000179" y="3520999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600" kern="1200"/>
        </a:p>
      </dsp:txBody>
      <dsp:txXfrm rot="-5400000">
        <a:off x="2073388" y="3573291"/>
        <a:ext cx="376502" cy="366044"/>
      </dsp:txXfrm>
    </dsp:sp>
    <dsp:sp modelId="{ED7A94AE-F5DE-4980-86E8-B15469461033}">
      <dsp:nvSpPr>
        <dsp:cNvPr id="0" name=""/>
        <dsp:cNvSpPr/>
      </dsp:nvSpPr>
      <dsp:spPr>
        <a:xfrm>
          <a:off x="719023" y="4183365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Present the poster to the class. </a:t>
          </a:r>
          <a:endParaRPr lang="vi-VN" sz="2600" kern="1200" dirty="0"/>
        </a:p>
      </dsp:txBody>
      <dsp:txXfrm>
        <a:off x="759865" y="4224207"/>
        <a:ext cx="3003548" cy="131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8402001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review the vocabulary and grammar of Unit 7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454903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05234" y="1849664"/>
            <a:ext cx="473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FAAC4DA-BCE0-C66D-9E80-326927573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8" y="2690207"/>
            <a:ext cx="3631058" cy="36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9124" y="1990682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0011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Revision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1748734"/>
            <a:ext cx="5755112" cy="108534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Choose the correct answer A, B, or C to complete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word or phrase from the box.</a:t>
            </a: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>
            <a:off x="2540893" y="1336288"/>
            <a:ext cx="576348" cy="649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</p:cNvCxnSpPr>
          <p:nvPr/>
        </p:nvCxnSpPr>
        <p:spPr>
          <a:xfrm rot="10800000" flipV="1">
            <a:off x="2361862" y="2291406"/>
            <a:ext cx="697263" cy="109275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0890" y="5882289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6154903"/>
            <a:ext cx="5740800" cy="6041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1194548" y="338416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</p:cNvCxnSpPr>
          <p:nvPr/>
        </p:nvCxnSpPr>
        <p:spPr>
          <a:xfrm>
            <a:off x="3030462" y="3654870"/>
            <a:ext cx="931136" cy="14063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81683" y="2936245"/>
            <a:ext cx="5755112" cy="11166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Complete the sentences with suitable comparative forms of the adverbs from the box.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Underline the mistakes in the sentences and correct them 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6421AC7D-243F-1951-41F0-89369D299CB9}"/>
              </a:ext>
            </a:extLst>
          </p:cNvPr>
          <p:cNvSpPr/>
          <p:nvPr/>
        </p:nvSpPr>
        <p:spPr>
          <a:xfrm>
            <a:off x="2613351" y="5090340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57A7918-C571-2AA5-9383-3C5995947833}"/>
              </a:ext>
            </a:extLst>
          </p:cNvPr>
          <p:cNvSpPr/>
          <p:nvPr/>
        </p:nvSpPr>
        <p:spPr>
          <a:xfrm>
            <a:off x="5592304" y="4135107"/>
            <a:ext cx="5755112" cy="191046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P1: Choose a serious pollution problem in your area (noise pollution, air pollution, water pollution, …). Suggest solutions to the problem.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P2: Make a poster. Write your solutions on the poster. Use pictures to illustrate / decorate your poster.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P3: Present your poster to the class.</a:t>
            </a:r>
          </a:p>
        </p:txBody>
      </p:sp>
      <p:cxnSp>
        <p:nvCxnSpPr>
          <p:cNvPr id="17" name="Curved Connector 25">
            <a:extLst>
              <a:ext uri="{FF2B5EF4-FFF2-40B4-BE49-F238E27FC236}">
                <a16:creationId xmlns:a16="http://schemas.microsoft.com/office/drawing/2014/main" id="{1BB5CC58-DA40-CEAA-148E-EEE5C7FD92EF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2238191" y="5392416"/>
            <a:ext cx="375161" cy="4898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145079" y="1217504"/>
            <a:ext cx="110450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Make a list of some activities that cause water pollution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0" y="1969223"/>
            <a:ext cx="3451818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Vocabulary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Environmental protection</a:t>
            </a: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82975" y="3095599"/>
            <a:ext cx="720773" cy="6090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7461706" y="1686212"/>
            <a:ext cx="4243227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7192A9"/>
                </a:solidFill>
              </a:rPr>
              <a:t>Pronunciation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192A9"/>
                </a:solidFill>
              </a:rPr>
              <a:t>Sounds: /bl/ and /kl/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6712678" y="2221069"/>
            <a:ext cx="1424455" cy="4543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-1905" y="4438409"/>
            <a:ext cx="4879593" cy="19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EF4B66"/>
                </a:solidFill>
              </a:rPr>
              <a:t>Grammar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EF4B66"/>
                </a:solidFill>
              </a:rPr>
              <a:t>Complex sentences with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EF4B66"/>
                </a:solidFill>
              </a:rPr>
              <a:t>adverb clauses of time</a:t>
            </a: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2437891" y="4269501"/>
            <a:ext cx="1060528" cy="4137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5356846" y="4013739"/>
            <a:ext cx="6655449" cy="279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Skills</a:t>
            </a:r>
          </a:p>
          <a:p>
            <a:pPr marL="0" indent="0" algn="ctr">
              <a:buNone/>
            </a:pPr>
            <a:r>
              <a:rPr lang="en-US" b="1" dirty="0"/>
              <a:t>• Reading about Con Dao National Park</a:t>
            </a:r>
          </a:p>
          <a:p>
            <a:pPr marL="0" indent="0" algn="ctr">
              <a:buNone/>
            </a:pPr>
            <a:r>
              <a:rPr lang="en-US" b="1" dirty="0"/>
              <a:t>• Talking about Vu Quang National Park</a:t>
            </a:r>
          </a:p>
          <a:p>
            <a:pPr marL="0" indent="0" algn="ctr">
              <a:buNone/>
            </a:pPr>
            <a:r>
              <a:rPr lang="en-US" b="1" dirty="0"/>
              <a:t>• Listening about water pollution</a:t>
            </a:r>
          </a:p>
          <a:p>
            <a:pPr marL="0" indent="0" algn="ctr">
              <a:buNone/>
            </a:pPr>
            <a:r>
              <a:rPr lang="en-US" b="1" dirty="0"/>
              <a:t>• Writing a notice</a:t>
            </a: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6812967" y="3547661"/>
            <a:ext cx="1297477" cy="5544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57" y="2285031"/>
            <a:ext cx="2853086" cy="22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5075" y="1320745"/>
            <a:ext cx="9356759" cy="4462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 to complete each sentence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24" y="1305328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4776CE6C-BAA1-9559-16E6-3B917A395320}"/>
              </a:ext>
            </a:extLst>
          </p:cNvPr>
          <p:cNvSpPr txBox="1"/>
          <p:nvPr/>
        </p:nvSpPr>
        <p:spPr>
          <a:xfrm>
            <a:off x="621150" y="2205644"/>
            <a:ext cx="110811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The panda’s natural ______ is the bamboo forest.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habitat                           B. ecosystem                          C. area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This forest provides a habitat for hundreds of ______ of plants and animals.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styles                            B. classes                                C. species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______ the environment must be the job of everyone in the community.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Caring                        B. Protecting                            C. Keeping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We should ____ the consumption of single-use products like plastic bottles and bags.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reduce                        B. encourage                             C. raise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______ trees and burning forests destroy a lot of wildlife habitats.</a:t>
            </a:r>
          </a:p>
          <a:p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Watering                   B. Cleaning up                           C. Cutting down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8BFC249D-ACD8-C966-8CEC-E724F533620A}"/>
              </a:ext>
            </a:extLst>
          </p:cNvPr>
          <p:cNvSpPr/>
          <p:nvPr/>
        </p:nvSpPr>
        <p:spPr>
          <a:xfrm>
            <a:off x="598804" y="2595922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7B1AF9D-C75B-350F-B243-6EEB89A7C018}"/>
              </a:ext>
            </a:extLst>
          </p:cNvPr>
          <p:cNvSpPr/>
          <p:nvPr/>
        </p:nvSpPr>
        <p:spPr>
          <a:xfrm>
            <a:off x="7420846" y="3315113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6D37E433-B2AD-60CC-C304-D5329FF633D2}"/>
              </a:ext>
            </a:extLst>
          </p:cNvPr>
          <p:cNvSpPr/>
          <p:nvPr/>
        </p:nvSpPr>
        <p:spPr>
          <a:xfrm>
            <a:off x="3657600" y="4043659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2B49C541-CEF0-64D9-1C5C-1225B99002BE}"/>
              </a:ext>
            </a:extLst>
          </p:cNvPr>
          <p:cNvSpPr/>
          <p:nvPr/>
        </p:nvSpPr>
        <p:spPr>
          <a:xfrm>
            <a:off x="533587" y="4783398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648F846F-16B4-C0B2-E05A-A65AD7513AA8}"/>
              </a:ext>
            </a:extLst>
          </p:cNvPr>
          <p:cNvSpPr/>
          <p:nvPr/>
        </p:nvSpPr>
        <p:spPr>
          <a:xfrm>
            <a:off x="7446531" y="5537255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888683" y="1063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1289" y="1104201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704" y="960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446833" y="2480543"/>
            <a:ext cx="115878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Do you know that __________________ can cause pollution?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One effective way to reduce your ____________________ is to walk or cycle whenever you can.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By planting trees and _____________________, we can improve our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Humans are harming the ______________________ of bees throughout the world.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Animals such as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saolas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dugongs are _________________________.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2898938" y="2342497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LITTERING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519709" y="1723349"/>
            <a:ext cx="11161472" cy="461665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ChronicaPro-Book"/>
              </a:rPr>
              <a:t>carbon footprint        littering        picking up rubbish     habitat</a:t>
            </a:r>
            <a:r>
              <a:rPr lang="en-US" sz="2400" b="1" dirty="0">
                <a:solidFill>
                  <a:srgbClr val="C00000"/>
                </a:solidFill>
                <a:latin typeface="ChronicaPro-Book"/>
              </a:rPr>
              <a:t>       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hronicaPro-Book"/>
              </a:rPr>
              <a:t>endangered species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5351043" y="2974832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CARBON FOOTPRINT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3E8C263B-403A-A954-E174-C37240321BFC}"/>
              </a:ext>
            </a:extLst>
          </p:cNvPr>
          <p:cNvSpPr txBox="1">
            <a:spLocks/>
          </p:cNvSpPr>
          <p:nvPr/>
        </p:nvSpPr>
        <p:spPr>
          <a:xfrm>
            <a:off x="3768822" y="3943974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PICKING UP RUBBISH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8A0108F1-A41E-D49B-824F-BB70A284AD0D}"/>
              </a:ext>
            </a:extLst>
          </p:cNvPr>
          <p:cNvSpPr txBox="1">
            <a:spLocks/>
          </p:cNvSpPr>
          <p:nvPr/>
        </p:nvSpPr>
        <p:spPr>
          <a:xfrm>
            <a:off x="4446916" y="4952943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HABITAT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F31C9384-D3A4-01A0-6497-BEC27CF4A160}"/>
              </a:ext>
            </a:extLst>
          </p:cNvPr>
          <p:cNvSpPr txBox="1">
            <a:spLocks/>
          </p:cNvSpPr>
          <p:nvPr/>
        </p:nvSpPr>
        <p:spPr>
          <a:xfrm>
            <a:off x="6799698" y="5961912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ENDANGERED SPECIES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using a clause. Use your own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472085" y="2050872"/>
            <a:ext cx="111614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We should wait here until ___________________________________.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As soon as I arrived, _______________________________________.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Remember to lock the door before 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There were not many animals on the mountain after 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When we finished our picnic, _________________________________.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5516295" y="1921986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the teacher comes back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4495812" y="2798385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all of my classmates had already there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5239833" y="3700803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you leave the house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133577" y="5003267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they built the factory there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4947875" y="5901574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we need to clean up all the rubbish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2249" y="1258445"/>
            <a:ext cx="101611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A, B, or C to identify the underlined part that needs correction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117" y="1217504"/>
            <a:ext cx="410119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726" y="1111801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74FCBF8-17B6-FF8E-6DA4-56516C7D555F}"/>
              </a:ext>
            </a:extLst>
          </p:cNvPr>
          <p:cNvSpPr txBox="1"/>
          <p:nvPr/>
        </p:nvSpPr>
        <p:spPr>
          <a:xfrm>
            <a:off x="140043" y="135939"/>
            <a:ext cx="29524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758CBCBD-A604-862C-79F5-B6BE28804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5" t="42546" r="24578" b="22844"/>
          <a:stretch/>
        </p:blipFill>
        <p:spPr>
          <a:xfrm>
            <a:off x="452367" y="2027717"/>
            <a:ext cx="11559928" cy="4495958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FBE107CA-7F44-EBB6-4023-07731954D1ED}"/>
              </a:ext>
            </a:extLst>
          </p:cNvPr>
          <p:cNvSpPr/>
          <p:nvPr/>
        </p:nvSpPr>
        <p:spPr>
          <a:xfrm>
            <a:off x="1502930" y="2534277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FECE5683-E52C-CBD9-36C2-27E766E77B5B}"/>
              </a:ext>
            </a:extLst>
          </p:cNvPr>
          <p:cNvSpPr/>
          <p:nvPr/>
        </p:nvSpPr>
        <p:spPr>
          <a:xfrm>
            <a:off x="5068063" y="3429000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9216C43F-38E8-897A-1C07-D616B14906CD}"/>
              </a:ext>
            </a:extLst>
          </p:cNvPr>
          <p:cNvSpPr/>
          <p:nvPr/>
        </p:nvSpPr>
        <p:spPr>
          <a:xfrm>
            <a:off x="6255783" y="4347615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AFBABE2B-3FF5-99F0-A571-1116D6F52330}"/>
              </a:ext>
            </a:extLst>
          </p:cNvPr>
          <p:cNvSpPr/>
          <p:nvPr/>
        </p:nvSpPr>
        <p:spPr>
          <a:xfrm>
            <a:off x="7133169" y="5178315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3EF9D2B-A08F-8277-BB72-8D7784764ACF}"/>
              </a:ext>
            </a:extLst>
          </p:cNvPr>
          <p:cNvSpPr/>
          <p:nvPr/>
        </p:nvSpPr>
        <p:spPr>
          <a:xfrm>
            <a:off x="3526940" y="6102435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8692B3A5-C9A1-1AE7-444D-B8AE9D7B5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213493"/>
              </p:ext>
            </p:extLst>
          </p:nvPr>
        </p:nvGraphicFramePr>
        <p:xfrm>
          <a:off x="96483" y="1085214"/>
          <a:ext cx="4523279" cy="557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Premium Vector | Cute student boy presentation">
            <a:extLst>
              <a:ext uri="{FF2B5EF4-FFF2-40B4-BE49-F238E27FC236}">
                <a16:creationId xmlns:a16="http://schemas.microsoft.com/office/drawing/2014/main" id="{EE470CBA-1283-9747-6548-1557C1B9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746" r="4675" b="1839"/>
          <a:stretch/>
        </p:blipFill>
        <p:spPr bwMode="auto">
          <a:xfrm>
            <a:off x="5084389" y="1448280"/>
            <a:ext cx="6367115" cy="52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A0D98FB-C8FB-DD95-716D-EABBF20F5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8" y="1643864"/>
            <a:ext cx="3846581" cy="30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3751</TotalTime>
  <Words>641</Words>
  <Application>Microsoft Office PowerPoint</Application>
  <PresentationFormat>Màn hình rộng</PresentationFormat>
  <Paragraphs>105</Paragraphs>
  <Slides>12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ChronicaPro-Book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LINH</cp:lastModifiedBy>
  <cp:revision>215</cp:revision>
  <dcterms:created xsi:type="dcterms:W3CDTF">2020-12-09T02:04:09Z</dcterms:created>
  <dcterms:modified xsi:type="dcterms:W3CDTF">2023-02-18T03:41:31Z</dcterms:modified>
</cp:coreProperties>
</file>