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72" r:id="rId2"/>
    <p:sldId id="413" r:id="rId3"/>
    <p:sldId id="408" r:id="rId4"/>
    <p:sldId id="279" r:id="rId5"/>
    <p:sldId id="415" r:id="rId6"/>
    <p:sldId id="416" r:id="rId7"/>
    <p:sldId id="347" r:id="rId8"/>
    <p:sldId id="417" r:id="rId9"/>
    <p:sldId id="418" r:id="rId10"/>
    <p:sldId id="410" r:id="rId11"/>
    <p:sldId id="406" r:id="rId12"/>
    <p:sldId id="314" r:id="rId13"/>
    <p:sldId id="330" r:id="rId14"/>
    <p:sldId id="4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48C0B6"/>
    <a:srgbClr val="CC3300"/>
    <a:srgbClr val="FFDAAB"/>
    <a:srgbClr val="0FB7BD"/>
    <a:srgbClr val="048DA4"/>
    <a:srgbClr val="00A9A5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937" y="105504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A, B, or C to complete each sentence.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8864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1640875"/>
            <a:ext cx="114637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1. </a:t>
            </a:r>
            <a:r>
              <a:rPr lang="en-US" sz="2600" dirty="0">
                <a:ea typeface="Times New Roman" panose="02020603050405020304" pitchFamily="18" charset="0"/>
              </a:rPr>
              <a:t>Tet is coming. I see ______ flowers and ornamental trees everywhere.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2.</a:t>
            </a:r>
            <a:r>
              <a:rPr lang="en-US" sz="2600" dirty="0">
                <a:ea typeface="Times New Roman" panose="02020603050405020304" pitchFamily="18" charset="0"/>
              </a:rPr>
              <a:t> Bat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 Village is famous for ______ traditional craft of pottery making.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3.</a:t>
            </a:r>
            <a:r>
              <a:rPr lang="en-US" sz="2600" dirty="0">
                <a:ea typeface="Times New Roman" panose="02020603050405020304" pitchFamily="18" charset="0"/>
              </a:rPr>
              <a:t> – Hi,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. ______ are things in Hue?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    – </a:t>
            </a:r>
            <a:r>
              <a:rPr lang="en-US" sz="2600" dirty="0">
                <a:ea typeface="Times New Roman" panose="02020603050405020304" pitchFamily="18" charset="0"/>
              </a:rPr>
              <a:t>Everything’s great. The weather’s fantastic, and the food’s delicious.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2600" dirty="0">
                <a:ea typeface="Times New Roman" panose="02020603050405020304" pitchFamily="18" charset="0"/>
              </a:rPr>
              <a:t>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 smtClean="0">
                <a:ea typeface="Times New Roman" panose="02020603050405020304" pitchFamily="18" charset="0"/>
              </a:rPr>
              <a:t> </a:t>
            </a:r>
            <a:r>
              <a:rPr lang="en-US" sz="2600" dirty="0">
                <a:ea typeface="Times New Roman" panose="02020603050405020304" pitchFamily="18" charset="0"/>
              </a:rPr>
              <a:t>Where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2600" dirty="0">
                <a:ea typeface="Times New Roman" panose="02020603050405020304" pitchFamily="18" charset="0"/>
              </a:rPr>
              <a:t> ______ street food in Viet Nam is most popular among foreign visitors?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Why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2600" dirty="0">
                <a:ea typeface="Times New Roman" panose="02020603050405020304" pitchFamily="18" charset="0"/>
              </a:rPr>
              <a:t> I’m searching for ______ information about the lifestyle of the Van </a:t>
            </a:r>
            <a:r>
              <a:rPr lang="en-US" sz="2600" dirty="0" err="1">
                <a:ea typeface="Times New Roman" panose="02020603050405020304" pitchFamily="18" charset="0"/>
              </a:rPr>
              <a:t>Kieu</a:t>
            </a:r>
            <a:r>
              <a:rPr lang="en-US" sz="2600" dirty="0">
                <a:ea typeface="Times New Roman" panose="02020603050405020304" pitchFamily="18" charset="0"/>
              </a:rPr>
              <a:t> in central Viet Nam.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some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many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an</a:t>
            </a:r>
          </a:p>
        </p:txBody>
      </p:sp>
      <p:sp>
        <p:nvSpPr>
          <p:cNvPr id="5" name="Oval 4"/>
          <p:cNvSpPr/>
          <p:nvPr/>
        </p:nvSpPr>
        <p:spPr>
          <a:xfrm>
            <a:off x="6964324" y="2083983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7160" y="2902690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85225" y="408769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14459" y="4874507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81893" y="606616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4" grpId="0"/>
      <p:bldP spid="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2107"/>
            <a:ext cx="110138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Use the correct forms of the verbs in brackets to complete the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1" y="117140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6" y="10368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545" y="2006614"/>
            <a:ext cx="11579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1.</a:t>
            </a:r>
            <a:r>
              <a:rPr lang="en-US" sz="3200" dirty="0" smtClean="0"/>
              <a:t> Next </a:t>
            </a:r>
            <a:r>
              <a:rPr lang="en-US" sz="3200" dirty="0"/>
              <a:t>year we (build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a house overlooking the lake.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Spring is coming, so we (celebrate) </a:t>
            </a:r>
            <a:r>
              <a:rPr lang="en-US" sz="3200" dirty="0" smtClean="0"/>
              <a:t>____________ </a:t>
            </a:r>
            <a:r>
              <a:rPr lang="en-US" sz="3200" dirty="0"/>
              <a:t>the </a:t>
            </a:r>
            <a:r>
              <a:rPr lang="en-US" sz="3200" i="1" dirty="0"/>
              <a:t>Ban</a:t>
            </a:r>
            <a:r>
              <a:rPr lang="en-US" sz="3200" dirty="0"/>
              <a:t> Flower Festival soon.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3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you have a chance to travel on a dogsled, you (never forget) </a:t>
            </a:r>
            <a:r>
              <a:rPr lang="en-US" sz="3200" dirty="0" smtClean="0"/>
              <a:t>______________ </a:t>
            </a:r>
            <a:r>
              <a:rPr lang="en-US" sz="3200" dirty="0"/>
              <a:t>it.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I (be) </a:t>
            </a:r>
            <a:r>
              <a:rPr lang="en-US" sz="3200" dirty="0" smtClean="0"/>
              <a:t>____ </a:t>
            </a:r>
            <a:r>
              <a:rPr lang="en-US" sz="3200" dirty="0"/>
              <a:t>free to choose a topic, I will give a presentation on Alaska.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5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Unless you try, you (never know) </a:t>
            </a:r>
            <a:r>
              <a:rPr lang="en-US" sz="3200" dirty="0" smtClean="0"/>
              <a:t>______________ </a:t>
            </a:r>
            <a:r>
              <a:rPr lang="en-US" sz="3200" dirty="0"/>
              <a:t>if you can play football.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6699" y="1985252"/>
            <a:ext cx="178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build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3823" y="2500786"/>
            <a:ext cx="275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celebrate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02" y="3973770"/>
            <a:ext cx="309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forget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5087" y="4471074"/>
            <a:ext cx="75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8357" y="5422847"/>
            <a:ext cx="29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know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5" grpId="0"/>
      <p:bldP spid="6" grpId="0"/>
      <p:bldP spid="15" grpId="0"/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2238" y="12874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53415" y="2098879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</a:t>
            </a:r>
            <a:r>
              <a:rPr lang="en-US" sz="3200" b="1" dirty="0" smtClean="0">
                <a:latin typeface="Calibri (Body)"/>
              </a:rPr>
              <a:t>you have:</a:t>
            </a:r>
            <a:endParaRPr lang="en-US" sz="3200" b="1" dirty="0">
              <a:latin typeface="Calibri (Body)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words related to ethnic groups, customs and traditions and lifestyles.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sounds /k/, /g/, /n/, /ŋ/, /</a:t>
            </a:r>
            <a:r>
              <a:rPr lang="en-US" sz="3200" dirty="0" err="1"/>
              <a:t>br</a:t>
            </a:r>
            <a:r>
              <a:rPr lang="en-US" sz="3200" dirty="0"/>
              <a:t>/ and /</a:t>
            </a:r>
            <a:r>
              <a:rPr lang="en-US" sz="3200" dirty="0" err="1"/>
              <a:t>pr</a:t>
            </a:r>
            <a:r>
              <a:rPr lang="en-US" sz="3200" dirty="0"/>
              <a:t>/.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use of articles, types of questions, countable and uncountable nouns and simple future tense.</a:t>
            </a:r>
          </a:p>
          <a:p>
            <a:endParaRPr lang="en-US" sz="32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811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900" y="2289008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</a:t>
            </a:r>
            <a:r>
              <a:rPr lang="en-US" sz="3600" dirty="0" smtClean="0"/>
              <a:t>Review 2 - Skills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 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90663" y="1439546"/>
            <a:ext cx="34048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913923" y="1552311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Finding keywords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Circle the word which has the underlined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pronounced differently in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group. </a:t>
            </a: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listen and repeat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3072840"/>
            <a:ext cx="5755112" cy="129693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Match a verb or verb phrase in A with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noun or noun phrase in B.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3:</a:t>
            </a:r>
            <a:r>
              <a:rPr lang="en-GB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Complete the sentences with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words and phrases from the box.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706988"/>
            <a:ext cx="5743692" cy="108754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Choose the correct answer A, B, or C to complete each sentence.</a:t>
            </a: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5: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the correct forms of the verbs in brackets to complete the sentences.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50100" y="2144101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36909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062177" y="4874108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62510" cy="6947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440697"/>
            <a:ext cx="1265268" cy="92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669821"/>
            <a:ext cx="1247589" cy="120428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174832"/>
            <a:ext cx="1177345" cy="7940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50214" y="423523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7" y="1114896"/>
            <a:ext cx="4110131" cy="24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4086659"/>
            <a:ext cx="4110131" cy="25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55" y="4099373"/>
            <a:ext cx="4122534" cy="249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1114896"/>
            <a:ext cx="4110131" cy="24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55786" y="3535127"/>
            <a:ext cx="579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Ethnic </a:t>
            </a:r>
            <a:r>
              <a:rPr lang="en-US" sz="4000" b="1" smtClean="0">
                <a:solidFill>
                  <a:srgbClr val="0000FF"/>
                </a:solidFill>
              </a:rPr>
              <a:t>groups of Viet Nam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3894" y="3523208"/>
            <a:ext cx="607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Our Customs and traditions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us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8" y="1197446"/>
            <a:ext cx="3971740" cy="240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3" y="4104166"/>
            <a:ext cx="4014485" cy="25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1197446"/>
            <a:ext cx="4062543" cy="249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21" y="4167616"/>
            <a:ext cx="3862610" cy="251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24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623" y="334715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Lifestyles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1114896"/>
            <a:ext cx="4862780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3859621"/>
            <a:ext cx="4630516" cy="274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1114896"/>
            <a:ext cx="4719592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66" y="3881600"/>
            <a:ext cx="4832614" cy="27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9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9" y="2252189"/>
            <a:ext cx="11382668" cy="3709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ulture		B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ommunity	C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ircle		D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ustom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2.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smtClean="0"/>
              <a:t>ide</a:t>
            </a:r>
            <a:r>
              <a:rPr lang="en-US" sz="3200" u="sng" smtClean="0"/>
              <a:t>n</a:t>
            </a:r>
            <a:r>
              <a:rPr lang="en-US" sz="3200" smtClean="0"/>
              <a:t>tify		B. thank		C</a:t>
            </a:r>
            <a:r>
              <a:rPr lang="en-US" sz="3200"/>
              <a:t>. </a:t>
            </a:r>
            <a:r>
              <a:rPr lang="en-US" sz="3200" smtClean="0"/>
              <a:t>dance		D</a:t>
            </a:r>
            <a:r>
              <a:rPr lang="en-US" sz="3200"/>
              <a:t>. plan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3. </a:t>
            </a:r>
            <a:r>
              <a:rPr lang="en-US" sz="3200"/>
              <a:t>	A. </a:t>
            </a:r>
            <a:r>
              <a:rPr lang="en-US" sz="3200"/>
              <a:t>bri</a:t>
            </a:r>
            <a:r>
              <a:rPr lang="en-US" sz="3200" u="sng"/>
              <a:t>ng</a:t>
            </a:r>
            <a:r>
              <a:rPr lang="en-US" sz="3200"/>
              <a:t>        </a:t>
            </a:r>
            <a:r>
              <a:rPr lang="en-US" sz="3200" smtClean="0"/>
              <a:t>	B. si</a:t>
            </a:r>
            <a:r>
              <a:rPr lang="en-US" sz="3200" u="sng" smtClean="0"/>
              <a:t>ng</a:t>
            </a:r>
            <a:r>
              <a:rPr lang="en-US" sz="3200" smtClean="0"/>
              <a:t>		C</a:t>
            </a:r>
            <a:r>
              <a:rPr lang="en-US" sz="3200"/>
              <a:t>. </a:t>
            </a:r>
            <a:r>
              <a:rPr lang="en-US" sz="3200" smtClean="0"/>
              <a:t>spri</a:t>
            </a:r>
            <a:r>
              <a:rPr lang="en-US" sz="3200" u="sng" smtClean="0"/>
              <a:t>ng</a:t>
            </a:r>
            <a:r>
              <a:rPr lang="en-US" sz="3200" smtClean="0"/>
              <a:t>		D</a:t>
            </a:r>
            <a:r>
              <a:rPr lang="en-US" sz="3200"/>
              <a:t>. </a:t>
            </a:r>
            <a:r>
              <a:rPr lang="en-US" sz="3200" smtClean="0"/>
              <a:t>lo</a:t>
            </a:r>
            <a:r>
              <a:rPr lang="en-US" sz="3200" u="sng" smtClean="0"/>
              <a:t>ng</a:t>
            </a:r>
            <a:r>
              <a:rPr lang="en-US" sz="3200" smtClean="0"/>
              <a:t>evity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4.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fr-FR" sz="3200" smtClean="0"/>
              <a:t>fi</a:t>
            </a:r>
            <a:r>
              <a:rPr lang="fr-FR" sz="3200" u="sng" smtClean="0"/>
              <a:t>g</a:t>
            </a:r>
            <a:r>
              <a:rPr lang="fr-FR" sz="3200" smtClean="0"/>
              <a:t>ure		B</a:t>
            </a:r>
            <a:r>
              <a:rPr lang="fr-FR" sz="3200"/>
              <a:t>. </a:t>
            </a:r>
            <a:r>
              <a:rPr lang="fr-FR" sz="3200" smtClean="0"/>
              <a:t>dan</a:t>
            </a:r>
            <a:r>
              <a:rPr lang="fr-FR" sz="3200" u="sng" smtClean="0"/>
              <a:t>g</a:t>
            </a:r>
            <a:r>
              <a:rPr lang="fr-FR" sz="3200" smtClean="0"/>
              <a:t>er		C</a:t>
            </a:r>
            <a:r>
              <a:rPr lang="fr-FR" sz="3200"/>
              <a:t>. </a:t>
            </a:r>
            <a:r>
              <a:rPr lang="fr-FR" sz="3200" smtClean="0"/>
              <a:t>en</a:t>
            </a:r>
            <a:r>
              <a:rPr lang="fr-FR" sz="3200" u="sng" smtClean="0"/>
              <a:t>g</a:t>
            </a:r>
            <a:r>
              <a:rPr lang="fr-FR" sz="3200" smtClean="0"/>
              <a:t>ine		D</a:t>
            </a:r>
            <a:r>
              <a:rPr lang="fr-FR" sz="3200"/>
              <a:t>. chan</a:t>
            </a:r>
            <a:r>
              <a:rPr lang="fr-FR" sz="3200" u="sng"/>
              <a:t>g</a:t>
            </a:r>
            <a:r>
              <a:rPr lang="fr-FR" sz="3200"/>
              <a:t>e</a:t>
            </a:r>
            <a:endParaRPr lang="en-US" sz="3200" smtClean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5. </a:t>
            </a:r>
            <a:r>
              <a:rPr lang="en-US" sz="3200"/>
              <a:t>	A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rowth		B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lobe		C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round		D</a:t>
            </a:r>
            <a:r>
              <a:rPr lang="en-US" sz="3200"/>
              <a:t>. </a:t>
            </a:r>
            <a:r>
              <a:rPr lang="en-US" sz="3200" u="sng"/>
              <a:t>g</a:t>
            </a:r>
            <a:r>
              <a:rPr lang="en-US" sz="3200"/>
              <a:t>ender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6" y="1067249"/>
            <a:ext cx="108762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word which has the underlined</a:t>
            </a:r>
            <a:r>
              <a:rPr lang="en-US" sz="2400" dirty="0"/>
              <a:t> </a:t>
            </a:r>
            <a:r>
              <a:rPr lang="en-US" sz="2400" b="1" dirty="0"/>
              <a:t>part pronounced differently in each</a:t>
            </a:r>
            <a:r>
              <a:rPr lang="en-US" sz="2400" dirty="0"/>
              <a:t> </a:t>
            </a:r>
            <a:r>
              <a:rPr lang="en-US" sz="2400" b="1" dirty="0"/>
              <a:t>group. </a:t>
            </a:r>
            <a:r>
              <a:rPr lang="en-US" sz="2400" b="1" dirty="0" smtClean="0"/>
              <a:t>Then </a:t>
            </a:r>
            <a:r>
              <a:rPr lang="en-US" sz="2400" b="1" dirty="0"/>
              <a:t>listen </a:t>
            </a:r>
            <a:r>
              <a:rPr lang="en-US" sz="2400" b="1"/>
              <a:t>and </a:t>
            </a:r>
            <a:r>
              <a:rPr lang="en-US" sz="2400" b="1" smtClean="0"/>
              <a:t>repeat.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8247" y="1421192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735931" y="2450072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9285" y="3211810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73270" y="3941571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43670" y="4688917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73270" y="5371004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9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79905"/>
              </p:ext>
            </p:extLst>
          </p:nvPr>
        </p:nvGraphicFramePr>
        <p:xfrm>
          <a:off x="337931" y="1797296"/>
          <a:ext cx="11595860" cy="4752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6051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77453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52356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5947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7014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1. weave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7050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2. chase away 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249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3. harvest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8817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4. overlook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10443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5. make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521" y="1233514"/>
            <a:ext cx="109441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a verb or verb phrase in A with a noun or noun phrase in B.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015" y="2496599"/>
            <a:ext cx="48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a. terraced fields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8016" y="314845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b. crops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8016" y="3911865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c. crafts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8016" y="480194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d. clothing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8016" y="5690757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e. 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</a:rPr>
              <a:t>ad spirits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8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4232 -0.3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4414 -0.36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24414 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4322 0.3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24323 0.2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59870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words and phrases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14399" y="1662908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habit	                     	lifestyle	               	minority group	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festivals		decorative items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9402" y="11441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890" y="1023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12538" y="2646473"/>
            <a:ext cx="1158309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1.</a:t>
            </a:r>
            <a:r>
              <a:rPr lang="en-US" sz="2800"/>
              <a:t> Ethnic minority girls wear a lot </a:t>
            </a:r>
            <a:r>
              <a:rPr lang="en-US" sz="2800"/>
              <a:t>of </a:t>
            </a:r>
            <a:r>
              <a:rPr lang="en-US" sz="2800" smtClean="0"/>
              <a:t>beautiful ______________ </a:t>
            </a:r>
            <a:r>
              <a:rPr lang="en-US" sz="2800"/>
              <a:t>on special occasions.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/>
              <a:t>I love attending </a:t>
            </a:r>
            <a:r>
              <a:rPr lang="en-US" sz="2800"/>
              <a:t>local </a:t>
            </a:r>
            <a:r>
              <a:rPr lang="en-US" sz="2800" smtClean="0"/>
              <a:t>________ </a:t>
            </a:r>
            <a:r>
              <a:rPr lang="en-US" sz="2800"/>
              <a:t>in </a:t>
            </a:r>
            <a:r>
              <a:rPr lang="en-US" sz="2800"/>
              <a:t>my </a:t>
            </a:r>
            <a:r>
              <a:rPr lang="en-US" sz="2800" smtClean="0"/>
              <a:t>area because </a:t>
            </a:r>
            <a:r>
              <a:rPr lang="en-US" sz="2800"/>
              <a:t>they are unique.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3. </a:t>
            </a:r>
            <a:r>
              <a:rPr lang="en-US" sz="2800"/>
              <a:t>It was a big change </a:t>
            </a:r>
            <a:r>
              <a:rPr lang="en-US" sz="2800"/>
              <a:t>in </a:t>
            </a:r>
            <a:r>
              <a:rPr lang="en-US" sz="2800" smtClean="0"/>
              <a:t>________ </a:t>
            </a:r>
            <a:r>
              <a:rPr lang="en-US" sz="2800"/>
              <a:t>when </a:t>
            </a:r>
            <a:r>
              <a:rPr lang="en-US" sz="2800" smtClean="0"/>
              <a:t>my family </a:t>
            </a:r>
            <a:r>
              <a:rPr lang="en-US" sz="2800"/>
              <a:t>moved from the city to the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countryside.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4.</a:t>
            </a:r>
            <a:r>
              <a:rPr lang="en-US" sz="2800"/>
              <a:t> I’d prefer you not to make a </a:t>
            </a:r>
            <a:r>
              <a:rPr lang="en-US" sz="2800"/>
              <a:t>______ </a:t>
            </a:r>
            <a:r>
              <a:rPr lang="en-US" sz="2800" smtClean="0"/>
              <a:t>of going </a:t>
            </a:r>
            <a:r>
              <a:rPr lang="en-US" sz="2800"/>
              <a:t>to bed late.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5.</a:t>
            </a:r>
            <a:r>
              <a:rPr lang="en-US" sz="2800"/>
              <a:t> The Bahnar is a large </a:t>
            </a:r>
            <a:r>
              <a:rPr lang="en-US" sz="2800"/>
              <a:t>ethnic </a:t>
            </a:r>
            <a:r>
              <a:rPr lang="en-US" sz="2800" smtClean="0"/>
              <a:t>_____________ </a:t>
            </a:r>
            <a:r>
              <a:rPr lang="en-US" sz="2800"/>
              <a:t>in </a:t>
            </a:r>
            <a:r>
              <a:rPr lang="en-US" sz="2800" smtClean="0"/>
              <a:t>the central </a:t>
            </a:r>
            <a:r>
              <a:rPr lang="en-US" sz="2800"/>
              <a:t>highlands.</a:t>
            </a:r>
            <a:endParaRPr lang="vi-VN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22398" y="2669099"/>
            <a:ext cx="292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decorative </a:t>
            </a:r>
            <a:r>
              <a:rPr lang="en-US" sz="2800" b="1" dirty="0" smtClean="0">
                <a:solidFill>
                  <a:srgbClr val="7030A0"/>
                </a:solidFill>
              </a:rPr>
              <a:t>items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8355" y="3637440"/>
            <a:ext cx="154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festivals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1251" y="4233119"/>
            <a:ext cx="179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lifestyle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6642" y="5415867"/>
            <a:ext cx="125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habit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1873" y="5937946"/>
            <a:ext cx="246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4567</TotalTime>
  <Words>557</Words>
  <Application>Microsoft Office PowerPoint</Application>
  <PresentationFormat>Widescreen</PresentationFormat>
  <Paragraphs>114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Gothic Std B</vt:lpstr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810</cp:revision>
  <dcterms:created xsi:type="dcterms:W3CDTF">2020-12-09T02:04:09Z</dcterms:created>
  <dcterms:modified xsi:type="dcterms:W3CDTF">2023-05-19T11:00:11Z</dcterms:modified>
</cp:coreProperties>
</file>