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1" r:id="rId2"/>
    <p:sldId id="256" r:id="rId3"/>
    <p:sldId id="302" r:id="rId4"/>
    <p:sldId id="332" r:id="rId5"/>
    <p:sldId id="339" r:id="rId6"/>
    <p:sldId id="335" r:id="rId7"/>
    <p:sldId id="340" r:id="rId8"/>
    <p:sldId id="341" r:id="rId9"/>
    <p:sldId id="342" r:id="rId10"/>
    <p:sldId id="314" r:id="rId11"/>
    <p:sldId id="33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5E5"/>
    <a:srgbClr val="F37D91"/>
    <a:srgbClr val="F26649"/>
    <a:srgbClr val="F7A5A5"/>
    <a:srgbClr val="EF4B66"/>
    <a:srgbClr val="FBCDCD"/>
    <a:srgbClr val="7192A9"/>
    <a:srgbClr val="F3F6F6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87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21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14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98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499796" y="2453580"/>
            <a:ext cx="9770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Making complaints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Some favourite shopping places</a:t>
            </a:r>
            <a:endParaRPr lang="en-US" sz="28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smtClean="0"/>
              <a:t>Learn the ways to make complaints by heart.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smtClean="0"/>
              <a:t>Write a paragraph of 50-70 words about your favourite shopping place</a:t>
            </a:r>
            <a:r>
              <a:rPr lang="en-US" sz="2800" dirty="0" smtClean="0"/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smtClean="0"/>
              <a:t>Do </a:t>
            </a:r>
            <a:r>
              <a:rPr lang="en-US" sz="2800"/>
              <a:t>Exercise ………..page ……Unit 8/Workbook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365" y="3583179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88178"/>
            <a:ext cx="505983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058" y="1642754"/>
            <a:ext cx="1450088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2" y="1839389"/>
            <a:ext cx="4851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4</a:t>
            </a:r>
            <a:r>
              <a:rPr lang="en-US" sz="2800" b="1" dirty="0" smtClean="0">
                <a:solidFill>
                  <a:schemeClr val="bg1"/>
                </a:solidFill>
              </a:rPr>
              <a:t>:  </a:t>
            </a:r>
            <a:r>
              <a:rPr lang="en-US" sz="3200" b="1" dirty="0" smtClean="0">
                <a:solidFill>
                  <a:schemeClr val="bg1"/>
                </a:solidFill>
              </a:rPr>
              <a:t>Communication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SHOPPING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877346" y="1198419"/>
            <a:ext cx="5740800" cy="393385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Warm up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48148" y="1668721"/>
            <a:ext cx="5758577" cy="440958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Every day English: Making complaints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63034" y="2191980"/>
            <a:ext cx="5755112" cy="1159302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 the conversation, paying attention to the highlighted parts.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Work in pairs. In turns, make complaints about situations below.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863034" y="3951458"/>
            <a:ext cx="5743692" cy="1974846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Listen to three people talking about their favourite shopping places and tick (v) the place they mention.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Work in pairs. Take turns to ask and answer what each person in 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likes about their shopping place.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groups. Share your favourite shopping place with your group.</a:t>
            </a:r>
            <a:endParaRPr lang="en-US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865927" y="6023112"/>
            <a:ext cx="5740800" cy="555805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48148" y="3433583"/>
            <a:ext cx="5758577" cy="472594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My favourite shopping place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39" y="998856"/>
            <a:ext cx="3556000" cy="3556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4922" y="7452"/>
            <a:ext cx="5906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CHATTING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449" y="1055747"/>
            <a:ext cx="6209145" cy="3263611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70000"/>
              </a:lnSpc>
            </a:pPr>
            <a:r>
              <a:rPr lang="en-US" sz="3600" dirty="0" smtClean="0"/>
              <a:t>Supposing you ordered a hat online, but when you got it, it didn’t have the same color as you ordered. What would you do in that case?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35154" y="1103388"/>
            <a:ext cx="36804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F2664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hat you ordered</a:t>
            </a:r>
            <a:endParaRPr lang="en-US" sz="3200" b="0" cap="none" spc="0" dirty="0">
              <a:ln w="0"/>
              <a:solidFill>
                <a:srgbClr val="F2664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290" y="3795517"/>
            <a:ext cx="2896805" cy="28968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35154" y="3952651"/>
            <a:ext cx="37525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F2664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hat you received </a:t>
            </a:r>
            <a:endParaRPr lang="en-US" sz="3200" b="0" cap="none" spc="0" dirty="0">
              <a:ln w="0"/>
              <a:solidFill>
                <a:srgbClr val="F2664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8978" y="4934346"/>
            <a:ext cx="6653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MAKING COMPLAINTS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6938" y="1814628"/>
            <a:ext cx="7716364" cy="4509861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b="1" dirty="0" smtClean="0"/>
              <a:t>Tom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I’m calling to make a complaint about </a:t>
            </a:r>
            <a:r>
              <a:rPr lang="en-US" dirty="0" smtClean="0"/>
              <a:t>the SMART backpack I ordered from you last week. I got it this morning and It’s smaller than the one you advertised online.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b="1" dirty="0" err="1" smtClean="0"/>
              <a:t>Trang</a:t>
            </a:r>
            <a:r>
              <a:rPr lang="en-US" dirty="0" smtClean="0"/>
              <a:t>: Well…Let me check it.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b="1" dirty="0" smtClean="0"/>
              <a:t>Tom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And I’m not happy with</a:t>
            </a:r>
            <a:r>
              <a:rPr lang="en-US" dirty="0" smtClean="0"/>
              <a:t> the </a:t>
            </a:r>
            <a:r>
              <a:rPr lang="en-US" dirty="0" err="1" smtClean="0"/>
              <a:t>colour</a:t>
            </a:r>
            <a:r>
              <a:rPr lang="en-US" dirty="0" smtClean="0"/>
              <a:t>, either. In your picture, it’s dark brown, and this one is yellowish brown.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b="1" dirty="0" err="1" smtClean="0"/>
              <a:t>Trang</a:t>
            </a:r>
            <a:r>
              <a:rPr lang="en-US" dirty="0" smtClean="0"/>
              <a:t>: I’m sorry about that. I’ll send you another one.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190" y="15094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70648" y="83643"/>
            <a:ext cx="1008307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EVERYDAY ENGLISH: </a:t>
            </a:r>
            <a:r>
              <a:rPr lang="en-US" sz="44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Making complaints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6050" y="4378051"/>
            <a:ext cx="1946438" cy="1946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5449" y="1433223"/>
            <a:ext cx="2167822" cy="2843044"/>
          </a:xfrm>
          <a:prstGeom prst="rect">
            <a:avLst/>
          </a:prstGeom>
        </p:spPr>
      </p:pic>
      <p:pic>
        <p:nvPicPr>
          <p:cNvPr id="15" name="05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1620" y="1084544"/>
            <a:ext cx="487363" cy="4873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31589" y="1054823"/>
            <a:ext cx="1139942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conversation, paying attention to the highlighted parts.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09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495" y="2639028"/>
            <a:ext cx="1574157" cy="157415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983" y="1876285"/>
            <a:ext cx="11269345" cy="4509861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70000"/>
              </a:lnSpc>
              <a:buAutoNum type="arabicPeriod"/>
            </a:pPr>
            <a:r>
              <a:rPr lang="en-US" sz="3200" b="1" dirty="0" smtClean="0"/>
              <a:t>The cans of fish you bought at the shop expired five days ago.</a:t>
            </a:r>
          </a:p>
          <a:p>
            <a:pPr marL="514350" indent="-514350" algn="just">
              <a:lnSpc>
                <a:spcPct val="170000"/>
              </a:lnSpc>
              <a:buAutoNum type="arabicPeriod"/>
            </a:pPr>
            <a:endParaRPr lang="en-US" sz="3200" b="1" dirty="0"/>
          </a:p>
          <a:p>
            <a:pPr marL="514350" indent="-514350" algn="just">
              <a:lnSpc>
                <a:spcPct val="170000"/>
              </a:lnSpc>
              <a:buAutoNum type="arabicPeriod"/>
            </a:pPr>
            <a:r>
              <a:rPr lang="en-US" sz="3200" b="1" dirty="0" smtClean="0"/>
              <a:t>An assistant at the shop was not very helpful.</a:t>
            </a:r>
            <a:endParaRPr lang="en-US" sz="3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190" y="15094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70648" y="83643"/>
            <a:ext cx="1008307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EVERYDAY ENGLISH: </a:t>
            </a:r>
            <a:r>
              <a:rPr lang="en-US" sz="44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Making complaints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31589" y="1126677"/>
            <a:ext cx="1139942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In turns, make complaints about the situations below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7659" y="2639028"/>
            <a:ext cx="2020505" cy="13459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9886" y="4708546"/>
            <a:ext cx="2974176" cy="198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1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190" y="15094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70648" y="83643"/>
            <a:ext cx="1008307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MY FAVOURITE SHOPPING PLACE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31589" y="1126677"/>
            <a:ext cx="11399423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to three people talking about their favourite shopping places and tick (v) the place they mention.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05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98038" y="1571906"/>
            <a:ext cx="616380" cy="61638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356482"/>
              </p:ext>
            </p:extLst>
          </p:nvPr>
        </p:nvGraphicFramePr>
        <p:xfrm>
          <a:off x="1131589" y="2188286"/>
          <a:ext cx="10558840" cy="3774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9710">
                  <a:extLst>
                    <a:ext uri="{9D8B030D-6E8A-4147-A177-3AD203B41FA5}">
                      <a16:colId xmlns:a16="http://schemas.microsoft.com/office/drawing/2014/main" val="1214957365"/>
                    </a:ext>
                  </a:extLst>
                </a:gridCol>
                <a:gridCol w="2639710">
                  <a:extLst>
                    <a:ext uri="{9D8B030D-6E8A-4147-A177-3AD203B41FA5}">
                      <a16:colId xmlns:a16="http://schemas.microsoft.com/office/drawing/2014/main" val="2139063478"/>
                    </a:ext>
                  </a:extLst>
                </a:gridCol>
                <a:gridCol w="2639710">
                  <a:extLst>
                    <a:ext uri="{9D8B030D-6E8A-4147-A177-3AD203B41FA5}">
                      <a16:colId xmlns:a16="http://schemas.microsoft.com/office/drawing/2014/main" val="1187970063"/>
                    </a:ext>
                  </a:extLst>
                </a:gridCol>
                <a:gridCol w="2639710">
                  <a:extLst>
                    <a:ext uri="{9D8B030D-6E8A-4147-A177-3AD203B41FA5}">
                      <a16:colId xmlns:a16="http://schemas.microsoft.com/office/drawing/2014/main" val="2298607863"/>
                    </a:ext>
                  </a:extLst>
                </a:gridCol>
              </a:tblGrid>
              <a:tr h="943169">
                <a:tc>
                  <a:txBody>
                    <a:bodyPr/>
                    <a:lstStyle/>
                    <a:p>
                      <a:pPr lvl="1" algn="ctr"/>
                      <a:r>
                        <a:rPr lang="en-US" sz="2800" dirty="0" smtClean="0"/>
                        <a:t>People</a:t>
                      </a:r>
                      <a:endParaRPr lang="en-US" sz="2800" dirty="0"/>
                    </a:p>
                  </a:txBody>
                  <a:tcPr anchor="ctr">
                    <a:solidFill>
                      <a:srgbClr val="F37D9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2800" dirty="0" smtClean="0"/>
                        <a:t>Open-air market</a:t>
                      </a:r>
                      <a:endParaRPr lang="en-US" sz="2800" dirty="0"/>
                    </a:p>
                  </a:txBody>
                  <a:tcPr anchor="ctr">
                    <a:solidFill>
                      <a:srgbClr val="F37D9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2800" dirty="0" smtClean="0"/>
                        <a:t>Discount shop</a:t>
                      </a:r>
                      <a:endParaRPr lang="en-US" sz="2800" dirty="0"/>
                    </a:p>
                  </a:txBody>
                  <a:tcPr anchor="ctr">
                    <a:solidFill>
                      <a:srgbClr val="F37D9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2800" dirty="0" smtClean="0"/>
                        <a:t>Convenience store</a:t>
                      </a:r>
                      <a:endParaRPr lang="en-US" sz="2800" dirty="0"/>
                    </a:p>
                  </a:txBody>
                  <a:tcPr anchor="ctr">
                    <a:solidFill>
                      <a:srgbClr val="F37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80932"/>
                  </a:ext>
                </a:extLst>
              </a:tr>
              <a:tr h="943169">
                <a:tc>
                  <a:txBody>
                    <a:bodyPr/>
                    <a:lstStyle/>
                    <a:p>
                      <a:pPr marL="457200" lvl="1" indent="0" algn="l">
                        <a:buNone/>
                      </a:pPr>
                      <a:r>
                        <a:rPr lang="en-US" sz="2800" b="1" dirty="0" smtClean="0"/>
                        <a:t>1. Mai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0099367"/>
                  </a:ext>
                </a:extLst>
              </a:tr>
              <a:tr h="943169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 smtClean="0"/>
                        <a:t>2. Nam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3137"/>
                  </a:ext>
                </a:extLst>
              </a:tr>
              <a:tr h="943169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 smtClean="0"/>
                        <a:t>3. Alice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/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9904154"/>
                  </a:ext>
                </a:extLst>
              </a:tr>
            </a:tbl>
          </a:graphicData>
        </a:graphic>
      </p:graphicFrame>
      <p:pic>
        <p:nvPicPr>
          <p:cNvPr id="1026" name="Picture 2" descr="Kiểm tra dấu Tick Clip nghệ thuật - đánh dấu png tải về - Miễn phí trong  suốt Cò png Tải về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582" y="3123106"/>
            <a:ext cx="831820" cy="96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Kiểm tra dấu Tick Clip nghệ thuật - đánh dấu png tải về - Miễn phí trong  suốt Cò png Tải về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942" y="4075479"/>
            <a:ext cx="831820" cy="96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Kiểm tra dấu Tick Clip nghệ thuật - đánh dấu png tải về - Miễn phí trong  suốt Cò png Tải về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222" y="5001459"/>
            <a:ext cx="831820" cy="96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01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73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190" y="15094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70648" y="83643"/>
            <a:ext cx="1008307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MY FAVOURITE SHOPPING PLACE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31589" y="1126677"/>
            <a:ext cx="11399423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Take turns to ask and answer what each person in 3 likes about their shopping place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728737"/>
              </p:ext>
            </p:extLst>
          </p:nvPr>
        </p:nvGraphicFramePr>
        <p:xfrm>
          <a:off x="1187356" y="2167466"/>
          <a:ext cx="10405203" cy="2414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090">
                  <a:extLst>
                    <a:ext uri="{9D8B030D-6E8A-4147-A177-3AD203B41FA5}">
                      <a16:colId xmlns:a16="http://schemas.microsoft.com/office/drawing/2014/main" val="472349291"/>
                    </a:ext>
                  </a:extLst>
                </a:gridCol>
                <a:gridCol w="8427113">
                  <a:extLst>
                    <a:ext uri="{9D8B030D-6E8A-4147-A177-3AD203B41FA5}">
                      <a16:colId xmlns:a16="http://schemas.microsoft.com/office/drawing/2014/main" val="3988535208"/>
                    </a:ext>
                  </a:extLst>
                </a:gridCol>
              </a:tblGrid>
              <a:tr h="80489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1. Mai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8E5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8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08278"/>
                  </a:ext>
                </a:extLst>
              </a:tr>
              <a:tr h="804898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2. Nam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5280995"/>
                  </a:ext>
                </a:extLst>
              </a:tr>
              <a:tr h="804898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3. Alice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5731292"/>
                  </a:ext>
                </a:extLst>
              </a:tr>
            </a:tbl>
          </a:graphicData>
        </a:graphic>
      </p:graphicFrame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22155" y="4763377"/>
            <a:ext cx="10970404" cy="326361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i="1" dirty="0" smtClean="0"/>
              <a:t>Example: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 smtClean="0"/>
              <a:t>A: What does Nam like about shopping at a convenience store?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 smtClean="0"/>
              <a:t>B: It saves him time.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12915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162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190" y="15094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70648" y="83643"/>
            <a:ext cx="1008307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MY FAVOURITE SHOPPING PLACE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6496" y="1146147"/>
            <a:ext cx="1139942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Share your favourite shopping place with your group.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80461" y="2060817"/>
            <a:ext cx="10970404" cy="326361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i="1" dirty="0" smtClean="0"/>
              <a:t>You can conclude: 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US" sz="3200" dirty="0" smtClean="0"/>
              <a:t>The name of the place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US" sz="3200" dirty="0" smtClean="0"/>
              <a:t>The reason(s) why you like it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680" y="2614193"/>
            <a:ext cx="6226246" cy="408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2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4385</TotalTime>
  <Words>513</Words>
  <Application>Microsoft Office PowerPoint</Application>
  <PresentationFormat>Widescreen</PresentationFormat>
  <Paragraphs>92</Paragraphs>
  <Slides>12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XPS</cp:lastModifiedBy>
  <cp:revision>248</cp:revision>
  <dcterms:created xsi:type="dcterms:W3CDTF">2020-12-09T02:04:09Z</dcterms:created>
  <dcterms:modified xsi:type="dcterms:W3CDTF">2023-01-23T16:26:36Z</dcterms:modified>
</cp:coreProperties>
</file>