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8" r:id="rId5"/>
    <p:sldId id="269" r:id="rId6"/>
    <p:sldId id="270" r:id="rId7"/>
    <p:sldId id="271" r:id="rId8"/>
    <p:sldId id="272" r:id="rId9"/>
    <p:sldId id="273" r:id="rId10"/>
    <p:sldId id="275" r:id="rId11"/>
    <p:sldId id="276" r:id="rId12"/>
    <p:sldId id="274" r:id="rId13"/>
    <p:sldId id="277" r:id="rId14"/>
    <p:sldId id="278" r:id="rId15"/>
    <p:sldId id="280" r:id="rId16"/>
    <p:sldId id="279" r:id="rId17"/>
    <p:sldId id="281" r:id="rId18"/>
    <p:sldId id="282" r:id="rId19"/>
    <p:sldId id="284" r:id="rId20"/>
    <p:sldId id="285" r:id="rId21"/>
    <p:sldId id="286" r:id="rId22"/>
    <p:sldId id="283" r:id="rId23"/>
    <p:sldId id="287" r:id="rId24"/>
    <p:sldId id="288" r:id="rId25"/>
    <p:sldId id="289" r:id="rId26"/>
    <p:sldId id="290" r:id="rId27"/>
    <p:sldId id="258" r:id="rId28"/>
    <p:sldId id="259" r:id="rId29"/>
    <p:sldId id="291" r:id="rId30"/>
    <p:sldId id="292" r:id="rId31"/>
    <p:sldId id="262" r:id="rId32"/>
    <p:sldId id="264" r:id="rId33"/>
    <p:sldId id="265" r:id="rId34"/>
    <p:sldId id="260" r:id="rId35"/>
    <p:sldId id="266" r:id="rId3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jpeg"/><Relationship Id="rId3" Type="http://schemas.openxmlformats.org/officeDocument/2006/relationships/image" Target="../media/image2.svg"/><Relationship Id="rId7" Type="http://schemas.openxmlformats.org/officeDocument/2006/relationships/image" Target="../media/image14.svg"/><Relationship Id="rId12" Type="http://schemas.openxmlformats.org/officeDocument/2006/relationships/image" Target="../media/image42.svg"/><Relationship Id="rId2" Type="http://schemas.openxmlformats.org/officeDocument/2006/relationships/image" Target="../media/image1.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12.svg"/><Relationship Id="rId1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5.png"/><Relationship Id="rId9" Type="http://schemas.openxmlformats.org/officeDocument/2006/relationships/image" Target="../media/image39.svg"/><Relationship Id="rId1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0.sv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jpeg"/><Relationship Id="rId3" Type="http://schemas.openxmlformats.org/officeDocument/2006/relationships/image" Target="../media/image2.svg"/><Relationship Id="rId7" Type="http://schemas.openxmlformats.org/officeDocument/2006/relationships/image" Target="../media/image14.svg"/><Relationship Id="rId12" Type="http://schemas.openxmlformats.org/officeDocument/2006/relationships/image" Target="../media/image42.svg"/><Relationship Id="rId2" Type="http://schemas.openxmlformats.org/officeDocument/2006/relationships/image" Target="../media/image1.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12.svg"/><Relationship Id="rId1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5.png"/><Relationship Id="rId9" Type="http://schemas.openxmlformats.org/officeDocument/2006/relationships/image" Target="../media/image39.svg"/><Relationship Id="rId1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0.sv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0.sv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4.sv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0.sv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2.sv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jpeg"/><Relationship Id="rId3" Type="http://schemas.openxmlformats.org/officeDocument/2006/relationships/image" Target="../media/image2.svg"/><Relationship Id="rId7" Type="http://schemas.openxmlformats.org/officeDocument/2006/relationships/image" Target="../media/image14.svg"/><Relationship Id="rId12" Type="http://schemas.openxmlformats.org/officeDocument/2006/relationships/image" Target="../media/image42.svg"/><Relationship Id="rId2" Type="http://schemas.openxmlformats.org/officeDocument/2006/relationships/image" Target="../media/image1.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12.svg"/><Relationship Id="rId1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5.png"/><Relationship Id="rId9" Type="http://schemas.openxmlformats.org/officeDocument/2006/relationships/image" Target="../media/image39.svg"/><Relationship Id="rId14" Type="http://schemas.openxmlformats.org/officeDocument/2006/relationships/image" Target="../media/image11.jpeg"/></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36.svg"/></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8.svg"/><Relationship Id="rId5" Type="http://schemas.openxmlformats.org/officeDocument/2006/relationships/image" Target="../media/image12.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4.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2.svg"/><Relationship Id="rId5" Type="http://schemas.openxmlformats.org/officeDocument/2006/relationships/image" Target="../media/image12.sv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50.svg"/></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6.svg"/></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8.svg"/><Relationship Id="rId3" Type="http://schemas.openxmlformats.org/officeDocument/2006/relationships/image" Target="../media/image2.svg"/><Relationship Id="rId7" Type="http://schemas.openxmlformats.org/officeDocument/2006/relationships/image" Target="../media/image14.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svg"/><Relationship Id="rId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56.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2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svg"/><Relationship Id="rId9"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2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svg"/><Relationship Id="rId9"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jpeg"/><Relationship Id="rId3" Type="http://schemas.openxmlformats.org/officeDocument/2006/relationships/image" Target="../media/image2.svg"/><Relationship Id="rId7" Type="http://schemas.openxmlformats.org/officeDocument/2006/relationships/image" Target="../media/image14.svg"/><Relationship Id="rId12" Type="http://schemas.openxmlformats.org/officeDocument/2006/relationships/image" Target="../media/image42.svg"/><Relationship Id="rId2" Type="http://schemas.openxmlformats.org/officeDocument/2006/relationships/image" Target="../media/image1.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12.svg"/><Relationship Id="rId1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5.png"/><Relationship Id="rId9" Type="http://schemas.openxmlformats.org/officeDocument/2006/relationships/image" Target="../media/image39.svg"/><Relationship Id="rId1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2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svg"/><Relationship Id="rId9" Type="http://schemas.openxmlformats.org/officeDocument/2006/relationships/image" Target="../media/image36.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2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svg"/><Relationship Id="rId9"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296761" y="1726868"/>
            <a:ext cx="13317706" cy="6484584"/>
            <a:chOff x="0" y="0"/>
            <a:chExt cx="3507544" cy="1707874"/>
          </a:xfrm>
        </p:grpSpPr>
        <p:sp>
          <p:nvSpPr>
            <p:cNvPr id="4" name="Freeform 4"/>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5" name="TextBox 5"/>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5645430" y="8332783"/>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590739" y="8332783"/>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449799" y="8332783"/>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395107" y="8332783"/>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285665" y="8332783"/>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230974" y="8332783"/>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1090034" y="8332783"/>
            <a:ext cx="607227" cy="925517"/>
            <a:chOff x="0" y="0"/>
            <a:chExt cx="159928" cy="243758"/>
          </a:xfrm>
        </p:grpSpPr>
        <p:sp>
          <p:nvSpPr>
            <p:cNvPr id="25" name="Freeform 25"/>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6" name="TextBox 26"/>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2035343" y="8332783"/>
            <a:ext cx="607227" cy="925517"/>
            <a:chOff x="0" y="0"/>
            <a:chExt cx="159928" cy="243758"/>
          </a:xfrm>
        </p:grpSpPr>
        <p:sp>
          <p:nvSpPr>
            <p:cNvPr id="28" name="Freeform 28"/>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9" name="TextBox 29"/>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900459" y="8332783"/>
            <a:ext cx="607227" cy="925517"/>
            <a:chOff x="0" y="0"/>
            <a:chExt cx="159928" cy="243758"/>
          </a:xfrm>
        </p:grpSpPr>
        <p:sp>
          <p:nvSpPr>
            <p:cNvPr id="31" name="Freeform 31"/>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32" name="TextBox 32"/>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845767" y="8332783"/>
            <a:ext cx="607227" cy="925517"/>
            <a:chOff x="0" y="0"/>
            <a:chExt cx="159928" cy="243758"/>
          </a:xfrm>
        </p:grpSpPr>
        <p:sp>
          <p:nvSpPr>
            <p:cNvPr id="34" name="Freeform 34"/>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35" name="TextBox 35"/>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4704827" y="8332783"/>
            <a:ext cx="607227" cy="925517"/>
            <a:chOff x="0" y="0"/>
            <a:chExt cx="159928" cy="243758"/>
          </a:xfrm>
        </p:grpSpPr>
        <p:sp>
          <p:nvSpPr>
            <p:cNvPr id="37" name="Freeform 3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38" name="TextBox 38"/>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2975945" y="8332783"/>
            <a:ext cx="607227" cy="925517"/>
            <a:chOff x="0" y="0"/>
            <a:chExt cx="159928" cy="243758"/>
          </a:xfrm>
        </p:grpSpPr>
        <p:sp>
          <p:nvSpPr>
            <p:cNvPr id="40" name="Freeform 4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41" name="TextBox 41"/>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3921254" y="8332783"/>
            <a:ext cx="607227" cy="925517"/>
            <a:chOff x="0" y="0"/>
            <a:chExt cx="159928" cy="243758"/>
          </a:xfrm>
        </p:grpSpPr>
        <p:sp>
          <p:nvSpPr>
            <p:cNvPr id="43" name="Freeform 4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44" name="TextBox 44"/>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4780314" y="8332783"/>
            <a:ext cx="607227" cy="925517"/>
            <a:chOff x="0" y="0"/>
            <a:chExt cx="159928" cy="243758"/>
          </a:xfrm>
        </p:grpSpPr>
        <p:sp>
          <p:nvSpPr>
            <p:cNvPr id="46" name="Freeform 4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47" name="TextBox 47"/>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48" name="Group 48"/>
          <p:cNvGrpSpPr/>
          <p:nvPr/>
        </p:nvGrpSpPr>
        <p:grpSpPr>
          <a:xfrm>
            <a:off x="2705292" y="2075548"/>
            <a:ext cx="13317706" cy="6484584"/>
            <a:chOff x="0" y="0"/>
            <a:chExt cx="3507544" cy="1707874"/>
          </a:xfrm>
        </p:grpSpPr>
        <p:sp>
          <p:nvSpPr>
            <p:cNvPr id="49" name="Freeform 49"/>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50" name="TextBox 50"/>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sp>
        <p:nvSpPr>
          <p:cNvPr id="51" name="Freeform 51"/>
          <p:cNvSpPr/>
          <p:nvPr/>
        </p:nvSpPr>
        <p:spPr>
          <a:xfrm>
            <a:off x="2705292" y="125053"/>
            <a:ext cx="2071775" cy="2075548"/>
          </a:xfrm>
          <a:custGeom>
            <a:avLst/>
            <a:gdLst/>
            <a:ahLst/>
            <a:cxnLst/>
            <a:rect l="l" t="t" r="r" b="b"/>
            <a:pathLst>
              <a:path w="2071775" h="2075548">
                <a:moveTo>
                  <a:pt x="0" y="0"/>
                </a:moveTo>
                <a:lnTo>
                  <a:pt x="2071775" y="0"/>
                </a:lnTo>
                <a:lnTo>
                  <a:pt x="2071775" y="2075548"/>
                </a:lnTo>
                <a:lnTo>
                  <a:pt x="0" y="20755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2" name="Freeform 52"/>
          <p:cNvSpPr/>
          <p:nvPr/>
        </p:nvSpPr>
        <p:spPr>
          <a:xfrm>
            <a:off x="13514118" y="125053"/>
            <a:ext cx="2071775" cy="2075548"/>
          </a:xfrm>
          <a:custGeom>
            <a:avLst/>
            <a:gdLst/>
            <a:ahLst/>
            <a:cxnLst/>
            <a:rect l="l" t="t" r="r" b="b"/>
            <a:pathLst>
              <a:path w="2071775" h="2075548">
                <a:moveTo>
                  <a:pt x="0" y="0"/>
                </a:moveTo>
                <a:lnTo>
                  <a:pt x="2071774" y="0"/>
                </a:lnTo>
                <a:lnTo>
                  <a:pt x="2071774" y="2075548"/>
                </a:lnTo>
                <a:lnTo>
                  <a:pt x="0" y="20755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3" name="Freeform 53"/>
          <p:cNvSpPr/>
          <p:nvPr/>
        </p:nvSpPr>
        <p:spPr>
          <a:xfrm flipH="1">
            <a:off x="125411" y="6172200"/>
            <a:ext cx="4246041" cy="4114800"/>
          </a:xfrm>
          <a:custGeom>
            <a:avLst/>
            <a:gdLst/>
            <a:ahLst/>
            <a:cxnLst/>
            <a:rect l="l" t="t" r="r" b="b"/>
            <a:pathLst>
              <a:path w="4246041" h="4114800">
                <a:moveTo>
                  <a:pt x="4246041" y="0"/>
                </a:moveTo>
                <a:lnTo>
                  <a:pt x="0" y="0"/>
                </a:lnTo>
                <a:lnTo>
                  <a:pt x="0" y="4114800"/>
                </a:lnTo>
                <a:lnTo>
                  <a:pt x="4246041" y="4114800"/>
                </a:lnTo>
                <a:lnTo>
                  <a:pt x="4246041"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5" name="Freeform 55"/>
          <p:cNvSpPr/>
          <p:nvPr/>
        </p:nvSpPr>
        <p:spPr>
          <a:xfrm>
            <a:off x="13898386" y="6502732"/>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6" name="TextBox 56"/>
          <p:cNvSpPr txBox="1"/>
          <p:nvPr/>
        </p:nvSpPr>
        <p:spPr>
          <a:xfrm>
            <a:off x="5707035" y="7522466"/>
            <a:ext cx="7613030" cy="669542"/>
          </a:xfrm>
          <a:prstGeom prst="rect">
            <a:avLst/>
          </a:prstGeom>
        </p:spPr>
        <p:txBody>
          <a:bodyPr lIns="0" tIns="0" rIns="0" bIns="0" rtlCol="0" anchor="t">
            <a:spAutoFit/>
          </a:bodyPr>
          <a:lstStyle/>
          <a:p>
            <a:pPr algn="ctr">
              <a:lnSpc>
                <a:spcPts val="4900"/>
              </a:lnSpc>
            </a:pPr>
            <a:r>
              <a:rPr lang="vi-VN" sz="6000" b="1" smtClean="0">
                <a:latin typeface="+mj-lt"/>
                <a:ea typeface="Sniglet"/>
                <a:cs typeface="Sniglet"/>
                <a:sym typeface="Sniglet"/>
              </a:rPr>
              <a:t>Thực hành tiếng việt</a:t>
            </a:r>
            <a:endParaRPr lang="en-US" sz="6000" b="1">
              <a:latin typeface="+mj-lt"/>
              <a:ea typeface="Sniglet"/>
              <a:cs typeface="Sniglet"/>
              <a:sym typeface="Sniglet"/>
            </a:endParaRPr>
          </a:p>
        </p:txBody>
      </p:sp>
      <p:sp>
        <p:nvSpPr>
          <p:cNvPr id="57" name="Freeform 57"/>
          <p:cNvSpPr/>
          <p:nvPr/>
        </p:nvSpPr>
        <p:spPr>
          <a:xfrm rot="5400000">
            <a:off x="-2741862" y="2272778"/>
            <a:ext cx="5755185" cy="724795"/>
          </a:xfrm>
          <a:custGeom>
            <a:avLst/>
            <a:gdLst/>
            <a:ahLst/>
            <a:cxnLst/>
            <a:rect l="l" t="t" r="r" b="b"/>
            <a:pathLst>
              <a:path w="5755185" h="724795">
                <a:moveTo>
                  <a:pt x="0" y="0"/>
                </a:moveTo>
                <a:lnTo>
                  <a:pt x="5755185" y="0"/>
                </a:lnTo>
                <a:lnTo>
                  <a:pt x="5755185" y="724795"/>
                </a:lnTo>
                <a:lnTo>
                  <a:pt x="0" y="724795"/>
                </a:lnTo>
                <a:lnTo>
                  <a:pt x="0" y="0"/>
                </a:lnTo>
                <a:close/>
              </a:path>
            </a:pathLst>
          </a:custGeom>
          <a:blipFill>
            <a:blip r:embed="rId8">
              <a:extLst>
                <a:ext uri="{96DAC541-7B7A-43D3-8B79-37D633B846F1}">
                  <asvg:svgBlip xmlns="" xmlns:asvg="http://schemas.microsoft.com/office/drawing/2016/SVG/main" r:embed="rId9"/>
                </a:ext>
              </a:extLst>
            </a:blip>
            <a:stretch>
              <a:fillRect l="-47373"/>
            </a:stretch>
          </a:blipFill>
        </p:spPr>
      </p:sp>
      <p:sp>
        <p:nvSpPr>
          <p:cNvPr id="58" name="Freeform 58"/>
          <p:cNvSpPr/>
          <p:nvPr/>
        </p:nvSpPr>
        <p:spPr>
          <a:xfrm rot="5400000" flipV="1">
            <a:off x="15306436" y="2272778"/>
            <a:ext cx="5755185" cy="724795"/>
          </a:xfrm>
          <a:custGeom>
            <a:avLst/>
            <a:gdLst/>
            <a:ahLst/>
            <a:cxnLst/>
            <a:rect l="l" t="t" r="r" b="b"/>
            <a:pathLst>
              <a:path w="5755185" h="724795">
                <a:moveTo>
                  <a:pt x="0" y="724795"/>
                </a:moveTo>
                <a:lnTo>
                  <a:pt x="5755185" y="724795"/>
                </a:lnTo>
                <a:lnTo>
                  <a:pt x="5755185" y="0"/>
                </a:lnTo>
                <a:lnTo>
                  <a:pt x="0" y="0"/>
                </a:lnTo>
                <a:lnTo>
                  <a:pt x="0" y="724795"/>
                </a:lnTo>
                <a:close/>
              </a:path>
            </a:pathLst>
          </a:custGeom>
          <a:blipFill>
            <a:blip r:embed="rId8">
              <a:extLst>
                <a:ext uri="{96DAC541-7B7A-43D3-8B79-37D633B846F1}">
                  <asvg:svgBlip xmlns="" xmlns:asvg="http://schemas.microsoft.com/office/drawing/2016/SVG/main" r:embed="rId9"/>
                </a:ext>
              </a:extLst>
            </a:blip>
            <a:stretch>
              <a:fillRect l="-47373"/>
            </a:stretch>
          </a:blipFill>
        </p:spPr>
      </p:sp>
      <p:sp>
        <p:nvSpPr>
          <p:cNvPr id="59" name="Rectangle 58"/>
          <p:cNvSpPr/>
          <p:nvPr/>
        </p:nvSpPr>
        <p:spPr>
          <a:xfrm>
            <a:off x="2900459" y="2010989"/>
            <a:ext cx="12819897" cy="5170646"/>
          </a:xfrm>
          <a:prstGeom prst="rect">
            <a:avLst/>
          </a:prstGeom>
        </p:spPr>
        <p:txBody>
          <a:bodyPr wrap="square">
            <a:spAutoFit/>
          </a:bodyPr>
          <a:lstStyle/>
          <a:p>
            <a:pPr algn="ctr">
              <a:lnSpc>
                <a:spcPct val="125000"/>
              </a:lnSpc>
              <a:spcAft>
                <a:spcPts val="0"/>
              </a:spcAft>
            </a:pPr>
            <a:r>
              <a:rPr lang="en-US"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cs typeface="Times New Roman" panose="02020603050405020304" pitchFamily="18" charset="0"/>
              </a:rPr>
              <a:t>BIẾN ĐỔI VÀ </a:t>
            </a:r>
            <a:endParaRPr lang="vi-VN"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5000"/>
              </a:lnSpc>
              <a:spcAft>
                <a:spcPts val="0"/>
              </a:spcAft>
            </a:pPr>
            <a:r>
              <a:rPr lang="en-US"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cs typeface="Times New Roman" panose="02020603050405020304" pitchFamily="18" charset="0"/>
              </a:rPr>
              <a:t>MỞ </a:t>
            </a:r>
            <a:r>
              <a:rPr lang="en-US"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cs typeface="Times New Roman" panose="02020603050405020304" pitchFamily="18" charset="0"/>
              </a:rPr>
              <a:t>RỘNG </a:t>
            </a:r>
            <a:endParaRPr lang="vi-VN"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5000"/>
              </a:lnSpc>
              <a:spcAft>
                <a:spcPts val="0"/>
              </a:spcAft>
            </a:pPr>
            <a:r>
              <a:rPr lang="en-US"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cs typeface="Times New Roman" panose="02020603050405020304" pitchFamily="18" charset="0"/>
              </a:rPr>
              <a:t>CẤU </a:t>
            </a:r>
            <a:r>
              <a:rPr lang="en-US"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cs typeface="Times New Roman" panose="02020603050405020304" pitchFamily="18" charset="0"/>
              </a:rPr>
              <a:t>TRÚC CÂU</a:t>
            </a:r>
            <a:endParaRPr lang="en-GB"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419535" y="2876480"/>
            <a:ext cx="8232614" cy="6761957"/>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0" name="TextBox 30"/>
          <p:cNvSpPr txBox="1"/>
          <p:nvPr/>
        </p:nvSpPr>
        <p:spPr>
          <a:xfrm>
            <a:off x="2839533" y="3805417"/>
            <a:ext cx="7566455" cy="1354217"/>
          </a:xfrm>
          <a:prstGeom prst="rect">
            <a:avLst/>
          </a:prstGeom>
        </p:spPr>
        <p:txBody>
          <a:bodyPr lIns="0" tIns="0" rIns="0" bIns="0" rtlCol="0" anchor="t">
            <a:spAutoFit/>
          </a:bodyPr>
          <a:lstStyle/>
          <a:p>
            <a:pPr algn="ctr"/>
            <a:r>
              <a:rPr lang="en-US" sz="8800" b="1">
                <a:latin typeface="Times New Roman" panose="02020603050405020304" pitchFamily="18" charset="0"/>
                <a:cs typeface="Times New Roman" panose="02020603050405020304" pitchFamily="18" charset="0"/>
              </a:rPr>
              <a:t>2. Kết luận</a:t>
            </a:r>
            <a:endParaRPr lang="en-GB" sz="8800">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31" name="Rectangle 30"/>
          <p:cNvSpPr/>
          <p:nvPr/>
        </p:nvSpPr>
        <p:spPr>
          <a:xfrm>
            <a:off x="2662381" y="5652730"/>
            <a:ext cx="7920758" cy="1015663"/>
          </a:xfrm>
          <a:prstGeom prst="rect">
            <a:avLst/>
          </a:prstGeom>
        </p:spPr>
        <p:txBody>
          <a:bodyPr wrap="none">
            <a:spAutoFit/>
          </a:bodyPr>
          <a:lstStyle/>
          <a:p>
            <a:r>
              <a:rPr lang="vi-VN" sz="6000" b="1">
                <a:latin typeface="Times New Roman" panose="02020603050405020304" pitchFamily="18" charset="0"/>
                <a:cs typeface="Times New Roman" panose="02020603050405020304" pitchFamily="18" charset="0"/>
              </a:rPr>
              <a:t>a. </a:t>
            </a:r>
            <a:r>
              <a:rPr lang="en-US" sz="6000" b="1">
                <a:latin typeface="Times New Roman" panose="02020603050405020304" pitchFamily="18" charset="0"/>
                <a:cs typeface="Times New Roman" panose="02020603050405020304" pitchFamily="18" charset="0"/>
              </a:rPr>
              <a:t>Biến đổi cấu trúc câu</a:t>
            </a:r>
            <a:endParaRPr lang="en-GB" sz="6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1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9229" y="-4229100"/>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2946128" y="-105198"/>
            <a:ext cx="12972521" cy="1930850"/>
          </a:xfrm>
          <a:prstGeom prst="rect">
            <a:avLst/>
          </a:prstGeom>
        </p:spPr>
        <p:txBody>
          <a:bodyPr lIns="0" tIns="0" rIns="0" bIns="0" rtlCol="0" anchor="t">
            <a:spAutoFit/>
          </a:bodyPr>
          <a:lstStyle/>
          <a:p>
            <a:pPr algn="ctr">
              <a:lnSpc>
                <a:spcPts val="18199"/>
              </a:lnSpc>
            </a:pPr>
            <a:r>
              <a:rPr lang="vi-VN" sz="6000" b="1">
                <a:latin typeface="Times New Roman" panose="02020603050405020304" pitchFamily="18" charset="0"/>
                <a:cs typeface="Times New Roman" panose="02020603050405020304" pitchFamily="18" charset="0"/>
              </a:rPr>
              <a:t>Các kiểu biến đổi cấu trúc thường gặp</a:t>
            </a:r>
            <a:endParaRPr lang="en-US" sz="7200">
              <a:solidFill>
                <a:srgbClr val="665B82"/>
              </a:solidFill>
              <a:latin typeface="Times New Roman" panose="02020603050405020304" pitchFamily="18" charset="0"/>
              <a:ea typeface="Ara Hamah Homs"/>
              <a:cs typeface="Times New Roman" panose="02020603050405020304" pitchFamily="18" charset="0"/>
              <a:sym typeface="Ara Hamah Homs"/>
            </a:endParaRPr>
          </a:p>
        </p:txBody>
      </p:sp>
      <p:grpSp>
        <p:nvGrpSpPr>
          <p:cNvPr id="6" name="Group 6"/>
          <p:cNvGrpSpPr/>
          <p:nvPr/>
        </p:nvGrpSpPr>
        <p:grpSpPr>
          <a:xfrm>
            <a:off x="1571998" y="2473514"/>
            <a:ext cx="7813217" cy="6484584"/>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762001" y="2773716"/>
            <a:ext cx="8459488" cy="6484584"/>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67537" y="1145261"/>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52" name="Group 6"/>
          <p:cNvGrpSpPr/>
          <p:nvPr/>
        </p:nvGrpSpPr>
        <p:grpSpPr>
          <a:xfrm>
            <a:off x="10350956" y="2402872"/>
            <a:ext cx="7813217" cy="6484584"/>
            <a:chOff x="0" y="0"/>
            <a:chExt cx="3507544" cy="1707874"/>
          </a:xfrm>
        </p:grpSpPr>
        <p:sp>
          <p:nvSpPr>
            <p:cNvPr id="53"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54"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5" name="Group 45"/>
          <p:cNvGrpSpPr/>
          <p:nvPr/>
        </p:nvGrpSpPr>
        <p:grpSpPr>
          <a:xfrm>
            <a:off x="9540959" y="2703074"/>
            <a:ext cx="8459488" cy="6484584"/>
            <a:chOff x="0" y="0"/>
            <a:chExt cx="3507544" cy="1707874"/>
          </a:xfrm>
        </p:grpSpPr>
        <p:sp>
          <p:nvSpPr>
            <p:cNvPr id="5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5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8" name="Rectangle 57"/>
          <p:cNvSpPr/>
          <p:nvPr/>
        </p:nvSpPr>
        <p:spPr>
          <a:xfrm>
            <a:off x="1330405" y="2879537"/>
            <a:ext cx="6751322" cy="1323439"/>
          </a:xfrm>
          <a:prstGeom prst="rect">
            <a:avLst/>
          </a:prstGeom>
        </p:spPr>
        <p:txBody>
          <a:bodyPr wrap="square">
            <a:spAutoFit/>
          </a:bodyPr>
          <a:lstStyle/>
          <a:p>
            <a:pPr algn="ctr"/>
            <a:r>
              <a:rPr lang="vi-VN" sz="4000" b="1">
                <a:latin typeface="Times New Roman" panose="02020603050405020304" pitchFamily="18" charset="0"/>
                <a:ea typeface="Times New Roman" panose="02020603050405020304" pitchFamily="18" charset="0"/>
              </a:rPr>
              <a:t>Thay đổi trật tự các </a:t>
            </a:r>
            <a:r>
              <a:rPr lang="vi-VN" sz="4000" b="1" smtClean="0">
                <a:latin typeface="Times New Roman" panose="02020603050405020304" pitchFamily="18" charset="0"/>
                <a:ea typeface="Times New Roman" panose="02020603050405020304" pitchFamily="18" charset="0"/>
              </a:rPr>
              <a:t>thành </a:t>
            </a:r>
            <a:r>
              <a:rPr lang="vi-VN" sz="4000" b="1">
                <a:latin typeface="Times New Roman" panose="02020603050405020304" pitchFamily="18" charset="0"/>
                <a:ea typeface="Times New Roman" panose="02020603050405020304" pitchFamily="18" charset="0"/>
              </a:rPr>
              <a:t>phần trong câu</a:t>
            </a:r>
            <a:endParaRPr lang="en-GB" sz="5400"/>
          </a:p>
        </p:txBody>
      </p:sp>
      <p:sp>
        <p:nvSpPr>
          <p:cNvPr id="59" name="Rectangle 58"/>
          <p:cNvSpPr/>
          <p:nvPr/>
        </p:nvSpPr>
        <p:spPr>
          <a:xfrm>
            <a:off x="1094607" y="4401741"/>
            <a:ext cx="7963482" cy="4524315"/>
          </a:xfrm>
          <a:prstGeom prst="rect">
            <a:avLst/>
          </a:prstGeom>
        </p:spPr>
        <p:txBody>
          <a:bodyPr wrap="square">
            <a:spAutoFit/>
          </a:bodyPr>
          <a:lstStyle/>
          <a:p>
            <a:pPr algn="just">
              <a:spcAft>
                <a:spcPts val="0"/>
              </a:spcAft>
            </a:pPr>
            <a:r>
              <a:rPr lang="vi-VN" sz="3600">
                <a:latin typeface="Times New Roman" panose="02020603050405020304" pitchFamily="18" charset="0"/>
                <a:cs typeface="Times New Roman" panose="02020603050405020304" pitchFamily="18" charset="0"/>
              </a:rPr>
              <a:t>Ví dụ, chuyển vị ngữ lên trước chủ ngữ.</a:t>
            </a:r>
            <a:endParaRPr lang="en-GB" sz="3600">
              <a:latin typeface="Times New Roman" panose="02020603050405020304" pitchFamily="18" charset="0"/>
              <a:cs typeface="Times New Roman" panose="02020603050405020304" pitchFamily="18" charset="0"/>
            </a:endParaRPr>
          </a:p>
          <a:p>
            <a:pPr algn="just">
              <a:spcAft>
                <a:spcPts val="0"/>
              </a:spcAft>
            </a:pPr>
            <a:r>
              <a:rPr lang="vi-VN" sz="3600">
                <a:latin typeface="Times New Roman" panose="02020603050405020304" pitchFamily="18" charset="0"/>
                <a:cs typeface="Times New Roman" panose="02020603050405020304" pitchFamily="18" charset="0"/>
              </a:rPr>
              <a:t>VD: “Hạ Long vào buổi sớm mùa xuân thật huyền ảo. Giữa màn sương bạc mông lung, nhấp nhô thấp thoáng những đỉnh đảo xanh đen, bồng bềnh lúc ẩn, lúc hiện.” (Thi Sảnh) </a:t>
            </a:r>
            <a:endParaRPr lang="en-GB" sz="3600">
              <a:latin typeface="Times New Roman" panose="02020603050405020304" pitchFamily="18" charset="0"/>
              <a:cs typeface="Times New Roman" panose="02020603050405020304" pitchFamily="18" charset="0"/>
            </a:endParaRPr>
          </a:p>
          <a:p>
            <a:pPr algn="just">
              <a:spcAft>
                <a:spcPts val="0"/>
              </a:spcAft>
            </a:pPr>
            <a:r>
              <a:rPr lang="vi-VN" sz="3600">
                <a:latin typeface="Times New Roman" panose="02020603050405020304" pitchFamily="18" charset="0"/>
                <a:cs typeface="Times New Roman" panose="02020603050405020304" pitchFamily="18" charset="0"/>
              </a:rPr>
              <a:t>-&gt; Đảo VN nhấp nhô thấp thoáng lên trước CN những đỉnh đảo xanh đen</a:t>
            </a:r>
            <a:endParaRPr lang="en-GB" sz="3600">
              <a:latin typeface="Times New Roman" panose="02020603050405020304" pitchFamily="18" charset="0"/>
              <a:cs typeface="Times New Roman" panose="02020603050405020304" pitchFamily="18" charset="0"/>
            </a:endParaRPr>
          </a:p>
        </p:txBody>
      </p:sp>
      <p:sp>
        <p:nvSpPr>
          <p:cNvPr id="60" name="Rectangle 59"/>
          <p:cNvSpPr/>
          <p:nvPr/>
        </p:nvSpPr>
        <p:spPr>
          <a:xfrm>
            <a:off x="10269930" y="2922267"/>
            <a:ext cx="6964244" cy="1323439"/>
          </a:xfrm>
          <a:prstGeom prst="rect">
            <a:avLst/>
          </a:prstGeom>
        </p:spPr>
        <p:txBody>
          <a:bodyPr wrap="square">
            <a:spAutoFit/>
          </a:bodyPr>
          <a:lstStyle/>
          <a:p>
            <a:pPr algn="ctr"/>
            <a:r>
              <a:rPr lang="vi-VN" sz="4000" b="1">
                <a:latin typeface="Times New Roman" panose="02020603050405020304" pitchFamily="18" charset="0"/>
                <a:ea typeface="Times New Roman" panose="02020603050405020304" pitchFamily="18" charset="0"/>
              </a:rPr>
              <a:t>Biến đổi câu chủ động thành câu bị động</a:t>
            </a:r>
            <a:endParaRPr lang="en-GB" sz="5400"/>
          </a:p>
        </p:txBody>
      </p:sp>
      <p:sp>
        <p:nvSpPr>
          <p:cNvPr id="61" name="Rectangle 60"/>
          <p:cNvSpPr/>
          <p:nvPr/>
        </p:nvSpPr>
        <p:spPr>
          <a:xfrm>
            <a:off x="10292054" y="5014632"/>
            <a:ext cx="7323130" cy="2308324"/>
          </a:xfrm>
          <a:prstGeom prst="rect">
            <a:avLst/>
          </a:prstGeom>
        </p:spPr>
        <p:txBody>
          <a:bodyPr wrap="square">
            <a:spAutoFit/>
          </a:bodyPr>
          <a:lstStyle/>
          <a:p>
            <a:pPr algn="just">
              <a:spcAft>
                <a:spcPts val="0"/>
              </a:spcAft>
            </a:pPr>
            <a:r>
              <a:rPr lang="vi-VN" sz="3600">
                <a:latin typeface="Times New Roman" panose="02020603050405020304" pitchFamily="18" charset="0"/>
                <a:cs typeface="Times New Roman" panose="02020603050405020304" pitchFamily="18" charset="0"/>
              </a:rPr>
              <a:t>VD: “Chất đã hất đổ chiếc lọ thuỷ tinh từ trên bàn xuống.” (Trần Đức Tiến)</a:t>
            </a:r>
            <a:endParaRPr lang="en-GB" sz="3600">
              <a:latin typeface="Times New Roman" panose="02020603050405020304" pitchFamily="18" charset="0"/>
              <a:cs typeface="Times New Roman" panose="02020603050405020304" pitchFamily="18" charset="0"/>
            </a:endParaRPr>
          </a:p>
          <a:p>
            <a:pPr algn="just">
              <a:spcAft>
                <a:spcPts val="0"/>
              </a:spcAft>
            </a:pPr>
            <a:r>
              <a:rPr lang="vi-VN" sz="3600">
                <a:latin typeface="Times New Roman" panose="02020603050405020304" pitchFamily="18" charset="0"/>
                <a:cs typeface="Times New Roman" panose="02020603050405020304" pitchFamily="18" charset="0"/>
              </a:rPr>
              <a:t> =&gt; Chiếc lọ thuỷ tinh đã bị Chất hất đổ từ trên bàn xuống. </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5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down)">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3277330" y="-227068"/>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296019" y="2948056"/>
            <a:ext cx="11695961" cy="2195444"/>
            <a:chOff x="0" y="0"/>
            <a:chExt cx="3080418" cy="578224"/>
          </a:xfrm>
        </p:grpSpPr>
        <p:sp>
          <p:nvSpPr>
            <p:cNvPr id="4" name="Freeform 4"/>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5" name="TextBox 5"/>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7" name="Group 7"/>
          <p:cNvGrpSpPr/>
          <p:nvPr/>
        </p:nvGrpSpPr>
        <p:grpSpPr>
          <a:xfrm>
            <a:off x="3115301" y="2773716"/>
            <a:ext cx="11695961" cy="2195444"/>
            <a:chOff x="0" y="0"/>
            <a:chExt cx="3080418" cy="578224"/>
          </a:xfrm>
        </p:grpSpPr>
        <p:sp>
          <p:nvSpPr>
            <p:cNvPr id="8" name="Freeform 8"/>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9" name="TextBox 9"/>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0" name="Freeform 10"/>
          <p:cNvSpPr/>
          <p:nvPr/>
        </p:nvSpPr>
        <p:spPr>
          <a:xfrm flipH="1">
            <a:off x="1582587" y="2836279"/>
            <a:ext cx="1495417" cy="1495417"/>
          </a:xfrm>
          <a:custGeom>
            <a:avLst/>
            <a:gdLst/>
            <a:ahLst/>
            <a:cxnLst/>
            <a:rect l="l" t="t" r="r" b="b"/>
            <a:pathLst>
              <a:path w="1495417" h="1495417">
                <a:moveTo>
                  <a:pt x="1495417" y="0"/>
                </a:moveTo>
                <a:lnTo>
                  <a:pt x="0" y="0"/>
                </a:lnTo>
                <a:lnTo>
                  <a:pt x="0" y="1495417"/>
                </a:lnTo>
                <a:lnTo>
                  <a:pt x="1495417" y="1495417"/>
                </a:lnTo>
                <a:lnTo>
                  <a:pt x="1495417"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1" name="Group 11"/>
          <p:cNvGrpSpPr/>
          <p:nvPr/>
        </p:nvGrpSpPr>
        <p:grpSpPr>
          <a:xfrm>
            <a:off x="5009452" y="6183006"/>
            <a:ext cx="11695961" cy="2195444"/>
            <a:chOff x="0" y="0"/>
            <a:chExt cx="3080418" cy="578224"/>
          </a:xfrm>
        </p:grpSpPr>
        <p:sp>
          <p:nvSpPr>
            <p:cNvPr id="12" name="Freeform 12"/>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13" name="TextBox 13"/>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828733" y="6008666"/>
            <a:ext cx="11695961" cy="2195444"/>
            <a:chOff x="0" y="0"/>
            <a:chExt cx="3080418" cy="578224"/>
          </a:xfrm>
        </p:grpSpPr>
        <p:sp>
          <p:nvSpPr>
            <p:cNvPr id="15" name="Freeform 15"/>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16" name="TextBox 16"/>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7" name="Freeform 17"/>
          <p:cNvSpPr/>
          <p:nvPr/>
        </p:nvSpPr>
        <p:spPr>
          <a:xfrm flipH="1">
            <a:off x="3296019" y="6071228"/>
            <a:ext cx="1495417" cy="1495417"/>
          </a:xfrm>
          <a:custGeom>
            <a:avLst/>
            <a:gdLst/>
            <a:ahLst/>
            <a:cxnLst/>
            <a:rect l="l" t="t" r="r" b="b"/>
            <a:pathLst>
              <a:path w="1495417" h="1495417">
                <a:moveTo>
                  <a:pt x="1495418" y="0"/>
                </a:moveTo>
                <a:lnTo>
                  <a:pt x="0" y="0"/>
                </a:lnTo>
                <a:lnTo>
                  <a:pt x="0" y="1495417"/>
                </a:lnTo>
                <a:lnTo>
                  <a:pt x="1495418" y="1495417"/>
                </a:lnTo>
                <a:lnTo>
                  <a:pt x="1495418"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1" name="TextBox 21"/>
          <p:cNvSpPr txBox="1"/>
          <p:nvPr/>
        </p:nvSpPr>
        <p:spPr>
          <a:xfrm>
            <a:off x="4509453" y="287650"/>
            <a:ext cx="9269093" cy="2333972"/>
          </a:xfrm>
          <a:prstGeom prst="rect">
            <a:avLst/>
          </a:prstGeom>
        </p:spPr>
        <p:txBody>
          <a:bodyPr lIns="0" tIns="0" rIns="0" bIns="0" rtlCol="0" anchor="t">
            <a:spAutoFit/>
          </a:bodyPr>
          <a:lstStyle/>
          <a:p>
            <a:pPr algn="ctr">
              <a:lnSpc>
                <a:spcPts val="18199"/>
              </a:lnSpc>
            </a:pPr>
            <a:r>
              <a:rPr lang="en-US" sz="9600" b="1">
                <a:latin typeface="Times New Roman" panose="02020603050405020304" pitchFamily="18" charset="0"/>
                <a:cs typeface="Times New Roman" panose="02020603050405020304" pitchFamily="18" charset="0"/>
              </a:rPr>
              <a:t>Khái niệm</a:t>
            </a:r>
            <a:endParaRPr lang="en-US" sz="12999">
              <a:solidFill>
                <a:srgbClr val="665B82"/>
              </a:solidFill>
              <a:latin typeface="Times New Roman" panose="02020603050405020304" pitchFamily="18" charset="0"/>
              <a:ea typeface="Ara Hamah Homs"/>
              <a:cs typeface="Times New Roman" panose="02020603050405020304" pitchFamily="18" charset="0"/>
              <a:sym typeface="Ara Hamah Homs"/>
            </a:endParaRPr>
          </a:p>
        </p:txBody>
      </p:sp>
      <p:sp>
        <p:nvSpPr>
          <p:cNvPr id="22" name="TextBox 22"/>
          <p:cNvSpPr txBox="1"/>
          <p:nvPr/>
        </p:nvSpPr>
        <p:spPr>
          <a:xfrm>
            <a:off x="3248730" y="3254561"/>
            <a:ext cx="11439103" cy="1256754"/>
          </a:xfrm>
          <a:prstGeom prst="rect">
            <a:avLst/>
          </a:prstGeom>
        </p:spPr>
        <p:txBody>
          <a:bodyPr wrap="square" lIns="0" tIns="0" rIns="0" bIns="0" rtlCol="0" anchor="t">
            <a:spAutoFit/>
          </a:bodyPr>
          <a:lstStyle/>
          <a:p>
            <a:pPr algn="just">
              <a:lnSpc>
                <a:spcPts val="4900"/>
              </a:lnSpc>
            </a:pPr>
            <a:r>
              <a:rPr lang="vi-VN" sz="4400">
                <a:latin typeface="Times New Roman" panose="02020603050405020304" pitchFamily="18" charset="0"/>
                <a:cs typeface="Times New Roman" panose="02020603050405020304" pitchFamily="18" charset="0"/>
              </a:rPr>
              <a:t>Biến đổi cấu trúc câu </a:t>
            </a:r>
            <a:r>
              <a:rPr lang="vi-VN" sz="4400" b="1">
                <a:latin typeface="Times New Roman" panose="02020603050405020304" pitchFamily="18" charset="0"/>
                <a:cs typeface="Times New Roman" panose="02020603050405020304" pitchFamily="18" charset="0"/>
              </a:rPr>
              <a:t>l</a:t>
            </a:r>
            <a:r>
              <a:rPr lang="en-US" sz="4400" b="1">
                <a:latin typeface="Times New Roman" panose="02020603050405020304" pitchFamily="18" charset="0"/>
                <a:cs typeface="Times New Roman" panose="02020603050405020304" pitchFamily="18" charset="0"/>
              </a:rPr>
              <a:t>à thay đổi kiểu cấu tạo câu </a:t>
            </a:r>
            <a:r>
              <a:rPr lang="en-US" sz="4400">
                <a:latin typeface="Times New Roman" panose="02020603050405020304" pitchFamily="18" charset="0"/>
                <a:cs typeface="Times New Roman" panose="02020603050405020304" pitchFamily="18" charset="0"/>
              </a:rPr>
              <a:t>mà </a:t>
            </a:r>
            <a:r>
              <a:rPr lang="en-US" sz="4400" b="1">
                <a:latin typeface="Times New Roman" panose="02020603050405020304" pitchFamily="18" charset="0"/>
                <a:cs typeface="Times New Roman" panose="02020603050405020304" pitchFamily="18" charset="0"/>
              </a:rPr>
              <a:t>không</a:t>
            </a:r>
            <a:r>
              <a:rPr lang="en-US" sz="4400">
                <a:latin typeface="Times New Roman" panose="02020603050405020304" pitchFamily="18" charset="0"/>
                <a:cs typeface="Times New Roman" panose="02020603050405020304" pitchFamily="18" charset="0"/>
              </a:rPr>
              <a:t> làm </a:t>
            </a:r>
            <a:r>
              <a:rPr lang="en-US" sz="4400" b="1">
                <a:latin typeface="Times New Roman" panose="02020603050405020304" pitchFamily="18" charset="0"/>
                <a:cs typeface="Times New Roman" panose="02020603050405020304" pitchFamily="18" charset="0"/>
              </a:rPr>
              <a:t>thay đổi cơ bản nghĩa </a:t>
            </a:r>
            <a:r>
              <a:rPr lang="en-US" sz="4400">
                <a:latin typeface="Times New Roman" panose="02020603050405020304" pitchFamily="18" charset="0"/>
                <a:cs typeface="Times New Roman" panose="02020603050405020304" pitchFamily="18" charset="0"/>
              </a:rPr>
              <a:t>của câu.</a:t>
            </a:r>
            <a:endParaRPr lang="en-US" sz="4000">
              <a:solidFill>
                <a:srgbClr val="665B82"/>
              </a:solidFill>
              <a:latin typeface="Times New Roman" panose="02020603050405020304" pitchFamily="18" charset="0"/>
              <a:ea typeface="Sniglet"/>
              <a:cs typeface="Times New Roman" panose="02020603050405020304" pitchFamily="18" charset="0"/>
              <a:sym typeface="Sniglet"/>
            </a:endParaRPr>
          </a:p>
        </p:txBody>
      </p:sp>
      <p:sp>
        <p:nvSpPr>
          <p:cNvPr id="23" name="TextBox 23"/>
          <p:cNvSpPr txBox="1"/>
          <p:nvPr/>
        </p:nvSpPr>
        <p:spPr>
          <a:xfrm>
            <a:off x="5038695" y="6023220"/>
            <a:ext cx="11439103" cy="2031325"/>
          </a:xfrm>
          <a:prstGeom prst="rect">
            <a:avLst/>
          </a:prstGeom>
        </p:spPr>
        <p:txBody>
          <a:bodyPr wrap="square" lIns="0" tIns="0" rIns="0" bIns="0" rtlCol="0" anchor="t">
            <a:spAutoFit/>
          </a:bodyPr>
          <a:lstStyle/>
          <a:p>
            <a:pPr algn="just"/>
            <a:r>
              <a:rPr lang="vi-VN" sz="4400" b="1">
                <a:latin typeface="Times New Roman" panose="02020603050405020304" pitchFamily="18" charset="0"/>
                <a:cs typeface="Times New Roman" panose="02020603050405020304" pitchFamily="18" charset="0"/>
              </a:rPr>
              <a:t>Mục đích:</a:t>
            </a:r>
            <a:r>
              <a:rPr lang="vi-VN" sz="4400">
                <a:latin typeface="Times New Roman" panose="02020603050405020304" pitchFamily="18" charset="0"/>
                <a:cs typeface="Times New Roman" panose="02020603050405020304" pitchFamily="18" charset="0"/>
              </a:rPr>
              <a:t> sự biến đổi cấu trúc câu nhằm </a:t>
            </a:r>
            <a:r>
              <a:rPr lang="vi-VN" sz="4400" b="1">
                <a:latin typeface="Times New Roman" panose="02020603050405020304" pitchFamily="18" charset="0"/>
                <a:cs typeface="Times New Roman" panose="02020603050405020304" pitchFamily="18" charset="0"/>
              </a:rPr>
              <a:t>nhấn mạnh ý, tăng cường sự liên kết</a:t>
            </a:r>
            <a:r>
              <a:rPr lang="vi-VN" sz="4400">
                <a:latin typeface="Times New Roman" panose="02020603050405020304" pitchFamily="18" charset="0"/>
                <a:cs typeface="Times New Roman" panose="02020603050405020304" pitchFamily="18" charset="0"/>
              </a:rPr>
              <a:t> câu hoặc làm cho cách diễn đạt </a:t>
            </a:r>
            <a:r>
              <a:rPr lang="vi-VN" sz="4400" b="1">
                <a:latin typeface="Times New Roman" panose="02020603050405020304" pitchFamily="18" charset="0"/>
                <a:cs typeface="Times New Roman" panose="02020603050405020304" pitchFamily="18" charset="0"/>
              </a:rPr>
              <a:t>phong phú, sinh động</a:t>
            </a:r>
            <a:r>
              <a:rPr lang="vi-VN" sz="4400">
                <a:latin typeface="Times New Roman" panose="02020603050405020304" pitchFamily="18" charset="0"/>
                <a:cs typeface="Times New Roman" panose="02020603050405020304" pitchFamily="18" charset="0"/>
              </a:rPr>
              <a:t> hơn.</a:t>
            </a:r>
            <a:endParaRPr lang="en-GB" sz="4400">
              <a:latin typeface="Times New Roman" panose="02020603050405020304" pitchFamily="18" charset="0"/>
              <a:cs typeface="Times New Roman" panose="02020603050405020304" pitchFamily="18" charset="0"/>
            </a:endParaRPr>
          </a:p>
        </p:txBody>
      </p:sp>
      <p:grpSp>
        <p:nvGrpSpPr>
          <p:cNvPr id="24" name="Group 24"/>
          <p:cNvGrpSpPr/>
          <p:nvPr/>
        </p:nvGrpSpPr>
        <p:grpSpPr>
          <a:xfrm>
            <a:off x="425999" y="96467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1459464" y="96467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2496983" y="96467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3530448" y="96467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3982984" y="893911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5016449" y="893911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6053968" y="893911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17087433" y="8939118"/>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spTree>
    <p:extLst>
      <p:ext uri="{BB962C8B-B14F-4D97-AF65-F5344CB8AC3E}">
        <p14:creationId xmlns:p14="http://schemas.microsoft.com/office/powerpoint/2010/main" val="4548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296019" y="2948056"/>
            <a:ext cx="11695961" cy="2195444"/>
            <a:chOff x="0" y="0"/>
            <a:chExt cx="3080418" cy="578224"/>
          </a:xfrm>
        </p:grpSpPr>
        <p:sp>
          <p:nvSpPr>
            <p:cNvPr id="4" name="Freeform 4"/>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5" name="TextBox 5"/>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7" name="Group 7"/>
          <p:cNvGrpSpPr/>
          <p:nvPr/>
        </p:nvGrpSpPr>
        <p:grpSpPr>
          <a:xfrm>
            <a:off x="3115301" y="2773716"/>
            <a:ext cx="11695961" cy="2195444"/>
            <a:chOff x="0" y="0"/>
            <a:chExt cx="3080418" cy="578224"/>
          </a:xfrm>
        </p:grpSpPr>
        <p:sp>
          <p:nvSpPr>
            <p:cNvPr id="8" name="Freeform 8"/>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9" name="TextBox 9"/>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0" name="Freeform 10"/>
          <p:cNvSpPr/>
          <p:nvPr/>
        </p:nvSpPr>
        <p:spPr>
          <a:xfrm flipH="1">
            <a:off x="1582587" y="2836279"/>
            <a:ext cx="1495417" cy="1495417"/>
          </a:xfrm>
          <a:custGeom>
            <a:avLst/>
            <a:gdLst/>
            <a:ahLst/>
            <a:cxnLst/>
            <a:rect l="l" t="t" r="r" b="b"/>
            <a:pathLst>
              <a:path w="1495417" h="1495417">
                <a:moveTo>
                  <a:pt x="1495417" y="0"/>
                </a:moveTo>
                <a:lnTo>
                  <a:pt x="0" y="0"/>
                </a:lnTo>
                <a:lnTo>
                  <a:pt x="0" y="1495417"/>
                </a:lnTo>
                <a:lnTo>
                  <a:pt x="1495417" y="1495417"/>
                </a:lnTo>
                <a:lnTo>
                  <a:pt x="1495417"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1" name="Group 11"/>
          <p:cNvGrpSpPr/>
          <p:nvPr/>
        </p:nvGrpSpPr>
        <p:grpSpPr>
          <a:xfrm>
            <a:off x="5009452" y="6183006"/>
            <a:ext cx="11695961" cy="2195444"/>
            <a:chOff x="0" y="0"/>
            <a:chExt cx="3080418" cy="578224"/>
          </a:xfrm>
        </p:grpSpPr>
        <p:sp>
          <p:nvSpPr>
            <p:cNvPr id="12" name="Freeform 12"/>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13" name="TextBox 13"/>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828733" y="5413634"/>
            <a:ext cx="11848181" cy="2790476"/>
            <a:chOff x="0" y="0"/>
            <a:chExt cx="3080418" cy="578224"/>
          </a:xfrm>
        </p:grpSpPr>
        <p:sp>
          <p:nvSpPr>
            <p:cNvPr id="15" name="Freeform 15"/>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16" name="TextBox 16"/>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7" name="Freeform 17"/>
          <p:cNvSpPr/>
          <p:nvPr/>
        </p:nvSpPr>
        <p:spPr>
          <a:xfrm flipH="1">
            <a:off x="3296019" y="6071228"/>
            <a:ext cx="1495417" cy="1495417"/>
          </a:xfrm>
          <a:custGeom>
            <a:avLst/>
            <a:gdLst/>
            <a:ahLst/>
            <a:cxnLst/>
            <a:rect l="l" t="t" r="r" b="b"/>
            <a:pathLst>
              <a:path w="1495417" h="1495417">
                <a:moveTo>
                  <a:pt x="1495418" y="0"/>
                </a:moveTo>
                <a:lnTo>
                  <a:pt x="0" y="0"/>
                </a:lnTo>
                <a:lnTo>
                  <a:pt x="0" y="1495417"/>
                </a:lnTo>
                <a:lnTo>
                  <a:pt x="1495418" y="1495417"/>
                </a:lnTo>
                <a:lnTo>
                  <a:pt x="1495418"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1" name="TextBox 21"/>
          <p:cNvSpPr txBox="1"/>
          <p:nvPr/>
        </p:nvSpPr>
        <p:spPr>
          <a:xfrm>
            <a:off x="4509452" y="546035"/>
            <a:ext cx="9269093" cy="2333972"/>
          </a:xfrm>
          <a:prstGeom prst="rect">
            <a:avLst/>
          </a:prstGeom>
        </p:spPr>
        <p:txBody>
          <a:bodyPr lIns="0" tIns="0" rIns="0" bIns="0" rtlCol="0" anchor="t">
            <a:spAutoFit/>
          </a:bodyPr>
          <a:lstStyle/>
          <a:p>
            <a:pPr algn="ctr">
              <a:lnSpc>
                <a:spcPts val="18199"/>
              </a:lnSpc>
            </a:pPr>
            <a:r>
              <a:rPr lang="vi-VN" sz="4800" b="1">
                <a:latin typeface="Times New Roman" panose="02020603050405020304" pitchFamily="18" charset="0"/>
                <a:cs typeface="Times New Roman" panose="02020603050405020304" pitchFamily="18" charset="0"/>
              </a:rPr>
              <a:t>Khái niệm</a:t>
            </a:r>
            <a:endParaRPr lang="en-US" sz="4800">
              <a:latin typeface="Times New Roman" panose="02020603050405020304" pitchFamily="18" charset="0"/>
              <a:ea typeface="Ara Hamah Homs"/>
              <a:cs typeface="Times New Roman" panose="02020603050405020304" pitchFamily="18" charset="0"/>
              <a:sym typeface="Ara Hamah Homs"/>
            </a:endParaRPr>
          </a:p>
        </p:txBody>
      </p:sp>
      <p:sp>
        <p:nvSpPr>
          <p:cNvPr id="22" name="TextBox 22"/>
          <p:cNvSpPr txBox="1"/>
          <p:nvPr/>
        </p:nvSpPr>
        <p:spPr>
          <a:xfrm>
            <a:off x="3596462" y="3195168"/>
            <a:ext cx="10820808" cy="1231106"/>
          </a:xfrm>
          <a:prstGeom prst="rect">
            <a:avLst/>
          </a:prstGeom>
        </p:spPr>
        <p:txBody>
          <a:bodyPr lIns="0" tIns="0" rIns="0" bIns="0" rtlCol="0" anchor="t">
            <a:spAutoFit/>
          </a:bodyPr>
          <a:lstStyle/>
          <a:p>
            <a:pPr algn="just"/>
            <a:r>
              <a:rPr lang="vi-VN" sz="4000">
                <a:latin typeface="Times New Roman" panose="02020603050405020304" pitchFamily="18" charset="0"/>
                <a:cs typeface="Times New Roman" panose="02020603050405020304" pitchFamily="18" charset="0"/>
              </a:rPr>
              <a:t>Là </a:t>
            </a:r>
            <a:r>
              <a:rPr lang="vi-VN" sz="4000" b="1">
                <a:latin typeface="Times New Roman" panose="02020603050405020304" pitchFamily="18" charset="0"/>
                <a:cs typeface="Times New Roman" panose="02020603050405020304" pitchFamily="18" charset="0"/>
              </a:rPr>
              <a:t>thêm </a:t>
            </a:r>
            <a:r>
              <a:rPr lang="vi-VN" sz="4000">
                <a:latin typeface="Times New Roman" panose="02020603050405020304" pitchFamily="18" charset="0"/>
                <a:cs typeface="Times New Roman" panose="02020603050405020304" pitchFamily="18" charset="0"/>
              </a:rPr>
              <a:t>thành phần phụ, thành phần biệt lập cho câu hoặc </a:t>
            </a:r>
            <a:r>
              <a:rPr lang="vi-VN" sz="4000" b="1">
                <a:latin typeface="Times New Roman" panose="02020603050405020304" pitchFamily="18" charset="0"/>
                <a:cs typeface="Times New Roman" panose="02020603050405020304" pitchFamily="18" charset="0"/>
              </a:rPr>
              <a:t>mở rộng</a:t>
            </a:r>
            <a:r>
              <a:rPr lang="vi-VN" sz="4000">
                <a:latin typeface="Times New Roman" panose="02020603050405020304" pitchFamily="18" charset="0"/>
                <a:cs typeface="Times New Roman" panose="02020603050405020304" pitchFamily="18" charset="0"/>
              </a:rPr>
              <a:t> các thành phần câu.</a:t>
            </a:r>
            <a:endParaRPr lang="en-GB" sz="4000">
              <a:latin typeface="Times New Roman" panose="02020603050405020304" pitchFamily="18" charset="0"/>
              <a:cs typeface="Times New Roman" panose="02020603050405020304" pitchFamily="18" charset="0"/>
            </a:endParaRPr>
          </a:p>
        </p:txBody>
      </p:sp>
      <p:sp>
        <p:nvSpPr>
          <p:cNvPr id="23" name="TextBox 23"/>
          <p:cNvSpPr txBox="1"/>
          <p:nvPr/>
        </p:nvSpPr>
        <p:spPr>
          <a:xfrm>
            <a:off x="5233160" y="5564618"/>
            <a:ext cx="10820808" cy="2513509"/>
          </a:xfrm>
          <a:prstGeom prst="rect">
            <a:avLst/>
          </a:prstGeom>
        </p:spPr>
        <p:txBody>
          <a:bodyPr lIns="0" tIns="0" rIns="0" bIns="0" rtlCol="0" anchor="t">
            <a:spAutoFit/>
          </a:bodyPr>
          <a:lstStyle/>
          <a:p>
            <a:pPr algn="just">
              <a:lnSpc>
                <a:spcPts val="4900"/>
              </a:lnSpc>
            </a:pPr>
            <a:r>
              <a:rPr lang="vi-VN" sz="4000" b="1">
                <a:latin typeface="Times New Roman" panose="02020603050405020304" pitchFamily="18" charset="0"/>
                <a:cs typeface="Times New Roman" panose="02020603050405020304" pitchFamily="18" charset="0"/>
              </a:rPr>
              <a:t>Mục đích: </a:t>
            </a:r>
            <a:r>
              <a:rPr lang="vi-VN" sz="4000">
                <a:latin typeface="Times New Roman" panose="02020603050405020304" pitchFamily="18" charset="0"/>
                <a:cs typeface="Times New Roman" panose="02020603050405020304" pitchFamily="18" charset="0"/>
              </a:rPr>
              <a:t>Nhằm biểu thị </a:t>
            </a:r>
            <a:r>
              <a:rPr lang="vi-VN" sz="4000" b="1">
                <a:latin typeface="Times New Roman" panose="02020603050405020304" pitchFamily="18" charset="0"/>
                <a:cs typeface="Times New Roman" panose="02020603050405020304" pitchFamily="18" charset="0"/>
              </a:rPr>
              <a:t>rõ ràng, chính xác nội dung cần diễn đạt </a:t>
            </a:r>
            <a:r>
              <a:rPr lang="vi-VN" sz="4000">
                <a:latin typeface="Times New Roman" panose="02020603050405020304" pitchFamily="18" charset="0"/>
                <a:cs typeface="Times New Roman" panose="02020603050405020304" pitchFamily="18" charset="0"/>
              </a:rPr>
              <a:t>hoặc </a:t>
            </a:r>
            <a:r>
              <a:rPr lang="vi-VN" sz="4000" b="1">
                <a:latin typeface="Times New Roman" panose="02020603050405020304" pitchFamily="18" charset="0"/>
                <a:cs typeface="Times New Roman" panose="02020603050405020304" pitchFamily="18" charset="0"/>
              </a:rPr>
              <a:t>thể hiện các sắc thái tình cảm, đánh giá của người nói</a:t>
            </a:r>
            <a:r>
              <a:rPr lang="vi-VN" sz="4000">
                <a:latin typeface="Times New Roman" panose="02020603050405020304" pitchFamily="18" charset="0"/>
                <a:cs typeface="Times New Roman" panose="02020603050405020304" pitchFamily="18" charset="0"/>
              </a:rPr>
              <a:t> (người viết) đối với sự vật (sự việc) được nói đến trong câu.</a:t>
            </a:r>
            <a:endParaRPr lang="en-US" sz="3600">
              <a:solidFill>
                <a:srgbClr val="665B82"/>
              </a:solidFill>
              <a:latin typeface="Times New Roman" panose="02020603050405020304" pitchFamily="18" charset="0"/>
              <a:ea typeface="Sniglet"/>
              <a:cs typeface="Times New Roman" panose="02020603050405020304" pitchFamily="18" charset="0"/>
              <a:sym typeface="Sniglet"/>
            </a:endParaRPr>
          </a:p>
        </p:txBody>
      </p:sp>
      <p:grpSp>
        <p:nvGrpSpPr>
          <p:cNvPr id="24" name="Group 24"/>
          <p:cNvGrpSpPr/>
          <p:nvPr/>
        </p:nvGrpSpPr>
        <p:grpSpPr>
          <a:xfrm>
            <a:off x="425999" y="96467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1459464" y="96467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2496983" y="96467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3530448" y="96467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3982984" y="893911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5016449" y="893911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6053968" y="893911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17087433" y="8939118"/>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8" name="Rectangle 47"/>
          <p:cNvSpPr/>
          <p:nvPr/>
        </p:nvSpPr>
        <p:spPr>
          <a:xfrm>
            <a:off x="4735569" y="385561"/>
            <a:ext cx="8133958" cy="1246495"/>
          </a:xfrm>
          <a:prstGeom prst="rect">
            <a:avLst/>
          </a:prstGeom>
        </p:spPr>
        <p:txBody>
          <a:bodyPr wrap="none">
            <a:spAutoFit/>
          </a:bodyPr>
          <a:lstStyle/>
          <a:p>
            <a:pPr algn="just">
              <a:lnSpc>
                <a:spcPct val="125000"/>
              </a:lnSpc>
              <a:spcAft>
                <a:spcPts val="0"/>
              </a:spcAft>
            </a:pPr>
            <a:r>
              <a:rPr lang="vi-VN" sz="6000" b="1">
                <a:latin typeface="Times New Roman" panose="02020603050405020304" pitchFamily="18" charset="0"/>
                <a:ea typeface="Times New Roman" panose="02020603050405020304" pitchFamily="18" charset="0"/>
                <a:cs typeface="Times New Roman" panose="02020603050405020304" pitchFamily="18" charset="0"/>
              </a:rPr>
              <a:t>b. Mở rộng cấu trúc câu</a:t>
            </a:r>
            <a:endParaRPr lang="en-GB" sz="6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8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3054698" y="-57460"/>
            <a:ext cx="12972521" cy="1930850"/>
          </a:xfrm>
          <a:prstGeom prst="rect">
            <a:avLst/>
          </a:prstGeom>
        </p:spPr>
        <p:txBody>
          <a:bodyPr lIns="0" tIns="0" rIns="0" bIns="0" rtlCol="0" anchor="t">
            <a:spAutoFit/>
          </a:bodyPr>
          <a:lstStyle/>
          <a:p>
            <a:pPr algn="ctr">
              <a:lnSpc>
                <a:spcPts val="18199"/>
              </a:lnSpc>
            </a:pPr>
            <a:r>
              <a:rPr lang="vi-VN" sz="6000" b="1">
                <a:latin typeface="Times New Roman" panose="02020603050405020304" pitchFamily="18" charset="0"/>
                <a:cs typeface="Times New Roman" panose="02020603050405020304" pitchFamily="18" charset="0"/>
              </a:rPr>
              <a:t>Các kiểu mở rộng cấu trúc thường gặp</a:t>
            </a:r>
            <a:endParaRPr lang="en-US" sz="7200">
              <a:solidFill>
                <a:srgbClr val="665B82"/>
              </a:solidFill>
              <a:latin typeface="Times New Roman" panose="02020603050405020304" pitchFamily="18" charset="0"/>
              <a:ea typeface="Ara Hamah Homs"/>
              <a:cs typeface="Times New Roman" panose="02020603050405020304" pitchFamily="18" charset="0"/>
              <a:sym typeface="Ara Hamah Homs"/>
            </a:endParaRPr>
          </a:p>
        </p:txBody>
      </p:sp>
      <p:grpSp>
        <p:nvGrpSpPr>
          <p:cNvPr id="6" name="Group 6"/>
          <p:cNvGrpSpPr/>
          <p:nvPr/>
        </p:nvGrpSpPr>
        <p:grpSpPr>
          <a:xfrm>
            <a:off x="1571998" y="2473514"/>
            <a:ext cx="7813217" cy="6484584"/>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918470" y="2703074"/>
            <a:ext cx="8459488" cy="6484584"/>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67537" y="1145261"/>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52" name="Group 6"/>
          <p:cNvGrpSpPr/>
          <p:nvPr/>
        </p:nvGrpSpPr>
        <p:grpSpPr>
          <a:xfrm>
            <a:off x="10350956" y="2402872"/>
            <a:ext cx="7813217" cy="6484584"/>
            <a:chOff x="0" y="0"/>
            <a:chExt cx="3507544" cy="1707874"/>
          </a:xfrm>
        </p:grpSpPr>
        <p:sp>
          <p:nvSpPr>
            <p:cNvPr id="53"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54"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5" name="Group 45"/>
          <p:cNvGrpSpPr/>
          <p:nvPr/>
        </p:nvGrpSpPr>
        <p:grpSpPr>
          <a:xfrm>
            <a:off x="9540959" y="2703074"/>
            <a:ext cx="8459488" cy="6484584"/>
            <a:chOff x="0" y="0"/>
            <a:chExt cx="3507544" cy="1707874"/>
          </a:xfrm>
        </p:grpSpPr>
        <p:sp>
          <p:nvSpPr>
            <p:cNvPr id="5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5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8" name="Rectangle 57"/>
          <p:cNvSpPr/>
          <p:nvPr/>
        </p:nvSpPr>
        <p:spPr>
          <a:xfrm>
            <a:off x="1368440" y="2993226"/>
            <a:ext cx="7822270" cy="830997"/>
          </a:xfrm>
          <a:prstGeom prst="rect">
            <a:avLst/>
          </a:prstGeom>
        </p:spPr>
        <p:txBody>
          <a:bodyPr wrap="none">
            <a:spAutoFit/>
          </a:bodyPr>
          <a:lstStyle/>
          <a:p>
            <a:r>
              <a:rPr lang="vi-VN" sz="4800" b="1">
                <a:latin typeface="Times New Roman" panose="02020603050405020304" pitchFamily="18" charset="0"/>
                <a:cs typeface="Times New Roman" panose="02020603050405020304" pitchFamily="18" charset="0"/>
              </a:rPr>
              <a:t>Thêm thành phần Trạng ngữ</a:t>
            </a:r>
            <a:endParaRPr lang="en-GB" sz="4800" b="1">
              <a:solidFill>
                <a:prstClr val="black"/>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1368440" y="4709618"/>
            <a:ext cx="7582784" cy="3785652"/>
          </a:xfrm>
          <a:prstGeom prst="rect">
            <a:avLst/>
          </a:prstGeom>
        </p:spPr>
        <p:txBody>
          <a:bodyPr wrap="square">
            <a:spAutoFit/>
          </a:bodyPr>
          <a:lstStyle/>
          <a:p>
            <a:pPr algn="just"/>
            <a:r>
              <a:rPr lang="vi-VN" sz="4800" u="sng">
                <a:latin typeface="Times New Roman" panose="02020603050405020304" pitchFamily="18" charset="0"/>
                <a:cs typeface="Times New Roman" panose="02020603050405020304" pitchFamily="18" charset="0"/>
              </a:rPr>
              <a:t>Ví dụ:</a:t>
            </a:r>
            <a:r>
              <a:rPr lang="vi-VN" sz="4800">
                <a:latin typeface="Times New Roman" panose="02020603050405020304" pitchFamily="18" charset="0"/>
                <a:cs typeface="Times New Roman" panose="02020603050405020304" pitchFamily="18" charset="0"/>
              </a:rPr>
              <a:t> </a:t>
            </a:r>
            <a:r>
              <a:rPr lang="vi-VN" sz="4800" i="1">
                <a:latin typeface="Times New Roman" panose="02020603050405020304" pitchFamily="18" charset="0"/>
                <a:cs typeface="Times New Roman" panose="02020603050405020304" pitchFamily="18" charset="0"/>
              </a:rPr>
              <a:t>Cậu bé </a:t>
            </a:r>
            <a:r>
              <a:rPr lang="vi-VN" sz="4800" b="1" i="1">
                <a:latin typeface="Times New Roman" panose="02020603050405020304" pitchFamily="18" charset="0"/>
                <a:cs typeface="Times New Roman" panose="02020603050405020304" pitchFamily="18" charset="0"/>
              </a:rPr>
              <a:t>sáng nay</a:t>
            </a:r>
            <a:r>
              <a:rPr lang="vi-VN" sz="4800" i="1">
                <a:latin typeface="Times New Roman" panose="02020603050405020304" pitchFamily="18" charset="0"/>
                <a:cs typeface="Times New Roman" panose="02020603050405020304" pitchFamily="18" charset="0"/>
              </a:rPr>
              <a:t> là bạn thân của Lan.</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Trạng ngữ</a:t>
            </a:r>
            <a:r>
              <a:rPr lang="vi-VN" sz="4800" i="1">
                <a:latin typeface="Times New Roman" panose="02020603050405020304" pitchFamily="18" charset="0"/>
                <a:cs typeface="Times New Roman" panose="02020603050405020304" pitchFamily="18" charset="0"/>
              </a:rPr>
              <a:t> “sáng nay” </a:t>
            </a:r>
            <a:r>
              <a:rPr lang="vi-VN" sz="4800">
                <a:latin typeface="Times New Roman" panose="02020603050405020304" pitchFamily="18" charset="0"/>
                <a:cs typeface="Times New Roman" panose="02020603050405020304" pitchFamily="18" charset="0"/>
              </a:rPr>
              <a:t>được bổ sung để bổ trợ cho chủ ngữ </a:t>
            </a:r>
            <a:r>
              <a:rPr lang="vi-VN" sz="4800" i="1">
                <a:latin typeface="Times New Roman" panose="02020603050405020304" pitchFamily="18" charset="0"/>
                <a:cs typeface="Times New Roman" panose="02020603050405020304" pitchFamily="18" charset="0"/>
              </a:rPr>
              <a:t>“cậu bé”</a:t>
            </a:r>
            <a:endParaRPr lang="en-GB" sz="4800">
              <a:latin typeface="Times New Roman" panose="02020603050405020304" pitchFamily="18" charset="0"/>
              <a:cs typeface="Times New Roman" panose="02020603050405020304" pitchFamily="18" charset="0"/>
            </a:endParaRPr>
          </a:p>
        </p:txBody>
      </p:sp>
      <p:sp>
        <p:nvSpPr>
          <p:cNvPr id="60" name="Rectangle 59"/>
          <p:cNvSpPr/>
          <p:nvPr/>
        </p:nvSpPr>
        <p:spPr>
          <a:xfrm>
            <a:off x="10295866" y="2814122"/>
            <a:ext cx="7107410" cy="1569660"/>
          </a:xfrm>
          <a:prstGeom prst="rect">
            <a:avLst/>
          </a:prstGeom>
        </p:spPr>
        <p:txBody>
          <a:bodyPr wrap="square">
            <a:spAutoFit/>
          </a:bodyPr>
          <a:lstStyle/>
          <a:p>
            <a:pPr algn="ctr"/>
            <a:r>
              <a:rPr lang="vi-VN" sz="4800" b="1">
                <a:latin typeface="Times New Roman" panose="02020603050405020304" pitchFamily="18" charset="0"/>
                <a:cs typeface="Times New Roman" panose="02020603050405020304" pitchFamily="18" charset="0"/>
              </a:rPr>
              <a:t>Sử dụng cụm CV để mở rộng câu</a:t>
            </a:r>
            <a:endParaRPr lang="en-GB" sz="4800" b="1">
              <a:solidFill>
                <a:prstClr val="black"/>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10043135" y="4753420"/>
            <a:ext cx="7795076" cy="4154984"/>
          </a:xfrm>
          <a:prstGeom prst="rect">
            <a:avLst/>
          </a:prstGeom>
        </p:spPr>
        <p:txBody>
          <a:bodyPr wrap="square">
            <a:spAutoFit/>
          </a:bodyPr>
          <a:lstStyle/>
          <a:p>
            <a:pPr algn="just"/>
            <a:r>
              <a:rPr lang="vi-VN" sz="4400">
                <a:latin typeface="Times New Roman" panose="02020603050405020304" pitchFamily="18" charset="0"/>
                <a:cs typeface="Times New Roman" panose="02020603050405020304" pitchFamily="18" charset="0"/>
              </a:rPr>
              <a:t>Ví dụ: </a:t>
            </a:r>
            <a:r>
              <a:rPr lang="vi-VN" sz="4400" i="1">
                <a:latin typeface="Times New Roman" panose="02020603050405020304" pitchFamily="18" charset="0"/>
                <a:cs typeface="Times New Roman" panose="02020603050405020304" pitchFamily="18" charset="0"/>
              </a:rPr>
              <a:t>Người thanh niên đang hút thuốc lá ấy</a:t>
            </a:r>
            <a:r>
              <a:rPr lang="vi-VN" sz="4400">
                <a:latin typeface="Times New Roman" panose="02020603050405020304" pitchFamily="18" charset="0"/>
                <a:cs typeface="Times New Roman" panose="02020603050405020304" pitchFamily="18" charset="0"/>
              </a:rPr>
              <a:t> làm cho mọi người xung quanh rất khó chịu.</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CN: </a:t>
            </a:r>
            <a:r>
              <a:rPr lang="vi-VN" sz="4400" i="1">
                <a:latin typeface="Times New Roman" panose="02020603050405020304" pitchFamily="18" charset="0"/>
                <a:cs typeface="Times New Roman" panose="02020603050405020304" pitchFamily="18" charset="0"/>
              </a:rPr>
              <a:t>Người thanh niên đang hút thuốc lá ấy</a:t>
            </a:r>
            <a:r>
              <a:rPr lang="vi-VN" sz="4400">
                <a:latin typeface="Times New Roman" panose="02020603050405020304" pitchFamily="18" charset="0"/>
                <a:cs typeface="Times New Roman" panose="02020603050405020304" pitchFamily="18" charset="0"/>
              </a:rPr>
              <a:t> là CN trong câu và là một cụm CV.</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23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barn(inVertical)">
                                      <p:cBhvr>
                                        <p:cTn id="14" dur="5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barn(inVertical)">
                                      <p:cBhvr>
                                        <p:cTn id="24" dur="500"/>
                                        <p:tgtEl>
                                          <p:spTgt spid="6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barn(inVertical)">
                                      <p:cBhvr>
                                        <p:cTn id="2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212923" y="262602"/>
            <a:ext cx="11862154" cy="2954655"/>
          </a:xfrm>
          <a:prstGeom prst="rect">
            <a:avLst/>
          </a:prstGeom>
        </p:spPr>
        <p:txBody>
          <a:bodyPr lIns="0" tIns="0" rIns="0" bIns="0" rtlCol="0" anchor="t">
            <a:spAutoFit/>
          </a:bodyPr>
          <a:lstStyle/>
          <a:p>
            <a:pPr algn="ctr"/>
            <a:r>
              <a:rPr lang="vi-VN"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HOẠT ĐỘNG </a:t>
            </a:r>
            <a:r>
              <a:rPr lang="vi-VN" sz="9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3 </a:t>
            </a:r>
            <a:r>
              <a:rPr lang="vi-VN"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THỰC HÀNH</a:t>
            </a:r>
            <a:endParaRPr lang="en-GB"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8" name="Freeform 8"/>
          <p:cNvSpPr/>
          <p:nvPr/>
        </p:nvSpPr>
        <p:spPr>
          <a:xfrm>
            <a:off x="805864" y="2663728"/>
            <a:ext cx="5585049" cy="5415658"/>
          </a:xfrm>
          <a:custGeom>
            <a:avLst/>
            <a:gdLst/>
            <a:ahLst/>
            <a:cxnLst/>
            <a:rect l="l" t="t" r="r" b="b"/>
            <a:pathLst>
              <a:path w="5585049" h="5415658">
                <a:moveTo>
                  <a:pt x="0" y="0"/>
                </a:moveTo>
                <a:lnTo>
                  <a:pt x="5585049" y="0"/>
                </a:lnTo>
                <a:lnTo>
                  <a:pt x="5585049" y="5415658"/>
                </a:lnTo>
                <a:lnTo>
                  <a:pt x="0" y="541565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9"/>
          <p:cNvGrpSpPr/>
          <p:nvPr/>
        </p:nvGrpSpPr>
        <p:grpSpPr>
          <a:xfrm rot="970235">
            <a:off x="1636856" y="3449889"/>
            <a:ext cx="4045750" cy="3416628"/>
            <a:chOff x="0" y="0"/>
            <a:chExt cx="592102" cy="500029"/>
          </a:xfrm>
        </p:grpSpPr>
        <p:sp>
          <p:nvSpPr>
            <p:cNvPr id="10" name="Freeform 10"/>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0"/>
              <a:stretch>
                <a:fillRect l="-13376" r="-13376"/>
              </a:stretch>
            </a:blipFill>
          </p:spPr>
        </p:sp>
      </p:grpSp>
      <p:sp>
        <p:nvSpPr>
          <p:cNvPr id="11" name="Freeform 11"/>
          <p:cNvSpPr/>
          <p:nvPr/>
        </p:nvSpPr>
        <p:spPr>
          <a:xfrm rot="-944915">
            <a:off x="6306152" y="3622210"/>
            <a:ext cx="5675696" cy="5503557"/>
          </a:xfrm>
          <a:custGeom>
            <a:avLst/>
            <a:gdLst/>
            <a:ahLst/>
            <a:cxnLst/>
            <a:rect l="l" t="t" r="r" b="b"/>
            <a:pathLst>
              <a:path w="5675696" h="5503557">
                <a:moveTo>
                  <a:pt x="0" y="0"/>
                </a:moveTo>
                <a:lnTo>
                  <a:pt x="5675696" y="0"/>
                </a:lnTo>
                <a:lnTo>
                  <a:pt x="5675696" y="5503557"/>
                </a:lnTo>
                <a:lnTo>
                  <a:pt x="0" y="550355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nvGrpSpPr>
          <p:cNvPr id="12" name="Group 12"/>
          <p:cNvGrpSpPr/>
          <p:nvPr/>
        </p:nvGrpSpPr>
        <p:grpSpPr>
          <a:xfrm rot="25320">
            <a:off x="7089443" y="4412351"/>
            <a:ext cx="4111415" cy="3472081"/>
            <a:chOff x="0" y="0"/>
            <a:chExt cx="592102" cy="500029"/>
          </a:xfrm>
        </p:grpSpPr>
        <p:sp>
          <p:nvSpPr>
            <p:cNvPr id="13" name="Freeform 13"/>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3"/>
              <a:stretch>
                <a:fillRect l="-120835" t="-15048" b="-15048"/>
              </a:stretch>
            </a:blipFill>
          </p:spPr>
        </p:sp>
      </p:grpSp>
      <p:sp>
        <p:nvSpPr>
          <p:cNvPr id="14" name="Freeform 14"/>
          <p:cNvSpPr/>
          <p:nvPr/>
        </p:nvSpPr>
        <p:spPr>
          <a:xfrm flipH="1">
            <a:off x="11896926" y="2663728"/>
            <a:ext cx="5585049" cy="5415658"/>
          </a:xfrm>
          <a:custGeom>
            <a:avLst/>
            <a:gdLst/>
            <a:ahLst/>
            <a:cxnLst/>
            <a:rect l="l" t="t" r="r" b="b"/>
            <a:pathLst>
              <a:path w="5585049" h="5415658">
                <a:moveTo>
                  <a:pt x="5585049" y="0"/>
                </a:moveTo>
                <a:lnTo>
                  <a:pt x="0" y="0"/>
                </a:lnTo>
                <a:lnTo>
                  <a:pt x="0" y="5415658"/>
                </a:lnTo>
                <a:lnTo>
                  <a:pt x="5585049" y="5415658"/>
                </a:lnTo>
                <a:lnTo>
                  <a:pt x="5585049"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5" name="Group 15"/>
          <p:cNvGrpSpPr/>
          <p:nvPr/>
        </p:nvGrpSpPr>
        <p:grpSpPr>
          <a:xfrm rot="-979234">
            <a:off x="12559537" y="3425062"/>
            <a:ext cx="4045750" cy="3416628"/>
            <a:chOff x="0" y="0"/>
            <a:chExt cx="592102" cy="500029"/>
          </a:xfrm>
        </p:grpSpPr>
        <p:sp>
          <p:nvSpPr>
            <p:cNvPr id="16" name="Freeform 16"/>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4"/>
              <a:stretch>
                <a:fillRect l="-34874" r="-34874"/>
              </a:stretch>
            </a:blipFill>
          </p:spPr>
        </p:sp>
      </p:gr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Tree>
    <p:extLst>
      <p:ext uri="{BB962C8B-B14F-4D97-AF65-F5344CB8AC3E}">
        <p14:creationId xmlns:p14="http://schemas.microsoft.com/office/powerpoint/2010/main" val="189006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419535" y="3153853"/>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0" name="TextBox 30"/>
          <p:cNvSpPr txBox="1"/>
          <p:nvPr/>
        </p:nvSpPr>
        <p:spPr>
          <a:xfrm>
            <a:off x="2872411" y="4900390"/>
            <a:ext cx="7566455" cy="14773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II. BÀI TẬP </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extLst>
      <p:ext uri="{BB962C8B-B14F-4D97-AF65-F5344CB8AC3E}">
        <p14:creationId xmlns:p14="http://schemas.microsoft.com/office/powerpoint/2010/main" val="133792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419535" y="3153853"/>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0" name="TextBox 30"/>
          <p:cNvSpPr txBox="1"/>
          <p:nvPr/>
        </p:nvSpPr>
        <p:spPr>
          <a:xfrm>
            <a:off x="3540749" y="5178429"/>
            <a:ext cx="7566455" cy="1477328"/>
          </a:xfrm>
          <a:prstGeom prst="rect">
            <a:avLst/>
          </a:prstGeom>
        </p:spPr>
        <p:txBody>
          <a:bodyPr lIns="0" tIns="0" rIns="0" bIns="0" rtlCol="0" anchor="t">
            <a:spAutoFit/>
          </a:bodyPr>
          <a:lstStyle/>
          <a:p>
            <a:r>
              <a:rPr lang="vi-VN"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1. Bài tập 1</a:t>
            </a:r>
            <a:endParaRPr lang="en-GB"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extLst>
      <p:ext uri="{BB962C8B-B14F-4D97-AF65-F5344CB8AC3E}">
        <p14:creationId xmlns:p14="http://schemas.microsoft.com/office/powerpoint/2010/main" val="347104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2726363" y="952500"/>
            <a:ext cx="13317706" cy="80055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243931" y="1104901"/>
            <a:ext cx="13317706" cy="8153400"/>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504380" y="1796698"/>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1" name="TextBox 51"/>
          <p:cNvSpPr txBox="1"/>
          <p:nvPr/>
        </p:nvSpPr>
        <p:spPr>
          <a:xfrm>
            <a:off x="3197306" y="2337322"/>
            <a:ext cx="11646041" cy="1231106"/>
          </a:xfrm>
          <a:prstGeom prst="rect">
            <a:avLst/>
          </a:prstGeom>
        </p:spPr>
        <p:txBody>
          <a:bodyPr lIns="0" tIns="0" rIns="0" bIns="0" rtlCol="0" anchor="t">
            <a:spAutoFit/>
          </a:bodyPr>
          <a:lstStyle/>
          <a:p>
            <a:pPr algn="just"/>
            <a:r>
              <a:rPr lang="vi-VN" sz="4000" b="1">
                <a:latin typeface="Times New Roman" panose="02020603050405020304" pitchFamily="18" charset="0"/>
                <a:cs typeface="Times New Roman" panose="02020603050405020304" pitchFamily="18" charset="0"/>
              </a:rPr>
              <a:t>Chuyển </a:t>
            </a:r>
            <a:r>
              <a:rPr lang="vi-VN" sz="4000" b="1" smtClean="0">
                <a:latin typeface="Times New Roman" panose="02020603050405020304" pitchFamily="18" charset="0"/>
                <a:cs typeface="Times New Roman" panose="02020603050405020304" pitchFamily="18" charset="0"/>
              </a:rPr>
              <a:t>thành: </a:t>
            </a:r>
            <a:r>
              <a:rPr lang="vi-VN" sz="4000">
                <a:latin typeface="Times New Roman" panose="02020603050405020304" pitchFamily="18" charset="0"/>
                <a:cs typeface="Times New Roman" panose="02020603050405020304" pitchFamily="18" charset="0"/>
              </a:rPr>
              <a:t>Dân ta,</a:t>
            </a:r>
            <a:r>
              <a:rPr lang="vi-VN" sz="4000" b="1">
                <a:latin typeface="Times New Roman" panose="02020603050405020304" pitchFamily="18" charset="0"/>
                <a:cs typeface="Times New Roman" panose="02020603050405020304" pitchFamily="18" charset="0"/>
              </a:rPr>
              <a:t> từ đó</a:t>
            </a:r>
            <a:r>
              <a:rPr lang="vi-VN" sz="4000">
                <a:latin typeface="Times New Roman" panose="02020603050405020304" pitchFamily="18" charset="0"/>
                <a:cs typeface="Times New Roman" panose="02020603050405020304" pitchFamily="18" charset="0"/>
              </a:rPr>
              <a:t> chịu hai tầng xiềng xích: Pháp và Nhật. Dân ta, </a:t>
            </a:r>
            <a:r>
              <a:rPr lang="vi-VN" sz="4000" b="1">
                <a:latin typeface="Times New Roman" panose="02020603050405020304" pitchFamily="18" charset="0"/>
                <a:cs typeface="Times New Roman" panose="02020603050405020304" pitchFamily="18" charset="0"/>
              </a:rPr>
              <a:t>từ đó</a:t>
            </a:r>
            <a:r>
              <a:rPr lang="vi-VN" sz="4000">
                <a:latin typeface="Times New Roman" panose="02020603050405020304" pitchFamily="18" charset="0"/>
                <a:cs typeface="Times New Roman" panose="02020603050405020304" pitchFamily="18" charset="0"/>
              </a:rPr>
              <a:t> càng cực khổ, nghèo nàn</a:t>
            </a:r>
            <a:endParaRPr lang="en-GB" sz="4000">
              <a:latin typeface="Times New Roman" panose="02020603050405020304" pitchFamily="18" charset="0"/>
              <a:cs typeface="Times New Roman" panose="02020603050405020304" pitchFamily="18" charset="0"/>
            </a:endParaRPr>
          </a:p>
        </p:txBody>
      </p:sp>
      <p:sp>
        <p:nvSpPr>
          <p:cNvPr id="52" name="Rectangle 51"/>
          <p:cNvSpPr/>
          <p:nvPr/>
        </p:nvSpPr>
        <p:spPr>
          <a:xfrm>
            <a:off x="3094418" y="3700272"/>
            <a:ext cx="11865517" cy="1323439"/>
          </a:xfrm>
          <a:prstGeom prst="rect">
            <a:avLst/>
          </a:prstGeom>
        </p:spPr>
        <p:txBody>
          <a:bodyPr wrap="square">
            <a:spAutoFit/>
          </a:bodyPr>
          <a:lstStyle/>
          <a:p>
            <a:pPr algn="just">
              <a:spcAft>
                <a:spcPts val="0"/>
              </a:spcAft>
              <a:tabLst>
                <a:tab pos="1386840" algn="l"/>
              </a:tabLst>
            </a:pPr>
            <a:r>
              <a:rPr lang="vi-VN" sz="4000" b="1">
                <a:latin typeface="Times New Roman" panose="02020603050405020304" pitchFamily="18" charset="0"/>
                <a:ea typeface="Times New Roman" panose="02020603050405020304" pitchFamily="18" charset="0"/>
                <a:cs typeface="Times New Roman" panose="02020603050405020304" pitchFamily="18" charset="0"/>
              </a:rPr>
              <a:t>* Cách chuyển: </a:t>
            </a:r>
            <a:r>
              <a:rPr lang="vi-VN" sz="4000">
                <a:latin typeface="Times New Roman" panose="02020603050405020304" pitchFamily="18" charset="0"/>
                <a:ea typeface="Times New Roman" panose="02020603050405020304" pitchFamily="18" charset="0"/>
                <a:cs typeface="Times New Roman" panose="02020603050405020304" pitchFamily="18" charset="0"/>
              </a:rPr>
              <a:t>Chuyển trạng ngữ đang ở đầu câu xuống sau chủ ngữ.</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p:cNvSpPr/>
          <p:nvPr/>
        </p:nvSpPr>
        <p:spPr>
          <a:xfrm>
            <a:off x="3067612" y="5176011"/>
            <a:ext cx="12368606" cy="3785652"/>
          </a:xfrm>
          <a:prstGeom prst="rect">
            <a:avLst/>
          </a:prstGeom>
        </p:spPr>
        <p:txBody>
          <a:bodyPr wrap="square">
            <a:spAutoFit/>
          </a:bodyPr>
          <a:lstStyle/>
          <a:p>
            <a:pPr algn="just">
              <a:spcAft>
                <a:spcPts val="0"/>
              </a:spcAft>
              <a:tabLst>
                <a:tab pos="1386840" algn="l"/>
              </a:tabLst>
            </a:pPr>
            <a:r>
              <a:rPr lang="vi-VN" sz="4000" b="1">
                <a:latin typeface="Times New Roman" panose="02020603050405020304" pitchFamily="18" charset="0"/>
                <a:ea typeface="Times New Roman" panose="02020603050405020304" pitchFamily="18" charset="0"/>
                <a:cs typeface="Times New Roman" panose="02020603050405020304" pitchFamily="18" charset="0"/>
              </a:rPr>
              <a:t>* Việc tác giả đặt trạng ngữ ở đầu câu văn có tác </a:t>
            </a:r>
            <a:r>
              <a:rPr lang="vi-VN" sz="4000" b="1" smtClean="0">
                <a:latin typeface="Times New Roman" panose="02020603050405020304" pitchFamily="18" charset="0"/>
                <a:ea typeface="Times New Roman" panose="02020603050405020304" pitchFamily="18" charset="0"/>
                <a:cs typeface="Times New Roman" panose="02020603050405020304" pitchFamily="18" charset="0"/>
              </a:rPr>
              <a:t>dụng</a:t>
            </a:r>
            <a:endParaRPr lang="en-GB" sz="4000" b="1">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4000">
                <a:latin typeface="Times New Roman" panose="02020603050405020304" pitchFamily="18" charset="0"/>
                <a:ea typeface="Times New Roman" panose="02020603050405020304" pitchFamily="18" charset="0"/>
                <a:cs typeface="Times New Roman" panose="02020603050405020304" pitchFamily="18" charset="0"/>
              </a:rPr>
              <a:t>+ Nhấn mạnh vào bối cảnh của sự việc được biểu thị trong câu </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4000">
                <a:latin typeface="Times New Roman" panose="02020603050405020304" pitchFamily="18" charset="0"/>
                <a:ea typeface="Times New Roman" panose="02020603050405020304" pitchFamily="18" charset="0"/>
                <a:cs typeface="Times New Roman" panose="02020603050405020304" pitchFamily="18" charset="0"/>
              </a:rPr>
              <a:t>+ Tạo sự liên kết chặt chẽ giữa các câu (các câu được liên kết bởi phép thế và ý nghĩa cũng có sự liên kết chặt chẽ với những câu trước).</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Rectangle 53"/>
          <p:cNvSpPr/>
          <p:nvPr/>
        </p:nvSpPr>
        <p:spPr>
          <a:xfrm>
            <a:off x="6599099" y="1191350"/>
            <a:ext cx="3917071" cy="859402"/>
          </a:xfrm>
          <a:prstGeom prst="rect">
            <a:avLst/>
          </a:prstGeom>
        </p:spPr>
        <p:txBody>
          <a:bodyPr wrap="square">
            <a:spAutoFit/>
          </a:bodyPr>
          <a:lstStyle/>
          <a:p>
            <a:pPr algn="ctr">
              <a:lnSpc>
                <a:spcPct val="125000"/>
              </a:lnSpc>
              <a:spcAft>
                <a:spcPts val="0"/>
              </a:spcAft>
              <a:tabLst>
                <a:tab pos="1386840" algn="l"/>
              </a:tabLst>
            </a:pPr>
            <a:r>
              <a:rPr lang="vi-VN" sz="4400" b="1" smtClean="0">
                <a:latin typeface="Times New Roman" panose="02020603050405020304" pitchFamily="18" charset="0"/>
                <a:ea typeface="Times New Roman" panose="02020603050405020304" pitchFamily="18" charset="0"/>
                <a:cs typeface="Times New Roman" panose="02020603050405020304" pitchFamily="18" charset="0"/>
              </a:rPr>
              <a:t>Phần a</a:t>
            </a:r>
            <a:endParaRPr lang="en-GB" sz="44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872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2726363" y="419100"/>
            <a:ext cx="14680784" cy="85389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1133352" y="723900"/>
            <a:ext cx="15935447" cy="8648267"/>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133353" y="-773574"/>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1" name="TextBox 51"/>
          <p:cNvSpPr txBox="1"/>
          <p:nvPr/>
        </p:nvSpPr>
        <p:spPr>
          <a:xfrm>
            <a:off x="1402352" y="2503558"/>
            <a:ext cx="14980648" cy="1231106"/>
          </a:xfrm>
          <a:prstGeom prst="rect">
            <a:avLst/>
          </a:prstGeom>
        </p:spPr>
        <p:txBody>
          <a:bodyPr wrap="square" lIns="0" tIns="0" rIns="0" bIns="0" rtlCol="0" anchor="t">
            <a:spAutoFit/>
          </a:bodyPr>
          <a:lstStyle/>
          <a:p>
            <a:r>
              <a:rPr lang="vi-VN" sz="4000" b="1" smtClean="0">
                <a:latin typeface="Times New Roman" panose="02020603050405020304" pitchFamily="18" charset="0"/>
                <a:cs typeface="Times New Roman" panose="02020603050405020304" pitchFamily="18" charset="0"/>
              </a:rPr>
              <a:t>Chuyển:</a:t>
            </a:r>
          </a:p>
          <a:p>
            <a:r>
              <a:rPr lang="vi-VN" sz="4000" b="1" smtClean="0">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Con bé không kịp nhận ra anh là cha </a:t>
            </a:r>
            <a:r>
              <a:rPr lang="vi-VN" sz="4000" b="1">
                <a:latin typeface="Times New Roman" panose="02020603050405020304" pitchFamily="18" charset="0"/>
                <a:cs typeface="Times New Roman" panose="02020603050405020304" pitchFamily="18" charset="0"/>
              </a:rPr>
              <a:t>trong ba ngày ngắn ngủi đó</a:t>
            </a:r>
            <a:r>
              <a:rPr lang="vi-VN" sz="4000">
                <a:latin typeface="Times New Roman" panose="02020603050405020304" pitchFamily="18" charset="0"/>
                <a:cs typeface="Times New Roman" panose="02020603050405020304" pitchFamily="18" charset="0"/>
              </a:rPr>
              <a:t>.</a:t>
            </a:r>
            <a:endParaRPr lang="en-GB" sz="4000">
              <a:latin typeface="Times New Roman" panose="02020603050405020304" pitchFamily="18" charset="0"/>
              <a:cs typeface="Times New Roman" panose="02020603050405020304" pitchFamily="18" charset="0"/>
            </a:endParaRPr>
          </a:p>
        </p:txBody>
      </p:sp>
      <p:sp>
        <p:nvSpPr>
          <p:cNvPr id="52" name="Rectangle 51"/>
          <p:cNvSpPr/>
          <p:nvPr/>
        </p:nvSpPr>
        <p:spPr>
          <a:xfrm>
            <a:off x="1276536" y="4065350"/>
            <a:ext cx="13066013" cy="707886"/>
          </a:xfrm>
          <a:prstGeom prst="rect">
            <a:avLst/>
          </a:prstGeom>
        </p:spPr>
        <p:txBody>
          <a:bodyPr wrap="none">
            <a:spAutoFit/>
          </a:bodyPr>
          <a:lstStyle/>
          <a:p>
            <a:pPr algn="just">
              <a:tabLst>
                <a:tab pos="1386840" algn="l"/>
              </a:tabLst>
            </a:pPr>
            <a:r>
              <a:rPr lang="vi-VN" sz="4000" b="1">
                <a:latin typeface="Times New Roman" panose="02020603050405020304" pitchFamily="18" charset="0"/>
                <a:cs typeface="Times New Roman" panose="02020603050405020304" pitchFamily="18" charset="0"/>
              </a:rPr>
              <a:t>* Cách chuyển: </a:t>
            </a:r>
            <a:r>
              <a:rPr lang="vi-VN" sz="4000">
                <a:latin typeface="Times New Roman" panose="02020603050405020304" pitchFamily="18" charset="0"/>
                <a:cs typeface="Times New Roman" panose="02020603050405020304" pitchFamily="18" charset="0"/>
              </a:rPr>
              <a:t>Trạng ngữ ở đầu câu chuyển xuống cuối câu</a:t>
            </a:r>
            <a:r>
              <a:rPr lang="vi-VN" sz="4000" smtClean="0">
                <a:latin typeface="Times New Roman" panose="02020603050405020304" pitchFamily="18" charset="0"/>
                <a:cs typeface="Times New Roman" panose="02020603050405020304" pitchFamily="18" charset="0"/>
              </a:rPr>
              <a:t>.</a:t>
            </a:r>
            <a:r>
              <a:rPr lang="vi-VN" sz="40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p:cNvSpPr/>
          <p:nvPr/>
        </p:nvSpPr>
        <p:spPr>
          <a:xfrm>
            <a:off x="1226767" y="5208351"/>
            <a:ext cx="15458258" cy="3170099"/>
          </a:xfrm>
          <a:prstGeom prst="rect">
            <a:avLst/>
          </a:prstGeom>
        </p:spPr>
        <p:txBody>
          <a:bodyPr wrap="square">
            <a:spAutoFit/>
          </a:bodyPr>
          <a:lstStyle/>
          <a:p>
            <a:pPr algn="just"/>
            <a:r>
              <a:rPr lang="vi-VN" sz="4000" b="1">
                <a:latin typeface="Times New Roman" panose="02020603050405020304" pitchFamily="18" charset="0"/>
                <a:cs typeface="Times New Roman" panose="02020603050405020304" pitchFamily="18" charset="0"/>
              </a:rPr>
              <a:t>* Việc tác giả đặt trạng ngữ ở đầu câu văn có tác dụng:</a:t>
            </a:r>
            <a:endParaRPr lang="en-GB" sz="4000" b="1">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Nhằm mục đích nhấn mạnh vào bối cảnh của sự việc được biểu thị trong câu (khoảng thời gian ngắn ngủi)</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Tạo sự liên kết chặt chẽ giữa các câu (các câu được liên kết bởi phép thế và ý nghĩa cũng có sự liên kết chặt chẽ với những câu trước).</a:t>
            </a:r>
            <a:endParaRPr lang="en-GB" sz="4000">
              <a:latin typeface="Times New Roman" panose="02020603050405020304" pitchFamily="18" charset="0"/>
              <a:cs typeface="Times New Roman" panose="02020603050405020304" pitchFamily="18" charset="0"/>
            </a:endParaRPr>
          </a:p>
        </p:txBody>
      </p:sp>
      <p:sp>
        <p:nvSpPr>
          <p:cNvPr id="54" name="Rectangle 53"/>
          <p:cNvSpPr/>
          <p:nvPr/>
        </p:nvSpPr>
        <p:spPr>
          <a:xfrm>
            <a:off x="8112314" y="1046217"/>
            <a:ext cx="2403286" cy="938719"/>
          </a:xfrm>
          <a:prstGeom prst="rect">
            <a:avLst/>
          </a:prstGeom>
        </p:spPr>
        <p:txBody>
          <a:bodyPr wrap="square">
            <a:spAutoFit/>
          </a:bodyPr>
          <a:lstStyle/>
          <a:p>
            <a:pPr algn="just">
              <a:lnSpc>
                <a:spcPct val="125000"/>
              </a:lnSpc>
              <a:spcAft>
                <a:spcPts val="0"/>
              </a:spcAft>
              <a:tabLst>
                <a:tab pos="1386840" algn="l"/>
              </a:tabLst>
            </a:pPr>
            <a:r>
              <a:rPr lang="vi-VN" sz="4400" b="1" smtClean="0">
                <a:latin typeface="Times New Roman" panose="02020603050405020304" pitchFamily="18" charset="0"/>
                <a:ea typeface="Times New Roman" panose="02020603050405020304" pitchFamily="18" charset="0"/>
                <a:cs typeface="Times New Roman" panose="02020603050405020304" pitchFamily="18" charset="0"/>
              </a:rPr>
              <a:t>Phần b</a:t>
            </a:r>
            <a:endParaRPr lang="en-GB" sz="44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61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212923" y="262602"/>
            <a:ext cx="11862154" cy="33239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vi-VN" sz="10800" b="1" smtClean="0">
                <a:solidFill>
                  <a:srgbClr val="665B82"/>
                </a:solidFill>
                <a:latin typeface="+mj-lt"/>
                <a:ea typeface="Ara Hamah Homs"/>
                <a:cs typeface="Ara Hamah Homs"/>
                <a:sym typeface="Ara Hamah Homs"/>
              </a:rPr>
              <a:t>Hoạt động </a:t>
            </a:r>
          </a:p>
          <a:p>
            <a:pPr algn="ctr"/>
            <a:r>
              <a:rPr lang="vi-VN" sz="10800" b="1">
                <a:solidFill>
                  <a:srgbClr val="665B82"/>
                </a:solidFill>
                <a:latin typeface="+mj-lt"/>
                <a:ea typeface="Ara Hamah Homs"/>
                <a:cs typeface="Ara Hamah Homs"/>
                <a:sym typeface="Ara Hamah Homs"/>
              </a:rPr>
              <a:t>K</a:t>
            </a:r>
            <a:r>
              <a:rPr lang="vi-VN" sz="10800" b="1" smtClean="0">
                <a:solidFill>
                  <a:srgbClr val="665B82"/>
                </a:solidFill>
                <a:latin typeface="+mj-lt"/>
                <a:ea typeface="Ara Hamah Homs"/>
                <a:cs typeface="Ara Hamah Homs"/>
                <a:sym typeface="Ara Hamah Homs"/>
              </a:rPr>
              <a:t>hởi động</a:t>
            </a:r>
            <a:endParaRPr lang="en-US" sz="10800" b="1">
              <a:solidFill>
                <a:srgbClr val="665B82"/>
              </a:solidFill>
              <a:latin typeface="+mj-lt"/>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8" name="Freeform 8"/>
          <p:cNvSpPr/>
          <p:nvPr/>
        </p:nvSpPr>
        <p:spPr>
          <a:xfrm>
            <a:off x="805864" y="2663728"/>
            <a:ext cx="5585049" cy="5415658"/>
          </a:xfrm>
          <a:custGeom>
            <a:avLst/>
            <a:gdLst/>
            <a:ahLst/>
            <a:cxnLst/>
            <a:rect l="l" t="t" r="r" b="b"/>
            <a:pathLst>
              <a:path w="5585049" h="5415658">
                <a:moveTo>
                  <a:pt x="0" y="0"/>
                </a:moveTo>
                <a:lnTo>
                  <a:pt x="5585049" y="0"/>
                </a:lnTo>
                <a:lnTo>
                  <a:pt x="5585049" y="5415658"/>
                </a:lnTo>
                <a:lnTo>
                  <a:pt x="0" y="541565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9"/>
          <p:cNvGrpSpPr/>
          <p:nvPr/>
        </p:nvGrpSpPr>
        <p:grpSpPr>
          <a:xfrm rot="970235">
            <a:off x="1636856" y="3449889"/>
            <a:ext cx="4045750" cy="3416628"/>
            <a:chOff x="0" y="0"/>
            <a:chExt cx="592102" cy="500029"/>
          </a:xfrm>
        </p:grpSpPr>
        <p:sp>
          <p:nvSpPr>
            <p:cNvPr id="10" name="Freeform 10"/>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0"/>
              <a:stretch>
                <a:fillRect l="-13376" r="-13376"/>
              </a:stretch>
            </a:blipFill>
          </p:spPr>
        </p:sp>
      </p:grpSp>
      <p:sp>
        <p:nvSpPr>
          <p:cNvPr id="11" name="Freeform 11"/>
          <p:cNvSpPr/>
          <p:nvPr/>
        </p:nvSpPr>
        <p:spPr>
          <a:xfrm rot="-944915">
            <a:off x="6306152" y="3622210"/>
            <a:ext cx="5675696" cy="5503557"/>
          </a:xfrm>
          <a:custGeom>
            <a:avLst/>
            <a:gdLst/>
            <a:ahLst/>
            <a:cxnLst/>
            <a:rect l="l" t="t" r="r" b="b"/>
            <a:pathLst>
              <a:path w="5675696" h="5503557">
                <a:moveTo>
                  <a:pt x="0" y="0"/>
                </a:moveTo>
                <a:lnTo>
                  <a:pt x="5675696" y="0"/>
                </a:lnTo>
                <a:lnTo>
                  <a:pt x="5675696" y="5503557"/>
                </a:lnTo>
                <a:lnTo>
                  <a:pt x="0" y="550355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nvGrpSpPr>
          <p:cNvPr id="12" name="Group 12"/>
          <p:cNvGrpSpPr/>
          <p:nvPr/>
        </p:nvGrpSpPr>
        <p:grpSpPr>
          <a:xfrm rot="25320">
            <a:off x="7089443" y="4412351"/>
            <a:ext cx="4111415" cy="3472081"/>
            <a:chOff x="0" y="0"/>
            <a:chExt cx="592102" cy="500029"/>
          </a:xfrm>
        </p:grpSpPr>
        <p:sp>
          <p:nvSpPr>
            <p:cNvPr id="13" name="Freeform 13"/>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3"/>
              <a:stretch>
                <a:fillRect l="-120835" t="-15048" b="-15048"/>
              </a:stretch>
            </a:blipFill>
          </p:spPr>
        </p:sp>
      </p:grpSp>
      <p:sp>
        <p:nvSpPr>
          <p:cNvPr id="14" name="Freeform 14"/>
          <p:cNvSpPr/>
          <p:nvPr/>
        </p:nvSpPr>
        <p:spPr>
          <a:xfrm flipH="1">
            <a:off x="11896926" y="2663728"/>
            <a:ext cx="5585049" cy="5415658"/>
          </a:xfrm>
          <a:custGeom>
            <a:avLst/>
            <a:gdLst/>
            <a:ahLst/>
            <a:cxnLst/>
            <a:rect l="l" t="t" r="r" b="b"/>
            <a:pathLst>
              <a:path w="5585049" h="5415658">
                <a:moveTo>
                  <a:pt x="5585049" y="0"/>
                </a:moveTo>
                <a:lnTo>
                  <a:pt x="0" y="0"/>
                </a:lnTo>
                <a:lnTo>
                  <a:pt x="0" y="5415658"/>
                </a:lnTo>
                <a:lnTo>
                  <a:pt x="5585049" y="5415658"/>
                </a:lnTo>
                <a:lnTo>
                  <a:pt x="5585049"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5" name="Group 15"/>
          <p:cNvGrpSpPr/>
          <p:nvPr/>
        </p:nvGrpSpPr>
        <p:grpSpPr>
          <a:xfrm rot="-979234">
            <a:off x="12559537" y="3425062"/>
            <a:ext cx="4045750" cy="3416628"/>
            <a:chOff x="0" y="0"/>
            <a:chExt cx="592102" cy="500029"/>
          </a:xfrm>
        </p:grpSpPr>
        <p:sp>
          <p:nvSpPr>
            <p:cNvPr id="16" name="Freeform 16"/>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4"/>
              <a:stretch>
                <a:fillRect l="-34874" r="-34874"/>
              </a:stretch>
            </a:blipFill>
          </p:spPr>
        </p:sp>
      </p:gr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Tree>
    <p:extLst>
      <p:ext uri="{BB962C8B-B14F-4D97-AF65-F5344CB8AC3E}">
        <p14:creationId xmlns:p14="http://schemas.microsoft.com/office/powerpoint/2010/main" val="35841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2726363" y="495300"/>
            <a:ext cx="13317706" cy="84627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056292" y="895565"/>
            <a:ext cx="13317706" cy="8495867"/>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504380" y="1796698"/>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1" name="TextBox 51"/>
          <p:cNvSpPr txBox="1"/>
          <p:nvPr/>
        </p:nvSpPr>
        <p:spPr>
          <a:xfrm>
            <a:off x="3187337" y="2330912"/>
            <a:ext cx="11646041" cy="2462213"/>
          </a:xfrm>
          <a:prstGeom prst="rect">
            <a:avLst/>
          </a:prstGeom>
        </p:spPr>
        <p:txBody>
          <a:bodyPr lIns="0" tIns="0" rIns="0" bIns="0" rtlCol="0" anchor="t">
            <a:spAutoFit/>
          </a:bodyPr>
          <a:lstStyle/>
          <a:p>
            <a:pPr algn="just"/>
            <a:r>
              <a:rPr lang="vi-VN" sz="4000" b="1">
                <a:latin typeface="Times New Roman" panose="02020603050405020304" pitchFamily="18" charset="0"/>
                <a:cs typeface="Times New Roman" panose="02020603050405020304" pitchFamily="18" charset="0"/>
              </a:rPr>
              <a:t>Chuyển: </a:t>
            </a:r>
            <a:r>
              <a:rPr lang="vi-VN" sz="4000">
                <a:latin typeface="Times New Roman" panose="02020603050405020304" pitchFamily="18" charset="0"/>
                <a:cs typeface="Times New Roman" panose="02020603050405020304" pitchFamily="18" charset="0"/>
              </a:rPr>
              <a:t>Giữa mặt vịnh mênh mông, xanh ngắt và tim tím, mấy tảng đá với hình thù kì dị và dường như được bút sơn của một họa sĩ quét lên vô số màu sắc từ màu xanh ngọc bích đến màu đỏ nâu và vàng </a:t>
            </a:r>
            <a:r>
              <a:rPr lang="vi-VN" sz="4000" b="1">
                <a:latin typeface="Times New Roman" panose="02020603050405020304" pitchFamily="18" charset="0"/>
                <a:cs typeface="Times New Roman" panose="02020603050405020304" pitchFamily="18" charset="0"/>
              </a:rPr>
              <a:t>nhô lên.</a:t>
            </a:r>
            <a:endParaRPr lang="en-GB" sz="4000">
              <a:solidFill>
                <a:prstClr val="black"/>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3092489" y="5132510"/>
            <a:ext cx="11740889" cy="1323439"/>
          </a:xfrm>
          <a:prstGeom prst="rect">
            <a:avLst/>
          </a:prstGeom>
        </p:spPr>
        <p:txBody>
          <a:bodyPr wrap="square">
            <a:spAutoFit/>
          </a:bodyPr>
          <a:lstStyle/>
          <a:p>
            <a:r>
              <a:rPr lang="vi-VN" sz="4000" b="1">
                <a:latin typeface="Times New Roman" panose="02020603050405020304" pitchFamily="18" charset="0"/>
                <a:cs typeface="Times New Roman" panose="02020603050405020304" pitchFamily="18" charset="0"/>
              </a:rPr>
              <a:t>* Cách chuyển: </a:t>
            </a:r>
            <a:r>
              <a:rPr lang="vi-VN" sz="4000">
                <a:latin typeface="Times New Roman" panose="02020603050405020304" pitchFamily="18" charset="0"/>
                <a:cs typeface="Times New Roman" panose="02020603050405020304" pitchFamily="18" charset="0"/>
              </a:rPr>
              <a:t>Chuyển vị trí vị ngữ (</a:t>
            </a:r>
            <a:r>
              <a:rPr lang="vi-VN" sz="4000" i="1">
                <a:latin typeface="Times New Roman" panose="02020603050405020304" pitchFamily="18" charset="0"/>
                <a:cs typeface="Times New Roman" panose="02020603050405020304" pitchFamily="18" charset="0"/>
              </a:rPr>
              <a:t>nhô lên</a:t>
            </a:r>
            <a:r>
              <a:rPr lang="vi-VN" sz="4000">
                <a:latin typeface="Times New Roman" panose="02020603050405020304" pitchFamily="18" charset="0"/>
                <a:cs typeface="Times New Roman" panose="02020603050405020304" pitchFamily="18" charset="0"/>
              </a:rPr>
              <a:t>) xuống vị trí thông thường, sau chủ ngữ.</a:t>
            </a:r>
            <a:endParaRPr lang="en-GB" sz="4000">
              <a:latin typeface="Times New Roman" panose="02020603050405020304" pitchFamily="18" charset="0"/>
              <a:cs typeface="Times New Roman" panose="02020603050405020304" pitchFamily="18" charset="0"/>
            </a:endParaRPr>
          </a:p>
        </p:txBody>
      </p:sp>
      <p:sp>
        <p:nvSpPr>
          <p:cNvPr id="53" name="Rectangle 52"/>
          <p:cNvSpPr/>
          <p:nvPr/>
        </p:nvSpPr>
        <p:spPr>
          <a:xfrm>
            <a:off x="3068118" y="6757234"/>
            <a:ext cx="11765259" cy="1938992"/>
          </a:xfrm>
          <a:prstGeom prst="rect">
            <a:avLst/>
          </a:prstGeom>
        </p:spPr>
        <p:txBody>
          <a:bodyPr wrap="square">
            <a:spAutoFit/>
          </a:bodyPr>
          <a:lstStyle/>
          <a:p>
            <a:pPr algn="just"/>
            <a:r>
              <a:rPr lang="vi-VN" sz="4000">
                <a:latin typeface="Times New Roman" panose="02020603050405020304" pitchFamily="18" charset="0"/>
                <a:cs typeface="Times New Roman" panose="02020603050405020304" pitchFamily="18" charset="0"/>
              </a:rPr>
              <a:t>* Việc tác giả lựa chọn vị ngữ ở câu này lên trước chủ ngữ là: nhấn mạnh vào sự xuất hiện của trạng thái (</a:t>
            </a:r>
            <a:r>
              <a:rPr lang="vi-VN" sz="4000" i="1">
                <a:latin typeface="Times New Roman" panose="02020603050405020304" pitchFamily="18" charset="0"/>
                <a:cs typeface="Times New Roman" panose="02020603050405020304" pitchFamily="18" charset="0"/>
              </a:rPr>
              <a:t>nhô lên</a:t>
            </a:r>
            <a:r>
              <a:rPr lang="vi-VN" sz="4000">
                <a:latin typeface="Times New Roman" panose="02020603050405020304" pitchFamily="18" charset="0"/>
                <a:cs typeface="Times New Roman" panose="02020603050405020304" pitchFamily="18" charset="0"/>
              </a:rPr>
              <a:t>) của sự vật biểu thị ở chủ ngữ.</a:t>
            </a:r>
            <a:endParaRPr lang="en-GB" sz="4000">
              <a:latin typeface="Times New Roman" panose="02020603050405020304" pitchFamily="18" charset="0"/>
              <a:cs typeface="Times New Roman" panose="02020603050405020304" pitchFamily="18" charset="0"/>
            </a:endParaRPr>
          </a:p>
        </p:txBody>
      </p:sp>
      <p:sp>
        <p:nvSpPr>
          <p:cNvPr id="54" name="Rectangle 53"/>
          <p:cNvSpPr/>
          <p:nvPr/>
        </p:nvSpPr>
        <p:spPr>
          <a:xfrm>
            <a:off x="6998487" y="1031384"/>
            <a:ext cx="2641514" cy="1131079"/>
          </a:xfrm>
          <a:prstGeom prst="rect">
            <a:avLst/>
          </a:prstGeom>
        </p:spPr>
        <p:txBody>
          <a:bodyPr wrap="square">
            <a:spAutoFit/>
          </a:bodyPr>
          <a:lstStyle/>
          <a:p>
            <a:pPr algn="ctr">
              <a:lnSpc>
                <a:spcPct val="125000"/>
              </a:lnSpc>
              <a:tabLst>
                <a:tab pos="1386840" algn="l"/>
              </a:tabLst>
            </a:pPr>
            <a:r>
              <a:rPr lang="vi-VN" sz="54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 c</a:t>
            </a:r>
            <a:endParaRPr lang="en-GB" sz="54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8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2726363" y="495300"/>
            <a:ext cx="13317706" cy="84627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115373" y="876300"/>
            <a:ext cx="13317706" cy="8495867"/>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221199" y="-361076"/>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1" name="TextBox 51"/>
          <p:cNvSpPr txBox="1"/>
          <p:nvPr/>
        </p:nvSpPr>
        <p:spPr>
          <a:xfrm>
            <a:off x="2926633" y="2074962"/>
            <a:ext cx="11646041" cy="2215991"/>
          </a:xfrm>
          <a:prstGeom prst="rect">
            <a:avLst/>
          </a:prstGeom>
        </p:spPr>
        <p:txBody>
          <a:bodyPr lIns="0" tIns="0" rIns="0" bIns="0" rtlCol="0" anchor="t">
            <a:spAutoFit/>
          </a:bodyPr>
          <a:lstStyle/>
          <a:p>
            <a:r>
              <a:rPr lang="en-US" sz="4800" b="1" smtClean="0">
                <a:latin typeface="Times New Roman" panose="02020603050405020304" pitchFamily="18" charset="0"/>
                <a:cs typeface="Times New Roman" panose="02020603050405020304" pitchFamily="18" charset="0"/>
              </a:rPr>
              <a:t>Chuyển</a:t>
            </a:r>
            <a:r>
              <a:rPr lang="en-US" sz="4800" b="1">
                <a:latin typeface="Times New Roman" panose="02020603050405020304" pitchFamily="18" charset="0"/>
                <a:cs typeface="Times New Roman" panose="02020603050405020304" pitchFamily="18" charset="0"/>
              </a:rPr>
              <a:t>: </a:t>
            </a:r>
            <a:endParaRPr lang="en-GB" sz="4800" b="1">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Lom khom dưới núi </a:t>
            </a:r>
            <a:r>
              <a:rPr lang="en-US" sz="4800" b="1">
                <a:latin typeface="Times New Roman" panose="02020603050405020304" pitchFamily="18" charset="0"/>
                <a:cs typeface="Times New Roman" panose="02020603050405020304" pitchFamily="18" charset="0"/>
              </a:rPr>
              <a:t>vài chú tiều</a:t>
            </a:r>
            <a:endParaRPr lang="en-GB" sz="4800">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Lác đác bên sông </a:t>
            </a:r>
            <a:r>
              <a:rPr lang="en-US" sz="4800" b="1">
                <a:latin typeface="Times New Roman" panose="02020603050405020304" pitchFamily="18" charset="0"/>
                <a:cs typeface="Times New Roman" panose="02020603050405020304" pitchFamily="18" charset="0"/>
              </a:rPr>
              <a:t>mấy nhà chợ.</a:t>
            </a:r>
            <a:endParaRPr lang="en-GB" sz="4800">
              <a:latin typeface="Times New Roman" panose="02020603050405020304" pitchFamily="18" charset="0"/>
              <a:cs typeface="Times New Roman" panose="02020603050405020304" pitchFamily="18" charset="0"/>
            </a:endParaRPr>
          </a:p>
        </p:txBody>
      </p:sp>
      <p:sp>
        <p:nvSpPr>
          <p:cNvPr id="52" name="Rectangle 51"/>
          <p:cNvSpPr/>
          <p:nvPr/>
        </p:nvSpPr>
        <p:spPr>
          <a:xfrm>
            <a:off x="2856519" y="4495692"/>
            <a:ext cx="12263738" cy="1569660"/>
          </a:xfrm>
          <a:prstGeom prst="rect">
            <a:avLst/>
          </a:prstGeom>
        </p:spPr>
        <p:txBody>
          <a:bodyPr wrap="square">
            <a:spAutoFit/>
          </a:bodyPr>
          <a:lstStyle/>
          <a:p>
            <a:r>
              <a:rPr lang="en-US" sz="4800" b="1">
                <a:latin typeface="Times New Roman" panose="02020603050405020304" pitchFamily="18" charset="0"/>
                <a:cs typeface="Times New Roman" panose="02020603050405020304" pitchFamily="18" charset="0"/>
              </a:rPr>
              <a:t>* Cách chuyển: </a:t>
            </a:r>
            <a:r>
              <a:rPr lang="en-US" sz="4800">
                <a:latin typeface="Times New Roman" panose="02020603050405020304" pitchFamily="18" charset="0"/>
                <a:cs typeface="Times New Roman" panose="02020603050405020304" pitchFamily="18" charset="0"/>
              </a:rPr>
              <a:t>Chuyển danh từ xuống vị trí thông thương (sau số từ</a:t>
            </a:r>
            <a:r>
              <a:rPr lang="en-US" sz="4800" smtClean="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p:txBody>
      </p:sp>
      <p:sp>
        <p:nvSpPr>
          <p:cNvPr id="53" name="Rectangle 52"/>
          <p:cNvSpPr/>
          <p:nvPr/>
        </p:nvSpPr>
        <p:spPr>
          <a:xfrm>
            <a:off x="2907017" y="6106609"/>
            <a:ext cx="12085815" cy="3046988"/>
          </a:xfrm>
          <a:prstGeom prst="rect">
            <a:avLst/>
          </a:prstGeom>
        </p:spPr>
        <p:txBody>
          <a:bodyPr wrap="square">
            <a:spAutoFit/>
          </a:bodyPr>
          <a:lstStyle/>
          <a:p>
            <a:pPr algn="just"/>
            <a:r>
              <a:rPr lang="en-US" sz="4800">
                <a:latin typeface="Times New Roman" panose="02020603050405020304" pitchFamily="18" charset="0"/>
                <a:cs typeface="Times New Roman" panose="02020603050405020304" pitchFamily="18" charset="0"/>
              </a:rPr>
              <a:t>* </a:t>
            </a:r>
            <a:r>
              <a:rPr lang="vi-VN" sz="4800">
                <a:latin typeface="Times New Roman" panose="02020603050405020304" pitchFamily="18" charset="0"/>
                <a:cs typeface="Times New Roman" panose="02020603050405020304" pitchFamily="18" charset="0"/>
              </a:rPr>
              <a:t>Việc tác giả chuyển vị trí của các thành phần này lên đầu cụm danh từ </a:t>
            </a:r>
            <a:r>
              <a:rPr lang="en-US" sz="4800">
                <a:latin typeface="Times New Roman" panose="02020603050405020304" pitchFamily="18" charset="0"/>
                <a:cs typeface="Times New Roman" panose="02020603050405020304" pitchFamily="18" charset="0"/>
              </a:rPr>
              <a:t>như ở câu đã cho nhằm nhấn mạnh vào sự vật được biểu thị </a:t>
            </a:r>
            <a:r>
              <a:rPr lang="vi-VN" sz="4800">
                <a:latin typeface="Times New Roman" panose="02020603050405020304" pitchFamily="18" charset="0"/>
                <a:cs typeface="Times New Roman" panose="02020603050405020304" pitchFamily="18" charset="0"/>
              </a:rPr>
              <a:t>bởi các thành phần này</a:t>
            </a:r>
            <a:endParaRPr lang="en-GB" sz="4800">
              <a:latin typeface="Times New Roman" panose="02020603050405020304" pitchFamily="18" charset="0"/>
              <a:cs typeface="Times New Roman" panose="02020603050405020304" pitchFamily="18" charset="0"/>
            </a:endParaRPr>
          </a:p>
        </p:txBody>
      </p:sp>
      <p:sp>
        <p:nvSpPr>
          <p:cNvPr id="54" name="Rectangle 53"/>
          <p:cNvSpPr/>
          <p:nvPr/>
        </p:nvSpPr>
        <p:spPr>
          <a:xfrm>
            <a:off x="8097966" y="896983"/>
            <a:ext cx="3152624" cy="1131079"/>
          </a:xfrm>
          <a:prstGeom prst="rect">
            <a:avLst/>
          </a:prstGeom>
        </p:spPr>
        <p:txBody>
          <a:bodyPr wrap="square">
            <a:spAutoFit/>
          </a:bodyPr>
          <a:lstStyle/>
          <a:p>
            <a:pPr algn="just">
              <a:lnSpc>
                <a:spcPct val="125000"/>
              </a:lnSpc>
              <a:tabLst>
                <a:tab pos="1386840" algn="l"/>
              </a:tabLst>
            </a:pPr>
            <a:r>
              <a:rPr lang="vi-VN" sz="54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 d</a:t>
            </a:r>
            <a:endParaRPr lang="en-GB" sz="54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40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419535" y="3153853"/>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0" name="TextBox 30"/>
          <p:cNvSpPr txBox="1"/>
          <p:nvPr/>
        </p:nvSpPr>
        <p:spPr>
          <a:xfrm>
            <a:off x="2989087" y="4938860"/>
            <a:ext cx="7566455" cy="17697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vi-VN" sz="115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 </a:t>
            </a:r>
            <a:r>
              <a:rPr lang="vi-VN"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Bài tập </a:t>
            </a:r>
            <a:r>
              <a:rPr lang="vi-VN" sz="115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a:t>
            </a:r>
            <a:endParaRPr lang="en-GB"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extLst>
      <p:ext uri="{BB962C8B-B14F-4D97-AF65-F5344CB8AC3E}">
        <p14:creationId xmlns:p14="http://schemas.microsoft.com/office/powerpoint/2010/main" val="5861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2726363" y="495300"/>
            <a:ext cx="13317706" cy="84627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243931" y="800100"/>
            <a:ext cx="13317706" cy="8458200"/>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504380" y="1796698"/>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1" name="TextBox 51"/>
          <p:cNvSpPr txBox="1"/>
          <p:nvPr/>
        </p:nvSpPr>
        <p:spPr>
          <a:xfrm>
            <a:off x="3290151" y="2411075"/>
            <a:ext cx="11646041" cy="1354217"/>
          </a:xfrm>
          <a:prstGeom prst="rect">
            <a:avLst/>
          </a:prstGeom>
        </p:spPr>
        <p:txBody>
          <a:bodyPr lIns="0" tIns="0" rIns="0" bIns="0" rtlCol="0" anchor="t">
            <a:spAutoFit/>
          </a:bodyPr>
          <a:lstStyle/>
          <a:p>
            <a:r>
              <a:rPr lang="vi-VN" sz="4400" b="1">
                <a:latin typeface="Times New Roman" panose="02020603050405020304" pitchFamily="18" charset="0"/>
                <a:cs typeface="Times New Roman" panose="02020603050405020304" pitchFamily="18" charset="0"/>
              </a:rPr>
              <a:t>- Câu bị động: </a:t>
            </a:r>
            <a:r>
              <a:rPr lang="vi-VN" sz="4400">
                <a:latin typeface="Times New Roman" panose="02020603050405020304" pitchFamily="18" charset="0"/>
                <a:cs typeface="Times New Roman" panose="02020603050405020304" pitchFamily="18" charset="0"/>
              </a:rPr>
              <a:t>“</a:t>
            </a:r>
            <a:r>
              <a:rPr lang="vi-VN" sz="4400" i="1">
                <a:latin typeface="Times New Roman" panose="02020603050405020304" pitchFamily="18" charset="0"/>
                <a:cs typeface="Times New Roman" panose="02020603050405020304" pitchFamily="18" charset="0"/>
              </a:rPr>
              <a:t>Những động tác xe đài được thực hiện rất phong phú”.</a:t>
            </a:r>
            <a:endParaRPr lang="en-GB" sz="4400">
              <a:latin typeface="Times New Roman" panose="02020603050405020304" pitchFamily="18" charset="0"/>
              <a:cs typeface="Times New Roman" panose="02020603050405020304" pitchFamily="18" charset="0"/>
            </a:endParaRPr>
          </a:p>
        </p:txBody>
      </p:sp>
      <p:sp>
        <p:nvSpPr>
          <p:cNvPr id="52" name="Rectangle 51"/>
          <p:cNvSpPr/>
          <p:nvPr/>
        </p:nvSpPr>
        <p:spPr>
          <a:xfrm>
            <a:off x="3105515" y="4275016"/>
            <a:ext cx="12261448" cy="4154984"/>
          </a:xfrm>
          <a:prstGeom prst="rect">
            <a:avLst/>
          </a:prstGeom>
        </p:spPr>
        <p:txBody>
          <a:bodyPr wrap="square">
            <a:spAutoFit/>
          </a:bodyPr>
          <a:lstStyle/>
          <a:p>
            <a:pPr algn="just"/>
            <a:r>
              <a:rPr lang="vi-VN" sz="4400" b="1">
                <a:latin typeface="Times New Roman" panose="02020603050405020304" pitchFamily="18" charset="0"/>
                <a:cs typeface="Times New Roman" panose="02020603050405020304" pitchFamily="18" charset="0"/>
              </a:rPr>
              <a:t>- Sự phù hợp của câu này:</a:t>
            </a:r>
            <a:endParaRPr lang="en-GB" sz="4400" b="1">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Câu bị động xuất hiện sau câu đầu tiên (giới thiệu nghi thức của xe đài trong đấu vật, được kết thúc bằng cụm từ </a:t>
            </a:r>
            <a:r>
              <a:rPr lang="vi-VN" sz="4400" i="1">
                <a:latin typeface="Times New Roman" panose="02020603050405020304" pitchFamily="18" charset="0"/>
                <a:cs typeface="Times New Roman" panose="02020603050405020304" pitchFamily="18" charset="0"/>
              </a:rPr>
              <a:t>nghi thức xe đài)</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Việc dùng câu bị động với chủ ngữ là từ </a:t>
            </a:r>
            <a:r>
              <a:rPr lang="vi-VN" sz="4400" b="1" i="1">
                <a:latin typeface="Times New Roman" panose="02020603050405020304" pitchFamily="18" charset="0"/>
                <a:cs typeface="Times New Roman" panose="02020603050405020304" pitchFamily="18" charset="0"/>
              </a:rPr>
              <a:t>xe đài</a:t>
            </a:r>
            <a:r>
              <a:rPr lang="vi-VN" sz="4400">
                <a:latin typeface="Times New Roman" panose="02020603050405020304" pitchFamily="18" charset="0"/>
                <a:cs typeface="Times New Roman" panose="02020603050405020304" pitchFamily="18" charset="0"/>
              </a:rPr>
              <a:t> được lặp lại tạo nên sự liên kết chặt chẽ với câu trên.</a:t>
            </a:r>
            <a:endParaRPr lang="en-GB" sz="4400">
              <a:latin typeface="Times New Roman" panose="02020603050405020304" pitchFamily="18" charset="0"/>
              <a:cs typeface="Times New Roman" panose="02020603050405020304" pitchFamily="18" charset="0"/>
            </a:endParaRPr>
          </a:p>
        </p:txBody>
      </p:sp>
      <p:sp>
        <p:nvSpPr>
          <p:cNvPr id="54" name="Rectangle 53"/>
          <p:cNvSpPr/>
          <p:nvPr/>
        </p:nvSpPr>
        <p:spPr>
          <a:xfrm>
            <a:off x="7523096" y="874428"/>
            <a:ext cx="3417728" cy="1246495"/>
          </a:xfrm>
          <a:prstGeom prst="rect">
            <a:avLst/>
          </a:prstGeom>
        </p:spPr>
        <p:txBody>
          <a:bodyPr wrap="square">
            <a:spAutoFit/>
          </a:bodyPr>
          <a:lstStyle/>
          <a:p>
            <a:pPr algn="just">
              <a:lnSpc>
                <a:spcPct val="125000"/>
              </a:lnSpc>
              <a:tabLst>
                <a:tab pos="1386840" algn="l"/>
              </a:tabLst>
            </a:pPr>
            <a:r>
              <a:rPr lang="vi-VN" sz="60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 a</a:t>
            </a:r>
            <a:endParaRPr lang="en-GB" sz="60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8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2726363" y="647700"/>
            <a:ext cx="13317706" cy="83103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115373" y="1104900"/>
            <a:ext cx="13317706" cy="8267267"/>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504380" y="1796698"/>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1" name="TextBox 51"/>
          <p:cNvSpPr txBox="1"/>
          <p:nvPr/>
        </p:nvSpPr>
        <p:spPr>
          <a:xfrm>
            <a:off x="2922533" y="2930183"/>
            <a:ext cx="12193799" cy="2462213"/>
          </a:xfrm>
          <a:prstGeom prst="rect">
            <a:avLst/>
          </a:prstGeom>
        </p:spPr>
        <p:txBody>
          <a:bodyPr wrap="square" lIns="0" tIns="0" rIns="0" bIns="0" rtlCol="0" anchor="t">
            <a:spAutoFit/>
          </a:bodyPr>
          <a:lstStyle/>
          <a:p>
            <a:pPr algn="just"/>
            <a:r>
              <a:rPr lang="vi-VN" sz="4000" b="1">
                <a:latin typeface="Times New Roman" panose="02020603050405020304" pitchFamily="18" charset="0"/>
                <a:cs typeface="Times New Roman" panose="02020603050405020304" pitchFamily="18" charset="0"/>
              </a:rPr>
              <a:t>- Câu bị động: </a:t>
            </a:r>
            <a:r>
              <a:rPr lang="vi-VN" sz="4000">
                <a:latin typeface="Times New Roman" panose="02020603050405020304" pitchFamily="18" charset="0"/>
                <a:cs typeface="Times New Roman" panose="02020603050405020304" pitchFamily="18" charset="0"/>
              </a:rPr>
              <a:t>“</a:t>
            </a:r>
            <a:r>
              <a:rPr lang="vi-VN" sz="4000" i="1">
                <a:latin typeface="Times New Roman" panose="02020603050405020304" pitchFamily="18" charset="0"/>
                <a:cs typeface="Times New Roman" panose="02020603050405020304" pitchFamily="18" charset="0"/>
              </a:rPr>
              <a:t>Hệ thống địa đạo được xây dựng sớm nhất tại hai xã Tân Phú Trung và Phước Vĩnh An” </a:t>
            </a:r>
            <a:r>
              <a:rPr lang="vi-VN" sz="4000">
                <a:latin typeface="Times New Roman" panose="02020603050405020304" pitchFamily="18" charset="0"/>
                <a:cs typeface="Times New Roman" panose="02020603050405020304" pitchFamily="18" charset="0"/>
              </a:rPr>
              <a:t>và</a:t>
            </a:r>
            <a:r>
              <a:rPr lang="vi-VN" sz="4000" i="1">
                <a:latin typeface="Times New Roman" panose="02020603050405020304" pitchFamily="18" charset="0"/>
                <a:cs typeface="Times New Roman" panose="02020603050405020304" pitchFamily="18" charset="0"/>
              </a:rPr>
              <a:t> “Sang giai đoạn kháng chiến chống đế quốc Mỹ, địa đạo được gia cố và mở rộng”</a:t>
            </a:r>
            <a:endParaRPr lang="en-GB" sz="4000">
              <a:latin typeface="Times New Roman" panose="02020603050405020304" pitchFamily="18" charset="0"/>
              <a:cs typeface="Times New Roman" panose="02020603050405020304" pitchFamily="18" charset="0"/>
            </a:endParaRPr>
          </a:p>
        </p:txBody>
      </p:sp>
      <p:sp>
        <p:nvSpPr>
          <p:cNvPr id="53" name="Rectangle 52"/>
          <p:cNvSpPr/>
          <p:nvPr/>
        </p:nvSpPr>
        <p:spPr>
          <a:xfrm>
            <a:off x="2856519" y="5720996"/>
            <a:ext cx="12259813" cy="2554545"/>
          </a:xfrm>
          <a:prstGeom prst="rect">
            <a:avLst/>
          </a:prstGeom>
        </p:spPr>
        <p:txBody>
          <a:bodyPr wrap="square">
            <a:spAutoFit/>
          </a:bodyPr>
          <a:lstStyle/>
          <a:p>
            <a:pPr algn="just"/>
            <a:r>
              <a:rPr lang="vi-VN" sz="4000" b="1">
                <a:latin typeface="Times New Roman" panose="02020603050405020304" pitchFamily="18" charset="0"/>
                <a:cs typeface="Times New Roman" panose="02020603050405020304" pitchFamily="18" charset="0"/>
              </a:rPr>
              <a:t>-  Sự phù hợp của các câu này:</a:t>
            </a:r>
            <a:endParaRPr lang="en-GB" sz="4000" b="1">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Việc sử dụng hai câu bị động (có chủ ngữ là từ </a:t>
            </a:r>
            <a:r>
              <a:rPr lang="vi-VN" sz="4000" i="1">
                <a:latin typeface="Times New Roman" panose="02020603050405020304" pitchFamily="18" charset="0"/>
                <a:cs typeface="Times New Roman" panose="02020603050405020304" pitchFamily="18" charset="0"/>
              </a:rPr>
              <a:t>địa tạo</a:t>
            </a:r>
            <a:r>
              <a:rPr lang="vi-VN" sz="4000">
                <a:latin typeface="Times New Roman" panose="02020603050405020304" pitchFamily="18" charset="0"/>
                <a:cs typeface="Times New Roman" panose="02020603050405020304" pitchFamily="18" charset="0"/>
              </a:rPr>
              <a:t> đã xuất hiện ở những câu trước) tạo sự liên kết chặt chẽ giữa câu này với câu đứng trước.</a:t>
            </a:r>
            <a:endParaRPr lang="en-GB" sz="4000">
              <a:latin typeface="Times New Roman" panose="02020603050405020304" pitchFamily="18" charset="0"/>
              <a:cs typeface="Times New Roman" panose="02020603050405020304" pitchFamily="18" charset="0"/>
            </a:endParaRPr>
          </a:p>
        </p:txBody>
      </p:sp>
      <p:sp>
        <p:nvSpPr>
          <p:cNvPr id="54" name="Rectangle 53"/>
          <p:cNvSpPr/>
          <p:nvPr/>
        </p:nvSpPr>
        <p:spPr>
          <a:xfrm>
            <a:off x="7239000" y="1406715"/>
            <a:ext cx="2159008" cy="1015663"/>
          </a:xfrm>
          <a:prstGeom prst="rect">
            <a:avLst/>
          </a:prstGeom>
        </p:spPr>
        <p:txBody>
          <a:bodyPr wrap="square">
            <a:spAutoFit/>
          </a:bodyPr>
          <a:lstStyle/>
          <a:p>
            <a:pPr algn="just">
              <a:lnSpc>
                <a:spcPct val="125000"/>
              </a:lnSpc>
              <a:tabLst>
                <a:tab pos="1386840" algn="l"/>
              </a:tabLst>
            </a:pPr>
            <a:r>
              <a:rPr lang="vi-VN" sz="48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 b</a:t>
            </a:r>
            <a:endParaRPr lang="en-GB" sz="48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3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1000"/>
                                        <p:tgtEl>
                                          <p:spTgt spid="54">
                                            <p:txEl>
                                              <p:pRg st="0" end="0"/>
                                            </p:txEl>
                                          </p:spTgt>
                                        </p:tgtEl>
                                      </p:cBhvr>
                                    </p:animEffect>
                                    <p:anim calcmode="lin" valueType="num">
                                      <p:cBhvr>
                                        <p:cTn id="8"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inVertical)">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inVertical)">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2726362" y="190500"/>
            <a:ext cx="14494837" cy="87675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1066800" y="571500"/>
            <a:ext cx="15773399" cy="8800667"/>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592484" y="-394603"/>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1" name="TextBox 51"/>
          <p:cNvSpPr txBox="1"/>
          <p:nvPr/>
        </p:nvSpPr>
        <p:spPr>
          <a:xfrm>
            <a:off x="1821142" y="1894067"/>
            <a:ext cx="14340803" cy="3077766"/>
          </a:xfrm>
          <a:prstGeom prst="rect">
            <a:avLst/>
          </a:prstGeom>
        </p:spPr>
        <p:txBody>
          <a:bodyPr wrap="square" lIns="0" tIns="0" rIns="0" bIns="0" rtlCol="0" anchor="t">
            <a:spAutoFit/>
          </a:bodyPr>
          <a:lstStyle/>
          <a:p>
            <a:pPr algn="just"/>
            <a:r>
              <a:rPr lang="vi-VN" sz="4000" b="1">
                <a:latin typeface="Times New Roman" panose="02020603050405020304" pitchFamily="18" charset="0"/>
                <a:cs typeface="Times New Roman" panose="02020603050405020304" pitchFamily="18" charset="0"/>
              </a:rPr>
              <a:t>- Câu bị động: </a:t>
            </a:r>
            <a:endParaRPr lang="en-GB" sz="4000" b="1">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Câu thứ hai: “</a:t>
            </a:r>
            <a:r>
              <a:rPr lang="vi-VN" sz="4000" i="1">
                <a:latin typeface="Times New Roman" panose="02020603050405020304" pitchFamily="18" charset="0"/>
                <a:cs typeface="Times New Roman" panose="02020603050405020304" pitchFamily="18" charset="0"/>
              </a:rPr>
              <a:t>Môi trường sống của động vật bị con người chiếm lĩnh, phá hoại</a:t>
            </a:r>
            <a:r>
              <a:rPr lang="vi-VN" sz="4000">
                <a:latin typeface="Times New Roman" panose="02020603050405020304" pitchFamily="18" charset="0"/>
                <a:cs typeface="Times New Roman" panose="02020603050405020304" pitchFamily="18" charset="0"/>
              </a:rPr>
              <a:t>.” </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Câu thứ ba: </a:t>
            </a:r>
            <a:r>
              <a:rPr lang="vi-VN" sz="4000" i="1">
                <a:latin typeface="Times New Roman" panose="02020603050405020304" pitchFamily="18" charset="0"/>
                <a:cs typeface="Times New Roman" panose="02020603050405020304" pitchFamily="18" charset="0"/>
              </a:rPr>
              <a:t>“Nhiều loại, thậm chí thường xuyên bị con người ngược đãi, săn bắt vô tổ chức và tàn sát không nương tay.”</a:t>
            </a:r>
            <a:endParaRPr lang="en-GB" sz="4000">
              <a:latin typeface="Times New Roman" panose="02020603050405020304" pitchFamily="18" charset="0"/>
              <a:cs typeface="Times New Roman" panose="02020603050405020304" pitchFamily="18" charset="0"/>
            </a:endParaRPr>
          </a:p>
        </p:txBody>
      </p:sp>
      <p:sp>
        <p:nvSpPr>
          <p:cNvPr id="53" name="Rectangle 52"/>
          <p:cNvSpPr/>
          <p:nvPr/>
        </p:nvSpPr>
        <p:spPr>
          <a:xfrm>
            <a:off x="1821142" y="5205586"/>
            <a:ext cx="14333257" cy="3785652"/>
          </a:xfrm>
          <a:prstGeom prst="rect">
            <a:avLst/>
          </a:prstGeom>
        </p:spPr>
        <p:txBody>
          <a:bodyPr wrap="square">
            <a:spAutoFit/>
          </a:bodyPr>
          <a:lstStyle/>
          <a:p>
            <a:pPr algn="just"/>
            <a:r>
              <a:rPr lang="vi-VN" sz="4000" b="1">
                <a:latin typeface="Times New Roman" panose="02020603050405020304" pitchFamily="18" charset="0"/>
                <a:cs typeface="Times New Roman" panose="02020603050405020304" pitchFamily="18" charset="0"/>
              </a:rPr>
              <a:t>- Sự phù hợp của các câu này: </a:t>
            </a:r>
            <a:r>
              <a:rPr lang="vi-VN" sz="4000">
                <a:latin typeface="Times New Roman" panose="02020603050405020304" pitchFamily="18" charset="0"/>
                <a:cs typeface="Times New Roman" panose="02020603050405020304" pitchFamily="18" charset="0"/>
              </a:rPr>
              <a:t>câu mở đầu nhận xét về dân số (ngày càng tăng) và số lượng động vật (ngày một giảm). Nhận xét này được phát triển ở hai câu tiếp theo: Môi trường sống của động vật bị xâm hại; nhiều loại động vật bị tàn sát. Việc dùng hai câu bị động với chủ ngữ lặp lại các từ </a:t>
            </a:r>
            <a:r>
              <a:rPr lang="vi-VN" sz="4000" i="1">
                <a:latin typeface="Times New Roman" panose="02020603050405020304" pitchFamily="18" charset="0"/>
                <a:cs typeface="Times New Roman" panose="02020603050405020304" pitchFamily="18" charset="0"/>
              </a:rPr>
              <a:t>động vật, loài</a:t>
            </a:r>
            <a:r>
              <a:rPr lang="vi-VN" sz="4000">
                <a:latin typeface="Times New Roman" panose="02020603050405020304" pitchFamily="18" charset="0"/>
                <a:cs typeface="Times New Roman" panose="02020603050405020304" pitchFamily="18" charset="0"/>
              </a:rPr>
              <a:t> thể hiện sự liên kết chặt chẽ về nội dung và hình thức giữa các câu trong đoạn văn. </a:t>
            </a:r>
            <a:endParaRPr lang="en-GB" sz="4000">
              <a:latin typeface="Times New Roman" panose="02020603050405020304" pitchFamily="18" charset="0"/>
              <a:cs typeface="Times New Roman" panose="02020603050405020304" pitchFamily="18" charset="0"/>
            </a:endParaRPr>
          </a:p>
        </p:txBody>
      </p:sp>
      <p:sp>
        <p:nvSpPr>
          <p:cNvPr id="54" name="Rectangle 53"/>
          <p:cNvSpPr/>
          <p:nvPr/>
        </p:nvSpPr>
        <p:spPr>
          <a:xfrm>
            <a:off x="7789026" y="633142"/>
            <a:ext cx="2288898" cy="1131079"/>
          </a:xfrm>
          <a:prstGeom prst="rect">
            <a:avLst/>
          </a:prstGeom>
        </p:spPr>
        <p:txBody>
          <a:bodyPr wrap="square">
            <a:spAutoFit/>
          </a:bodyPr>
          <a:lstStyle/>
          <a:p>
            <a:pPr algn="just">
              <a:lnSpc>
                <a:spcPct val="125000"/>
              </a:lnSpc>
              <a:tabLst>
                <a:tab pos="1386840" algn="l"/>
              </a:tabLst>
            </a:pPr>
            <a:r>
              <a:rPr lang="vi-VN" sz="54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 c</a:t>
            </a:r>
            <a:endParaRPr lang="en-GB" sz="54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56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inVertical)">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inVertical)">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419535" y="3153853"/>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0" name="TextBox 30"/>
          <p:cNvSpPr txBox="1"/>
          <p:nvPr/>
        </p:nvSpPr>
        <p:spPr>
          <a:xfrm>
            <a:off x="2985458" y="4835964"/>
            <a:ext cx="7566455" cy="1769715"/>
          </a:xfrm>
          <a:prstGeom prst="rect">
            <a:avLst/>
          </a:prstGeom>
        </p:spPr>
        <p:txBody>
          <a:bodyPr lIns="0" tIns="0" rIns="0" bIns="0" rtlCol="0" anchor="t">
            <a:spAutoFit/>
          </a:bodyPr>
          <a:lstStyle/>
          <a:p>
            <a:r>
              <a:rPr lang="vi-VN"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3. </a:t>
            </a:r>
            <a:r>
              <a:rPr lang="vi-VN"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Bài tập </a:t>
            </a:r>
            <a:r>
              <a:rPr lang="vi-VN"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3</a:t>
            </a:r>
            <a:endParaRPr lang="en-GB"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extLst>
      <p:ext uri="{BB962C8B-B14F-4D97-AF65-F5344CB8AC3E}">
        <p14:creationId xmlns:p14="http://schemas.microsoft.com/office/powerpoint/2010/main" val="283552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2726363" y="1181100"/>
            <a:ext cx="13317706" cy="77769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2243931" y="1796697"/>
            <a:ext cx="13317706" cy="7461603"/>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just">
                <a:lnSpc>
                  <a:spcPts val="2659"/>
                </a:lnSpc>
                <a:spcBef>
                  <a:spcPct val="0"/>
                </a:spcBef>
              </a:pPr>
              <a:endParaRPr sz="4400">
                <a:latin typeface="Times New Roman" panose="02020603050405020304" pitchFamily="18" charset="0"/>
                <a:cs typeface="Times New Roman" panose="02020603050405020304" pitchFamily="18" charset="0"/>
              </a:endParaRPr>
            </a:p>
          </p:txBody>
        </p:sp>
      </p:grpSp>
      <p:sp>
        <p:nvSpPr>
          <p:cNvPr id="48" name="Freeform 48"/>
          <p:cNvSpPr/>
          <p:nvPr/>
        </p:nvSpPr>
        <p:spPr>
          <a:xfrm>
            <a:off x="1504380" y="1796698"/>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1" name="TextBox 51"/>
          <p:cNvSpPr txBox="1"/>
          <p:nvPr/>
        </p:nvSpPr>
        <p:spPr>
          <a:xfrm>
            <a:off x="3168491" y="2469438"/>
            <a:ext cx="11646041" cy="2031325"/>
          </a:xfrm>
          <a:prstGeom prst="rect">
            <a:avLst/>
          </a:prstGeom>
        </p:spPr>
        <p:txBody>
          <a:bodyPr lIns="0" tIns="0" rIns="0" bIns="0" rtlCol="0" anchor="t">
            <a:spAutoFit/>
          </a:bodyPr>
          <a:lstStyle/>
          <a:p>
            <a:pPr algn="just"/>
            <a:r>
              <a:rPr lang="vi-VN" sz="4400">
                <a:latin typeface="Times New Roman" panose="02020603050405020304" pitchFamily="18" charset="0"/>
                <a:cs typeface="Times New Roman" panose="02020603050405020304" pitchFamily="18" charset="0"/>
              </a:rPr>
              <a:t>a, </a:t>
            </a:r>
            <a:r>
              <a:rPr lang="vi-VN" sz="4400" i="1">
                <a:latin typeface="Times New Roman" panose="02020603050405020304" pitchFamily="18" charset="0"/>
                <a:cs typeface="Times New Roman" panose="02020603050405020304" pitchFamily="18" charset="0"/>
              </a:rPr>
              <a:t>Quan phó bảng Sắc đã dẫn hai con trai đi hầu khắp những nơi nổi tiếng về phong cảnh đẹp, về di tích lịch sử của Nghệ An</a:t>
            </a:r>
            <a:r>
              <a:rPr lang="vi-VN" sz="4400">
                <a:latin typeface="Times New Roman" panose="02020603050405020304" pitchFamily="18" charset="0"/>
                <a:cs typeface="Times New Roman" panose="02020603050405020304" pitchFamily="18" charset="0"/>
              </a:rPr>
              <a:t>.(Sơn Tùng)</a:t>
            </a:r>
            <a:endParaRPr lang="en-GB" sz="4400">
              <a:latin typeface="Times New Roman" panose="02020603050405020304" pitchFamily="18" charset="0"/>
              <a:cs typeface="Times New Roman" panose="02020603050405020304" pitchFamily="18" charset="0"/>
            </a:endParaRPr>
          </a:p>
        </p:txBody>
      </p:sp>
      <p:sp>
        <p:nvSpPr>
          <p:cNvPr id="53" name="Rectangle 52"/>
          <p:cNvSpPr/>
          <p:nvPr/>
        </p:nvSpPr>
        <p:spPr>
          <a:xfrm>
            <a:off x="3227546" y="4945281"/>
            <a:ext cx="11860054" cy="2123658"/>
          </a:xfrm>
          <a:prstGeom prst="rect">
            <a:avLst/>
          </a:prstGeom>
        </p:spPr>
        <p:txBody>
          <a:bodyPr wrap="square">
            <a:spAutoFit/>
          </a:bodyPr>
          <a:lstStyle/>
          <a:p>
            <a:pPr algn="just">
              <a:spcAft>
                <a:spcPts val="0"/>
              </a:spcAft>
              <a:tabLst>
                <a:tab pos="1386840" algn="l"/>
              </a:tabLst>
            </a:pPr>
            <a:r>
              <a:rPr lang="vi-VN" sz="4400" smtClean="0">
                <a:latin typeface="Times New Roman" panose="02020603050405020304" pitchFamily="18" charset="0"/>
                <a:ea typeface="Times New Roman" panose="02020603050405020304" pitchFamily="18" charset="0"/>
                <a:cs typeface="Times New Roman" panose="02020603050405020304" pitchFamily="18" charset="0"/>
              </a:rPr>
              <a:t>=&gt; </a:t>
            </a:r>
            <a:r>
              <a:rPr lang="vi-VN" sz="4400">
                <a:latin typeface="Times New Roman" panose="02020603050405020304" pitchFamily="18" charset="0"/>
                <a:ea typeface="Times New Roman" panose="02020603050405020304" pitchFamily="18" charset="0"/>
                <a:cs typeface="Times New Roman" panose="02020603050405020304" pitchFamily="18" charset="0"/>
              </a:rPr>
              <a:t>Chuyển: Hai con trai đã được quan phó bảng Sắc dẫn đi hầu khắp những nơi nổi tiếng về phong cảnh đẹp, về di tích lịch sử của Nghệ An.</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barn(inVertical)">
                                      <p:cBhvr>
                                        <p:cTn id="1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2726363" y="2473515"/>
            <a:ext cx="13317706" cy="6484584"/>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2243931" y="2773716"/>
            <a:ext cx="13317706" cy="6484584"/>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sp>
        <p:nvSpPr>
          <p:cNvPr id="48" name="Freeform 48"/>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0" name="TextBox 50"/>
          <p:cNvSpPr txBox="1"/>
          <p:nvPr/>
        </p:nvSpPr>
        <p:spPr>
          <a:xfrm>
            <a:off x="3633625" y="3070736"/>
            <a:ext cx="11646041" cy="830997"/>
          </a:xfrm>
          <a:prstGeom prst="rect">
            <a:avLst/>
          </a:prstGeom>
        </p:spPr>
        <p:txBody>
          <a:bodyPr lIns="0" tIns="0" rIns="0" bIns="0" rtlCol="0" anchor="t">
            <a:spAutoFit/>
          </a:bodyPr>
          <a:lstStyle/>
          <a:p>
            <a:r>
              <a:rPr lang="vi-VN" sz="5400">
                <a:latin typeface="Times New Roman" panose="02020603050405020304" pitchFamily="18" charset="0"/>
                <a:cs typeface="Times New Roman" panose="02020603050405020304" pitchFamily="18" charset="0"/>
              </a:rPr>
              <a:t>b, </a:t>
            </a:r>
            <a:r>
              <a:rPr lang="vi-VN" sz="5400" i="1">
                <a:latin typeface="Times New Roman" panose="02020603050405020304" pitchFamily="18" charset="0"/>
                <a:cs typeface="Times New Roman" panose="02020603050405020304" pitchFamily="18" charset="0"/>
              </a:rPr>
              <a:t>Ba nó bế nó lên</a:t>
            </a:r>
            <a:r>
              <a:rPr lang="vi-VN" sz="5400">
                <a:latin typeface="Times New Roman" panose="02020603050405020304" pitchFamily="18" charset="0"/>
                <a:cs typeface="Times New Roman" panose="02020603050405020304" pitchFamily="18" charset="0"/>
              </a:rPr>
              <a:t> (Nguyễn Quang Sáng)</a:t>
            </a:r>
            <a:endParaRPr lang="en-GB" sz="5400">
              <a:latin typeface="Times New Roman" panose="02020603050405020304" pitchFamily="18" charset="0"/>
              <a:cs typeface="Times New Roman" panose="02020603050405020304" pitchFamily="18" charset="0"/>
            </a:endParaRPr>
          </a:p>
        </p:txBody>
      </p:sp>
      <p:sp>
        <p:nvSpPr>
          <p:cNvPr id="51" name="Freeform 51"/>
          <p:cNvSpPr/>
          <p:nvPr/>
        </p:nvSpPr>
        <p:spPr>
          <a:xfrm>
            <a:off x="1614912" y="1876167"/>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2" name="Rectangle 51"/>
          <p:cNvSpPr/>
          <p:nvPr/>
        </p:nvSpPr>
        <p:spPr>
          <a:xfrm>
            <a:off x="3025057" y="4390585"/>
            <a:ext cx="9786653" cy="1131079"/>
          </a:xfrm>
          <a:prstGeom prst="rect">
            <a:avLst/>
          </a:prstGeom>
        </p:spPr>
        <p:txBody>
          <a:bodyPr wrap="none">
            <a:spAutoFit/>
          </a:bodyPr>
          <a:lstStyle/>
          <a:p>
            <a:pPr algn="just">
              <a:lnSpc>
                <a:spcPct val="125000"/>
              </a:lnSpc>
              <a:spcAft>
                <a:spcPts val="0"/>
              </a:spcAft>
              <a:tabLst>
                <a:tab pos="1386840" algn="l"/>
              </a:tabLst>
            </a:pPr>
            <a:r>
              <a:rPr lang="vi-VN" sz="5400" smtClean="0">
                <a:latin typeface="Times New Roman" panose="02020603050405020304" pitchFamily="18" charset="0"/>
                <a:ea typeface="Times New Roman" panose="02020603050405020304" pitchFamily="18" charset="0"/>
                <a:cs typeface="Times New Roman" panose="02020603050405020304" pitchFamily="18" charset="0"/>
              </a:rPr>
              <a:t>=&gt; </a:t>
            </a:r>
            <a:r>
              <a:rPr lang="vi-VN" sz="5400">
                <a:latin typeface="Times New Roman" panose="02020603050405020304" pitchFamily="18" charset="0"/>
                <a:ea typeface="Times New Roman" panose="02020603050405020304" pitchFamily="18" charset="0"/>
                <a:cs typeface="Times New Roman" panose="02020603050405020304" pitchFamily="18" charset="0"/>
              </a:rPr>
              <a:t>Chuyển: Nó được ba nó bế lên.</a:t>
            </a:r>
            <a:endParaRPr lang="en-GB"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p:cNvSpPr/>
          <p:nvPr/>
        </p:nvSpPr>
        <p:spPr>
          <a:xfrm>
            <a:off x="3305421" y="5664473"/>
            <a:ext cx="11707051" cy="1131079"/>
          </a:xfrm>
          <a:prstGeom prst="rect">
            <a:avLst/>
          </a:prstGeom>
        </p:spPr>
        <p:txBody>
          <a:bodyPr wrap="none">
            <a:spAutoFit/>
          </a:bodyPr>
          <a:lstStyle/>
          <a:p>
            <a:pPr algn="just">
              <a:lnSpc>
                <a:spcPct val="125000"/>
              </a:lnSpc>
              <a:spcAft>
                <a:spcPts val="0"/>
              </a:spcAft>
              <a:tabLst>
                <a:tab pos="1386840" algn="l"/>
              </a:tabLst>
            </a:pPr>
            <a:r>
              <a:rPr lang="vi-VN" sz="5400">
                <a:latin typeface="Times New Roman" panose="02020603050405020304" pitchFamily="18" charset="0"/>
                <a:ea typeface="Times New Roman" panose="02020603050405020304" pitchFamily="18" charset="0"/>
                <a:cs typeface="Times New Roman" panose="02020603050405020304" pitchFamily="18" charset="0"/>
              </a:rPr>
              <a:t>c, </a:t>
            </a:r>
            <a:r>
              <a:rPr lang="vi-VN" sz="5400" i="1">
                <a:latin typeface="Times New Roman" panose="02020603050405020304" pitchFamily="18" charset="0"/>
                <a:ea typeface="Times New Roman" panose="02020603050405020304" pitchFamily="18" charset="0"/>
                <a:cs typeface="Times New Roman" panose="02020603050405020304" pitchFamily="18" charset="0"/>
              </a:rPr>
              <a:t>Tây nó đốt nhà tôi rồi bác ạ</a:t>
            </a:r>
            <a:r>
              <a:rPr lang="vi-VN" sz="5400">
                <a:latin typeface="Times New Roman" panose="02020603050405020304" pitchFamily="18" charset="0"/>
                <a:ea typeface="Times New Roman" panose="02020603050405020304" pitchFamily="18" charset="0"/>
                <a:cs typeface="Times New Roman" panose="02020603050405020304" pitchFamily="18" charset="0"/>
              </a:rPr>
              <a:t> (Kim Lân)</a:t>
            </a:r>
            <a:endParaRPr lang="en-GB"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Rectangle 53"/>
          <p:cNvSpPr/>
          <p:nvPr/>
        </p:nvSpPr>
        <p:spPr>
          <a:xfrm>
            <a:off x="3305483" y="7140226"/>
            <a:ext cx="9803005" cy="1131079"/>
          </a:xfrm>
          <a:prstGeom prst="rect">
            <a:avLst/>
          </a:prstGeom>
        </p:spPr>
        <p:txBody>
          <a:bodyPr wrap="none">
            <a:spAutoFit/>
          </a:bodyPr>
          <a:lstStyle/>
          <a:p>
            <a:pPr algn="just">
              <a:lnSpc>
                <a:spcPct val="125000"/>
              </a:lnSpc>
              <a:spcAft>
                <a:spcPts val="0"/>
              </a:spcAft>
              <a:tabLst>
                <a:tab pos="1386840" algn="l"/>
              </a:tabLst>
            </a:pPr>
            <a:r>
              <a:rPr lang="vi-VN" sz="5400" smtClean="0">
                <a:latin typeface="Times New Roman" panose="02020603050405020304" pitchFamily="18" charset="0"/>
                <a:ea typeface="Times New Roman" panose="02020603050405020304" pitchFamily="18" charset="0"/>
                <a:cs typeface="Times New Roman" panose="02020603050405020304" pitchFamily="18" charset="0"/>
              </a:rPr>
              <a:t>=&gt; </a:t>
            </a:r>
            <a:r>
              <a:rPr lang="vi-VN" sz="5400">
                <a:latin typeface="Times New Roman" panose="02020603050405020304" pitchFamily="18" charset="0"/>
                <a:ea typeface="Times New Roman" panose="02020603050405020304" pitchFamily="18" charset="0"/>
                <a:cs typeface="Times New Roman" panose="02020603050405020304" pitchFamily="18" charset="0"/>
              </a:rPr>
              <a:t>Nhà tôi bị Tây nó đốt rồi bác ạ.</a:t>
            </a:r>
            <a:endParaRPr lang="en-GB" sz="5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fill="hold"/>
                                        <p:tgtEl>
                                          <p:spTgt spid="52"/>
                                        </p:tgtEl>
                                        <p:attrNameLst>
                                          <p:attrName>ppt_x</p:attrName>
                                        </p:attrNameLst>
                                      </p:cBhvr>
                                      <p:tavLst>
                                        <p:tav tm="0">
                                          <p:val>
                                            <p:strVal val="#ppt_x"/>
                                          </p:val>
                                        </p:tav>
                                        <p:tav tm="100000">
                                          <p:val>
                                            <p:strVal val="#ppt_x"/>
                                          </p:val>
                                        </p:tav>
                                      </p:tavLst>
                                    </p:anim>
                                    <p:anim calcmode="lin" valueType="num">
                                      <p:cBhvr additive="base">
                                        <p:cTn id="1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arn(inVertical)">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2726363" y="2473515"/>
            <a:ext cx="13317706" cy="6484584"/>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243931" y="2773716"/>
            <a:ext cx="13317706" cy="6484584"/>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0" name="TextBox 50"/>
          <p:cNvSpPr txBox="1"/>
          <p:nvPr/>
        </p:nvSpPr>
        <p:spPr>
          <a:xfrm>
            <a:off x="3079763" y="3129442"/>
            <a:ext cx="11646041" cy="2215991"/>
          </a:xfrm>
          <a:prstGeom prst="rect">
            <a:avLst/>
          </a:prstGeom>
        </p:spPr>
        <p:txBody>
          <a:bodyPr lIns="0" tIns="0" rIns="0" bIns="0" rtlCol="0" anchor="t">
            <a:spAutoFit/>
          </a:bodyPr>
          <a:lstStyle/>
          <a:p>
            <a:pPr algn="just"/>
            <a:r>
              <a:rPr lang="vi-VN" sz="4800">
                <a:latin typeface="Times New Roman" panose="02020603050405020304" pitchFamily="18" charset="0"/>
                <a:cs typeface="Times New Roman" panose="02020603050405020304" pitchFamily="18" charset="0"/>
              </a:rPr>
              <a:t>d, </a:t>
            </a:r>
            <a:r>
              <a:rPr lang="vi-VN" sz="4800" i="1">
                <a:latin typeface="Times New Roman" panose="02020603050405020304" pitchFamily="18" charset="0"/>
                <a:cs typeface="Times New Roman" panose="02020603050405020304" pitchFamily="18" charset="0"/>
              </a:rPr>
              <a:t>Cuộc sống càng văn minh, tiến bộ, con người càng sử dụng nhiều nước hơn cho mọi nhu cầu của mình.</a:t>
            </a:r>
            <a:r>
              <a:rPr lang="vi-VN" sz="4800">
                <a:latin typeface="Times New Roman" panose="02020603050405020304" pitchFamily="18" charset="0"/>
                <a:cs typeface="Times New Roman" panose="02020603050405020304" pitchFamily="18" charset="0"/>
              </a:rPr>
              <a:t> (Theo Trịnh Văn)</a:t>
            </a:r>
            <a:endParaRPr lang="en-GB" sz="4800">
              <a:latin typeface="Times New Roman" panose="02020603050405020304" pitchFamily="18" charset="0"/>
              <a:cs typeface="Times New Roman" panose="02020603050405020304" pitchFamily="18" charset="0"/>
            </a:endParaRPr>
          </a:p>
        </p:txBody>
      </p:sp>
      <p:sp>
        <p:nvSpPr>
          <p:cNvPr id="51" name="Freeform 51"/>
          <p:cNvSpPr/>
          <p:nvPr/>
        </p:nvSpPr>
        <p:spPr>
          <a:xfrm>
            <a:off x="1614912" y="1876167"/>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2" name="Rectangle 51"/>
          <p:cNvSpPr/>
          <p:nvPr/>
        </p:nvSpPr>
        <p:spPr>
          <a:xfrm>
            <a:off x="2644683" y="5795575"/>
            <a:ext cx="12442918" cy="2862322"/>
          </a:xfrm>
          <a:prstGeom prst="rect">
            <a:avLst/>
          </a:prstGeom>
        </p:spPr>
        <p:txBody>
          <a:bodyPr wrap="square">
            <a:spAutoFit/>
          </a:bodyPr>
          <a:lstStyle/>
          <a:p>
            <a:pPr algn="just">
              <a:lnSpc>
                <a:spcPct val="125000"/>
              </a:lnSpc>
              <a:spcAft>
                <a:spcPts val="0"/>
              </a:spcAft>
              <a:tabLst>
                <a:tab pos="1386840" algn="l"/>
              </a:tabLst>
            </a:pPr>
            <a:r>
              <a:rPr lang="vi-VN" sz="4800">
                <a:latin typeface="Times New Roman" panose="02020603050405020304" pitchFamily="18" charset="0"/>
                <a:ea typeface="Times New Roman" panose="02020603050405020304" pitchFamily="18" charset="0"/>
                <a:cs typeface="Times New Roman" panose="02020603050405020304" pitchFamily="18" charset="0"/>
              </a:rPr>
              <a:t>-&gt; Chuyển: Cuộc sống càng văn minh tiến bộ, nước càng được con người sử dụng nhiều hơn cho mọi nhu cầu của mình.</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19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2150504" y="2821250"/>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0" name="TextBox 30"/>
          <p:cNvSpPr txBox="1"/>
          <p:nvPr/>
        </p:nvSpPr>
        <p:spPr>
          <a:xfrm>
            <a:off x="2624804" y="3633809"/>
            <a:ext cx="7566455" cy="4431983"/>
          </a:xfrm>
          <a:prstGeom prst="rect">
            <a:avLst/>
          </a:prstGeom>
        </p:spPr>
        <p:txBody>
          <a:bodyPr lIns="0" tIns="0" rIns="0" bIns="0" rtlCol="0" anchor="t">
            <a:spAutoFit/>
          </a:bodyPr>
          <a:lstStyle/>
          <a:p>
            <a:pPr algn="ctr"/>
            <a:r>
              <a:rPr lang="vi-VN" sz="9600" b="1" smtClean="0">
                <a:latin typeface="+mj-lt"/>
              </a:rPr>
              <a:t>HS trả lời phiếu học tập số 1</a:t>
            </a:r>
            <a:endParaRPr lang="en-GB" sz="9600">
              <a:latin typeface="+mj-lt"/>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212923" y="262602"/>
            <a:ext cx="11862154" cy="2954655"/>
          </a:xfrm>
          <a:prstGeom prst="rect">
            <a:avLst/>
          </a:prstGeom>
        </p:spPr>
        <p:txBody>
          <a:bodyPr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4</a:t>
            </a:r>
          </a:p>
          <a:p>
            <a:pPr algn="ct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8" name="Freeform 8"/>
          <p:cNvSpPr/>
          <p:nvPr/>
        </p:nvSpPr>
        <p:spPr>
          <a:xfrm>
            <a:off x="805864" y="2663728"/>
            <a:ext cx="5585049" cy="5415658"/>
          </a:xfrm>
          <a:custGeom>
            <a:avLst/>
            <a:gdLst/>
            <a:ahLst/>
            <a:cxnLst/>
            <a:rect l="l" t="t" r="r" b="b"/>
            <a:pathLst>
              <a:path w="5585049" h="5415658">
                <a:moveTo>
                  <a:pt x="0" y="0"/>
                </a:moveTo>
                <a:lnTo>
                  <a:pt x="5585049" y="0"/>
                </a:lnTo>
                <a:lnTo>
                  <a:pt x="5585049" y="5415658"/>
                </a:lnTo>
                <a:lnTo>
                  <a:pt x="0" y="541565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9"/>
          <p:cNvGrpSpPr/>
          <p:nvPr/>
        </p:nvGrpSpPr>
        <p:grpSpPr>
          <a:xfrm rot="970235">
            <a:off x="1636856" y="3449889"/>
            <a:ext cx="4045750" cy="3416628"/>
            <a:chOff x="0" y="0"/>
            <a:chExt cx="592102" cy="500029"/>
          </a:xfrm>
        </p:grpSpPr>
        <p:sp>
          <p:nvSpPr>
            <p:cNvPr id="10" name="Freeform 10"/>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0"/>
              <a:stretch>
                <a:fillRect l="-13376" r="-13376"/>
              </a:stretch>
            </a:blipFill>
          </p:spPr>
        </p:sp>
      </p:grpSp>
      <p:sp>
        <p:nvSpPr>
          <p:cNvPr id="11" name="Freeform 11"/>
          <p:cNvSpPr/>
          <p:nvPr/>
        </p:nvSpPr>
        <p:spPr>
          <a:xfrm rot="-944915">
            <a:off x="6306152" y="3622210"/>
            <a:ext cx="5675696" cy="5503557"/>
          </a:xfrm>
          <a:custGeom>
            <a:avLst/>
            <a:gdLst/>
            <a:ahLst/>
            <a:cxnLst/>
            <a:rect l="l" t="t" r="r" b="b"/>
            <a:pathLst>
              <a:path w="5675696" h="5503557">
                <a:moveTo>
                  <a:pt x="0" y="0"/>
                </a:moveTo>
                <a:lnTo>
                  <a:pt x="5675696" y="0"/>
                </a:lnTo>
                <a:lnTo>
                  <a:pt x="5675696" y="5503557"/>
                </a:lnTo>
                <a:lnTo>
                  <a:pt x="0" y="550355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nvGrpSpPr>
          <p:cNvPr id="12" name="Group 12"/>
          <p:cNvGrpSpPr/>
          <p:nvPr/>
        </p:nvGrpSpPr>
        <p:grpSpPr>
          <a:xfrm rot="25320">
            <a:off x="7089443" y="4412351"/>
            <a:ext cx="4111415" cy="3472081"/>
            <a:chOff x="0" y="0"/>
            <a:chExt cx="592102" cy="500029"/>
          </a:xfrm>
        </p:grpSpPr>
        <p:sp>
          <p:nvSpPr>
            <p:cNvPr id="13" name="Freeform 13"/>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3"/>
              <a:stretch>
                <a:fillRect l="-120835" t="-15048" b="-15048"/>
              </a:stretch>
            </a:blipFill>
          </p:spPr>
        </p:sp>
      </p:grpSp>
      <p:sp>
        <p:nvSpPr>
          <p:cNvPr id="14" name="Freeform 14"/>
          <p:cNvSpPr/>
          <p:nvPr/>
        </p:nvSpPr>
        <p:spPr>
          <a:xfrm flipH="1">
            <a:off x="11896926" y="2663728"/>
            <a:ext cx="5585049" cy="5415658"/>
          </a:xfrm>
          <a:custGeom>
            <a:avLst/>
            <a:gdLst/>
            <a:ahLst/>
            <a:cxnLst/>
            <a:rect l="l" t="t" r="r" b="b"/>
            <a:pathLst>
              <a:path w="5585049" h="5415658">
                <a:moveTo>
                  <a:pt x="5585049" y="0"/>
                </a:moveTo>
                <a:lnTo>
                  <a:pt x="0" y="0"/>
                </a:lnTo>
                <a:lnTo>
                  <a:pt x="0" y="5415658"/>
                </a:lnTo>
                <a:lnTo>
                  <a:pt x="5585049" y="5415658"/>
                </a:lnTo>
                <a:lnTo>
                  <a:pt x="5585049"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5" name="Group 15"/>
          <p:cNvGrpSpPr/>
          <p:nvPr/>
        </p:nvGrpSpPr>
        <p:grpSpPr>
          <a:xfrm rot="-979234">
            <a:off x="12559537" y="3425062"/>
            <a:ext cx="4045750" cy="3416628"/>
            <a:chOff x="0" y="0"/>
            <a:chExt cx="592102" cy="500029"/>
          </a:xfrm>
        </p:grpSpPr>
        <p:sp>
          <p:nvSpPr>
            <p:cNvPr id="16" name="Freeform 16"/>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4"/>
              <a:stretch>
                <a:fillRect l="-34874" r="-34874"/>
              </a:stretch>
            </a:blipFill>
          </p:spPr>
        </p:sp>
      </p:gr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Tree>
    <p:extLst>
      <p:ext uri="{BB962C8B-B14F-4D97-AF65-F5344CB8AC3E}">
        <p14:creationId xmlns:p14="http://schemas.microsoft.com/office/powerpoint/2010/main" val="9899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1028700" y="1947237"/>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7841170" y="8444179"/>
            <a:ext cx="1358244" cy="1291481"/>
          </a:xfrm>
          <a:custGeom>
            <a:avLst/>
            <a:gdLst/>
            <a:ahLst/>
            <a:cxnLst/>
            <a:rect l="l" t="t" r="r" b="b"/>
            <a:pathLst>
              <a:path w="1358244" h="1291481">
                <a:moveTo>
                  <a:pt x="0" y="0"/>
                </a:moveTo>
                <a:lnTo>
                  <a:pt x="1358245" y="0"/>
                </a:lnTo>
                <a:lnTo>
                  <a:pt x="1358245" y="1291481"/>
                </a:lnTo>
                <a:lnTo>
                  <a:pt x="0" y="129148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369047" y="514628"/>
            <a:ext cx="13660734" cy="8309967"/>
          </a:xfrm>
          <a:prstGeom prst="rect">
            <a:avLst/>
          </a:prstGeom>
        </p:spPr>
        <p:txBody>
          <a:bodyPr wrap="square" lIns="0" tIns="0" rIns="0" bIns="0" rtlCol="0" anchor="t">
            <a:spAutoFit/>
          </a:bodyPr>
          <a:lstStyle/>
          <a:p>
            <a:pPr algn="ctr"/>
            <a:r>
              <a:rPr lang="vi-VN" sz="6000" b="1">
                <a:latin typeface="Times New Roman" panose="02020603050405020304" pitchFamily="18" charset="0"/>
                <a:cs typeface="Times New Roman" panose="02020603050405020304" pitchFamily="18" charset="0"/>
              </a:rPr>
              <a:t> Bài tập </a:t>
            </a:r>
            <a:r>
              <a:rPr lang="vi-VN" sz="6000" b="1" smtClean="0">
                <a:latin typeface="Times New Roman" panose="02020603050405020304" pitchFamily="18" charset="0"/>
                <a:cs typeface="Times New Roman" panose="02020603050405020304" pitchFamily="18" charset="0"/>
              </a:rPr>
              <a:t>4</a:t>
            </a:r>
          </a:p>
          <a:p>
            <a:pPr algn="just"/>
            <a:r>
              <a:rPr lang="vi-VN" sz="6000" smtClean="0">
                <a:latin typeface="Times New Roman" panose="02020603050405020304" pitchFamily="18" charset="0"/>
                <a:cs typeface="Times New Roman" panose="02020603050405020304" pitchFamily="18" charset="0"/>
              </a:rPr>
              <a:t> </a:t>
            </a:r>
            <a:r>
              <a:rPr lang="vi-VN" sz="6000">
                <a:latin typeface="Times New Roman" panose="02020603050405020304" pitchFamily="18" charset="0"/>
                <a:cs typeface="Times New Roman" panose="02020603050405020304" pitchFamily="18" charset="0"/>
              </a:rPr>
              <a:t>Viết một đoạn văn (khoảng 8 – 10 dòng) nêu cảm nghĩ của em sau khi học văn bản </a:t>
            </a:r>
            <a:r>
              <a:rPr lang="vi-VN" sz="6000" i="1">
                <a:latin typeface="Times New Roman" panose="02020603050405020304" pitchFamily="18" charset="0"/>
                <a:cs typeface="Times New Roman" panose="02020603050405020304" pitchFamily="18" charset="0"/>
              </a:rPr>
              <a:t>Chuyện người con gái Nam Xương</a:t>
            </a:r>
            <a:r>
              <a:rPr lang="vi-VN" sz="6000">
                <a:latin typeface="Times New Roman" panose="02020603050405020304" pitchFamily="18" charset="0"/>
                <a:cs typeface="Times New Roman" panose="02020603050405020304" pitchFamily="18" charset="0"/>
              </a:rPr>
              <a:t> (Nguyễn Dữ), trong đó có áp dụng các biện pháp mở rộng cấu trúc câu và biến đổi cấu trúc câu. Chỉ ra một trường hợp mở rộng cấu trúc câu và một trường hợp biến đổi cấu trúc câu trong đoạn văn đã viết.</a:t>
            </a:r>
            <a:endParaRPr lang="en-GB" sz="6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914400" y="-4991100"/>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a:off x="4141968" y="-739838"/>
            <a:ext cx="9269093" cy="2030749"/>
          </a:xfrm>
          <a:prstGeom prst="rect">
            <a:avLst/>
          </a:prstGeom>
        </p:spPr>
        <p:txBody>
          <a:bodyPr lIns="0" tIns="0" rIns="0" bIns="0" rtlCol="0" anchor="t">
            <a:spAutoFit/>
          </a:bodyPr>
          <a:lstStyle/>
          <a:p>
            <a:pPr algn="ctr">
              <a:lnSpc>
                <a:spcPts val="18199"/>
              </a:lnSpc>
            </a:pPr>
            <a:r>
              <a:rPr lang="vi-VN" sz="9600" b="1"/>
              <a:t> </a:t>
            </a:r>
            <a:r>
              <a:rPr lang="vi-VN" sz="8000" b="1">
                <a:latin typeface="Times New Roman" panose="02020603050405020304" pitchFamily="18" charset="0"/>
                <a:cs typeface="Times New Roman" panose="02020603050405020304" pitchFamily="18" charset="0"/>
              </a:rPr>
              <a:t>Đoạn văn </a:t>
            </a:r>
            <a:endParaRPr lang="en-US" sz="9600">
              <a:solidFill>
                <a:srgbClr val="665B82"/>
              </a:solidFill>
              <a:latin typeface="Times New Roman" panose="02020603050405020304" pitchFamily="18" charset="0"/>
              <a:ea typeface="Ara Hamah Homs"/>
              <a:cs typeface="Times New Roman" panose="02020603050405020304" pitchFamily="18" charset="0"/>
              <a:sym typeface="Ara Hamah Homs"/>
            </a:endParaRPr>
          </a:p>
        </p:txBody>
      </p:sp>
      <p:grpSp>
        <p:nvGrpSpPr>
          <p:cNvPr id="8" name="Group 8"/>
          <p:cNvGrpSpPr/>
          <p:nvPr/>
        </p:nvGrpSpPr>
        <p:grpSpPr>
          <a:xfrm>
            <a:off x="1737609" y="1356926"/>
            <a:ext cx="15512872" cy="8159915"/>
            <a:chOff x="0" y="0"/>
            <a:chExt cx="2933937" cy="1328891"/>
          </a:xfrm>
        </p:grpSpPr>
        <p:sp>
          <p:nvSpPr>
            <p:cNvPr id="9" name="Freeform 9"/>
            <p:cNvSpPr/>
            <p:nvPr/>
          </p:nvSpPr>
          <p:spPr>
            <a:xfrm>
              <a:off x="0" y="0"/>
              <a:ext cx="2933937" cy="1328891"/>
            </a:xfrm>
            <a:custGeom>
              <a:avLst/>
              <a:gdLst/>
              <a:ahLst/>
              <a:cxnLst/>
              <a:rect l="l" t="t" r="r" b="b"/>
              <a:pathLst>
                <a:path w="2933937" h="1328891">
                  <a:moveTo>
                    <a:pt x="35444" y="0"/>
                  </a:moveTo>
                  <a:lnTo>
                    <a:pt x="2898493" y="0"/>
                  </a:lnTo>
                  <a:cubicBezTo>
                    <a:pt x="2918068" y="0"/>
                    <a:pt x="2933937" y="15869"/>
                    <a:pt x="2933937" y="35444"/>
                  </a:cubicBezTo>
                  <a:lnTo>
                    <a:pt x="2933937" y="1293447"/>
                  </a:lnTo>
                  <a:cubicBezTo>
                    <a:pt x="2933937" y="1313022"/>
                    <a:pt x="2918068" y="1328891"/>
                    <a:pt x="2898493" y="1328891"/>
                  </a:cubicBezTo>
                  <a:lnTo>
                    <a:pt x="35444" y="1328891"/>
                  </a:lnTo>
                  <a:cubicBezTo>
                    <a:pt x="15869" y="1328891"/>
                    <a:pt x="0" y="1313022"/>
                    <a:pt x="0" y="1293447"/>
                  </a:cubicBezTo>
                  <a:lnTo>
                    <a:pt x="0" y="35444"/>
                  </a:lnTo>
                  <a:cubicBezTo>
                    <a:pt x="0" y="15869"/>
                    <a:pt x="15869" y="0"/>
                    <a:pt x="35444" y="0"/>
                  </a:cubicBezTo>
                  <a:close/>
                </a:path>
              </a:pathLst>
            </a:custGeom>
            <a:solidFill>
              <a:srgbClr val="E8BADD"/>
            </a:solidFill>
          </p:spPr>
        </p:sp>
        <p:sp>
          <p:nvSpPr>
            <p:cNvPr id="10" name="TextBox 10"/>
            <p:cNvSpPr txBox="1"/>
            <p:nvPr/>
          </p:nvSpPr>
          <p:spPr>
            <a:xfrm>
              <a:off x="0" y="-28575"/>
              <a:ext cx="2933937" cy="1357466"/>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286000" y="1766423"/>
            <a:ext cx="15297856" cy="8025277"/>
            <a:chOff x="0" y="0"/>
            <a:chExt cx="2933937" cy="1328891"/>
          </a:xfrm>
        </p:grpSpPr>
        <p:sp>
          <p:nvSpPr>
            <p:cNvPr id="12" name="Freeform 12"/>
            <p:cNvSpPr/>
            <p:nvPr/>
          </p:nvSpPr>
          <p:spPr>
            <a:xfrm>
              <a:off x="0" y="0"/>
              <a:ext cx="2933937" cy="1328891"/>
            </a:xfrm>
            <a:custGeom>
              <a:avLst/>
              <a:gdLst/>
              <a:ahLst/>
              <a:cxnLst/>
              <a:rect l="l" t="t" r="r" b="b"/>
              <a:pathLst>
                <a:path w="2933937" h="1328891">
                  <a:moveTo>
                    <a:pt x="35444" y="0"/>
                  </a:moveTo>
                  <a:lnTo>
                    <a:pt x="2898493" y="0"/>
                  </a:lnTo>
                  <a:cubicBezTo>
                    <a:pt x="2918068" y="0"/>
                    <a:pt x="2933937" y="15869"/>
                    <a:pt x="2933937" y="35444"/>
                  </a:cubicBezTo>
                  <a:lnTo>
                    <a:pt x="2933937" y="1293447"/>
                  </a:lnTo>
                  <a:cubicBezTo>
                    <a:pt x="2933937" y="1313022"/>
                    <a:pt x="2918068" y="1328891"/>
                    <a:pt x="2898493" y="1328891"/>
                  </a:cubicBezTo>
                  <a:lnTo>
                    <a:pt x="35444" y="1328891"/>
                  </a:lnTo>
                  <a:cubicBezTo>
                    <a:pt x="15869" y="1328891"/>
                    <a:pt x="0" y="1313022"/>
                    <a:pt x="0" y="1293447"/>
                  </a:cubicBezTo>
                  <a:lnTo>
                    <a:pt x="0" y="35444"/>
                  </a:lnTo>
                  <a:cubicBezTo>
                    <a:pt x="0" y="15869"/>
                    <a:pt x="15869" y="0"/>
                    <a:pt x="35444" y="0"/>
                  </a:cubicBezTo>
                  <a:close/>
                </a:path>
              </a:pathLst>
            </a:custGeom>
            <a:solidFill>
              <a:srgbClr val="F7DBF0"/>
            </a:solidFill>
          </p:spPr>
        </p:sp>
        <p:sp>
          <p:nvSpPr>
            <p:cNvPr id="13" name="TextBox 13"/>
            <p:cNvSpPr txBox="1"/>
            <p:nvPr/>
          </p:nvSpPr>
          <p:spPr>
            <a:xfrm>
              <a:off x="0" y="-28575"/>
              <a:ext cx="2933937" cy="1357466"/>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0" y="9582856"/>
            <a:ext cx="704144" cy="7041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33465" y="9582856"/>
            <a:ext cx="704144" cy="7041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19" name="TextBox 1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070984" y="9582856"/>
            <a:ext cx="704144" cy="70414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3104449" y="9582856"/>
            <a:ext cx="704144" cy="70414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25" name="TextBox 2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4141968" y="9582856"/>
            <a:ext cx="704144" cy="70414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8" name="TextBox 2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5175434" y="9582856"/>
            <a:ext cx="704144" cy="70414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31" name="TextBox 3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6212953" y="9582856"/>
            <a:ext cx="704144" cy="70414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4" name="TextBox 3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7246418" y="9582856"/>
            <a:ext cx="704144" cy="70414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37" name="TextBox 3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8283937" y="9582856"/>
            <a:ext cx="704144" cy="704144"/>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0" name="TextBox 4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9317402" y="9582856"/>
            <a:ext cx="704144" cy="704144"/>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43" name="TextBox 4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a:off x="10354921" y="9582856"/>
            <a:ext cx="704144" cy="704144"/>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6" name="TextBox 4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7" name="Group 47"/>
          <p:cNvGrpSpPr/>
          <p:nvPr/>
        </p:nvGrpSpPr>
        <p:grpSpPr>
          <a:xfrm>
            <a:off x="11388386" y="9582856"/>
            <a:ext cx="704144" cy="704144"/>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49" name="TextBox 4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12425905" y="9582856"/>
            <a:ext cx="704144" cy="704144"/>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52" name="TextBox 5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459370" y="9582856"/>
            <a:ext cx="704144" cy="704144"/>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55" name="TextBox 5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4496889" y="9582856"/>
            <a:ext cx="704144" cy="70414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58" name="TextBox 5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9" name="Group 59"/>
          <p:cNvGrpSpPr/>
          <p:nvPr/>
        </p:nvGrpSpPr>
        <p:grpSpPr>
          <a:xfrm>
            <a:off x="15530355" y="9582856"/>
            <a:ext cx="704144" cy="704144"/>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61" name="TextBox 6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62" name="Group 62"/>
          <p:cNvGrpSpPr/>
          <p:nvPr/>
        </p:nvGrpSpPr>
        <p:grpSpPr>
          <a:xfrm>
            <a:off x="16546337" y="9582856"/>
            <a:ext cx="704144" cy="704144"/>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64" name="TextBox 6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a:off x="17583856" y="9582856"/>
            <a:ext cx="704144" cy="704144"/>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67" name="TextBox 6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68" name="TextBox 68"/>
          <p:cNvSpPr txBox="1"/>
          <p:nvPr/>
        </p:nvSpPr>
        <p:spPr>
          <a:xfrm>
            <a:off x="3134343" y="2016198"/>
            <a:ext cx="13034143" cy="7448193"/>
          </a:xfrm>
          <a:prstGeom prst="rect">
            <a:avLst/>
          </a:prstGeom>
        </p:spPr>
        <p:txBody>
          <a:bodyPr wrap="square" lIns="0" tIns="0" rIns="0" bIns="0" rtlCol="0" anchor="t">
            <a:spAutoFit/>
          </a:bodyPr>
          <a:lstStyle/>
          <a:p>
            <a:pPr algn="just"/>
            <a:r>
              <a:rPr lang="vi-VN" sz="4400" i="1">
                <a:latin typeface="Times New Roman" panose="02020603050405020304" pitchFamily="18" charset="0"/>
                <a:cs typeface="Times New Roman" panose="02020603050405020304" pitchFamily="18" charset="0"/>
              </a:rPr>
              <a:t>Chuyện người con gái Nam Xương</a:t>
            </a:r>
            <a:r>
              <a:rPr lang="vi-VN" sz="4400">
                <a:latin typeface="Times New Roman" panose="02020603050405020304" pitchFamily="18" charset="0"/>
                <a:cs typeface="Times New Roman" panose="02020603050405020304" pitchFamily="18" charset="0"/>
              </a:rPr>
              <a:t> kể về cuộc đời, số phận bi thảm của người phụ nữ trong xã hội phong kiến. Nhân vật chính của truyện là nàng Vũ Nương, đó là người thiếu phụ có nhan sắc, đức hạnh, rất mực chung thủy và hết lòng vì chồng con, gia đình nhưng nàng phải chịu nỗi oan khiên bất hạnh. </a:t>
            </a:r>
            <a:r>
              <a:rPr lang="en-US" sz="4400">
                <a:latin typeface="Times New Roman" panose="02020603050405020304" pitchFamily="18" charset="0"/>
                <a:cs typeface="Times New Roman" panose="02020603050405020304" pitchFamily="18" charset="0"/>
              </a:rPr>
              <a:t>Chỉ vì sự hiểu lầm do tính đa nghi, ghen tuông quá đáng của chồng, nàng đã bị chồng hắt hủi, ruồng rẫy thậm tệ. </a:t>
            </a:r>
            <a:r>
              <a:rPr lang="en-US" sz="4400" i="1">
                <a:latin typeface="Times New Roman" panose="02020603050405020304" pitchFamily="18" charset="0"/>
                <a:cs typeface="Times New Roman" panose="02020603050405020304" pitchFamily="18" charset="0"/>
              </a:rPr>
              <a:t>Vì tuyệt vọng, nàng phải chọn cách quyên sinh để bày tỏ nỗi oan khuất của mình</a:t>
            </a:r>
            <a:r>
              <a:rPr lang="en-US" sz="4400">
                <a:latin typeface="Times New Roman" panose="02020603050405020304" pitchFamily="18" charset="0"/>
                <a:cs typeface="Times New Roman" panose="02020603050405020304" pitchFamily="18" charset="0"/>
              </a:rPr>
              <a:t>. Câu chuyện khiến người đọc vô cùng xúc động và cảm thương cho thân phận của người phụ nữ trong xã hội phong kiến.</a:t>
            </a:r>
            <a:endParaRPr lang="en-GB" sz="4400">
              <a:latin typeface="Times New Roman" panose="02020603050405020304" pitchFamily="18" charset="0"/>
              <a:cs typeface="Times New Roman" panose="02020603050405020304" pitchFamily="18" charset="0"/>
            </a:endParaRPr>
          </a:p>
        </p:txBody>
      </p:sp>
      <p:sp>
        <p:nvSpPr>
          <p:cNvPr id="69" name="Freeform 69"/>
          <p:cNvSpPr/>
          <p:nvPr/>
        </p:nvSpPr>
        <p:spPr>
          <a:xfrm rot="1208017" flipH="1">
            <a:off x="14624181" y="3683317"/>
            <a:ext cx="3995981" cy="1220591"/>
          </a:xfrm>
          <a:custGeom>
            <a:avLst/>
            <a:gdLst/>
            <a:ahLst/>
            <a:cxnLst/>
            <a:rect l="l" t="t" r="r" b="b"/>
            <a:pathLst>
              <a:path w="3995981" h="1220591">
                <a:moveTo>
                  <a:pt x="3995982" y="0"/>
                </a:moveTo>
                <a:lnTo>
                  <a:pt x="0" y="0"/>
                </a:lnTo>
                <a:lnTo>
                  <a:pt x="0" y="1220591"/>
                </a:lnTo>
                <a:lnTo>
                  <a:pt x="3995982" y="1220591"/>
                </a:lnTo>
                <a:lnTo>
                  <a:pt x="3995982"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0" name="Freeform 70"/>
          <p:cNvSpPr/>
          <p:nvPr/>
        </p:nvSpPr>
        <p:spPr>
          <a:xfrm rot="-1389284">
            <a:off x="-612453" y="6095575"/>
            <a:ext cx="3995981" cy="1220591"/>
          </a:xfrm>
          <a:custGeom>
            <a:avLst/>
            <a:gdLst/>
            <a:ahLst/>
            <a:cxnLst/>
            <a:rect l="l" t="t" r="r" b="b"/>
            <a:pathLst>
              <a:path w="3995981" h="1220591">
                <a:moveTo>
                  <a:pt x="0" y="0"/>
                </a:moveTo>
                <a:lnTo>
                  <a:pt x="3995981" y="0"/>
                </a:lnTo>
                <a:lnTo>
                  <a:pt x="3995981" y="1220591"/>
                </a:lnTo>
                <a:lnTo>
                  <a:pt x="0" y="12205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1" name="Freeform 71"/>
          <p:cNvSpPr/>
          <p:nvPr/>
        </p:nvSpPr>
        <p:spPr>
          <a:xfrm>
            <a:off x="1174263" y="371763"/>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barn(inVertical)">
                                      <p:cBhvr>
                                        <p:cTn id="1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5" name="Freeform 5"/>
          <p:cNvSpPr/>
          <p:nvPr/>
        </p:nvSpPr>
        <p:spPr>
          <a:xfrm rot="960655" flipH="1" flipV="1">
            <a:off x="-1017057" y="8620638"/>
            <a:ext cx="4091513" cy="3332723"/>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68257" flipH="1" flipV="1">
            <a:off x="-676709" y="8155288"/>
            <a:ext cx="5209612" cy="2206024"/>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grpSp>
        <p:nvGrpSpPr>
          <p:cNvPr id="7" name="Group 7"/>
          <p:cNvGrpSpPr/>
          <p:nvPr/>
        </p:nvGrpSpPr>
        <p:grpSpPr>
          <a:xfrm rot="-5400000">
            <a:off x="676628" y="3194062"/>
            <a:ext cx="704144" cy="70414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9" name="TextBox 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5400000">
            <a:off x="676628" y="2160597"/>
            <a:ext cx="704144" cy="70414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5400000">
            <a:off x="676628" y="1123078"/>
            <a:ext cx="704144" cy="70414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5400000">
            <a:off x="16907228" y="8459778"/>
            <a:ext cx="704144" cy="70414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rot="-5400000">
            <a:off x="16907228" y="7426313"/>
            <a:ext cx="704144" cy="704144"/>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rot="-5400000">
            <a:off x="16907228" y="6388794"/>
            <a:ext cx="704144" cy="70414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rot="5400000">
            <a:off x="4950939" y="38545"/>
            <a:ext cx="8360420" cy="10668750"/>
          </a:xfrm>
          <a:custGeom>
            <a:avLst/>
            <a:gdLst/>
            <a:ahLst/>
            <a:cxnLst/>
            <a:rect l="l" t="t" r="r" b="b"/>
            <a:pathLst>
              <a:path w="8360420" h="10668750">
                <a:moveTo>
                  <a:pt x="0" y="0"/>
                </a:moveTo>
                <a:lnTo>
                  <a:pt x="8360420" y="0"/>
                </a:lnTo>
                <a:lnTo>
                  <a:pt x="8360420" y="10668749"/>
                </a:lnTo>
                <a:lnTo>
                  <a:pt x="0" y="106687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6" name="TextBox 26"/>
          <p:cNvSpPr txBox="1"/>
          <p:nvPr/>
        </p:nvSpPr>
        <p:spPr>
          <a:xfrm>
            <a:off x="4495800" y="2551497"/>
            <a:ext cx="9448800" cy="6771084"/>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 Ghi chú</a:t>
            </a:r>
            <a:endParaRPr lang="en-GB" sz="4400" b="1">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Câu mở rộng:</a:t>
            </a:r>
            <a:endParaRPr lang="en-GB" sz="4400">
              <a:latin typeface="Times New Roman" panose="02020603050405020304" pitchFamily="18" charset="0"/>
              <a:cs typeface="Times New Roman" panose="02020603050405020304" pitchFamily="18" charset="0"/>
            </a:endParaRPr>
          </a:p>
          <a:p>
            <a:pPr algn="just"/>
            <a:r>
              <a:rPr lang="en-US" sz="4400" i="1">
                <a:latin typeface="Times New Roman" panose="02020603050405020304" pitchFamily="18" charset="0"/>
                <a:cs typeface="Times New Roman" panose="02020603050405020304" pitchFamily="18" charset="0"/>
              </a:rPr>
              <a:t>+ Chỉ vì sự hiểu lầm do tính đa nghi, ghen tuông quá đáng của chồng, </a:t>
            </a:r>
            <a:r>
              <a:rPr lang="en-US" sz="4400">
                <a:latin typeface="Times New Roman" panose="02020603050405020304" pitchFamily="18" charset="0"/>
                <a:cs typeface="Times New Roman" panose="02020603050405020304" pitchFamily="18" charset="0"/>
              </a:rPr>
              <a:t>nàng đã bị chồng hắt hủi, ruồng rẫy thậm tệ. </a:t>
            </a:r>
            <a:endParaRPr lang="en-GB" sz="4400">
              <a:latin typeface="Times New Roman" panose="02020603050405020304" pitchFamily="18" charset="0"/>
              <a:cs typeface="Times New Roman" panose="02020603050405020304" pitchFamily="18" charset="0"/>
            </a:endParaRPr>
          </a:p>
          <a:p>
            <a:pPr algn="just"/>
            <a:r>
              <a:rPr lang="en-US" sz="4400" i="1">
                <a:latin typeface="Times New Roman" panose="02020603050405020304" pitchFamily="18" charset="0"/>
                <a:cs typeface="Times New Roman" panose="02020603050405020304" pitchFamily="18" charset="0"/>
              </a:rPr>
              <a:t>+ Vì tuyệt vọng, nàng phải chọn cách quyên sinh để bày tỏ nỗi oan khuất của mình</a:t>
            </a:r>
            <a:r>
              <a:rPr lang="en-US" sz="4400">
                <a:latin typeface="Times New Roman" panose="02020603050405020304" pitchFamily="18" charset="0"/>
                <a:cs typeface="Times New Roman" panose="02020603050405020304" pitchFamily="18" charset="0"/>
              </a:rPr>
              <a:t>.</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Câu biến đổi: </a:t>
            </a:r>
            <a:r>
              <a:rPr lang="en-US" sz="4400" i="1">
                <a:latin typeface="Times New Roman" panose="02020603050405020304" pitchFamily="18" charset="0"/>
                <a:cs typeface="Times New Roman" panose="02020603050405020304" pitchFamily="18" charset="0"/>
              </a:rPr>
              <a:t>Nàng đã bị chồng hắt hủi, ruồng rẫy thậm tệ.</a:t>
            </a:r>
            <a:endParaRPr lang="en-GB" sz="4400">
              <a:latin typeface="Times New Roman" panose="02020603050405020304" pitchFamily="18" charset="0"/>
              <a:cs typeface="Times New Roman" panose="02020603050405020304" pitchFamily="18" charset="0"/>
            </a:endParaRPr>
          </a:p>
        </p:txBody>
      </p:sp>
      <p:sp>
        <p:nvSpPr>
          <p:cNvPr id="27" name="Freeform 27"/>
          <p:cNvSpPr/>
          <p:nvPr/>
        </p:nvSpPr>
        <p:spPr>
          <a:xfrm>
            <a:off x="2960893" y="389179"/>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8" name="Freeform 28"/>
          <p:cNvSpPr/>
          <p:nvPr/>
        </p:nvSpPr>
        <p:spPr>
          <a:xfrm rot="4010283" flipH="1">
            <a:off x="13137465" y="7830433"/>
            <a:ext cx="1723166" cy="2389138"/>
          </a:xfrm>
          <a:custGeom>
            <a:avLst/>
            <a:gdLst/>
            <a:ahLst/>
            <a:cxnLst/>
            <a:rect l="l" t="t" r="r" b="b"/>
            <a:pathLst>
              <a:path w="1723166" h="2389138">
                <a:moveTo>
                  <a:pt x="1723165" y="0"/>
                </a:moveTo>
                <a:lnTo>
                  <a:pt x="0" y="0"/>
                </a:lnTo>
                <a:lnTo>
                  <a:pt x="0" y="2389138"/>
                </a:lnTo>
                <a:lnTo>
                  <a:pt x="1723165" y="2389138"/>
                </a:lnTo>
                <a:lnTo>
                  <a:pt x="1723165"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9" name="Freeform 29"/>
          <p:cNvSpPr/>
          <p:nvPr/>
        </p:nvSpPr>
        <p:spPr>
          <a:xfrm rot="589596">
            <a:off x="6695853" y="-339764"/>
            <a:ext cx="4044215" cy="2286820"/>
          </a:xfrm>
          <a:custGeom>
            <a:avLst/>
            <a:gdLst/>
            <a:ahLst/>
            <a:cxnLst/>
            <a:rect l="l" t="t" r="r" b="b"/>
            <a:pathLst>
              <a:path w="4044215" h="2286820">
                <a:moveTo>
                  <a:pt x="0" y="0"/>
                </a:moveTo>
                <a:lnTo>
                  <a:pt x="4044215" y="0"/>
                </a:lnTo>
                <a:lnTo>
                  <a:pt x="4044215" y="2286819"/>
                </a:lnTo>
                <a:lnTo>
                  <a:pt x="0" y="228681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296019" y="2552701"/>
            <a:ext cx="11695961" cy="4253536"/>
            <a:chOff x="0" y="0"/>
            <a:chExt cx="3080418" cy="578224"/>
          </a:xfrm>
        </p:grpSpPr>
        <p:sp>
          <p:nvSpPr>
            <p:cNvPr id="4" name="Freeform 4"/>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5" name="TextBox 5"/>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7" name="Group 7"/>
          <p:cNvGrpSpPr/>
          <p:nvPr/>
        </p:nvGrpSpPr>
        <p:grpSpPr>
          <a:xfrm>
            <a:off x="2925154" y="2142547"/>
            <a:ext cx="11695961" cy="4296353"/>
            <a:chOff x="0" y="0"/>
            <a:chExt cx="3080418" cy="578224"/>
          </a:xfrm>
        </p:grpSpPr>
        <p:sp>
          <p:nvSpPr>
            <p:cNvPr id="8" name="Freeform 8"/>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9" name="TextBox 9"/>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1582587" y="2836279"/>
            <a:ext cx="1495417" cy="1495417"/>
          </a:xfrm>
          <a:custGeom>
            <a:avLst/>
            <a:gdLst/>
            <a:ahLst/>
            <a:cxnLst/>
            <a:rect l="l" t="t" r="r" b="b"/>
            <a:pathLst>
              <a:path w="1495417" h="1495417">
                <a:moveTo>
                  <a:pt x="1495417" y="0"/>
                </a:moveTo>
                <a:lnTo>
                  <a:pt x="0" y="0"/>
                </a:lnTo>
                <a:lnTo>
                  <a:pt x="0" y="1495417"/>
                </a:lnTo>
                <a:lnTo>
                  <a:pt x="1495417" y="1495417"/>
                </a:lnTo>
                <a:lnTo>
                  <a:pt x="149541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2" name="TextBox 22"/>
          <p:cNvSpPr txBox="1"/>
          <p:nvPr/>
        </p:nvSpPr>
        <p:spPr>
          <a:xfrm>
            <a:off x="3596462" y="2472092"/>
            <a:ext cx="10820808" cy="3693319"/>
          </a:xfrm>
          <a:prstGeom prst="rect">
            <a:avLst/>
          </a:prstGeom>
        </p:spPr>
        <p:txBody>
          <a:bodyPr lIns="0" tIns="0" rIns="0" bIns="0" rtlCol="0" anchor="t">
            <a:spAutoFit/>
          </a:bodyPr>
          <a:lstStyle/>
          <a:p>
            <a:pPr algn="ctr"/>
            <a:r>
              <a:rPr lang="en-US" sz="4800" b="1">
                <a:latin typeface="Times New Roman" panose="02020603050405020304" pitchFamily="18" charset="0"/>
                <a:cs typeface="Times New Roman" panose="02020603050405020304" pitchFamily="18" charset="0"/>
              </a:rPr>
              <a:t>HƯỚNG DẪN TỰ HỌC</a:t>
            </a:r>
            <a:endParaRPr lang="en-GB" sz="4800">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 Hoàn thành các bài tập</a:t>
            </a:r>
            <a:endParaRPr lang="en-GB" sz="4800">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 Chuẩn bị bài thực hành đọc hiểu văn bản: “</a:t>
            </a:r>
            <a:r>
              <a:rPr lang="en-US" sz="4800" i="1">
                <a:latin typeface="Times New Roman" panose="02020603050405020304" pitchFamily="18" charset="0"/>
                <a:cs typeface="Times New Roman" panose="02020603050405020304" pitchFamily="18" charset="0"/>
              </a:rPr>
              <a:t>Dế chọi” </a:t>
            </a:r>
            <a:r>
              <a:rPr lang="en-US" sz="4800">
                <a:latin typeface="Times New Roman" panose="02020603050405020304" pitchFamily="18" charset="0"/>
                <a:cs typeface="Times New Roman" panose="02020603050405020304" pitchFamily="18" charset="0"/>
              </a:rPr>
              <a:t>(Trích “</a:t>
            </a:r>
            <a:r>
              <a:rPr lang="en-US" sz="4800" i="1">
                <a:latin typeface="Times New Roman" panose="02020603050405020304" pitchFamily="18" charset="0"/>
                <a:cs typeface="Times New Roman" panose="02020603050405020304" pitchFamily="18" charset="0"/>
              </a:rPr>
              <a:t>Liêu trai chí dị”</a:t>
            </a:r>
            <a:r>
              <a:rPr lang="en-US" sz="4800">
                <a:latin typeface="Times New Roman" panose="02020603050405020304" pitchFamily="18" charset="0"/>
                <a:cs typeface="Times New Roman" panose="02020603050405020304" pitchFamily="18" charset="0"/>
              </a:rPr>
              <a:t>- Bồ Tùng Linh)</a:t>
            </a:r>
            <a:endParaRPr lang="en-GB" sz="4800">
              <a:latin typeface="Times New Roman" panose="02020603050405020304" pitchFamily="18" charset="0"/>
              <a:cs typeface="Times New Roman" panose="02020603050405020304" pitchFamily="18" charset="0"/>
            </a:endParaRPr>
          </a:p>
        </p:txBody>
      </p:sp>
      <p:grpSp>
        <p:nvGrpSpPr>
          <p:cNvPr id="24" name="Group 24"/>
          <p:cNvGrpSpPr/>
          <p:nvPr/>
        </p:nvGrpSpPr>
        <p:grpSpPr>
          <a:xfrm>
            <a:off x="425999" y="96467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59464" y="96467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96983" y="96467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530448" y="96467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982984" y="893911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5016449" y="893911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6053968" y="893911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7087433" y="8939118"/>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5" name="Freeform 5"/>
          <p:cNvSpPr/>
          <p:nvPr/>
        </p:nvSpPr>
        <p:spPr>
          <a:xfrm rot="960655" flipH="1" flipV="1">
            <a:off x="-1017057" y="8620638"/>
            <a:ext cx="4091513" cy="3332723"/>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68257" flipH="1" flipV="1">
            <a:off x="-676709" y="8155288"/>
            <a:ext cx="5209612" cy="2206024"/>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7" name="Freeform 7"/>
          <p:cNvSpPr/>
          <p:nvPr/>
        </p:nvSpPr>
        <p:spPr>
          <a:xfrm>
            <a:off x="3189449" y="912798"/>
            <a:ext cx="12246769" cy="8461404"/>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3676092" y="3008893"/>
            <a:ext cx="10935815" cy="4533900"/>
          </a:xfrm>
          <a:prstGeom prst="rect">
            <a:avLst/>
          </a:prstGeom>
        </p:spPr>
        <p:txBody>
          <a:bodyPr lIns="0" tIns="0" rIns="0" bIns="0" rtlCol="0" anchor="t">
            <a:spAutoFit/>
          </a:bodyPr>
          <a:lstStyle/>
          <a:p>
            <a:pPr algn="ctr">
              <a:lnSpc>
                <a:spcPts val="17100"/>
              </a:lnSpc>
            </a:pPr>
            <a:r>
              <a:rPr lang="en-US" sz="18000" b="1">
                <a:solidFill>
                  <a:srgbClr val="C495B9"/>
                </a:solidFill>
                <a:latin typeface="Times New Roman" panose="02020603050405020304" pitchFamily="18" charset="0"/>
                <a:ea typeface="Chewy"/>
                <a:cs typeface="Times New Roman" panose="02020603050405020304" pitchFamily="18" charset="0"/>
                <a:sym typeface="Chewy"/>
              </a:rPr>
              <a:t>Thank</a:t>
            </a:r>
          </a:p>
          <a:p>
            <a:pPr algn="ctr">
              <a:lnSpc>
                <a:spcPts val="17100"/>
              </a:lnSpc>
            </a:pPr>
            <a:r>
              <a:rPr lang="en-US" sz="18000" b="1">
                <a:solidFill>
                  <a:srgbClr val="C495B9"/>
                </a:solidFill>
                <a:latin typeface="Times New Roman" panose="02020603050405020304" pitchFamily="18" charset="0"/>
                <a:ea typeface="Chewy"/>
                <a:cs typeface="Times New Roman" panose="02020603050405020304" pitchFamily="18" charset="0"/>
                <a:sym typeface="Chewy"/>
              </a:rPr>
              <a:t>You</a:t>
            </a:r>
          </a:p>
        </p:txBody>
      </p:sp>
      <p:sp>
        <p:nvSpPr>
          <p:cNvPr id="9" name="Freeform 9"/>
          <p:cNvSpPr/>
          <p:nvPr/>
        </p:nvSpPr>
        <p:spPr>
          <a:xfrm rot="5400000">
            <a:off x="-3465186" y="3204873"/>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5400000" flipV="1">
            <a:off x="14452475" y="6471536"/>
            <a:ext cx="7315200" cy="625117"/>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4349858" y="3997697"/>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a:off x="11769823" y="5883551"/>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137904" y="-309435"/>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17068800" y="-309435"/>
            <a:ext cx="1358244" cy="1291481"/>
          </a:xfrm>
          <a:custGeom>
            <a:avLst/>
            <a:gdLst/>
            <a:ahLst/>
            <a:cxnLst/>
            <a:rect l="l" t="t" r="r" b="b"/>
            <a:pathLst>
              <a:path w="1358244" h="1291481">
                <a:moveTo>
                  <a:pt x="0" y="0"/>
                </a:moveTo>
                <a:lnTo>
                  <a:pt x="1358245" y="0"/>
                </a:lnTo>
                <a:lnTo>
                  <a:pt x="1358245" y="1291481"/>
                </a:lnTo>
                <a:lnTo>
                  <a:pt x="0" y="129148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aphicFrame>
        <p:nvGraphicFramePr>
          <p:cNvPr id="18" name="Table 17"/>
          <p:cNvGraphicFramePr>
            <a:graphicFrameLocks noGrp="1"/>
          </p:cNvGraphicFramePr>
          <p:nvPr>
            <p:extLst>
              <p:ext uri="{D42A27DB-BD31-4B8C-83A1-F6EECF244321}">
                <p14:modId xmlns:p14="http://schemas.microsoft.com/office/powerpoint/2010/main" val="651273038"/>
              </p:ext>
            </p:extLst>
          </p:nvPr>
        </p:nvGraphicFramePr>
        <p:xfrm>
          <a:off x="1333224" y="1352555"/>
          <a:ext cx="16449675" cy="8534400"/>
        </p:xfrm>
        <a:graphic>
          <a:graphicData uri="http://schemas.openxmlformats.org/drawingml/2006/table">
            <a:tbl>
              <a:tblPr firstRow="1" firstCol="1" bandRow="1">
                <a:effectLst>
                  <a:outerShdw blurRad="50800" dist="38100" algn="l" rotWithShape="0">
                    <a:prstClr val="black">
                      <a:alpha val="40000"/>
                    </a:prstClr>
                  </a:outerShdw>
                </a:effectLst>
              </a:tblPr>
              <a:tblGrid>
                <a:gridCol w="1411200"/>
                <a:gridCol w="7266076"/>
                <a:gridCol w="3886200"/>
                <a:gridCol w="3886199"/>
              </a:tblGrid>
              <a:tr h="0">
                <a:tc gridSpan="4">
                  <a:txBody>
                    <a:bodyPr/>
                    <a:lstStyle/>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01</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SÁNH CÁC NGỮ LIỆU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0">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ngữ liệu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 nội dung)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 nội dung)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90170" algn="l"/>
                          <a:tab pos="180340" algn="l"/>
                          <a:tab pos="27051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Xiên ngang mặt đất rêu từng đám,</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Đâm toạc chân mây đá mấy hòn</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“Tự tình”-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 Xuân Hương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spcAft>
                          <a:spcPts val="0"/>
                        </a:spcAft>
                        <a:tabLst>
                          <a:tab pos="90170" algn="l"/>
                          <a:tab pos="180340" algn="l"/>
                          <a:tab pos="27051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 đám rêu xiên ngang mặt đất</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Mấy hòn đá đâm toạc chân mây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25000"/>
                        </a:lnSpc>
                        <a:spcAft>
                          <a:spcPts val="0"/>
                        </a:spcAft>
                        <a:buFont typeface="+mj-lt"/>
                        <a:buAutoNum type="alphaLcPeriod"/>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Lặn lội thân cò khi quãng vắng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Eo sèo mặt nước buổi đò đông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“Thương vợ”-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 Tế Xương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25000"/>
                        </a:lnSpc>
                        <a:spcAft>
                          <a:spcPts val="0"/>
                        </a:spcAft>
                        <a:buFont typeface="+mj-lt"/>
                        <a:buAutoNum type="alphaLcPeriod"/>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cò lặn lội khi quãng vắng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Mặt nước eo sèo buổi đò đông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010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137904" y="-309435"/>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17068800" y="-309435"/>
            <a:ext cx="1358244" cy="1291481"/>
          </a:xfrm>
          <a:custGeom>
            <a:avLst/>
            <a:gdLst/>
            <a:ahLst/>
            <a:cxnLst/>
            <a:rect l="l" t="t" r="r" b="b"/>
            <a:pathLst>
              <a:path w="1358244" h="1291481">
                <a:moveTo>
                  <a:pt x="0" y="0"/>
                </a:moveTo>
                <a:lnTo>
                  <a:pt x="1358245" y="0"/>
                </a:lnTo>
                <a:lnTo>
                  <a:pt x="1358245" y="1291481"/>
                </a:lnTo>
                <a:lnTo>
                  <a:pt x="0" y="129148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aphicFrame>
        <p:nvGraphicFramePr>
          <p:cNvPr id="2" name="Table 1"/>
          <p:cNvGraphicFramePr>
            <a:graphicFrameLocks noGrp="1"/>
          </p:cNvGraphicFramePr>
          <p:nvPr>
            <p:extLst>
              <p:ext uri="{D42A27DB-BD31-4B8C-83A1-F6EECF244321}">
                <p14:modId xmlns:p14="http://schemas.microsoft.com/office/powerpoint/2010/main" val="1895875645"/>
              </p:ext>
            </p:extLst>
          </p:nvPr>
        </p:nvGraphicFramePr>
        <p:xfrm>
          <a:off x="565574" y="34351"/>
          <a:ext cx="16916400" cy="1011936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786808"/>
                <a:gridCol w="5766391"/>
                <a:gridCol w="4953000"/>
                <a:gridCol w="5410201"/>
              </a:tblGrid>
              <a:tr h="323283">
                <a:tc gridSpan="4">
                  <a:txBody>
                    <a:bodyPr/>
                    <a:lstStyle/>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01</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SÁNH CÁC NGỮ LIỆU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161642">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ngữ liệu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57">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Xiên ngang mặt đất rêu từng đám,</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Đâm toạc chân mây đá mấy hòn</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“Tự tình”-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 Xuân Hương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90170" algn="l"/>
                          <a:tab pos="180340" algn="l"/>
                          <a:tab pos="27051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 đám rêu xiên ngang mặt đất</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Mấy hòn đá đâm toạc chân mây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thức: Đều là thơ 7 chữ, chữ Nôm.</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Cùng diễn tả sự vươn dậy mạnh mẽ của thiên nhiên (rêu như đang xiên ngang mặt đất, đá đang đâm toạc chân mây)</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 Vị trí sắp xếp các từ ngữ khác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VD a. Nhấn mạnh tính chất, mức độ.</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VD b nêu sự việc thông thường.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9010">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mj-lt"/>
                        <a:buAutoNum type="alphaLcPeriod"/>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Lặn lội thân cò khi quãng vắng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Eo sèo mặt nước buổi đò đông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“Thương vợ”- Trần Tế Xương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alphaLcPeriod"/>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cò lặn lội khi quãng vắng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Mặt nước eo sèo buổi đò đông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thức: Đều là thơ 7 chữ, chữ Nôm.</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Đều nói về dáng vẻ thân cò (người phụ nữ) gầy guộc đang lặn lội nơi quãng vắng và khi buổi đò đông đến thì không gian sông nước có những tiếng eo sèo (mặc cả, tranh giành).</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 Vị trí sắp xếp các từ ngữ khác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VD a. Nhấn mạnh tính chất, mức độ.</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VD b nêu sự việc thông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727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250798" y="563687"/>
            <a:ext cx="11862154" cy="2215991"/>
          </a:xfrm>
          <a:prstGeom prst="rect">
            <a:avLst/>
          </a:prstGeom>
        </p:spPr>
        <p:txBody>
          <a:bodyPr lIns="0" tIns="0" rIns="0" bIns="0" rtlCol="0" anchor="t">
            <a:spAutoFit/>
          </a:bodyPr>
          <a:lstStyle/>
          <a:p>
            <a:pPr algn="ctr"/>
            <a:r>
              <a:rPr lang="vi-VN"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72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a:t>
            </a:r>
          </a:p>
          <a:p>
            <a:pPr algn="ctr"/>
            <a:r>
              <a:rPr lang="vi-VN" sz="72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endParaRPr lang="en-GB"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8" name="Freeform 8"/>
          <p:cNvSpPr/>
          <p:nvPr/>
        </p:nvSpPr>
        <p:spPr>
          <a:xfrm>
            <a:off x="805864" y="2663728"/>
            <a:ext cx="5585049" cy="5415658"/>
          </a:xfrm>
          <a:custGeom>
            <a:avLst/>
            <a:gdLst/>
            <a:ahLst/>
            <a:cxnLst/>
            <a:rect l="l" t="t" r="r" b="b"/>
            <a:pathLst>
              <a:path w="5585049" h="5415658">
                <a:moveTo>
                  <a:pt x="0" y="0"/>
                </a:moveTo>
                <a:lnTo>
                  <a:pt x="5585049" y="0"/>
                </a:lnTo>
                <a:lnTo>
                  <a:pt x="5585049" y="5415658"/>
                </a:lnTo>
                <a:lnTo>
                  <a:pt x="0" y="541565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9"/>
          <p:cNvGrpSpPr/>
          <p:nvPr/>
        </p:nvGrpSpPr>
        <p:grpSpPr>
          <a:xfrm rot="970235">
            <a:off x="1636856" y="3449889"/>
            <a:ext cx="4045750" cy="3416628"/>
            <a:chOff x="0" y="0"/>
            <a:chExt cx="592102" cy="500029"/>
          </a:xfrm>
        </p:grpSpPr>
        <p:sp>
          <p:nvSpPr>
            <p:cNvPr id="10" name="Freeform 10"/>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0"/>
              <a:stretch>
                <a:fillRect l="-13376" r="-13376"/>
              </a:stretch>
            </a:blipFill>
          </p:spPr>
        </p:sp>
      </p:grpSp>
      <p:sp>
        <p:nvSpPr>
          <p:cNvPr id="11" name="Freeform 11"/>
          <p:cNvSpPr/>
          <p:nvPr/>
        </p:nvSpPr>
        <p:spPr>
          <a:xfrm rot="-944915">
            <a:off x="6306152" y="3622210"/>
            <a:ext cx="5675696" cy="5503557"/>
          </a:xfrm>
          <a:custGeom>
            <a:avLst/>
            <a:gdLst/>
            <a:ahLst/>
            <a:cxnLst/>
            <a:rect l="l" t="t" r="r" b="b"/>
            <a:pathLst>
              <a:path w="5675696" h="5503557">
                <a:moveTo>
                  <a:pt x="0" y="0"/>
                </a:moveTo>
                <a:lnTo>
                  <a:pt x="5675696" y="0"/>
                </a:lnTo>
                <a:lnTo>
                  <a:pt x="5675696" y="5503557"/>
                </a:lnTo>
                <a:lnTo>
                  <a:pt x="0" y="550355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nvGrpSpPr>
          <p:cNvPr id="12" name="Group 12"/>
          <p:cNvGrpSpPr/>
          <p:nvPr/>
        </p:nvGrpSpPr>
        <p:grpSpPr>
          <a:xfrm rot="25320">
            <a:off x="7089443" y="4412351"/>
            <a:ext cx="4111415" cy="3472081"/>
            <a:chOff x="0" y="0"/>
            <a:chExt cx="592102" cy="500029"/>
          </a:xfrm>
        </p:grpSpPr>
        <p:sp>
          <p:nvSpPr>
            <p:cNvPr id="13" name="Freeform 13"/>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3"/>
              <a:stretch>
                <a:fillRect l="-120835" t="-15048" b="-15048"/>
              </a:stretch>
            </a:blipFill>
          </p:spPr>
        </p:sp>
      </p:grpSp>
      <p:sp>
        <p:nvSpPr>
          <p:cNvPr id="14" name="Freeform 14"/>
          <p:cNvSpPr/>
          <p:nvPr/>
        </p:nvSpPr>
        <p:spPr>
          <a:xfrm flipH="1">
            <a:off x="11896926" y="2663728"/>
            <a:ext cx="5585049" cy="5415658"/>
          </a:xfrm>
          <a:custGeom>
            <a:avLst/>
            <a:gdLst/>
            <a:ahLst/>
            <a:cxnLst/>
            <a:rect l="l" t="t" r="r" b="b"/>
            <a:pathLst>
              <a:path w="5585049" h="5415658">
                <a:moveTo>
                  <a:pt x="5585049" y="0"/>
                </a:moveTo>
                <a:lnTo>
                  <a:pt x="0" y="0"/>
                </a:lnTo>
                <a:lnTo>
                  <a:pt x="0" y="5415658"/>
                </a:lnTo>
                <a:lnTo>
                  <a:pt x="5585049" y="5415658"/>
                </a:lnTo>
                <a:lnTo>
                  <a:pt x="5585049"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5" name="Group 15"/>
          <p:cNvGrpSpPr/>
          <p:nvPr/>
        </p:nvGrpSpPr>
        <p:grpSpPr>
          <a:xfrm rot="-979234">
            <a:off x="12559537" y="3425062"/>
            <a:ext cx="4045750" cy="3416628"/>
            <a:chOff x="0" y="0"/>
            <a:chExt cx="592102" cy="500029"/>
          </a:xfrm>
        </p:grpSpPr>
        <p:sp>
          <p:nvSpPr>
            <p:cNvPr id="16" name="Freeform 16"/>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4"/>
              <a:stretch>
                <a:fillRect l="-34874" r="-34874"/>
              </a:stretch>
            </a:blipFill>
          </p:spPr>
        </p:sp>
      </p:gr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Tree>
    <p:extLst>
      <p:ext uri="{BB962C8B-B14F-4D97-AF65-F5344CB8AC3E}">
        <p14:creationId xmlns:p14="http://schemas.microsoft.com/office/powerpoint/2010/main" val="24813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150504" y="2821250"/>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0" name="TextBox 30"/>
          <p:cNvSpPr txBox="1"/>
          <p:nvPr/>
        </p:nvSpPr>
        <p:spPr>
          <a:xfrm>
            <a:off x="2937640" y="4020098"/>
            <a:ext cx="7566455" cy="13542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vi-VN" sz="8800" b="1">
                <a:latin typeface="Times New Roman" panose="02020603050405020304" pitchFamily="18" charset="0"/>
                <a:cs typeface="Times New Roman" panose="02020603050405020304" pitchFamily="18" charset="0"/>
              </a:rPr>
              <a:t>I. LÍ THUYẾT </a:t>
            </a:r>
            <a:endParaRPr lang="en-GB" sz="8800">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31" name="Rectangle 30"/>
          <p:cNvSpPr/>
          <p:nvPr/>
        </p:nvSpPr>
        <p:spPr>
          <a:xfrm>
            <a:off x="3766990" y="5748512"/>
            <a:ext cx="4887235" cy="1200329"/>
          </a:xfrm>
          <a:prstGeom prst="rect">
            <a:avLst/>
          </a:prstGeom>
        </p:spPr>
        <p:txBody>
          <a:bodyPr wrap="none">
            <a:spAutoFit/>
          </a:bodyPr>
          <a:lstStyle/>
          <a:p>
            <a:r>
              <a:rPr lang="vi-VN" sz="7200" b="1">
                <a:latin typeface="Times New Roman" panose="02020603050405020304" pitchFamily="18" charset="0"/>
                <a:ea typeface="Times New Roman" panose="02020603050405020304" pitchFamily="18" charset="0"/>
                <a:cs typeface="Times New Roman" panose="02020603050405020304" pitchFamily="18" charset="0"/>
              </a:rPr>
              <a:t>1. Xét Ví dụ</a:t>
            </a:r>
            <a:endParaRPr lang="en-GB" sz="7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3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137904" y="-309435"/>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17068800" y="-309435"/>
            <a:ext cx="1358244" cy="1291481"/>
          </a:xfrm>
          <a:custGeom>
            <a:avLst/>
            <a:gdLst/>
            <a:ahLst/>
            <a:cxnLst/>
            <a:rect l="l" t="t" r="r" b="b"/>
            <a:pathLst>
              <a:path w="1358244" h="1291481">
                <a:moveTo>
                  <a:pt x="0" y="0"/>
                </a:moveTo>
                <a:lnTo>
                  <a:pt x="1358245" y="0"/>
                </a:lnTo>
                <a:lnTo>
                  <a:pt x="1358245" y="1291481"/>
                </a:lnTo>
                <a:lnTo>
                  <a:pt x="0" y="129148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aphicFrame>
        <p:nvGraphicFramePr>
          <p:cNvPr id="3" name="Table 2"/>
          <p:cNvGraphicFramePr>
            <a:graphicFrameLocks noGrp="1"/>
          </p:cNvGraphicFramePr>
          <p:nvPr>
            <p:extLst>
              <p:ext uri="{D42A27DB-BD31-4B8C-83A1-F6EECF244321}">
                <p14:modId xmlns:p14="http://schemas.microsoft.com/office/powerpoint/2010/main" val="2576686541"/>
              </p:ext>
            </p:extLst>
          </p:nvPr>
        </p:nvGraphicFramePr>
        <p:xfrm>
          <a:off x="602924" y="571500"/>
          <a:ext cx="17144998" cy="9428480"/>
        </p:xfrm>
        <a:graphic>
          <a:graphicData uri="http://schemas.openxmlformats.org/drawingml/2006/table">
            <a:tbl>
              <a:tblPr firstRow="1" firstCol="1" bandRow="1"/>
              <a:tblGrid>
                <a:gridCol w="2351894"/>
                <a:gridCol w="898071"/>
                <a:gridCol w="5240891"/>
                <a:gridCol w="4898572"/>
                <a:gridCol w="3755570"/>
              </a:tblGrid>
              <a:tr h="444092">
                <a:tc gridSpan="5">
                  <a:txBody>
                    <a:bodyPr/>
                    <a:lstStyle/>
                    <a:p>
                      <a:pPr algn="ctr">
                        <a:lnSpc>
                          <a:spcPct val="100000"/>
                        </a:lnSpc>
                        <a:spcAft>
                          <a:spcPts val="800"/>
                        </a:spcAft>
                      </a:pPr>
                      <a:r>
                        <a:rPr lang="en-US" sz="3400" b="1" u="sng"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02</a:t>
                      </a:r>
                      <a:r>
                        <a:rPr lang="en-US" sz="34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4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90170" algn="l"/>
                          <a:tab pos="180340" algn="l"/>
                          <a:tab pos="270510" algn="l"/>
                        </a:tabLst>
                      </a:pPr>
                      <a:r>
                        <a:rPr lang="en-US" sz="34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So sánh nghĩa của câu khi thay đổi hoặc mở rộng cấu trúc câu</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52753">
                <a:tc>
                  <a:txBody>
                    <a:bodyPr/>
                    <a:lstStyle/>
                    <a:p>
                      <a:pPr algn="ctr">
                        <a:lnSpc>
                          <a:spcPct val="100000"/>
                        </a:lnSpc>
                        <a:spcAft>
                          <a:spcPts val="80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trường hợp</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gốc</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thay đổi</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 của câu thay đổi so với câu gốc</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255">
                <a:tc rowSpan="2">
                  <a:txBody>
                    <a:bodyPr/>
                    <a:lstStyle/>
                    <a:p>
                      <a:pPr algn="ctr">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 đổi cấu trúc câu</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 không rõ tại sao cậu lại làm thế; có lẽ cậu thực sự có điều gì muốn nhắn nhủ với chúng tôi</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lẽ cậu thực sự có điều gì muốn nhắn nhủ với chúng tôi; tôi không rõ tại sao</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507">
                <a:tc vMerge="1">
                  <a:txBody>
                    <a:bodyPr/>
                    <a:lstStyle/>
                    <a:p>
                      <a:endParaRPr lang="en-GB"/>
                    </a:p>
                  </a:txBody>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 nhiên đây không phải là điều quá nghiêm trọng và càng không phải “căn bệnh” hết cách chữa.</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 nhiên đây không phải là “căn bệnh” hết cách chữa và càng không phải là điều quá nghiêm trọng.</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100">
                <a:tc rowSpan="2">
                  <a:txBody>
                    <a:bodyPr/>
                    <a:lstStyle/>
                    <a:p>
                      <a:pPr algn="ctr">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rộng cấu trúc câu</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chú bướm đầy màu sắc bay đi bay lại hút nhụy hoa</a:t>
                      </a: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chú bướm  bay đi bay lại hút nhụy hoa</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255">
                <a:tc vMerge="1">
                  <a:txBody>
                    <a:bodyPr/>
                    <a:lstStyle/>
                    <a:p>
                      <a:endParaRPr lang="en-GB"/>
                    </a:p>
                  </a:txBody>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a:latin typeface="Times New Roman" panose="02020603050405020304" pitchFamily="18" charset="0"/>
                          <a:cs typeface="Times New Roman" panose="02020603050405020304" pitchFamily="18" charset="0"/>
                        </a:rPr>
                        <a:t>“Hắn không còn kinh rượu nhưng cố gắng uống cho thật ít. Để cho khỏi tốn tiền”</a:t>
                      </a:r>
                      <a:endParaRPr lang="en-GB" sz="3400">
                        <a:latin typeface="Times New Roman" panose="02020603050405020304" pitchFamily="18"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a:latin typeface="Times New Roman" panose="02020603050405020304" pitchFamily="18" charset="0"/>
                          <a:cs typeface="Times New Roman" panose="02020603050405020304" pitchFamily="18" charset="0"/>
                        </a:rPr>
                        <a:t>“Hắn không còn kinh rượu nhưng cố gắng uống cho thật ít để cho khỏi tốn tiền”</a:t>
                      </a:r>
                      <a:endParaRPr lang="en-GB" sz="3400">
                        <a:latin typeface="Times New Roman" panose="02020603050405020304" pitchFamily="18"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4461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137904" y="-309435"/>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17068800" y="-309435"/>
            <a:ext cx="1358244" cy="1291481"/>
          </a:xfrm>
          <a:custGeom>
            <a:avLst/>
            <a:gdLst/>
            <a:ahLst/>
            <a:cxnLst/>
            <a:rect l="l" t="t" r="r" b="b"/>
            <a:pathLst>
              <a:path w="1358244" h="1291481">
                <a:moveTo>
                  <a:pt x="0" y="0"/>
                </a:moveTo>
                <a:lnTo>
                  <a:pt x="1358245" y="0"/>
                </a:lnTo>
                <a:lnTo>
                  <a:pt x="1358245" y="1291481"/>
                </a:lnTo>
                <a:lnTo>
                  <a:pt x="0" y="129148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aphicFrame>
        <p:nvGraphicFramePr>
          <p:cNvPr id="2" name="Table 1"/>
          <p:cNvGraphicFramePr>
            <a:graphicFrameLocks noGrp="1"/>
          </p:cNvGraphicFramePr>
          <p:nvPr>
            <p:extLst>
              <p:ext uri="{D42A27DB-BD31-4B8C-83A1-F6EECF244321}">
                <p14:modId xmlns:p14="http://schemas.microsoft.com/office/powerpoint/2010/main" val="3835553180"/>
              </p:ext>
            </p:extLst>
          </p:nvPr>
        </p:nvGraphicFramePr>
        <p:xfrm>
          <a:off x="755323" y="571500"/>
          <a:ext cx="16992599" cy="9265920"/>
        </p:xfrm>
        <a:graphic>
          <a:graphicData uri="http://schemas.openxmlformats.org/drawingml/2006/table">
            <a:tbl>
              <a:tblPr firstRow="1" firstCol="1" bandRow="1">
                <a:effectLst>
                  <a:outerShdw blurRad="50800" dist="38100" algn="l" rotWithShape="0">
                    <a:prstClr val="black">
                      <a:alpha val="40000"/>
                    </a:prstClr>
                  </a:outerShdw>
                </a:effectLst>
              </a:tblPr>
              <a:tblGrid>
                <a:gridCol w="1142999"/>
                <a:gridCol w="15849600"/>
              </a:tblGrid>
              <a:tr h="291998">
                <a:tc>
                  <a:txBody>
                    <a:bodyPr/>
                    <a:lstStyle/>
                    <a:p>
                      <a:pPr algn="ctr">
                        <a:lnSpc>
                          <a:spcPct val="100000"/>
                        </a:lnSpc>
                        <a:spcAft>
                          <a:spcPts val="0"/>
                        </a:spcAft>
                      </a:pPr>
                      <a:r>
                        <a:rPr lang="en-US" sz="3800" b="1">
                          <a:latin typeface="Times New Roman" panose="02020603050405020304" pitchFamily="18" charset="0"/>
                          <a:cs typeface="Times New Roman" panose="02020603050405020304" pitchFamily="18" charset="0"/>
                        </a:rPr>
                        <a:t>STT</a:t>
                      </a:r>
                      <a:endParaRPr lang="en-GB" sz="3800" b="1">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800" b="1">
                          <a:latin typeface="Times New Roman" panose="02020603050405020304" pitchFamily="18" charset="0"/>
                          <a:cs typeface="Times New Roman" panose="02020603050405020304" pitchFamily="18" charset="0"/>
                        </a:rPr>
                        <a:t>Nghĩa của câu thay đổi so với câu gốc</a:t>
                      </a:r>
                      <a:endParaRPr lang="en-GB" sz="3800" b="1">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1992">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1</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gốc: Muốn nhấn mạnh điều băn khoăn của người nói.</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thay đổi: Nếu đổi cấu trúc thì lời giải thích lại xuất hiện trước điều băn khoăn.</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Đặt câu thay đổi cấu trúc vào văn  bản sẽ không hợp lí.</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994">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2</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gốc: Hai vế câu đặt trong mối quan hệ tăng tiến.</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thay đổi đã làm ngược lại.</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Đặt câu thay đổi vào mục đích sử dụng sẽ không hợp lí.</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7990">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3</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gốc: Mở rộng CN thành 1 cụm CV làm nổi bật vẻ đẹp của những chú bướm với không gian nhộn nhịp.</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thay đổi: Chỉ làm rõ những hoạt động của những chú bướm.</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Khi thay đổi làm giảm đi dụng ý của câu nói.</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3989">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4</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gốc: Lúc này trạng ngữ “để khỏi tốn tiền” được tách riêng ra 1 câu với mục đích nhấn mạnh lý do tại sao hắn uống ít rượu.</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thay đổi: Mức độ chua nhấn mạnh, chỉ là một câu thông báo đơn thuần.</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Đặt câu thay đổi vào mục đích sử dụng sẽ không hợp lí</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22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2419</Words>
  <Application>Microsoft Office PowerPoint</Application>
  <PresentationFormat>Custom</PresentationFormat>
  <Paragraphs>198</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Ara Hamah Homs</vt:lpstr>
      <vt:lpstr>Arial</vt:lpstr>
      <vt:lpstr>Calibri</vt:lpstr>
      <vt:lpstr>Chewy</vt:lpstr>
      <vt:lpstr>Sniglet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Purple Cute Creative Group Project Presentation </dc:title>
  <cp:lastModifiedBy>asus PC</cp:lastModifiedBy>
  <cp:revision>64</cp:revision>
  <dcterms:created xsi:type="dcterms:W3CDTF">2006-08-16T00:00:00Z</dcterms:created>
  <dcterms:modified xsi:type="dcterms:W3CDTF">2024-11-15T14:14:16Z</dcterms:modified>
  <dc:identifier>DAGVDTJOf8E</dc:identifier>
</cp:coreProperties>
</file>