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73" r:id="rId8"/>
    <p:sldId id="274" r:id="rId9"/>
    <p:sldId id="275" r:id="rId10"/>
    <p:sldId id="276" r:id="rId11"/>
    <p:sldId id="279" r:id="rId12"/>
    <p:sldId id="280" r:id="rId13"/>
    <p:sldId id="281" r:id="rId14"/>
    <p:sldId id="277" r:id="rId15"/>
    <p:sldId id="282" r:id="rId16"/>
    <p:sldId id="278" r:id="rId17"/>
    <p:sldId id="283" r:id="rId18"/>
    <p:sldId id="285" r:id="rId19"/>
    <p:sldId id="284" r:id="rId20"/>
    <p:sldId id="286" r:id="rId21"/>
    <p:sldId id="287" r:id="rId22"/>
    <p:sldId id="288" r:id="rId23"/>
    <p:sldId id="289" r:id="rId24"/>
    <p:sldId id="259" r:id="rId25"/>
    <p:sldId id="265" r:id="rId26"/>
    <p:sldId id="290" r:id="rId27"/>
    <p:sldId id="291" r:id="rId28"/>
    <p:sldId id="292" r:id="rId29"/>
    <p:sldId id="293" r:id="rId30"/>
    <p:sldId id="258" r:id="rId31"/>
    <p:sldId id="294" r:id="rId32"/>
    <p:sldId id="295" r:id="rId33"/>
    <p:sldId id="262" r:id="rId34"/>
    <p:sldId id="267" r:id="rId3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4.sv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0.svg"/><Relationship Id="rId5" Type="http://schemas.openxmlformats.org/officeDocument/2006/relationships/image" Target="../media/image4.svg"/><Relationship Id="rId15" Type="http://schemas.openxmlformats.org/officeDocument/2006/relationships/image" Target="../media/image2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2.sv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 Id="rId9"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2.sv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 Id="rId9" Type="http://schemas.openxmlformats.org/officeDocument/2006/relationships/image" Target="../media/image52.sv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0.svg"/><Relationship Id="rId5" Type="http://schemas.openxmlformats.org/officeDocument/2006/relationships/image" Target="../media/image4.svg"/><Relationship Id="rId15" Type="http://schemas.openxmlformats.org/officeDocument/2006/relationships/image" Target="../media/image2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2.svg"/><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2.svg"/></Relationships>
</file>

<file path=ppt/slides/_rels/slide23.xml.rels><?xml version="1.0" encoding="UTF-8" standalone="yes"?>
<Relationships xmlns="http://schemas.openxmlformats.org/package/2006/relationships"><Relationship Id="rId7" Type="http://schemas.openxmlformats.org/officeDocument/2006/relationships/image" Target="../media/image36.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30.sv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2.sv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sv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4.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2.sv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4.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2.sv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30.sv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sv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40.sv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4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2.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36.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8.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2.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2.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4.sv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32.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42221" y="-268264"/>
            <a:ext cx="4615371" cy="6157249"/>
          </a:xfrm>
          <a:custGeom>
            <a:avLst/>
            <a:gdLst/>
            <a:ahLst/>
            <a:cxnLst/>
            <a:rect l="l" t="t" r="r" b="b"/>
            <a:pathLst>
              <a:path w="4615371" h="6157249">
                <a:moveTo>
                  <a:pt x="0" y="0"/>
                </a:moveTo>
                <a:lnTo>
                  <a:pt x="4615372" y="0"/>
                </a:lnTo>
                <a:lnTo>
                  <a:pt x="4615372" y="6157249"/>
                </a:lnTo>
                <a:lnTo>
                  <a:pt x="0" y="61572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88531">
            <a:off x="4212" y="6864867"/>
            <a:ext cx="5047661" cy="4786866"/>
          </a:xfrm>
          <a:custGeom>
            <a:avLst/>
            <a:gdLst/>
            <a:ahLst/>
            <a:cxnLst/>
            <a:rect l="l" t="t" r="r" b="b"/>
            <a:pathLst>
              <a:path w="5047661" h="4786866">
                <a:moveTo>
                  <a:pt x="0" y="0"/>
                </a:moveTo>
                <a:lnTo>
                  <a:pt x="5047661" y="0"/>
                </a:lnTo>
                <a:lnTo>
                  <a:pt x="5047661" y="4786866"/>
                </a:lnTo>
                <a:lnTo>
                  <a:pt x="0" y="47868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662259">
            <a:off x="15319755" y="8011302"/>
            <a:ext cx="2474156" cy="2993570"/>
          </a:xfrm>
          <a:custGeom>
            <a:avLst/>
            <a:gdLst/>
            <a:ahLst/>
            <a:cxnLst/>
            <a:rect l="l" t="t" r="r" b="b"/>
            <a:pathLst>
              <a:path w="2474156" h="2993570">
                <a:moveTo>
                  <a:pt x="0" y="0"/>
                </a:moveTo>
                <a:lnTo>
                  <a:pt x="2474156" y="0"/>
                </a:lnTo>
                <a:lnTo>
                  <a:pt x="2474156" y="2993570"/>
                </a:lnTo>
                <a:lnTo>
                  <a:pt x="0" y="2993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042020">
            <a:off x="-1079772" y="4602486"/>
            <a:ext cx="3797885" cy="3959567"/>
          </a:xfrm>
          <a:custGeom>
            <a:avLst/>
            <a:gdLst/>
            <a:ahLst/>
            <a:cxnLst/>
            <a:rect l="l" t="t" r="r" b="b"/>
            <a:pathLst>
              <a:path w="3797885" h="3959567">
                <a:moveTo>
                  <a:pt x="0" y="0"/>
                </a:moveTo>
                <a:lnTo>
                  <a:pt x="3797885" y="0"/>
                </a:lnTo>
                <a:lnTo>
                  <a:pt x="3797885" y="3959568"/>
                </a:lnTo>
                <a:lnTo>
                  <a:pt x="0" y="395956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2" name="Group 12"/>
          <p:cNvGrpSpPr/>
          <p:nvPr/>
        </p:nvGrpSpPr>
        <p:grpSpPr>
          <a:xfrm>
            <a:off x="15606208" y="2751035"/>
            <a:ext cx="378543" cy="378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932712" y="2940306"/>
            <a:ext cx="378543" cy="37854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Rectangle 19"/>
          <p:cNvSpPr/>
          <p:nvPr/>
        </p:nvSpPr>
        <p:spPr>
          <a:xfrm>
            <a:off x="4477147" y="3657457"/>
            <a:ext cx="9262832" cy="25545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80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t>VIẾT TRUYỆN KỂ SÁNG TẠO</a:t>
            </a:r>
            <a:endParaRPr lang="en-GB" sz="66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42221" y="-268264"/>
            <a:ext cx="4615371" cy="6157249"/>
          </a:xfrm>
          <a:custGeom>
            <a:avLst/>
            <a:gdLst/>
            <a:ahLst/>
            <a:cxnLst/>
            <a:rect l="l" t="t" r="r" b="b"/>
            <a:pathLst>
              <a:path w="4615371" h="6157249">
                <a:moveTo>
                  <a:pt x="0" y="0"/>
                </a:moveTo>
                <a:lnTo>
                  <a:pt x="4615372" y="0"/>
                </a:lnTo>
                <a:lnTo>
                  <a:pt x="4615372" y="6157249"/>
                </a:lnTo>
                <a:lnTo>
                  <a:pt x="0" y="61572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88531">
            <a:off x="4212" y="6864867"/>
            <a:ext cx="5047661" cy="4786866"/>
          </a:xfrm>
          <a:custGeom>
            <a:avLst/>
            <a:gdLst/>
            <a:ahLst/>
            <a:cxnLst/>
            <a:rect l="l" t="t" r="r" b="b"/>
            <a:pathLst>
              <a:path w="5047661" h="4786866">
                <a:moveTo>
                  <a:pt x="0" y="0"/>
                </a:moveTo>
                <a:lnTo>
                  <a:pt x="5047661" y="0"/>
                </a:lnTo>
                <a:lnTo>
                  <a:pt x="5047661" y="4786866"/>
                </a:lnTo>
                <a:lnTo>
                  <a:pt x="0" y="47868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662259">
            <a:off x="15319755" y="8011302"/>
            <a:ext cx="2474156" cy="2993570"/>
          </a:xfrm>
          <a:custGeom>
            <a:avLst/>
            <a:gdLst/>
            <a:ahLst/>
            <a:cxnLst/>
            <a:rect l="l" t="t" r="r" b="b"/>
            <a:pathLst>
              <a:path w="2474156" h="2993570">
                <a:moveTo>
                  <a:pt x="0" y="0"/>
                </a:moveTo>
                <a:lnTo>
                  <a:pt x="2474156" y="0"/>
                </a:lnTo>
                <a:lnTo>
                  <a:pt x="2474156" y="2993570"/>
                </a:lnTo>
                <a:lnTo>
                  <a:pt x="0" y="2993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042020">
            <a:off x="-1079772" y="4602486"/>
            <a:ext cx="3797885" cy="3959567"/>
          </a:xfrm>
          <a:custGeom>
            <a:avLst/>
            <a:gdLst/>
            <a:ahLst/>
            <a:cxnLst/>
            <a:rect l="l" t="t" r="r" b="b"/>
            <a:pathLst>
              <a:path w="3797885" h="3959567">
                <a:moveTo>
                  <a:pt x="0" y="0"/>
                </a:moveTo>
                <a:lnTo>
                  <a:pt x="3797885" y="0"/>
                </a:lnTo>
                <a:lnTo>
                  <a:pt x="3797885" y="3959568"/>
                </a:lnTo>
                <a:lnTo>
                  <a:pt x="0" y="395956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2" name="Group 12"/>
          <p:cNvGrpSpPr/>
          <p:nvPr/>
        </p:nvGrpSpPr>
        <p:grpSpPr>
          <a:xfrm>
            <a:off x="15606208" y="2751035"/>
            <a:ext cx="378543" cy="378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4932712" y="2940306"/>
            <a:ext cx="378543" cy="37854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0" name="Rectangle 19"/>
          <p:cNvSpPr/>
          <p:nvPr/>
        </p:nvSpPr>
        <p:spPr>
          <a:xfrm>
            <a:off x="4860607" y="3077225"/>
            <a:ext cx="9083993" cy="3416320"/>
          </a:xfrm>
          <a:prstGeom prst="rect">
            <a:avLst/>
          </a:prstGeom>
        </p:spPr>
        <p:txBody>
          <a:bodyPr wrap="square">
            <a:spAutoFit/>
          </a:bodyPr>
          <a:lstStyle/>
          <a:p>
            <a:pPr algn="ctr"/>
            <a:r>
              <a:rPr lang="en-US" sz="54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HOẠT ĐỘNG </a:t>
            </a:r>
            <a:r>
              <a:rPr lang="en-US" sz="54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a:t>
            </a:r>
            <a:endParaRPr lang="vi-VN" sz="54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en-US" sz="54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54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HƯỚNG DẪN QUY TRÌNH VIẾT TRUYỆN KỂ </a:t>
            </a:r>
            <a:endParaRPr lang="vi-VN" sz="54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en-US" sz="54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SÁNG </a:t>
            </a:r>
            <a:r>
              <a:rPr lang="en-US" sz="54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TẠO</a:t>
            </a:r>
            <a:endParaRPr lang="en-GB" sz="54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5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1000"/>
                                        <p:tgtEl>
                                          <p:spTgt spid="20">
                                            <p:txEl>
                                              <p:pRg st="1" end="1"/>
                                            </p:txEl>
                                          </p:spTgt>
                                        </p:tgtEl>
                                      </p:cBhvr>
                                    </p:animEffect>
                                    <p:anim calcmode="lin" valueType="num">
                                      <p:cBhvr>
                                        <p:cTn id="1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571831">
            <a:off x="-173927" y="5217935"/>
            <a:ext cx="4099369" cy="4114800"/>
          </a:xfrm>
          <a:custGeom>
            <a:avLst/>
            <a:gdLst/>
            <a:ahLst/>
            <a:cxnLst/>
            <a:rect l="l" t="t" r="r" b="b"/>
            <a:pathLst>
              <a:path w="4099369" h="4114800">
                <a:moveTo>
                  <a:pt x="0" y="0"/>
                </a:moveTo>
                <a:lnTo>
                  <a:pt x="4099369" y="0"/>
                </a:lnTo>
                <a:lnTo>
                  <a:pt x="409936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911294" y="5173660"/>
            <a:ext cx="3086100" cy="2434997"/>
            <a:chOff x="0" y="0"/>
            <a:chExt cx="812800" cy="641316"/>
          </a:xfrm>
        </p:grpSpPr>
        <p:sp>
          <p:nvSpPr>
            <p:cNvPr id="8" name="Freeform 8"/>
            <p:cNvSpPr/>
            <p:nvPr/>
          </p:nvSpPr>
          <p:spPr>
            <a:xfrm>
              <a:off x="0" y="0"/>
              <a:ext cx="812800" cy="641316"/>
            </a:xfrm>
            <a:custGeom>
              <a:avLst/>
              <a:gdLst/>
              <a:ahLst/>
              <a:cxnLst/>
              <a:rect l="l" t="t" r="r" b="b"/>
              <a:pathLst>
                <a:path w="812800" h="641316">
                  <a:moveTo>
                    <a:pt x="0" y="0"/>
                  </a:moveTo>
                  <a:lnTo>
                    <a:pt x="812800" y="0"/>
                  </a:lnTo>
                  <a:lnTo>
                    <a:pt x="812800" y="641316"/>
                  </a:lnTo>
                  <a:lnTo>
                    <a:pt x="0" y="641316"/>
                  </a:lnTo>
                  <a:close/>
                </a:path>
              </a:pathLst>
            </a:custGeom>
            <a:solidFill>
              <a:srgbClr val="C7AECB"/>
            </a:solidFill>
          </p:spPr>
        </p:sp>
        <p:sp>
          <p:nvSpPr>
            <p:cNvPr id="9" name="TextBox 9"/>
            <p:cNvSpPr txBox="1"/>
            <p:nvPr/>
          </p:nvSpPr>
          <p:spPr>
            <a:xfrm>
              <a:off x="0" y="-38100"/>
              <a:ext cx="812800" cy="6794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0" name="Group 10"/>
          <p:cNvGrpSpPr/>
          <p:nvPr/>
        </p:nvGrpSpPr>
        <p:grpSpPr>
          <a:xfrm>
            <a:off x="1775722" y="4209189"/>
            <a:ext cx="3086100" cy="4960678"/>
            <a:chOff x="0" y="0"/>
            <a:chExt cx="812800" cy="1306516"/>
          </a:xfrm>
        </p:grpSpPr>
        <p:sp>
          <p:nvSpPr>
            <p:cNvPr id="11" name="Freeform 11"/>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sp>
        <p:sp>
          <p:nvSpPr>
            <p:cNvPr id="12" name="TextBox 12"/>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Freeform 13"/>
          <p:cNvSpPr/>
          <p:nvPr/>
        </p:nvSpPr>
        <p:spPr>
          <a:xfrm rot="-1785061" flipH="1">
            <a:off x="16368908" y="1116398"/>
            <a:ext cx="2032795" cy="2484068"/>
          </a:xfrm>
          <a:custGeom>
            <a:avLst/>
            <a:gdLst/>
            <a:ahLst/>
            <a:cxnLst/>
            <a:rect l="l" t="t" r="r" b="b"/>
            <a:pathLst>
              <a:path w="2032795" h="2484068">
                <a:moveTo>
                  <a:pt x="2032796" y="0"/>
                </a:moveTo>
                <a:lnTo>
                  <a:pt x="0" y="0"/>
                </a:lnTo>
                <a:lnTo>
                  <a:pt x="0" y="2484068"/>
                </a:lnTo>
                <a:lnTo>
                  <a:pt x="2032796" y="2484068"/>
                </a:lnTo>
                <a:lnTo>
                  <a:pt x="2032796"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6074504" y="3390900"/>
            <a:ext cx="8555896" cy="2939055"/>
          </a:xfrm>
          <a:custGeom>
            <a:avLst/>
            <a:gdLst/>
            <a:ahLst/>
            <a:cxnLst/>
            <a:rect l="l" t="t" r="r" b="b"/>
            <a:pathLst>
              <a:path w="4566989" h="1046687">
                <a:moveTo>
                  <a:pt x="0" y="0"/>
                </a:moveTo>
                <a:lnTo>
                  <a:pt x="4566990" y="0"/>
                </a:lnTo>
                <a:lnTo>
                  <a:pt x="4566990" y="1046687"/>
                </a:lnTo>
                <a:lnTo>
                  <a:pt x="0" y="1046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TextBox 17"/>
          <p:cNvSpPr txBox="1"/>
          <p:nvPr/>
        </p:nvSpPr>
        <p:spPr>
          <a:xfrm>
            <a:off x="6781800" y="4454624"/>
            <a:ext cx="7429626" cy="110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7200" b="1">
                <a:latin typeface="Times New Roman" panose="02020603050405020304" pitchFamily="18" charset="0"/>
                <a:cs typeface="Times New Roman" panose="02020603050405020304" pitchFamily="18" charset="0"/>
              </a:rPr>
              <a:t>II. THỰC HÀNH</a:t>
            </a:r>
            <a:endParaRPr lang="en-GB" sz="7200">
              <a:latin typeface="Times New Roman" panose="02020603050405020304" pitchFamily="18" charset="0"/>
              <a:cs typeface="Times New Roman" panose="02020603050405020304" pitchFamily="18" charset="0"/>
            </a:endParaRPr>
          </a:p>
        </p:txBody>
      </p:sp>
      <p:grpSp>
        <p:nvGrpSpPr>
          <p:cNvPr id="21" name="Group 21"/>
          <p:cNvGrpSpPr/>
          <p:nvPr/>
        </p:nvGrpSpPr>
        <p:grpSpPr>
          <a:xfrm>
            <a:off x="6978209" y="3742505"/>
            <a:ext cx="64298" cy="6429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3" name="TextBox 23"/>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24" name="Group 24"/>
          <p:cNvGrpSpPr/>
          <p:nvPr/>
        </p:nvGrpSpPr>
        <p:grpSpPr>
          <a:xfrm>
            <a:off x="7129053" y="3733229"/>
            <a:ext cx="64298" cy="6429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6" name="TextBox 26"/>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sp>
        <p:nvSpPr>
          <p:cNvPr id="27" name="Freeform 27"/>
          <p:cNvSpPr/>
          <p:nvPr/>
        </p:nvSpPr>
        <p:spPr>
          <a:xfrm>
            <a:off x="5411492" y="3491788"/>
            <a:ext cx="1247346" cy="1145480"/>
          </a:xfrm>
          <a:custGeom>
            <a:avLst/>
            <a:gdLst/>
            <a:ahLst/>
            <a:cxnLst/>
            <a:rect l="l" t="t" r="r" b="b"/>
            <a:pathLst>
              <a:path w="1247346" h="1145480">
                <a:moveTo>
                  <a:pt x="0" y="0"/>
                </a:moveTo>
                <a:lnTo>
                  <a:pt x="1247347" y="0"/>
                </a:lnTo>
                <a:lnTo>
                  <a:pt x="1247347" y="1145480"/>
                </a:lnTo>
                <a:lnTo>
                  <a:pt x="0" y="114548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8" name="Group 28"/>
          <p:cNvGrpSpPr/>
          <p:nvPr/>
        </p:nvGrpSpPr>
        <p:grpSpPr>
          <a:xfrm>
            <a:off x="6979825" y="5008622"/>
            <a:ext cx="64298" cy="6429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30" name="TextBox 30"/>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31" name="Group 31"/>
          <p:cNvGrpSpPr/>
          <p:nvPr/>
        </p:nvGrpSpPr>
        <p:grpSpPr>
          <a:xfrm>
            <a:off x="7130669" y="4999346"/>
            <a:ext cx="64298" cy="64298"/>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33" name="TextBox 33"/>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35" name="Group 35"/>
          <p:cNvGrpSpPr/>
          <p:nvPr/>
        </p:nvGrpSpPr>
        <p:grpSpPr>
          <a:xfrm>
            <a:off x="6974908" y="6271685"/>
            <a:ext cx="64298" cy="64298"/>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37" name="TextBox 37"/>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38" name="Group 38"/>
          <p:cNvGrpSpPr/>
          <p:nvPr/>
        </p:nvGrpSpPr>
        <p:grpSpPr>
          <a:xfrm>
            <a:off x="7125753" y="6262409"/>
            <a:ext cx="64298" cy="64298"/>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40" name="TextBox 40"/>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41" name="Group 41"/>
          <p:cNvGrpSpPr/>
          <p:nvPr/>
        </p:nvGrpSpPr>
        <p:grpSpPr>
          <a:xfrm>
            <a:off x="429430" y="8081396"/>
            <a:ext cx="214277" cy="214277"/>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a:off x="814423" y="7974257"/>
            <a:ext cx="214277" cy="214277"/>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46" name="TextBox 4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Tree>
    <p:extLst>
      <p:ext uri="{BB962C8B-B14F-4D97-AF65-F5344CB8AC3E}">
        <p14:creationId xmlns:p14="http://schemas.microsoft.com/office/powerpoint/2010/main" val="331143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71831">
            <a:off x="-173927" y="5217935"/>
            <a:ext cx="4099369" cy="4114800"/>
          </a:xfrm>
          <a:custGeom>
            <a:avLst/>
            <a:gdLst/>
            <a:ahLst/>
            <a:cxnLst/>
            <a:rect l="l" t="t" r="r" b="b"/>
            <a:pathLst>
              <a:path w="4099369" h="4114800">
                <a:moveTo>
                  <a:pt x="0" y="0"/>
                </a:moveTo>
                <a:lnTo>
                  <a:pt x="4099369" y="0"/>
                </a:lnTo>
                <a:lnTo>
                  <a:pt x="40993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735631" y="4297622"/>
            <a:ext cx="3086100" cy="4960678"/>
            <a:chOff x="0" y="0"/>
            <a:chExt cx="812800" cy="1306516"/>
          </a:xfrm>
        </p:grpSpPr>
        <p:sp>
          <p:nvSpPr>
            <p:cNvPr id="6" name="Freeform 6"/>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sp>
        <p:sp>
          <p:nvSpPr>
            <p:cNvPr id="7" name="TextBox 7"/>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1028700" y="5839964"/>
            <a:ext cx="3086100" cy="1779091"/>
            <a:chOff x="0" y="0"/>
            <a:chExt cx="812800" cy="468567"/>
          </a:xfrm>
        </p:grpSpPr>
        <p:sp>
          <p:nvSpPr>
            <p:cNvPr id="9" name="Freeform 9"/>
            <p:cNvSpPr/>
            <p:nvPr/>
          </p:nvSpPr>
          <p:spPr>
            <a:xfrm>
              <a:off x="0" y="0"/>
              <a:ext cx="812800" cy="468567"/>
            </a:xfrm>
            <a:custGeom>
              <a:avLst/>
              <a:gdLst/>
              <a:ahLst/>
              <a:cxnLst/>
              <a:rect l="l" t="t" r="r" b="b"/>
              <a:pathLst>
                <a:path w="812800" h="468567">
                  <a:moveTo>
                    <a:pt x="0" y="0"/>
                  </a:moveTo>
                  <a:lnTo>
                    <a:pt x="812800" y="0"/>
                  </a:lnTo>
                  <a:lnTo>
                    <a:pt x="812800" y="468567"/>
                  </a:lnTo>
                  <a:lnTo>
                    <a:pt x="0" y="468567"/>
                  </a:lnTo>
                  <a:close/>
                </a:path>
              </a:pathLst>
            </a:custGeom>
            <a:solidFill>
              <a:srgbClr val="C7AECB"/>
            </a:solidFill>
          </p:spPr>
        </p:sp>
        <p:sp>
          <p:nvSpPr>
            <p:cNvPr id="10" name="TextBox 10"/>
            <p:cNvSpPr txBox="1"/>
            <p:nvPr/>
          </p:nvSpPr>
          <p:spPr>
            <a:xfrm>
              <a:off x="0" y="-38100"/>
              <a:ext cx="812800" cy="50666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Freeform 11"/>
          <p:cNvSpPr/>
          <p:nvPr/>
        </p:nvSpPr>
        <p:spPr>
          <a:xfrm>
            <a:off x="1409545" y="2358432"/>
            <a:ext cx="15468909" cy="6184194"/>
          </a:xfrm>
          <a:custGeom>
            <a:avLst/>
            <a:gdLst/>
            <a:ahLst/>
            <a:cxnLst/>
            <a:rect l="l" t="t" r="r" b="b"/>
            <a:pathLst>
              <a:path w="15468909" h="6184194">
                <a:moveTo>
                  <a:pt x="0" y="0"/>
                </a:moveTo>
                <a:lnTo>
                  <a:pt x="15468910" y="0"/>
                </a:lnTo>
                <a:lnTo>
                  <a:pt x="15468910" y="6184194"/>
                </a:lnTo>
                <a:lnTo>
                  <a:pt x="0" y="61841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785061" flipH="1">
            <a:off x="16368908" y="1116398"/>
            <a:ext cx="2032795" cy="2484068"/>
          </a:xfrm>
          <a:custGeom>
            <a:avLst/>
            <a:gdLst/>
            <a:ahLst/>
            <a:cxnLst/>
            <a:rect l="l" t="t" r="r" b="b"/>
            <a:pathLst>
              <a:path w="2032795" h="2484068">
                <a:moveTo>
                  <a:pt x="2032796" y="0"/>
                </a:moveTo>
                <a:lnTo>
                  <a:pt x="0" y="0"/>
                </a:lnTo>
                <a:lnTo>
                  <a:pt x="0" y="2484068"/>
                </a:lnTo>
                <a:lnTo>
                  <a:pt x="2032796" y="2484068"/>
                </a:lnTo>
                <a:lnTo>
                  <a:pt x="2032796"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5" name="Group 15"/>
          <p:cNvGrpSpPr/>
          <p:nvPr/>
        </p:nvGrpSpPr>
        <p:grpSpPr>
          <a:xfrm>
            <a:off x="316997" y="8051702"/>
            <a:ext cx="365258" cy="3652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815842" y="7945273"/>
            <a:ext cx="212858" cy="21285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TextBox 21"/>
          <p:cNvSpPr txBox="1"/>
          <p:nvPr/>
        </p:nvSpPr>
        <p:spPr>
          <a:xfrm>
            <a:off x="3008374" y="2684463"/>
            <a:ext cx="12460226" cy="4985980"/>
          </a:xfrm>
          <a:prstGeom prst="rect">
            <a:avLst/>
          </a:prstGeom>
        </p:spPr>
        <p:txBody>
          <a:bodyPr wrap="square" lIns="0" tIns="0" rIns="0" bIns="0" rtlCol="0" anchor="t">
            <a:spAutoFit/>
          </a:bodyPr>
          <a:lstStyle/>
          <a:p>
            <a:pPr marL="914400" indent="-914400" algn="ctr">
              <a:buAutoNum type="arabicPeriod"/>
            </a:pPr>
            <a:r>
              <a:rPr lang="en-US" sz="5400" b="1" smtClean="0">
                <a:latin typeface="Times New Roman" panose="02020603050405020304" pitchFamily="18" charset="0"/>
                <a:cs typeface="Times New Roman" panose="02020603050405020304" pitchFamily="18" charset="0"/>
              </a:rPr>
              <a:t>Đề </a:t>
            </a:r>
            <a:r>
              <a:rPr lang="en-US" sz="5400" b="1">
                <a:latin typeface="Times New Roman" panose="02020603050405020304" pitchFamily="18" charset="0"/>
                <a:cs typeface="Times New Roman" panose="02020603050405020304" pitchFamily="18" charset="0"/>
              </a:rPr>
              <a:t>bài </a:t>
            </a:r>
            <a:r>
              <a:rPr lang="en-US" sz="5400" b="1" smtClean="0">
                <a:latin typeface="Times New Roman" panose="02020603050405020304" pitchFamily="18" charset="0"/>
                <a:cs typeface="Times New Roman" panose="02020603050405020304" pitchFamily="18" charset="0"/>
              </a:rPr>
              <a:t>1</a:t>
            </a:r>
            <a:endParaRPr lang="vi-VN" sz="5400" b="1" smtClean="0">
              <a:latin typeface="Times New Roman" panose="02020603050405020304" pitchFamily="18" charset="0"/>
              <a:cs typeface="Times New Roman" panose="02020603050405020304" pitchFamily="18" charset="0"/>
            </a:endParaRPr>
          </a:p>
          <a:p>
            <a:pPr algn="ctr"/>
            <a:r>
              <a:rPr lang="en-US" sz="5400" b="1" smtClean="0">
                <a:latin typeface="Times New Roman" panose="02020603050405020304" pitchFamily="18" charset="0"/>
                <a:cs typeface="Times New Roman" panose="02020603050405020304" pitchFamily="18" charset="0"/>
              </a:rPr>
              <a:t> </a:t>
            </a:r>
            <a:r>
              <a:rPr lang="en-US" sz="5400" i="1">
                <a:latin typeface="Times New Roman" panose="02020603050405020304" pitchFamily="18" charset="0"/>
                <a:cs typeface="Times New Roman" panose="02020603050405020304" pitchFamily="18" charset="0"/>
              </a:rPr>
              <a:t>Hãy nhập vai một trong ba nhân vật: Me-ri, cha dượng hoặc mẹ Me-ri (trong văn bản “Vụ cải trang bất thành”, trích “Sơ- lốc- Hôm” của Đoi- lơ) để kể lại câu chuyện trong phần (3) của văn bản. </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2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932796" y="647700"/>
            <a:ext cx="7326004" cy="1564940"/>
          </a:xfrm>
          <a:custGeom>
            <a:avLst/>
            <a:gdLst/>
            <a:ahLst/>
            <a:cxnLst/>
            <a:rect l="l" t="t" r="r" b="b"/>
            <a:pathLst>
              <a:path w="4566989" h="1046687">
                <a:moveTo>
                  <a:pt x="0" y="0"/>
                </a:moveTo>
                <a:lnTo>
                  <a:pt x="4566990" y="0"/>
                </a:lnTo>
                <a:lnTo>
                  <a:pt x="4566990" y="1046687"/>
                </a:lnTo>
                <a:lnTo>
                  <a:pt x="0" y="10466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740922">
            <a:off x="-585509" y="-1242708"/>
            <a:ext cx="3576133" cy="4687556"/>
          </a:xfrm>
          <a:custGeom>
            <a:avLst/>
            <a:gdLst/>
            <a:ahLst/>
            <a:cxnLst/>
            <a:rect l="l" t="t" r="r" b="b"/>
            <a:pathLst>
              <a:path w="3576133" h="4687556">
                <a:moveTo>
                  <a:pt x="0" y="0"/>
                </a:moveTo>
                <a:lnTo>
                  <a:pt x="3576133" y="0"/>
                </a:lnTo>
                <a:lnTo>
                  <a:pt x="3576133" y="4687557"/>
                </a:lnTo>
                <a:lnTo>
                  <a:pt x="0" y="468755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6065744" y="7441066"/>
            <a:ext cx="3055526" cy="3634468"/>
          </a:xfrm>
          <a:custGeom>
            <a:avLst/>
            <a:gdLst/>
            <a:ahLst/>
            <a:cxnLst/>
            <a:rect l="l" t="t" r="r" b="b"/>
            <a:pathLst>
              <a:path w="3055526" h="3634468">
                <a:moveTo>
                  <a:pt x="0" y="0"/>
                </a:moveTo>
                <a:lnTo>
                  <a:pt x="3055526" y="0"/>
                </a:lnTo>
                <a:lnTo>
                  <a:pt x="3055526" y="3634468"/>
                </a:lnTo>
                <a:lnTo>
                  <a:pt x="0" y="3634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222256" y="2785179"/>
            <a:ext cx="6431416" cy="6271978"/>
          </a:xfrm>
          <a:custGeom>
            <a:avLst/>
            <a:gdLst/>
            <a:ahLst/>
            <a:cxnLst/>
            <a:rect l="l" t="t" r="r" b="b"/>
            <a:pathLst>
              <a:path w="5302460" h="5302460">
                <a:moveTo>
                  <a:pt x="0" y="0"/>
                </a:moveTo>
                <a:lnTo>
                  <a:pt x="5302460" y="0"/>
                </a:lnTo>
                <a:lnTo>
                  <a:pt x="5302460" y="5302460"/>
                </a:lnTo>
                <a:lnTo>
                  <a:pt x="0" y="53024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9355242" y="2795641"/>
            <a:ext cx="6385181" cy="6261516"/>
          </a:xfrm>
          <a:custGeom>
            <a:avLst/>
            <a:gdLst/>
            <a:ahLst/>
            <a:cxnLst/>
            <a:rect l="l" t="t" r="r" b="b"/>
            <a:pathLst>
              <a:path w="5302460" h="5302460">
                <a:moveTo>
                  <a:pt x="0" y="0"/>
                </a:moveTo>
                <a:lnTo>
                  <a:pt x="5302460" y="0"/>
                </a:lnTo>
                <a:lnTo>
                  <a:pt x="5302460" y="5302460"/>
                </a:lnTo>
                <a:lnTo>
                  <a:pt x="0" y="53024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188602">
            <a:off x="2441823" y="7933004"/>
            <a:ext cx="1818779" cy="1670245"/>
          </a:xfrm>
          <a:custGeom>
            <a:avLst/>
            <a:gdLst/>
            <a:ahLst/>
            <a:cxnLst/>
            <a:rect l="l" t="t" r="r" b="b"/>
            <a:pathLst>
              <a:path w="1818779" h="1670245">
                <a:moveTo>
                  <a:pt x="0" y="0"/>
                </a:moveTo>
                <a:lnTo>
                  <a:pt x="1818779" y="0"/>
                </a:lnTo>
                <a:lnTo>
                  <a:pt x="1818779" y="1670245"/>
                </a:lnTo>
                <a:lnTo>
                  <a:pt x="0" y="167024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rot="925523">
            <a:off x="15156354" y="2919574"/>
            <a:ext cx="1818779" cy="1670245"/>
          </a:xfrm>
          <a:custGeom>
            <a:avLst/>
            <a:gdLst/>
            <a:ahLst/>
            <a:cxnLst/>
            <a:rect l="l" t="t" r="r" b="b"/>
            <a:pathLst>
              <a:path w="1818779" h="1670245">
                <a:moveTo>
                  <a:pt x="0" y="0"/>
                </a:moveTo>
                <a:lnTo>
                  <a:pt x="1818779" y="0"/>
                </a:lnTo>
                <a:lnTo>
                  <a:pt x="1818779" y="1670245"/>
                </a:lnTo>
                <a:lnTo>
                  <a:pt x="0" y="167024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4" name="Group 14"/>
          <p:cNvGrpSpPr/>
          <p:nvPr/>
        </p:nvGrpSpPr>
        <p:grpSpPr>
          <a:xfrm>
            <a:off x="16963797" y="8279726"/>
            <a:ext cx="972232" cy="137234"/>
            <a:chOff x="0" y="0"/>
            <a:chExt cx="256061" cy="36144"/>
          </a:xfrm>
        </p:grpSpPr>
        <p:sp>
          <p:nvSpPr>
            <p:cNvPr id="15" name="Freeform 15"/>
            <p:cNvSpPr/>
            <p:nvPr/>
          </p:nvSpPr>
          <p:spPr>
            <a:xfrm>
              <a:off x="0" y="0"/>
              <a:ext cx="256061" cy="36144"/>
            </a:xfrm>
            <a:custGeom>
              <a:avLst/>
              <a:gdLst/>
              <a:ahLst/>
              <a:cxnLst/>
              <a:rect l="l" t="t" r="r" b="b"/>
              <a:pathLst>
                <a:path w="256061" h="36144">
                  <a:moveTo>
                    <a:pt x="0" y="0"/>
                  </a:moveTo>
                  <a:lnTo>
                    <a:pt x="256061" y="0"/>
                  </a:lnTo>
                  <a:lnTo>
                    <a:pt x="256061" y="36144"/>
                  </a:lnTo>
                  <a:lnTo>
                    <a:pt x="0" y="36144"/>
                  </a:lnTo>
                  <a:close/>
                </a:path>
              </a:pathLst>
            </a:custGeom>
            <a:solidFill>
              <a:srgbClr val="FFFAF0"/>
            </a:solidFill>
          </p:spPr>
        </p:sp>
        <p:sp>
          <p:nvSpPr>
            <p:cNvPr id="16" name="TextBox 16"/>
            <p:cNvSpPr txBox="1"/>
            <p:nvPr/>
          </p:nvSpPr>
          <p:spPr>
            <a:xfrm>
              <a:off x="0" y="-38100"/>
              <a:ext cx="256061" cy="7424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5838354" y="3573868"/>
            <a:ext cx="152254" cy="15225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6009658" y="3631018"/>
            <a:ext cx="152254" cy="15225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3073151" y="8691999"/>
            <a:ext cx="152254" cy="15225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3265560" y="8625397"/>
            <a:ext cx="152254" cy="15225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9" name="TextBox 29"/>
          <p:cNvSpPr txBox="1"/>
          <p:nvPr/>
        </p:nvSpPr>
        <p:spPr>
          <a:xfrm>
            <a:off x="2619296" y="3638155"/>
            <a:ext cx="5534223" cy="3693319"/>
          </a:xfrm>
          <a:prstGeom prst="rect">
            <a:avLst/>
          </a:prstGeom>
        </p:spPr>
        <p:txBody>
          <a:bodyPr wrap="square" lIns="0" tIns="0" rIns="0" bIns="0" rtlCol="0" anchor="t">
            <a:spAutoFit/>
          </a:bodyPr>
          <a:lstStyle/>
          <a:p>
            <a:pPr algn="just"/>
            <a:r>
              <a:rPr lang="en-US" sz="6000">
                <a:latin typeface="Times New Roman" panose="02020603050405020304" pitchFamily="18" charset="0"/>
                <a:cs typeface="Times New Roman" panose="02020603050405020304" pitchFamily="18" charset="0"/>
              </a:rPr>
              <a:t>Đọc lại “</a:t>
            </a:r>
            <a:r>
              <a:rPr lang="en-US" sz="6000" i="1">
                <a:latin typeface="Times New Roman" panose="02020603050405020304" pitchFamily="18" charset="0"/>
                <a:cs typeface="Times New Roman" panose="02020603050405020304" pitchFamily="18" charset="0"/>
              </a:rPr>
              <a:t>Vụ cải trang bất thành</a:t>
            </a:r>
            <a:r>
              <a:rPr lang="en-US" sz="6000">
                <a:latin typeface="Times New Roman" panose="02020603050405020304" pitchFamily="18" charset="0"/>
                <a:cs typeface="Times New Roman" panose="02020603050405020304" pitchFamily="18" charset="0"/>
              </a:rPr>
              <a:t>”, chú ý phần (3) của văn bản.</a:t>
            </a:r>
            <a:endParaRPr lang="en-US" sz="54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1" name="TextBox 31"/>
          <p:cNvSpPr txBox="1"/>
          <p:nvPr/>
        </p:nvSpPr>
        <p:spPr>
          <a:xfrm>
            <a:off x="9696976" y="3249067"/>
            <a:ext cx="5751685" cy="5539978"/>
          </a:xfrm>
          <a:prstGeom prst="rect">
            <a:avLst/>
          </a:prstGeom>
        </p:spPr>
        <p:txBody>
          <a:bodyPr wrap="square" lIns="0" tIns="0" rIns="0" bIns="0" rtlCol="0" anchor="t">
            <a:spAutoFit/>
          </a:bodyPr>
          <a:lstStyle/>
          <a:p>
            <a:pPr algn="just"/>
            <a:r>
              <a:rPr lang="en-US" sz="6000">
                <a:latin typeface="Times New Roman" panose="02020603050405020304" pitchFamily="18" charset="0"/>
                <a:cs typeface="Times New Roman" panose="02020603050405020304" pitchFamily="18" charset="0"/>
              </a:rPr>
              <a:t>Xác định người kể: Me-ri, cha dượng hay mẹ Me-ri để chuyển lời kể cho phù hợp với ngôi kể.</a:t>
            </a:r>
            <a:endParaRPr lang="en-US" sz="54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2" name="TextBox 32"/>
          <p:cNvSpPr txBox="1"/>
          <p:nvPr/>
        </p:nvSpPr>
        <p:spPr>
          <a:xfrm>
            <a:off x="6271913" y="1005381"/>
            <a:ext cx="6817280" cy="830997"/>
          </a:xfrm>
          <a:prstGeom prst="rect">
            <a:avLst/>
          </a:prstGeom>
        </p:spPr>
        <p:txBody>
          <a:bodyPr wrap="square" lIns="0" tIns="0" rIns="0" bIns="0" rtlCol="0" anchor="t">
            <a:spAutoFit/>
          </a:bodyPr>
          <a:lstStyle/>
          <a:p>
            <a:r>
              <a:rPr lang="en-US" sz="5400" b="1" smtClean="0">
                <a:latin typeface="Times New Roman" panose="02020603050405020304" pitchFamily="18" charset="0"/>
                <a:cs typeface="Times New Roman" panose="02020603050405020304" pitchFamily="18" charset="0"/>
              </a:rPr>
              <a:t>1.</a:t>
            </a:r>
            <a:r>
              <a:rPr lang="vi-VN" sz="5400" b="1" smtClean="0">
                <a:latin typeface="Times New Roman" panose="02020603050405020304" pitchFamily="18" charset="0"/>
                <a:cs typeface="Times New Roman" panose="02020603050405020304" pitchFamily="18" charset="0"/>
              </a:rPr>
              <a:t>1.</a:t>
            </a:r>
            <a:r>
              <a:rPr lang="en-US" sz="5400" b="1" smtClean="0">
                <a:latin typeface="Times New Roman" panose="02020603050405020304" pitchFamily="18" charset="0"/>
                <a:cs typeface="Times New Roman" panose="02020603050405020304" pitchFamily="18" charset="0"/>
              </a:rPr>
              <a:t> </a:t>
            </a:r>
            <a:r>
              <a:rPr lang="en-US" sz="5400" b="1">
                <a:latin typeface="Times New Roman" panose="02020603050405020304" pitchFamily="18" charset="0"/>
                <a:cs typeface="Times New Roman" panose="02020603050405020304" pitchFamily="18" charset="0"/>
              </a:rPr>
              <a:t>Bước 1: Chuẩn bị</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73744">
            <a:off x="-3304795" y="-2110316"/>
            <a:ext cx="6362835" cy="5769883"/>
          </a:xfrm>
          <a:custGeom>
            <a:avLst/>
            <a:gdLst/>
            <a:ahLst/>
            <a:cxnLst/>
            <a:rect l="l" t="t" r="r" b="b"/>
            <a:pathLst>
              <a:path w="6362835" h="5769883">
                <a:moveTo>
                  <a:pt x="0" y="0"/>
                </a:moveTo>
                <a:lnTo>
                  <a:pt x="6362835" y="0"/>
                </a:lnTo>
                <a:lnTo>
                  <a:pt x="6362835" y="5769883"/>
                </a:lnTo>
                <a:lnTo>
                  <a:pt x="0" y="57698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rot="769750">
            <a:off x="-2477352" y="-116545"/>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flipV="1">
            <a:off x="-463994" y="-717421"/>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221177" y="-730432"/>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83284" y="6564306"/>
            <a:ext cx="4975463" cy="4913270"/>
          </a:xfrm>
          <a:custGeom>
            <a:avLst/>
            <a:gdLst/>
            <a:ahLst/>
            <a:cxnLst/>
            <a:rect l="l" t="t" r="r" b="b"/>
            <a:pathLst>
              <a:path w="4975463" h="4913270">
                <a:moveTo>
                  <a:pt x="0" y="0"/>
                </a:moveTo>
                <a:lnTo>
                  <a:pt x="4975463" y="0"/>
                </a:lnTo>
                <a:lnTo>
                  <a:pt x="4975463" y="4913271"/>
                </a:lnTo>
                <a:lnTo>
                  <a:pt x="0" y="49132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009881082"/>
              </p:ext>
            </p:extLst>
          </p:nvPr>
        </p:nvGraphicFramePr>
        <p:xfrm>
          <a:off x="3109936" y="3301590"/>
          <a:ext cx="12703141" cy="6107875"/>
        </p:xfrm>
        <a:graphic>
          <a:graphicData uri="http://schemas.openxmlformats.org/drawingml/2006/table">
            <a:tbl>
              <a:tblPr firstRow="1" firstCol="1" bandRow="1"/>
              <a:tblGrid>
                <a:gridCol w="8826462"/>
                <a:gridCol w="3876679"/>
              </a:tblGrid>
              <a:tr h="1160261">
                <a:tc gridSpan="2">
                  <a:txBody>
                    <a:bodyPr/>
                    <a:lstStyle/>
                    <a:p>
                      <a:pPr indent="2147570" algn="just">
                        <a:lnSpc>
                          <a:spcPct val="125000"/>
                        </a:lnSpc>
                        <a:spcAft>
                          <a:spcPts val="0"/>
                        </a:spcAft>
                        <a:tabLst>
                          <a:tab pos="1386840" algn="l"/>
                        </a:tabLst>
                      </a:pPr>
                      <a:r>
                        <a:rPr lang="vi-VN"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 02</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Ý KHI VIẾT TRUYỆN KỂ SÁNG </a:t>
                      </a:r>
                      <a:r>
                        <a:rPr lang="en-US"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r>
              <a:tr h="386754">
                <a:tc>
                  <a:txBody>
                    <a:bodyPr/>
                    <a:lstStyle/>
                    <a:p>
                      <a:pPr>
                        <a:lnSpc>
                          <a:spcPct val="125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các vấn đề</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6135">
                        <a:lnSpc>
                          <a:spcPct val="125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 kiến trả lời</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54">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xưng hô của người kể chuyện (ngôi kể)</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54">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phần được kể.</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54">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 của câu chuyện</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54">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một số sự việc chính</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754">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yếu tố biểu cảm và miêu tả (với các nhân vật)</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 name="Rectangle 26"/>
          <p:cNvSpPr/>
          <p:nvPr/>
        </p:nvSpPr>
        <p:spPr>
          <a:xfrm>
            <a:off x="5341977" y="1125283"/>
            <a:ext cx="8530027" cy="1015663"/>
          </a:xfrm>
          <a:prstGeom prst="rect">
            <a:avLst/>
          </a:prstGeom>
        </p:spPr>
        <p:txBody>
          <a:bodyPr wrap="none">
            <a:spAutoFit/>
          </a:bodyPr>
          <a:lstStyle/>
          <a:p>
            <a:pPr>
              <a:lnSpc>
                <a:spcPct val="125000"/>
              </a:lnSpc>
              <a:spcBef>
                <a:spcPts val="1400"/>
              </a:spcBef>
              <a:spcAft>
                <a:spcPts val="0"/>
              </a:spcAft>
            </a:pPr>
            <a:r>
              <a:rPr lang="en-US" sz="4800" b="1">
                <a:latin typeface="Times New Roman" panose="02020603050405020304" pitchFamily="18" charset="0"/>
                <a:ea typeface="Times New Roman" panose="02020603050405020304" pitchFamily="18" charset="0"/>
                <a:cs typeface="Times New Roman" panose="02020603050405020304" pitchFamily="18" charset="0"/>
              </a:rPr>
              <a:t>1.2. Bước 2: Tìm ý và lập dàn ý </a:t>
            </a:r>
            <a:endParaRPr lang="en-GB" sz="4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8048356" y="2063752"/>
            <a:ext cx="2345642" cy="1015663"/>
          </a:xfrm>
          <a:prstGeom prst="rect">
            <a:avLst/>
          </a:prstGeom>
        </p:spPr>
        <p:txBody>
          <a:bodyPr wrap="none">
            <a:spAutoFit/>
          </a:bodyPr>
          <a:lstStyle/>
          <a:p>
            <a:pPr>
              <a:lnSpc>
                <a:spcPct val="125000"/>
              </a:lnSpc>
              <a:spcAft>
                <a:spcPts val="1400"/>
              </a:spcAft>
            </a:pPr>
            <a:r>
              <a:rPr lang="en-US" sz="4800" b="1">
                <a:latin typeface="Times New Roman" panose="02020603050405020304" pitchFamily="18" charset="0"/>
                <a:ea typeface="Times New Roman" panose="02020603050405020304" pitchFamily="18" charset="0"/>
                <a:cs typeface="Times New Roman" panose="02020603050405020304" pitchFamily="18" charset="0"/>
              </a:rPr>
              <a:t>a. Tìm ý</a:t>
            </a:r>
            <a:endParaRPr lang="en-GB" sz="4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4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rot="769750">
            <a:off x="-2477352" y="-116545"/>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9" name="Table 28"/>
          <p:cNvGraphicFramePr>
            <a:graphicFrameLocks noGrp="1"/>
          </p:cNvGraphicFramePr>
          <p:nvPr>
            <p:extLst>
              <p:ext uri="{D42A27DB-BD31-4B8C-83A1-F6EECF244321}">
                <p14:modId xmlns:p14="http://schemas.microsoft.com/office/powerpoint/2010/main" val="223224677"/>
              </p:ext>
            </p:extLst>
          </p:nvPr>
        </p:nvGraphicFramePr>
        <p:xfrm>
          <a:off x="1891807" y="489187"/>
          <a:ext cx="15117594" cy="8290560"/>
        </p:xfrm>
        <a:graphic>
          <a:graphicData uri="http://schemas.openxmlformats.org/drawingml/2006/table">
            <a:tbl>
              <a:tblPr firstRow="1" firstCol="1" bandRow="1"/>
              <a:tblGrid>
                <a:gridCol w="5118593"/>
                <a:gridCol w="9999001"/>
              </a:tblGrid>
              <a:tr h="1005682">
                <a:tc gridSpan="2">
                  <a:txBody>
                    <a:bodyPr/>
                    <a:lstStyle/>
                    <a:p>
                      <a:pPr algn="ctr">
                        <a:lnSpc>
                          <a:spcPct val="100000"/>
                        </a:lnSpc>
                        <a:spcAft>
                          <a:spcPts val="0"/>
                        </a:spcAft>
                        <a:tabLst>
                          <a:tab pos="1386840" algn="l"/>
                        </a:tabLst>
                      </a:pPr>
                      <a:r>
                        <a:rPr lang="en-US" sz="3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PHT SỐ 02</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Ý KHI VIẾT TRUYỆN KỂ SÁNG TẠO</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r>
              <a:tr h="145999">
                <a:tc>
                  <a:txBody>
                    <a:bodyPr/>
                    <a:lstStyle/>
                    <a:p>
                      <a:pPr algn="ctr">
                        <a:lnSpc>
                          <a:spcPct val="100000"/>
                        </a:lnSpc>
                        <a:spcAft>
                          <a:spcPts val="0"/>
                        </a:spcAft>
                        <a:tabLst>
                          <a:tab pos="1386840" algn="l"/>
                        </a:tabLst>
                      </a:pPr>
                      <a:r>
                        <a:rPr lang="en-US" sz="3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các vấn đề</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 kiến trả lời</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98">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xưng hô của người kể chuyện (ngôi kể)</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95">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phần 3</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 về việc thám tử Hôm phát hiện ra kẻ thủ phạm là Uyn- đi- banh và kết tội hắn.</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996">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 tượng về tình huống của câu chuyện</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Thám tử Hôm mời Me-ri đến để điều tra về vụ án.</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3989">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một số sự việc chính</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Thấy Uyn-đi-banh ngồi thu mình, mắt cúi xuống.</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Uyn- đi- banh kể lại câu chuyện về việc lừa dối Meri</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Lời kết tội của thám tử Hôm với Uyn-đi-banh</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88">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yếu tố biểu cảm và miêu tả (với các nhân vật)</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 độ của Uyn-đi-banh: </a:t>
                      </a: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Uyn- đi- banh thu mình trong ghế bành.đầu gục xuống, sụp đổ hoàn toàn</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của Meri:  ngỡ ngàng trước âm mưu của ông cha dượng</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77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0956" y="8843126"/>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49123" y="8843126"/>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73744">
            <a:off x="-3304795" y="-2110316"/>
            <a:ext cx="6362835" cy="5769883"/>
          </a:xfrm>
          <a:custGeom>
            <a:avLst/>
            <a:gdLst/>
            <a:ahLst/>
            <a:cxnLst/>
            <a:rect l="l" t="t" r="r" b="b"/>
            <a:pathLst>
              <a:path w="6362835" h="5769883">
                <a:moveTo>
                  <a:pt x="0" y="0"/>
                </a:moveTo>
                <a:lnTo>
                  <a:pt x="6362835" y="0"/>
                </a:lnTo>
                <a:lnTo>
                  <a:pt x="6362835" y="5769883"/>
                </a:lnTo>
                <a:lnTo>
                  <a:pt x="0" y="57698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rot="769750">
            <a:off x="-2477352" y="-116545"/>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flipV="1">
            <a:off x="-539248" y="-747786"/>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8978531" y="-74518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83284" y="6564306"/>
            <a:ext cx="4975463" cy="4913270"/>
          </a:xfrm>
          <a:custGeom>
            <a:avLst/>
            <a:gdLst/>
            <a:ahLst/>
            <a:cxnLst/>
            <a:rect l="l" t="t" r="r" b="b"/>
            <a:pathLst>
              <a:path w="4975463" h="4913270">
                <a:moveTo>
                  <a:pt x="0" y="0"/>
                </a:moveTo>
                <a:lnTo>
                  <a:pt x="4975463" y="0"/>
                </a:lnTo>
                <a:lnTo>
                  <a:pt x="4975463" y="4913271"/>
                </a:lnTo>
                <a:lnTo>
                  <a:pt x="0" y="49132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7" name="Table 26"/>
          <p:cNvGraphicFramePr>
            <a:graphicFrameLocks noGrp="1"/>
          </p:cNvGraphicFramePr>
          <p:nvPr>
            <p:extLst>
              <p:ext uri="{D42A27DB-BD31-4B8C-83A1-F6EECF244321}">
                <p14:modId xmlns:p14="http://schemas.microsoft.com/office/powerpoint/2010/main" val="1466365305"/>
              </p:ext>
            </p:extLst>
          </p:nvPr>
        </p:nvGraphicFramePr>
        <p:xfrm>
          <a:off x="2679957" y="2736827"/>
          <a:ext cx="13138175" cy="6583680"/>
        </p:xfrm>
        <a:graphic>
          <a:graphicData uri="http://schemas.openxmlformats.org/drawingml/2006/table">
            <a:tbl>
              <a:tblPr firstRow="1" firstCol="1" bandRow="1"/>
              <a:tblGrid>
                <a:gridCol w="4292212"/>
                <a:gridCol w="4808653"/>
                <a:gridCol w="4037310"/>
              </a:tblGrid>
              <a:tr h="0">
                <a:tc gridSpan="3">
                  <a:txBody>
                    <a:bodyPr/>
                    <a:lstStyle/>
                    <a:p>
                      <a:pPr indent="2147570" algn="just">
                        <a:lnSpc>
                          <a:spcPct val="100000"/>
                        </a:lnSpc>
                        <a:spcAft>
                          <a:spcPts val="0"/>
                        </a:spcAft>
                        <a:tabLst>
                          <a:tab pos="1386840" algn="l"/>
                        </a:tabLst>
                      </a:pPr>
                      <a:r>
                        <a:rPr lang="vi-VN"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 03</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 KHI VIẾT TRUYỆN KỂ SÁNG TẠO</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c hMerge="1">
                  <a:txBody>
                    <a:bodyPr/>
                    <a:lstStyle/>
                    <a:p>
                      <a:endParaRPr lang="en-GB"/>
                    </a:p>
                  </a:txBody>
                  <a:tcPr/>
                </a:tc>
              </a:tr>
              <a:tr h="0">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các vấn đề</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6135">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 kiến trả lời</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 đầu câu chuyện)</a:t>
                      </a:r>
                      <a:endParaRPr lang="en-GB"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tình huống dẫn đến câu chuyện</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 biến câu chuyện)</a:t>
                      </a:r>
                      <a:endParaRPr lang="en-GB"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 sự việc chính mà Meri quan sát được và thái độ của Meri khi biết được toàn bộ sự thật</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vMerge="1">
                  <a:txBody>
                    <a:bodyPr/>
                    <a:lstStyle/>
                    <a:p>
                      <a:endParaRPr lang="en-GB"/>
                    </a:p>
                  </a:txBody>
                  <a:tcPr/>
                </a:tc>
                <a:tc>
                  <a:txBody>
                    <a:bodyPr/>
                    <a:lstStyle/>
                    <a:p>
                      <a:pPr>
                        <a:lnSpc>
                          <a:spcPct val="100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vMerge="1">
                  <a:txBody>
                    <a:bodyPr/>
                    <a:lstStyle/>
                    <a:p>
                      <a:endParaRPr lang="en-GB"/>
                    </a:p>
                  </a:txBody>
                  <a:tcPr/>
                </a:tc>
                <a:tc>
                  <a:txBody>
                    <a:bodyPr/>
                    <a:lstStyle/>
                    <a:p>
                      <a:pPr>
                        <a:lnSpc>
                          <a:spcPct val="100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 thúc câu chuyện)</a:t>
                      </a:r>
                      <a:endParaRPr lang="en-GB"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 nghĩ của Meri</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Rectangle 25"/>
          <p:cNvSpPr/>
          <p:nvPr/>
        </p:nvSpPr>
        <p:spPr>
          <a:xfrm>
            <a:off x="3242306" y="1114667"/>
            <a:ext cx="12070933" cy="1323439"/>
          </a:xfrm>
          <a:prstGeom prst="rect">
            <a:avLst/>
          </a:prstGeom>
        </p:spPr>
        <p:txBody>
          <a:bodyPr wrap="none">
            <a:spAutoFit/>
          </a:bodyPr>
          <a:lstStyle/>
          <a:p>
            <a:pPr algn="ctr"/>
            <a:r>
              <a:rPr lang="en-US" sz="4000" b="1">
                <a:solidFill>
                  <a:srgbClr val="000000"/>
                </a:solidFill>
                <a:latin typeface="Times New Roman" panose="02020603050405020304" pitchFamily="18" charset="0"/>
                <a:ea typeface="Times New Roman" panose="02020603050405020304" pitchFamily="18" charset="0"/>
              </a:rPr>
              <a:t>Lập dàn </a:t>
            </a:r>
            <a:r>
              <a:rPr lang="en-US" sz="4000" b="1" smtClean="0">
                <a:solidFill>
                  <a:srgbClr val="000000"/>
                </a:solidFill>
                <a:latin typeface="Times New Roman" panose="02020603050405020304" pitchFamily="18" charset="0"/>
                <a:ea typeface="Times New Roman" panose="02020603050405020304" pitchFamily="18" charset="0"/>
              </a:rPr>
              <a:t>ý</a:t>
            </a:r>
            <a:endParaRPr lang="vi-VN" sz="4000" b="1" smtClean="0">
              <a:solidFill>
                <a:srgbClr val="000000"/>
              </a:solidFill>
              <a:latin typeface="Times New Roman" panose="02020603050405020304" pitchFamily="18" charset="0"/>
              <a:ea typeface="Times New Roman" panose="02020603050405020304" pitchFamily="18" charset="0"/>
            </a:endParaRPr>
          </a:p>
          <a:p>
            <a:r>
              <a:rPr lang="vi-VN" sz="4000">
                <a:solidFill>
                  <a:srgbClr val="000000"/>
                </a:solidFill>
                <a:latin typeface="Times New Roman" panose="02020603050405020304" pitchFamily="18" charset="0"/>
                <a:ea typeface="Times New Roman" panose="02020603050405020304" pitchFamily="18" charset="0"/>
              </a:rPr>
              <a:t>B</a:t>
            </a:r>
            <a:r>
              <a:rPr lang="en-US" sz="4000" smtClean="0">
                <a:solidFill>
                  <a:srgbClr val="000000"/>
                </a:solidFill>
                <a:latin typeface="Times New Roman" panose="02020603050405020304" pitchFamily="18" charset="0"/>
                <a:ea typeface="Times New Roman" panose="02020603050405020304" pitchFamily="18" charset="0"/>
              </a:rPr>
              <a:t>ằng </a:t>
            </a:r>
            <a:r>
              <a:rPr lang="en-US" sz="4000">
                <a:solidFill>
                  <a:srgbClr val="000000"/>
                </a:solidFill>
                <a:latin typeface="Times New Roman" panose="02020603050405020304" pitchFamily="18" charset="0"/>
                <a:ea typeface="Times New Roman" panose="02020603050405020304" pitchFamily="18" charset="0"/>
              </a:rPr>
              <a:t>cách sắp xếp các ý đã tìm được theo bố cục ba phần</a:t>
            </a:r>
            <a:endParaRPr lang="en-GB" sz="4000"/>
          </a:p>
        </p:txBody>
      </p:sp>
    </p:spTree>
    <p:extLst>
      <p:ext uri="{BB962C8B-B14F-4D97-AF65-F5344CB8AC3E}">
        <p14:creationId xmlns:p14="http://schemas.microsoft.com/office/powerpoint/2010/main" val="149000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rot="769750">
            <a:off x="-2477352" y="-116545"/>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223064" y="8662624"/>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460174" y="8820"/>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rot="-7577290">
            <a:off x="17071708" y="-924270"/>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8" name="Table 27"/>
          <p:cNvGraphicFramePr>
            <a:graphicFrameLocks noGrp="1"/>
          </p:cNvGraphicFramePr>
          <p:nvPr>
            <p:extLst>
              <p:ext uri="{D42A27DB-BD31-4B8C-83A1-F6EECF244321}">
                <p14:modId xmlns:p14="http://schemas.microsoft.com/office/powerpoint/2010/main" val="1278598042"/>
              </p:ext>
            </p:extLst>
          </p:nvPr>
        </p:nvGraphicFramePr>
        <p:xfrm>
          <a:off x="762000" y="343964"/>
          <a:ext cx="16383092" cy="8477250"/>
        </p:xfrm>
        <a:graphic>
          <a:graphicData uri="http://schemas.openxmlformats.org/drawingml/2006/table">
            <a:tbl>
              <a:tblPr firstRow="1" firstCol="1" bandRow="1"/>
              <a:tblGrid>
                <a:gridCol w="1958997"/>
                <a:gridCol w="3756003"/>
                <a:gridCol w="10668092"/>
              </a:tblGrid>
              <a:tr h="233791">
                <a:tc gridSpan="3">
                  <a:txBody>
                    <a:bodyPr/>
                    <a:lstStyle/>
                    <a:p>
                      <a:pPr indent="826135"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PHT SỐ 03</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 KHI VIẾT TRUYỆN KỂ SÁNG TẠO</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c hMerge="1">
                  <a:txBody>
                    <a:bodyPr/>
                    <a:lstStyle/>
                    <a:p>
                      <a:endParaRPr lang="en-GB"/>
                    </a:p>
                  </a:txBody>
                  <a:tcPr/>
                </a:tc>
              </a:tr>
              <a:tr h="233791">
                <a:tc>
                  <a:txBody>
                    <a:bodyPr/>
                    <a:lstStyle/>
                    <a:p>
                      <a:pPr>
                        <a:lnSpc>
                          <a:spcPct val="125000"/>
                        </a:lnSpc>
                        <a:spcAft>
                          <a:spcPts val="0"/>
                        </a:spcAft>
                        <a:tabLst>
                          <a:tab pos="1386840"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các vấn đề</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 kiến trả lời</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270">
                <a:tc>
                  <a:txBody>
                    <a:bodyPr/>
                    <a:lstStyle/>
                    <a:p>
                      <a:pPr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tình huống dẫn đến câu chuyện</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Thám tử Hôm mời Me-ri đến để điều tra về vụ án và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Hôm vạch tội của Uyn- đi- banh, Me-ri đã có mặt và chứng kiến cảnh cuối.</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166">
                <a:tc rowSpan="2">
                  <a:txBody>
                    <a:bodyPr/>
                    <a:lstStyle/>
                    <a:p>
                      <a:pPr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25000"/>
                        </a:lnSpc>
                        <a:spcAft>
                          <a:spcPts val="0"/>
                        </a:spcAft>
                        <a:tabLst>
                          <a:tab pos="1386840"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 sự việc chính mà Meri quan sát được và thái độ của Meri khi biết được toàn bộ sự thật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nhìn thấy Uyn- đi- banh thu mình trong ghế bành.đầu gục xuống, sụp đổ hoàn toàn khi nghe Hôm kể lại toàn bộ sự việc.</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957">
                <a:tc vMerge="1">
                  <a:txBody>
                    <a:bodyPr/>
                    <a:lstStyle/>
                    <a:p>
                      <a:endParaRPr lang="en-GB"/>
                    </a:p>
                  </a:txBody>
                  <a:tcPr/>
                </a:tc>
                <a:tc vMerge="1">
                  <a:txBody>
                    <a:bodyPr/>
                    <a:lstStyle/>
                    <a:p>
                      <a:endParaRPr lang="en-GB"/>
                    </a:p>
                  </a:txBody>
                  <a:tcPr/>
                </a:tc>
                <a:tc>
                  <a:txBody>
                    <a:bodyPr/>
                    <a:lstStyle/>
                    <a:p>
                      <a:pPr>
                        <a:lnSpc>
                          <a:spcPct val="12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 ra hắn (Uyn- đi- banh) đã lừa dối tôi bằng cách lợi dụng sự đồng lõa của vợ là mẹ tôi cùng tình trạng cận thị nặng của tôi để đóng giả làm Hót- mơ Ên- giô và tán tỉnh, tỏ tình với tôi</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5987">
                <a:tc>
                  <a:txBody>
                    <a:bodyPr/>
                    <a:lstStyle/>
                    <a:p>
                      <a:pPr algn="ctr">
                        <a:lnSpc>
                          <a:spcPct val="125000"/>
                        </a:lnSpc>
                        <a:spcAft>
                          <a:spcPts val="0"/>
                        </a:spcAft>
                        <a:tabLst>
                          <a:tab pos="1386840"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 nghĩ của Meri</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14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hoàn toàn ngỡ ngàng trước âm mưu của ông cha dượng và rất cảm ơn Hôm đã giúp mình làm sáng tỏ sự việc, tránh được sai lầm khủng khiếp trong đời</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371" marR="32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290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EE7"/>
        </a:solidFill>
        <a:effectLst/>
      </p:bgPr>
    </p:bg>
    <p:spTree>
      <p:nvGrpSpPr>
        <p:cNvPr id="1" name=""/>
        <p:cNvGrpSpPr/>
        <p:nvPr/>
      </p:nvGrpSpPr>
      <p:grpSpPr>
        <a:xfrm>
          <a:off x="0" y="0"/>
          <a:ext cx="0" cy="0"/>
          <a:chOff x="0" y="0"/>
          <a:chExt cx="0" cy="0"/>
        </a:xfrm>
      </p:grpSpPr>
      <p:sp>
        <p:nvSpPr>
          <p:cNvPr id="2" name="Freeform 2"/>
          <p:cNvSpPr/>
          <p:nvPr/>
        </p:nvSpPr>
        <p:spPr>
          <a:xfrm rot="-1045006" flipH="1">
            <a:off x="16084024" y="-1472158"/>
            <a:ext cx="4407953" cy="4114800"/>
          </a:xfrm>
          <a:custGeom>
            <a:avLst/>
            <a:gdLst/>
            <a:ahLst/>
            <a:cxnLst/>
            <a:rect l="l" t="t" r="r" b="b"/>
            <a:pathLst>
              <a:path w="4407953" h="4114800">
                <a:moveTo>
                  <a:pt x="4407952" y="0"/>
                </a:moveTo>
                <a:lnTo>
                  <a:pt x="0" y="0"/>
                </a:lnTo>
                <a:lnTo>
                  <a:pt x="0" y="4114800"/>
                </a:lnTo>
                <a:lnTo>
                  <a:pt x="4407952" y="4114800"/>
                </a:lnTo>
                <a:lnTo>
                  <a:pt x="440795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289915">
            <a:off x="352295" y="6850637"/>
            <a:ext cx="4811054" cy="4114800"/>
          </a:xfrm>
          <a:custGeom>
            <a:avLst/>
            <a:gdLst/>
            <a:ahLst/>
            <a:cxnLst/>
            <a:rect l="l" t="t" r="r" b="b"/>
            <a:pathLst>
              <a:path w="4811054" h="4114800">
                <a:moveTo>
                  <a:pt x="0" y="0"/>
                </a:moveTo>
                <a:lnTo>
                  <a:pt x="4811054" y="0"/>
                </a:lnTo>
                <a:lnTo>
                  <a:pt x="481105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1801582" y="6042309"/>
            <a:ext cx="4046014" cy="4641463"/>
            <a:chOff x="0" y="0"/>
            <a:chExt cx="1065617" cy="1222443"/>
          </a:xfrm>
        </p:grpSpPr>
        <p:sp>
          <p:nvSpPr>
            <p:cNvPr id="7" name="Freeform 7"/>
            <p:cNvSpPr/>
            <p:nvPr/>
          </p:nvSpPr>
          <p:spPr>
            <a:xfrm>
              <a:off x="0" y="0"/>
              <a:ext cx="1065617" cy="1222443"/>
            </a:xfrm>
            <a:custGeom>
              <a:avLst/>
              <a:gdLst/>
              <a:ahLst/>
              <a:cxnLst/>
              <a:rect l="l" t="t" r="r" b="b"/>
              <a:pathLst>
                <a:path w="1065617" h="1222443">
                  <a:moveTo>
                    <a:pt x="0" y="0"/>
                  </a:moveTo>
                  <a:lnTo>
                    <a:pt x="1065617" y="0"/>
                  </a:lnTo>
                  <a:lnTo>
                    <a:pt x="1065617" y="1222443"/>
                  </a:lnTo>
                  <a:lnTo>
                    <a:pt x="0" y="1222443"/>
                  </a:lnTo>
                  <a:close/>
                </a:path>
              </a:pathLst>
            </a:custGeom>
            <a:solidFill>
              <a:srgbClr val="FADEE7"/>
            </a:solidFill>
          </p:spPr>
        </p:sp>
        <p:sp>
          <p:nvSpPr>
            <p:cNvPr id="8" name="TextBox 8"/>
            <p:cNvSpPr txBox="1"/>
            <p:nvPr/>
          </p:nvSpPr>
          <p:spPr>
            <a:xfrm>
              <a:off x="0" y="-38100"/>
              <a:ext cx="1065617" cy="126054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6971884" y="6655324"/>
            <a:ext cx="4122741" cy="4028448"/>
          </a:xfrm>
          <a:custGeom>
            <a:avLst/>
            <a:gdLst/>
            <a:ahLst/>
            <a:cxnLst/>
            <a:rect l="l" t="t" r="r" b="b"/>
            <a:pathLst>
              <a:path w="4122741" h="4028448">
                <a:moveTo>
                  <a:pt x="0" y="0"/>
                </a:moveTo>
                <a:lnTo>
                  <a:pt x="4122742" y="0"/>
                </a:lnTo>
                <a:lnTo>
                  <a:pt x="4122742" y="4028447"/>
                </a:lnTo>
                <a:lnTo>
                  <a:pt x="0" y="40284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2" name="Group 12"/>
          <p:cNvGrpSpPr/>
          <p:nvPr/>
        </p:nvGrpSpPr>
        <p:grpSpPr>
          <a:xfrm>
            <a:off x="504073" y="7656963"/>
            <a:ext cx="336166" cy="33616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019175" y="7521635"/>
            <a:ext cx="293886" cy="29388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6867577" y="1902357"/>
            <a:ext cx="309184" cy="30918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17322452" y="1757290"/>
            <a:ext cx="309184" cy="30918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610764" y="7806731"/>
            <a:ext cx="644671" cy="116613"/>
            <a:chOff x="0" y="0"/>
            <a:chExt cx="1694745" cy="306558"/>
          </a:xfrm>
        </p:grpSpPr>
        <p:sp>
          <p:nvSpPr>
            <p:cNvPr id="25" name="Freeform 25"/>
            <p:cNvSpPr/>
            <p:nvPr/>
          </p:nvSpPr>
          <p:spPr>
            <a:xfrm>
              <a:off x="0" y="0"/>
              <a:ext cx="1694745" cy="306558"/>
            </a:xfrm>
            <a:custGeom>
              <a:avLst/>
              <a:gdLst/>
              <a:ahLst/>
              <a:cxnLst/>
              <a:rect l="l" t="t" r="r" b="b"/>
              <a:pathLst>
                <a:path w="1694745" h="306558">
                  <a:moveTo>
                    <a:pt x="0" y="0"/>
                  </a:moveTo>
                  <a:lnTo>
                    <a:pt x="1694745" y="0"/>
                  </a:lnTo>
                  <a:lnTo>
                    <a:pt x="1694745" y="306558"/>
                  </a:lnTo>
                  <a:lnTo>
                    <a:pt x="0" y="306558"/>
                  </a:lnTo>
                  <a:close/>
                </a:path>
              </a:pathLst>
            </a:custGeom>
            <a:solidFill>
              <a:srgbClr val="FFFAF0"/>
            </a:solidFill>
          </p:spPr>
        </p:sp>
        <p:sp>
          <p:nvSpPr>
            <p:cNvPr id="26" name="TextBox 26"/>
            <p:cNvSpPr txBox="1"/>
            <p:nvPr/>
          </p:nvSpPr>
          <p:spPr>
            <a:xfrm>
              <a:off x="0" y="-38100"/>
              <a:ext cx="1694745" cy="344658"/>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8" name="TextBox 28"/>
          <p:cNvSpPr txBox="1"/>
          <p:nvPr/>
        </p:nvSpPr>
        <p:spPr>
          <a:xfrm>
            <a:off x="2425768" y="2796868"/>
            <a:ext cx="13590818" cy="4247317"/>
          </a:xfrm>
          <a:prstGeom prst="rect">
            <a:avLst/>
          </a:prstGeom>
        </p:spPr>
        <p:txBody>
          <a:bodyPr wrap="square" lIns="0" tIns="0" rIns="0" bIns="0" rtlCol="0" anchor="t">
            <a:spAutoFit/>
          </a:bodyPr>
          <a:lstStyle/>
          <a:p>
            <a:pPr algn="ctr"/>
            <a:r>
              <a:rPr lang="en-US"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1.3. Bước </a:t>
            </a:r>
            <a:r>
              <a:rPr lang="en-US" sz="13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endParaRPr lang="vi-VN" sz="13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r>
              <a:rPr lang="en-US" sz="138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Viết</a:t>
            </a:r>
            <a:endParaRPr lang="en-US"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Poppins Bold"/>
              <a:cs typeface="Times New Roman" panose="02020603050405020304" pitchFamily="18" charset="0"/>
              <a:sym typeface="Poppins Bold"/>
            </a:endParaRPr>
          </a:p>
        </p:txBody>
      </p:sp>
    </p:spTree>
    <p:extLst>
      <p:ext uri="{BB962C8B-B14F-4D97-AF65-F5344CB8AC3E}">
        <p14:creationId xmlns:p14="http://schemas.microsoft.com/office/powerpoint/2010/main" val="4207651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EE7"/>
        </a:solidFill>
        <a:effectLst/>
      </p:bgPr>
    </p:bg>
    <p:spTree>
      <p:nvGrpSpPr>
        <p:cNvPr id="1" name=""/>
        <p:cNvGrpSpPr/>
        <p:nvPr/>
      </p:nvGrpSpPr>
      <p:grpSpPr>
        <a:xfrm>
          <a:off x="0" y="0"/>
          <a:ext cx="0" cy="0"/>
          <a:chOff x="0" y="0"/>
          <a:chExt cx="0" cy="0"/>
        </a:xfrm>
      </p:grpSpPr>
      <p:sp>
        <p:nvSpPr>
          <p:cNvPr id="2" name="Freeform 2"/>
          <p:cNvSpPr/>
          <p:nvPr/>
        </p:nvSpPr>
        <p:spPr>
          <a:xfrm rot="-1045006" flipH="1">
            <a:off x="16084024" y="-1472158"/>
            <a:ext cx="4407953" cy="4114800"/>
          </a:xfrm>
          <a:custGeom>
            <a:avLst/>
            <a:gdLst/>
            <a:ahLst/>
            <a:cxnLst/>
            <a:rect l="l" t="t" r="r" b="b"/>
            <a:pathLst>
              <a:path w="4407953" h="4114800">
                <a:moveTo>
                  <a:pt x="4407952" y="0"/>
                </a:moveTo>
                <a:lnTo>
                  <a:pt x="0" y="0"/>
                </a:lnTo>
                <a:lnTo>
                  <a:pt x="0" y="4114800"/>
                </a:lnTo>
                <a:lnTo>
                  <a:pt x="4407952" y="4114800"/>
                </a:lnTo>
                <a:lnTo>
                  <a:pt x="440795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477971" y="-894842"/>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9161193" y="-86490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289915">
            <a:off x="352295" y="6850637"/>
            <a:ext cx="4811054" cy="4114800"/>
          </a:xfrm>
          <a:custGeom>
            <a:avLst/>
            <a:gdLst/>
            <a:ahLst/>
            <a:cxnLst/>
            <a:rect l="l" t="t" r="r" b="b"/>
            <a:pathLst>
              <a:path w="4811054" h="4114800">
                <a:moveTo>
                  <a:pt x="0" y="0"/>
                </a:moveTo>
                <a:lnTo>
                  <a:pt x="4811054" y="0"/>
                </a:lnTo>
                <a:lnTo>
                  <a:pt x="481105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1801582" y="6042309"/>
            <a:ext cx="4046014" cy="4641463"/>
            <a:chOff x="0" y="0"/>
            <a:chExt cx="1065617" cy="1222443"/>
          </a:xfrm>
        </p:grpSpPr>
        <p:sp>
          <p:nvSpPr>
            <p:cNvPr id="7" name="Freeform 7"/>
            <p:cNvSpPr/>
            <p:nvPr/>
          </p:nvSpPr>
          <p:spPr>
            <a:xfrm>
              <a:off x="0" y="0"/>
              <a:ext cx="1065617" cy="1222443"/>
            </a:xfrm>
            <a:custGeom>
              <a:avLst/>
              <a:gdLst/>
              <a:ahLst/>
              <a:cxnLst/>
              <a:rect l="l" t="t" r="r" b="b"/>
              <a:pathLst>
                <a:path w="1065617" h="1222443">
                  <a:moveTo>
                    <a:pt x="0" y="0"/>
                  </a:moveTo>
                  <a:lnTo>
                    <a:pt x="1065617" y="0"/>
                  </a:lnTo>
                  <a:lnTo>
                    <a:pt x="1065617" y="1222443"/>
                  </a:lnTo>
                  <a:lnTo>
                    <a:pt x="0" y="1222443"/>
                  </a:lnTo>
                  <a:close/>
                </a:path>
              </a:pathLst>
            </a:custGeom>
            <a:solidFill>
              <a:srgbClr val="FADEE7"/>
            </a:solidFill>
          </p:spPr>
        </p:sp>
        <p:sp>
          <p:nvSpPr>
            <p:cNvPr id="8" name="TextBox 8"/>
            <p:cNvSpPr txBox="1"/>
            <p:nvPr/>
          </p:nvSpPr>
          <p:spPr>
            <a:xfrm>
              <a:off x="0" y="-38100"/>
              <a:ext cx="1065617" cy="126054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361371" y="9028583"/>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flipH="1">
            <a:off x="9022944" y="9028583"/>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5086404" y="6670939"/>
            <a:ext cx="4122741" cy="4028448"/>
          </a:xfrm>
          <a:custGeom>
            <a:avLst/>
            <a:gdLst/>
            <a:ahLst/>
            <a:cxnLst/>
            <a:rect l="l" t="t" r="r" b="b"/>
            <a:pathLst>
              <a:path w="4122741" h="4028448">
                <a:moveTo>
                  <a:pt x="0" y="0"/>
                </a:moveTo>
                <a:lnTo>
                  <a:pt x="4122742" y="0"/>
                </a:lnTo>
                <a:lnTo>
                  <a:pt x="4122742" y="4028447"/>
                </a:lnTo>
                <a:lnTo>
                  <a:pt x="0" y="40284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2" name="Group 12"/>
          <p:cNvGrpSpPr/>
          <p:nvPr/>
        </p:nvGrpSpPr>
        <p:grpSpPr>
          <a:xfrm>
            <a:off x="504073" y="7656963"/>
            <a:ext cx="336166" cy="33616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019175" y="7521635"/>
            <a:ext cx="293886" cy="29388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6867577" y="1902357"/>
            <a:ext cx="309184" cy="30918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17322452" y="1757290"/>
            <a:ext cx="309184" cy="30918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6" name="TextBox 26"/>
          <p:cNvSpPr txBox="1"/>
          <p:nvPr/>
        </p:nvSpPr>
        <p:spPr>
          <a:xfrm>
            <a:off x="8610764" y="7792238"/>
            <a:ext cx="644671" cy="131106"/>
          </a:xfrm>
          <a:prstGeom prst="rect">
            <a:avLst/>
          </a:prstGeom>
        </p:spPr>
        <p:txBody>
          <a:bodyPr lIns="50800" tIns="50800" rIns="50800" bIns="50800" rtlCol="0" anchor="ctr"/>
          <a:lstStyle/>
          <a:p>
            <a:pPr algn="ctr">
              <a:lnSpc>
                <a:spcPts val="2659"/>
              </a:lnSpc>
            </a:pPr>
            <a:endParaRPr>
              <a:solidFill>
                <a:prstClr val="black"/>
              </a:solidFill>
            </a:endParaRPr>
          </a:p>
        </p:txBody>
      </p:sp>
      <p:sp>
        <p:nvSpPr>
          <p:cNvPr id="30" name="Rectangle 29"/>
          <p:cNvSpPr/>
          <p:nvPr/>
        </p:nvSpPr>
        <p:spPr>
          <a:xfrm>
            <a:off x="4881363" y="718193"/>
            <a:ext cx="8278228" cy="1156214"/>
          </a:xfrm>
          <a:prstGeom prst="rect">
            <a:avLst/>
          </a:prstGeom>
        </p:spPr>
        <p:txBody>
          <a:bodyPr wrap="none">
            <a:spAutoFit/>
          </a:bodyPr>
          <a:lstStyle/>
          <a:p>
            <a:pPr>
              <a:lnSpc>
                <a:spcPct val="125000"/>
              </a:lnSpc>
              <a:spcAft>
                <a:spcPts val="0"/>
              </a:spcAft>
            </a:pPr>
            <a:r>
              <a:rPr lang="en-US" sz="6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1.4. Chỉnh sửa và chia sẻ</a:t>
            </a:r>
            <a:endParaRPr lang="en-GB" sz="5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4146754877"/>
              </p:ext>
            </p:extLst>
          </p:nvPr>
        </p:nvGraphicFramePr>
        <p:xfrm>
          <a:off x="2486935" y="2168493"/>
          <a:ext cx="13465174" cy="6793675"/>
        </p:xfrm>
        <a:graphic>
          <a:graphicData uri="http://schemas.openxmlformats.org/drawingml/2006/table">
            <a:tbl>
              <a:tblPr firstRow="1" firstCol="1" bandRow="1"/>
              <a:tblGrid>
                <a:gridCol w="4930775"/>
                <a:gridCol w="5486400"/>
                <a:gridCol w="3047999"/>
              </a:tblGrid>
              <a:tr h="270669">
                <a:tc gridSpan="2">
                  <a:txBody>
                    <a:bodyPr/>
                    <a:lstStyle/>
                    <a:p>
                      <a:pPr>
                        <a:lnSpc>
                          <a:spcPct val="12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lỗi cần </a:t>
                      </a:r>
                      <a:r>
                        <a:rPr lang="en-US" sz="36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a:txBody>
                    <a:bodyPr/>
                    <a:lstStyle/>
                    <a:p>
                      <a:pPr>
                        <a:lnSpc>
                          <a:spcPct val="12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Sửa lỗi</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336507">
                <a:tc rowSpan="2">
                  <a:txBody>
                    <a:bodyPr/>
                    <a:lstStyle/>
                    <a:p>
                      <a:pPr algn="just">
                        <a:lnSpc>
                          <a:spcPct val="125000"/>
                        </a:lnSpc>
                        <a:spcAft>
                          <a:spcPts val="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46">
                <a:tc vMerge="1">
                  <a:txBody>
                    <a:bodyPr/>
                    <a:lstStyle/>
                    <a:p>
                      <a:endParaRPr lang="en-GB"/>
                    </a:p>
                  </a:txBody>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07">
                <a:tc rowSpan="4">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07">
                <a:tc vMerge="1">
                  <a:txBody>
                    <a:bodyPr/>
                    <a:lstStyle/>
                    <a:p>
                      <a:endParaRPr lang="en-GB"/>
                    </a:p>
                  </a:txBody>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07">
                <a:tc vMerge="1">
                  <a:txBody>
                    <a:bodyPr/>
                    <a:lstStyle/>
                    <a:p>
                      <a:endParaRPr lang="en-GB"/>
                    </a:p>
                  </a:txBody>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07">
                <a:tc vMerge="1">
                  <a:txBody>
                    <a:bodyPr/>
                    <a:lstStyle/>
                    <a:p>
                      <a:endParaRPr lang="en-GB"/>
                    </a:p>
                  </a:txBody>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07">
                <a:tc rowSpan="2">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07">
                <a:tc vMerge="1">
                  <a:txBody>
                    <a:bodyPr/>
                    <a:lstStyle/>
                    <a:p>
                      <a:endParaRPr lang="en-GB"/>
                    </a:p>
                  </a:txBody>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07">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074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42221" y="-268264"/>
            <a:ext cx="4615371" cy="6157249"/>
          </a:xfrm>
          <a:custGeom>
            <a:avLst/>
            <a:gdLst/>
            <a:ahLst/>
            <a:cxnLst/>
            <a:rect l="l" t="t" r="r" b="b"/>
            <a:pathLst>
              <a:path w="4615371" h="6157249">
                <a:moveTo>
                  <a:pt x="0" y="0"/>
                </a:moveTo>
                <a:lnTo>
                  <a:pt x="4615372" y="0"/>
                </a:lnTo>
                <a:lnTo>
                  <a:pt x="4615372" y="6157249"/>
                </a:lnTo>
                <a:lnTo>
                  <a:pt x="0" y="61572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88531">
            <a:off x="4212" y="6864867"/>
            <a:ext cx="5047661" cy="4786866"/>
          </a:xfrm>
          <a:custGeom>
            <a:avLst/>
            <a:gdLst/>
            <a:ahLst/>
            <a:cxnLst/>
            <a:rect l="l" t="t" r="r" b="b"/>
            <a:pathLst>
              <a:path w="5047661" h="4786866">
                <a:moveTo>
                  <a:pt x="0" y="0"/>
                </a:moveTo>
                <a:lnTo>
                  <a:pt x="5047661" y="0"/>
                </a:lnTo>
                <a:lnTo>
                  <a:pt x="5047661" y="4786866"/>
                </a:lnTo>
                <a:lnTo>
                  <a:pt x="0" y="47868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662259">
            <a:off x="15319755" y="8011302"/>
            <a:ext cx="2474156" cy="2993570"/>
          </a:xfrm>
          <a:custGeom>
            <a:avLst/>
            <a:gdLst/>
            <a:ahLst/>
            <a:cxnLst/>
            <a:rect l="l" t="t" r="r" b="b"/>
            <a:pathLst>
              <a:path w="2474156" h="2993570">
                <a:moveTo>
                  <a:pt x="0" y="0"/>
                </a:moveTo>
                <a:lnTo>
                  <a:pt x="2474156" y="0"/>
                </a:lnTo>
                <a:lnTo>
                  <a:pt x="2474156" y="2993570"/>
                </a:lnTo>
                <a:lnTo>
                  <a:pt x="0" y="2993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042020">
            <a:off x="-1079772" y="4602486"/>
            <a:ext cx="3797885" cy="3959567"/>
          </a:xfrm>
          <a:custGeom>
            <a:avLst/>
            <a:gdLst/>
            <a:ahLst/>
            <a:cxnLst/>
            <a:rect l="l" t="t" r="r" b="b"/>
            <a:pathLst>
              <a:path w="3797885" h="3959567">
                <a:moveTo>
                  <a:pt x="0" y="0"/>
                </a:moveTo>
                <a:lnTo>
                  <a:pt x="3797885" y="0"/>
                </a:lnTo>
                <a:lnTo>
                  <a:pt x="3797885" y="3959568"/>
                </a:lnTo>
                <a:lnTo>
                  <a:pt x="0" y="395956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2" name="Group 12"/>
          <p:cNvGrpSpPr/>
          <p:nvPr/>
        </p:nvGrpSpPr>
        <p:grpSpPr>
          <a:xfrm>
            <a:off x="15606208" y="2751035"/>
            <a:ext cx="378543" cy="378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4932712" y="2940306"/>
            <a:ext cx="378543" cy="37854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0" name="Rectangle 19"/>
          <p:cNvSpPr/>
          <p:nvPr/>
        </p:nvSpPr>
        <p:spPr>
          <a:xfrm>
            <a:off x="5142520" y="3427397"/>
            <a:ext cx="8002961" cy="28007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HOẠT ĐỘNG </a:t>
            </a: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a:t>
            </a:r>
            <a:endParaRPr lang="vi-VN"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KHỞI ĐỘNG</a:t>
            </a:r>
            <a:endParaRPr lang="en-GB"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92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71831">
            <a:off x="-173927" y="5217935"/>
            <a:ext cx="4099369" cy="4114800"/>
          </a:xfrm>
          <a:custGeom>
            <a:avLst/>
            <a:gdLst/>
            <a:ahLst/>
            <a:cxnLst/>
            <a:rect l="l" t="t" r="r" b="b"/>
            <a:pathLst>
              <a:path w="4099369" h="4114800">
                <a:moveTo>
                  <a:pt x="0" y="0"/>
                </a:moveTo>
                <a:lnTo>
                  <a:pt x="4099369" y="0"/>
                </a:lnTo>
                <a:lnTo>
                  <a:pt x="40993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735631" y="4297622"/>
            <a:ext cx="3086100" cy="4960678"/>
            <a:chOff x="0" y="0"/>
            <a:chExt cx="812800" cy="1306516"/>
          </a:xfrm>
        </p:grpSpPr>
        <p:sp>
          <p:nvSpPr>
            <p:cNvPr id="6" name="Freeform 6"/>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sp>
        <p:sp>
          <p:nvSpPr>
            <p:cNvPr id="7" name="TextBox 7"/>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1028700" y="5839964"/>
            <a:ext cx="3086100" cy="1779091"/>
            <a:chOff x="0" y="0"/>
            <a:chExt cx="812800" cy="468567"/>
          </a:xfrm>
        </p:grpSpPr>
        <p:sp>
          <p:nvSpPr>
            <p:cNvPr id="9" name="Freeform 9"/>
            <p:cNvSpPr/>
            <p:nvPr/>
          </p:nvSpPr>
          <p:spPr>
            <a:xfrm>
              <a:off x="0" y="0"/>
              <a:ext cx="812800" cy="468567"/>
            </a:xfrm>
            <a:custGeom>
              <a:avLst/>
              <a:gdLst/>
              <a:ahLst/>
              <a:cxnLst/>
              <a:rect l="l" t="t" r="r" b="b"/>
              <a:pathLst>
                <a:path w="812800" h="468567">
                  <a:moveTo>
                    <a:pt x="0" y="0"/>
                  </a:moveTo>
                  <a:lnTo>
                    <a:pt x="812800" y="0"/>
                  </a:lnTo>
                  <a:lnTo>
                    <a:pt x="812800" y="468567"/>
                  </a:lnTo>
                  <a:lnTo>
                    <a:pt x="0" y="468567"/>
                  </a:lnTo>
                  <a:close/>
                </a:path>
              </a:pathLst>
            </a:custGeom>
            <a:solidFill>
              <a:srgbClr val="C7AECB"/>
            </a:solidFill>
          </p:spPr>
        </p:sp>
        <p:sp>
          <p:nvSpPr>
            <p:cNvPr id="10" name="TextBox 10"/>
            <p:cNvSpPr txBox="1"/>
            <p:nvPr/>
          </p:nvSpPr>
          <p:spPr>
            <a:xfrm>
              <a:off x="0" y="-38100"/>
              <a:ext cx="812800" cy="50666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Freeform 11"/>
          <p:cNvSpPr/>
          <p:nvPr/>
        </p:nvSpPr>
        <p:spPr>
          <a:xfrm>
            <a:off x="1409545" y="2358432"/>
            <a:ext cx="15468909" cy="6184194"/>
          </a:xfrm>
          <a:custGeom>
            <a:avLst/>
            <a:gdLst/>
            <a:ahLst/>
            <a:cxnLst/>
            <a:rect l="l" t="t" r="r" b="b"/>
            <a:pathLst>
              <a:path w="15468909" h="6184194">
                <a:moveTo>
                  <a:pt x="0" y="0"/>
                </a:moveTo>
                <a:lnTo>
                  <a:pt x="15468910" y="0"/>
                </a:lnTo>
                <a:lnTo>
                  <a:pt x="15468910" y="6184194"/>
                </a:lnTo>
                <a:lnTo>
                  <a:pt x="0" y="61841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785061" flipH="1">
            <a:off x="16368908" y="1116398"/>
            <a:ext cx="2032795" cy="2484068"/>
          </a:xfrm>
          <a:custGeom>
            <a:avLst/>
            <a:gdLst/>
            <a:ahLst/>
            <a:cxnLst/>
            <a:rect l="l" t="t" r="r" b="b"/>
            <a:pathLst>
              <a:path w="2032795" h="2484068">
                <a:moveTo>
                  <a:pt x="2032796" y="0"/>
                </a:moveTo>
                <a:lnTo>
                  <a:pt x="0" y="0"/>
                </a:lnTo>
                <a:lnTo>
                  <a:pt x="0" y="2484068"/>
                </a:lnTo>
                <a:lnTo>
                  <a:pt x="2032796" y="2484068"/>
                </a:lnTo>
                <a:lnTo>
                  <a:pt x="2032796"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5" name="Group 15"/>
          <p:cNvGrpSpPr/>
          <p:nvPr/>
        </p:nvGrpSpPr>
        <p:grpSpPr>
          <a:xfrm>
            <a:off x="316997" y="8051702"/>
            <a:ext cx="365258" cy="3652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815842" y="7945273"/>
            <a:ext cx="212858" cy="21285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TextBox 21"/>
          <p:cNvSpPr txBox="1"/>
          <p:nvPr/>
        </p:nvSpPr>
        <p:spPr>
          <a:xfrm>
            <a:off x="3077236" y="2882918"/>
            <a:ext cx="12133528" cy="4616648"/>
          </a:xfrm>
          <a:prstGeom prst="rect">
            <a:avLst/>
          </a:prstGeom>
        </p:spPr>
        <p:txBody>
          <a:bodyPr lIns="0" tIns="0" rIns="0" bIns="0" rtlCol="0" anchor="t">
            <a:spAutoFit/>
          </a:bodyPr>
          <a:lstStyle/>
          <a:p>
            <a:pPr algn="ctr"/>
            <a:r>
              <a:rPr lang="en-US" sz="6000" b="1">
                <a:latin typeface="Times New Roman" panose="02020603050405020304" pitchFamily="18" charset="0"/>
                <a:cs typeface="Times New Roman" panose="02020603050405020304" pitchFamily="18" charset="0"/>
              </a:rPr>
              <a:t>II.2. Đề bài </a:t>
            </a:r>
            <a:r>
              <a:rPr lang="en-US" sz="6000" b="1" smtClean="0">
                <a:latin typeface="Times New Roman" panose="02020603050405020304" pitchFamily="18" charset="0"/>
                <a:cs typeface="Times New Roman" panose="02020603050405020304" pitchFamily="18" charset="0"/>
              </a:rPr>
              <a:t>2</a:t>
            </a:r>
            <a:endParaRPr lang="vi-VN" sz="6000" b="1" smtClean="0">
              <a:latin typeface="Times New Roman" panose="02020603050405020304" pitchFamily="18" charset="0"/>
              <a:cs typeface="Times New Roman" panose="02020603050405020304" pitchFamily="18" charset="0"/>
            </a:endParaRPr>
          </a:p>
          <a:p>
            <a:pPr algn="ctr"/>
            <a:r>
              <a:rPr lang="en-US" sz="6000" b="1" smtClean="0">
                <a:latin typeface="Times New Roman" panose="02020603050405020304" pitchFamily="18" charset="0"/>
                <a:cs typeface="Times New Roman" panose="02020603050405020304" pitchFamily="18" charset="0"/>
              </a:rPr>
              <a:t> </a:t>
            </a:r>
            <a:r>
              <a:rPr lang="en-US" sz="6000" b="1">
                <a:latin typeface="Times New Roman" panose="02020603050405020304" pitchFamily="18" charset="0"/>
                <a:cs typeface="Times New Roman" panose="02020603050405020304" pitchFamily="18" charset="0"/>
              </a:rPr>
              <a:t>Em hãy đóng vai nhân vật Trương Sinh trong tác phẩm Chuyện người con gái Nam Xương kể lại câu chuyện của </a:t>
            </a:r>
            <a:r>
              <a:rPr lang="en-US" sz="6000" b="1" smtClean="0">
                <a:latin typeface="Times New Roman" panose="02020603050405020304" pitchFamily="18" charset="0"/>
                <a:cs typeface="Times New Roman" panose="02020603050405020304" pitchFamily="18" charset="0"/>
              </a:rPr>
              <a:t>mình</a:t>
            </a:r>
            <a:endParaRPr lang="en-GB" sz="6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60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267199" y="647700"/>
            <a:ext cx="10699783" cy="1564940"/>
          </a:xfrm>
          <a:custGeom>
            <a:avLst/>
            <a:gdLst/>
            <a:ahLst/>
            <a:cxnLst/>
            <a:rect l="l" t="t" r="r" b="b"/>
            <a:pathLst>
              <a:path w="4566989" h="1046687">
                <a:moveTo>
                  <a:pt x="0" y="0"/>
                </a:moveTo>
                <a:lnTo>
                  <a:pt x="4566990" y="0"/>
                </a:lnTo>
                <a:lnTo>
                  <a:pt x="4566990" y="1046687"/>
                </a:lnTo>
                <a:lnTo>
                  <a:pt x="0" y="10466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740922">
            <a:off x="-585509" y="-1242708"/>
            <a:ext cx="3576133" cy="4687556"/>
          </a:xfrm>
          <a:custGeom>
            <a:avLst/>
            <a:gdLst/>
            <a:ahLst/>
            <a:cxnLst/>
            <a:rect l="l" t="t" r="r" b="b"/>
            <a:pathLst>
              <a:path w="3576133" h="4687556">
                <a:moveTo>
                  <a:pt x="0" y="0"/>
                </a:moveTo>
                <a:lnTo>
                  <a:pt x="3576133" y="0"/>
                </a:lnTo>
                <a:lnTo>
                  <a:pt x="3576133" y="4687557"/>
                </a:lnTo>
                <a:lnTo>
                  <a:pt x="0" y="468755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6065744" y="7441066"/>
            <a:ext cx="3055526" cy="3634468"/>
          </a:xfrm>
          <a:custGeom>
            <a:avLst/>
            <a:gdLst/>
            <a:ahLst/>
            <a:cxnLst/>
            <a:rect l="l" t="t" r="r" b="b"/>
            <a:pathLst>
              <a:path w="3055526" h="3634468">
                <a:moveTo>
                  <a:pt x="0" y="0"/>
                </a:moveTo>
                <a:lnTo>
                  <a:pt x="3055526" y="0"/>
                </a:lnTo>
                <a:lnTo>
                  <a:pt x="3055526" y="3634468"/>
                </a:lnTo>
                <a:lnTo>
                  <a:pt x="0" y="3634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222256" y="2785179"/>
            <a:ext cx="6431416" cy="6271978"/>
          </a:xfrm>
          <a:custGeom>
            <a:avLst/>
            <a:gdLst/>
            <a:ahLst/>
            <a:cxnLst/>
            <a:rect l="l" t="t" r="r" b="b"/>
            <a:pathLst>
              <a:path w="5302460" h="5302460">
                <a:moveTo>
                  <a:pt x="0" y="0"/>
                </a:moveTo>
                <a:lnTo>
                  <a:pt x="5302460" y="0"/>
                </a:lnTo>
                <a:lnTo>
                  <a:pt x="5302460" y="5302460"/>
                </a:lnTo>
                <a:lnTo>
                  <a:pt x="0" y="53024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9355242" y="2795641"/>
            <a:ext cx="6385181" cy="6261516"/>
          </a:xfrm>
          <a:custGeom>
            <a:avLst/>
            <a:gdLst/>
            <a:ahLst/>
            <a:cxnLst/>
            <a:rect l="l" t="t" r="r" b="b"/>
            <a:pathLst>
              <a:path w="5302460" h="5302460">
                <a:moveTo>
                  <a:pt x="0" y="0"/>
                </a:moveTo>
                <a:lnTo>
                  <a:pt x="5302460" y="0"/>
                </a:lnTo>
                <a:lnTo>
                  <a:pt x="5302460" y="5302460"/>
                </a:lnTo>
                <a:lnTo>
                  <a:pt x="0" y="53024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188602">
            <a:off x="2441823" y="7933004"/>
            <a:ext cx="1818779" cy="1670245"/>
          </a:xfrm>
          <a:custGeom>
            <a:avLst/>
            <a:gdLst/>
            <a:ahLst/>
            <a:cxnLst/>
            <a:rect l="l" t="t" r="r" b="b"/>
            <a:pathLst>
              <a:path w="1818779" h="1670245">
                <a:moveTo>
                  <a:pt x="0" y="0"/>
                </a:moveTo>
                <a:lnTo>
                  <a:pt x="1818779" y="0"/>
                </a:lnTo>
                <a:lnTo>
                  <a:pt x="1818779" y="1670245"/>
                </a:lnTo>
                <a:lnTo>
                  <a:pt x="0" y="167024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rot="925523">
            <a:off x="15156354" y="2919574"/>
            <a:ext cx="1818779" cy="1670245"/>
          </a:xfrm>
          <a:custGeom>
            <a:avLst/>
            <a:gdLst/>
            <a:ahLst/>
            <a:cxnLst/>
            <a:rect l="l" t="t" r="r" b="b"/>
            <a:pathLst>
              <a:path w="1818779" h="1670245">
                <a:moveTo>
                  <a:pt x="0" y="0"/>
                </a:moveTo>
                <a:lnTo>
                  <a:pt x="1818779" y="0"/>
                </a:lnTo>
                <a:lnTo>
                  <a:pt x="1818779" y="1670245"/>
                </a:lnTo>
                <a:lnTo>
                  <a:pt x="0" y="167024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4" name="Group 14"/>
          <p:cNvGrpSpPr/>
          <p:nvPr/>
        </p:nvGrpSpPr>
        <p:grpSpPr>
          <a:xfrm>
            <a:off x="16963797" y="8279726"/>
            <a:ext cx="972232" cy="137234"/>
            <a:chOff x="0" y="0"/>
            <a:chExt cx="256061" cy="36144"/>
          </a:xfrm>
        </p:grpSpPr>
        <p:sp>
          <p:nvSpPr>
            <p:cNvPr id="15" name="Freeform 15"/>
            <p:cNvSpPr/>
            <p:nvPr/>
          </p:nvSpPr>
          <p:spPr>
            <a:xfrm>
              <a:off x="0" y="0"/>
              <a:ext cx="256061" cy="36144"/>
            </a:xfrm>
            <a:custGeom>
              <a:avLst/>
              <a:gdLst/>
              <a:ahLst/>
              <a:cxnLst/>
              <a:rect l="l" t="t" r="r" b="b"/>
              <a:pathLst>
                <a:path w="256061" h="36144">
                  <a:moveTo>
                    <a:pt x="0" y="0"/>
                  </a:moveTo>
                  <a:lnTo>
                    <a:pt x="256061" y="0"/>
                  </a:lnTo>
                  <a:lnTo>
                    <a:pt x="256061" y="36144"/>
                  </a:lnTo>
                  <a:lnTo>
                    <a:pt x="0" y="36144"/>
                  </a:lnTo>
                  <a:close/>
                </a:path>
              </a:pathLst>
            </a:custGeom>
            <a:solidFill>
              <a:srgbClr val="FFFAF0"/>
            </a:solidFill>
          </p:spPr>
        </p:sp>
        <p:sp>
          <p:nvSpPr>
            <p:cNvPr id="16" name="TextBox 16"/>
            <p:cNvSpPr txBox="1"/>
            <p:nvPr/>
          </p:nvSpPr>
          <p:spPr>
            <a:xfrm>
              <a:off x="0" y="-38100"/>
              <a:ext cx="256061" cy="7424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5838354" y="3573868"/>
            <a:ext cx="152254" cy="15225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6009658" y="3631018"/>
            <a:ext cx="152254" cy="15225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3073151" y="8691999"/>
            <a:ext cx="152254" cy="15225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26"/>
          <p:cNvGrpSpPr/>
          <p:nvPr/>
        </p:nvGrpSpPr>
        <p:grpSpPr>
          <a:xfrm>
            <a:off x="3265560" y="8625397"/>
            <a:ext cx="152254" cy="15225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9" name="TextBox 29"/>
          <p:cNvSpPr txBox="1"/>
          <p:nvPr/>
        </p:nvSpPr>
        <p:spPr>
          <a:xfrm>
            <a:off x="3073151" y="3958002"/>
            <a:ext cx="5204272" cy="3693319"/>
          </a:xfrm>
          <a:prstGeom prst="rect">
            <a:avLst/>
          </a:prstGeom>
        </p:spPr>
        <p:txBody>
          <a:bodyPr wrap="square" lIns="0" tIns="0" rIns="0" bIns="0" rtlCol="0" anchor="t">
            <a:spAutoFit/>
          </a:bodyPr>
          <a:lstStyle/>
          <a:p>
            <a:pPr algn="ctr"/>
            <a:r>
              <a:rPr lang="en-US" sz="6000">
                <a:latin typeface="Times New Roman" panose="02020603050405020304" pitchFamily="18" charset="0"/>
                <a:cs typeface="Times New Roman" panose="02020603050405020304" pitchFamily="18" charset="0"/>
              </a:rPr>
              <a:t>Đọc lại “</a:t>
            </a:r>
            <a:r>
              <a:rPr lang="en-US" sz="6000" i="1">
                <a:latin typeface="Times New Roman" panose="02020603050405020304" pitchFamily="18" charset="0"/>
                <a:cs typeface="Times New Roman" panose="02020603050405020304" pitchFamily="18" charset="0"/>
              </a:rPr>
              <a:t>Chuyện người con gái Nam Xương</a:t>
            </a:r>
            <a:r>
              <a:rPr lang="en-US" sz="6000">
                <a:latin typeface="Times New Roman" panose="02020603050405020304" pitchFamily="18" charset="0"/>
                <a:cs typeface="Times New Roman" panose="02020603050405020304" pitchFamily="18" charset="0"/>
              </a:rPr>
              <a:t>” của Nguyễn Dữ.</a:t>
            </a:r>
            <a:endParaRPr lang="en-US" sz="54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1" name="TextBox 31"/>
          <p:cNvSpPr txBox="1"/>
          <p:nvPr/>
        </p:nvSpPr>
        <p:spPr>
          <a:xfrm>
            <a:off x="10159902" y="3958002"/>
            <a:ext cx="5204272" cy="2769989"/>
          </a:xfrm>
          <a:prstGeom prst="rect">
            <a:avLst/>
          </a:prstGeom>
        </p:spPr>
        <p:txBody>
          <a:bodyPr wrap="square" lIns="0" tIns="0" rIns="0" bIns="0" rtlCol="0" anchor="t">
            <a:spAutoFit/>
          </a:bodyPr>
          <a:lstStyle/>
          <a:p>
            <a:pPr algn="ctr"/>
            <a:r>
              <a:rPr lang="en-US" sz="6000">
                <a:latin typeface="Times New Roman" panose="02020603050405020304" pitchFamily="18" charset="0"/>
                <a:cs typeface="Times New Roman" panose="02020603050405020304" pitchFamily="18" charset="0"/>
              </a:rPr>
              <a:t>Xác định người kể: nhân vật Trương Sinh.</a:t>
            </a:r>
            <a:endParaRPr lang="en-US" sz="54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2" name="TextBox 32"/>
          <p:cNvSpPr txBox="1"/>
          <p:nvPr/>
        </p:nvSpPr>
        <p:spPr>
          <a:xfrm>
            <a:off x="5828067" y="979868"/>
            <a:ext cx="8663670" cy="1015663"/>
          </a:xfrm>
          <a:prstGeom prst="rect">
            <a:avLst/>
          </a:prstGeom>
        </p:spPr>
        <p:txBody>
          <a:bodyPr wrap="square" lIns="0" tIns="0" rIns="0" bIns="0" rtlCol="0" anchor="t">
            <a:spAutoFit/>
          </a:bodyPr>
          <a:lstStyle/>
          <a:p>
            <a:r>
              <a:rPr lang="en-US" sz="6600" b="1" smtClean="0">
                <a:solidFill>
                  <a:prstClr val="black"/>
                </a:solidFill>
                <a:latin typeface="Times New Roman" panose="02020603050405020304" pitchFamily="18" charset="0"/>
                <a:cs typeface="Times New Roman" panose="02020603050405020304" pitchFamily="18" charset="0"/>
              </a:rPr>
              <a:t>1.</a:t>
            </a:r>
            <a:r>
              <a:rPr lang="vi-VN" sz="6600" b="1" smtClean="0">
                <a:solidFill>
                  <a:prstClr val="black"/>
                </a:solidFill>
                <a:latin typeface="Times New Roman" panose="02020603050405020304" pitchFamily="18" charset="0"/>
                <a:cs typeface="Times New Roman" panose="02020603050405020304" pitchFamily="18" charset="0"/>
              </a:rPr>
              <a:t>1.</a:t>
            </a:r>
            <a:r>
              <a:rPr lang="en-US" sz="6600" b="1" smtClean="0">
                <a:solidFill>
                  <a:prstClr val="black"/>
                </a:solidFill>
                <a:latin typeface="Times New Roman" panose="02020603050405020304" pitchFamily="18" charset="0"/>
                <a:cs typeface="Times New Roman" panose="02020603050405020304" pitchFamily="18" charset="0"/>
              </a:rPr>
              <a:t> </a:t>
            </a:r>
            <a:r>
              <a:rPr lang="en-US" sz="6600" b="1">
                <a:solidFill>
                  <a:prstClr val="black"/>
                </a:solidFill>
                <a:latin typeface="Times New Roman" panose="02020603050405020304" pitchFamily="18" charset="0"/>
                <a:cs typeface="Times New Roman" panose="02020603050405020304" pitchFamily="18" charset="0"/>
              </a:rPr>
              <a:t>Bước 1: Chuẩn bị</a:t>
            </a:r>
            <a:endParaRPr lang="en-GB" sz="6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4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73744">
            <a:off x="-3304795" y="-2110316"/>
            <a:ext cx="6362835" cy="5769883"/>
          </a:xfrm>
          <a:custGeom>
            <a:avLst/>
            <a:gdLst/>
            <a:ahLst/>
            <a:cxnLst/>
            <a:rect l="l" t="t" r="r" b="b"/>
            <a:pathLst>
              <a:path w="6362835" h="5769883">
                <a:moveTo>
                  <a:pt x="0" y="0"/>
                </a:moveTo>
                <a:lnTo>
                  <a:pt x="6362835" y="0"/>
                </a:lnTo>
                <a:lnTo>
                  <a:pt x="6362835" y="5769883"/>
                </a:lnTo>
                <a:lnTo>
                  <a:pt x="0" y="57698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rot="769750">
            <a:off x="-2477352" y="-116545"/>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83284" y="6564306"/>
            <a:ext cx="4975463" cy="4913270"/>
          </a:xfrm>
          <a:custGeom>
            <a:avLst/>
            <a:gdLst/>
            <a:ahLst/>
            <a:cxnLst/>
            <a:rect l="l" t="t" r="r" b="b"/>
            <a:pathLst>
              <a:path w="4975463" h="4913270">
                <a:moveTo>
                  <a:pt x="0" y="0"/>
                </a:moveTo>
                <a:lnTo>
                  <a:pt x="4975463" y="0"/>
                </a:lnTo>
                <a:lnTo>
                  <a:pt x="4975463" y="4913271"/>
                </a:lnTo>
                <a:lnTo>
                  <a:pt x="0" y="49132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6" name="Table 25"/>
          <p:cNvGraphicFramePr>
            <a:graphicFrameLocks noGrp="1"/>
          </p:cNvGraphicFramePr>
          <p:nvPr>
            <p:extLst>
              <p:ext uri="{D42A27DB-BD31-4B8C-83A1-F6EECF244321}">
                <p14:modId xmlns:p14="http://schemas.microsoft.com/office/powerpoint/2010/main" val="682875437"/>
              </p:ext>
            </p:extLst>
          </p:nvPr>
        </p:nvGraphicFramePr>
        <p:xfrm>
          <a:off x="2912466" y="3558494"/>
          <a:ext cx="13327895" cy="5648313"/>
        </p:xfrm>
        <a:graphic>
          <a:graphicData uri="http://schemas.openxmlformats.org/drawingml/2006/table">
            <a:tbl>
              <a:tblPr firstRow="1" firstCol="1" bandRow="1"/>
              <a:tblGrid>
                <a:gridCol w="9241642"/>
                <a:gridCol w="4086253"/>
              </a:tblGrid>
              <a:tr h="1122033">
                <a:tc gridSpan="2">
                  <a:txBody>
                    <a:bodyPr/>
                    <a:lstStyle/>
                    <a:p>
                      <a:pPr indent="2147570" algn="just">
                        <a:lnSpc>
                          <a:spcPct val="100000"/>
                        </a:lnSpc>
                        <a:spcAft>
                          <a:spcPts val="0"/>
                        </a:spcAft>
                        <a:tabLst>
                          <a:tab pos="1386840" algn="l"/>
                        </a:tabLst>
                      </a:pPr>
                      <a:r>
                        <a:rPr lang="vi-VN"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 02</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Ý KHI VIẾT TRUYỆN KỂ SÁNG </a:t>
                      </a:r>
                      <a:r>
                        <a:rPr lang="en-US" sz="36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r>
              <a:tr h="370800">
                <a:tc>
                  <a:txBody>
                    <a:bodyPr/>
                    <a:lstStyle/>
                    <a:p>
                      <a:pPr>
                        <a:lnSpc>
                          <a:spcPct val="100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các vấn đề</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6135">
                        <a:lnSpc>
                          <a:spcPct val="125000"/>
                        </a:lnSpc>
                        <a:spcAft>
                          <a:spcPts val="0"/>
                        </a:spcAft>
                        <a:tabLst>
                          <a:tab pos="1386840" algn="l"/>
                        </a:tabLs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 kiến trả lời</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00">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xưng hô của người kể chuyện (ngôi kể)</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00">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của phần được kể.</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00">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 của câu chuyện</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00">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một số sự việc chính</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00">
                <a:tc>
                  <a:txBody>
                    <a:bodyPr/>
                    <a:lstStyle/>
                    <a:p>
                      <a:pPr>
                        <a:lnSpc>
                          <a:spcPct val="100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yếu tố biểu cảm và miêu tả (với các nhân vật)</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 name="Rectangle 26"/>
          <p:cNvSpPr/>
          <p:nvPr/>
        </p:nvSpPr>
        <p:spPr>
          <a:xfrm>
            <a:off x="5559036" y="1521147"/>
            <a:ext cx="7833619" cy="938719"/>
          </a:xfrm>
          <a:prstGeom prst="rect">
            <a:avLst/>
          </a:prstGeom>
        </p:spPr>
        <p:txBody>
          <a:bodyPr wrap="none">
            <a:spAutoFit/>
          </a:bodyPr>
          <a:lstStyle/>
          <a:p>
            <a:pPr>
              <a:lnSpc>
                <a:spcPct val="125000"/>
              </a:lnSpc>
              <a:spcBef>
                <a:spcPts val="1400"/>
              </a:spcBef>
            </a:pPr>
            <a:r>
              <a:rPr lang="en-US" sz="4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 Bước 2: Tìm ý và lập dàn ý </a:t>
            </a:r>
            <a:endParaRPr lang="en-GB" sz="4400">
              <a:solidFill>
                <a:prstClr val="black"/>
              </a:solidFill>
              <a:ea typeface="Calibri" panose="020F0502020204030204" pitchFamily="34" charset="0"/>
              <a:cs typeface="Times New Roman" panose="02020603050405020304" pitchFamily="18" charset="0"/>
            </a:endParaRPr>
          </a:p>
        </p:txBody>
      </p:sp>
      <p:sp>
        <p:nvSpPr>
          <p:cNvPr id="28" name="Rectangle 27"/>
          <p:cNvSpPr/>
          <p:nvPr/>
        </p:nvSpPr>
        <p:spPr>
          <a:xfrm>
            <a:off x="8130161" y="2421055"/>
            <a:ext cx="2165401" cy="938719"/>
          </a:xfrm>
          <a:prstGeom prst="rect">
            <a:avLst/>
          </a:prstGeom>
        </p:spPr>
        <p:txBody>
          <a:bodyPr wrap="none">
            <a:spAutoFit/>
          </a:bodyPr>
          <a:lstStyle/>
          <a:p>
            <a:pPr>
              <a:lnSpc>
                <a:spcPct val="125000"/>
              </a:lnSpc>
              <a:spcAft>
                <a:spcPts val="1400"/>
              </a:spcAft>
            </a:pPr>
            <a:r>
              <a:rPr lang="en-US" sz="4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Tìm ý</a:t>
            </a:r>
            <a:endParaRPr lang="en-GB" sz="440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45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2">
              <a:extLst>
                <a:ext uri="{96DAC541-7B7A-43D3-8B79-37D633B846F1}">
                  <asvg:svgBlip xmlns:asvg="http://schemas.microsoft.com/office/drawing/2016/SVG/main" xmlns="" r:embed="rId7"/>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6" name="Table 25"/>
          <p:cNvGraphicFramePr>
            <a:graphicFrameLocks noGrp="1"/>
          </p:cNvGraphicFramePr>
          <p:nvPr>
            <p:extLst>
              <p:ext uri="{D42A27DB-BD31-4B8C-83A1-F6EECF244321}">
                <p14:modId xmlns:p14="http://schemas.microsoft.com/office/powerpoint/2010/main" val="1542571644"/>
              </p:ext>
            </p:extLst>
          </p:nvPr>
        </p:nvGraphicFramePr>
        <p:xfrm>
          <a:off x="165984" y="0"/>
          <a:ext cx="17818308" cy="10058400"/>
        </p:xfrm>
        <a:graphic>
          <a:graphicData uri="http://schemas.openxmlformats.org/drawingml/2006/table">
            <a:tbl>
              <a:tblPr firstRow="1" firstCol="1" bandRow="1"/>
              <a:tblGrid>
                <a:gridCol w="4940508"/>
                <a:gridCol w="12877800"/>
              </a:tblGrid>
              <a:tr h="174075">
                <a:tc gridSpan="2">
                  <a:txBody>
                    <a:bodyPr/>
                    <a:lstStyle/>
                    <a:p>
                      <a:pPr algn="ctr">
                        <a:lnSpc>
                          <a:spcPct val="100000"/>
                        </a:lnSpc>
                        <a:spcAft>
                          <a:spcPts val="0"/>
                        </a:spcAft>
                        <a:tabLst>
                          <a:tab pos="1386840" algn="l"/>
                        </a:tabLst>
                      </a:pPr>
                      <a:r>
                        <a:rPr lang="en-US" sz="3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PHT SỐ 02</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3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Ý KHI VIẾT TRUYỆN KỂ SÁNG TẠO</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r>
              <a:tr h="87038">
                <a:tc>
                  <a:txBody>
                    <a:bodyPr/>
                    <a:lstStyle/>
                    <a:p>
                      <a:pPr>
                        <a:lnSpc>
                          <a:spcPct val="100000"/>
                        </a:lnSpc>
                        <a:spcAft>
                          <a:spcPts val="0"/>
                        </a:spcAft>
                        <a:tabLst>
                          <a:tab pos="1386840" algn="l"/>
                        </a:tabLst>
                      </a:pPr>
                      <a:r>
                        <a:rPr lang="en-US" sz="3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các vấn đề</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 kiến trả lời</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75">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xưng hô của người kể chuyện (ngôi kể)</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75">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 </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 về cuộc đời của nàng Vũ Nương.</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75">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 tượng về tình huống của câu chuyện</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 20 năm, khi bé Đản đã trưởng thành.</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668">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một số sự việc chính</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Trương Sinh kể về việc mình kết duyên với Vũ Nương.</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Vì chiến tranh nên mình phải ra trận, ở nhà Vũ Nương phải lo toan gánh vác hết mọi việc.</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Vũ Nương nhớ Trương Sinh nên chỉ lên bóng tường nói là cha đứa bé.</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Trương Sinh về nhà, mẹ đã mất chỉ vì tính đa nghi của mình nên Trương Sinh đã nghi oan cho vợ và đuổi vợ đi.</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Vũ Nương ra bến sông Hoàng Giang tự vẫn, Trương Sinh tìm vớt xác nàng nhưng không thấy.</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đó Trương Sinh cũng hiểu được nỗi oan của vợ và thấy ân hận khôn nguôi.</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người làng nói đã gặp Vũ Nương dưới thủy cung, Trương Sinh lập đàn giải oan. Vũ Nương trở về và lại biến mất.</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Trương Sinh luôn bị nỗi ân hận giày vò và một mình nuôi bé Đản lớn khôn.</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226">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yếu tố biểu cảm và miêu tả (với các nhân vật)</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 độ của bé Đản khi đã lớn: Buồn rầu khi nhớ đến mẹ.</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của Trương Sinh: Đau khổ, ân hận.</a:t>
                      </a:r>
                      <a:endParaRPr lang="en-GB"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3" marR="24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7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743479" y="1413655"/>
            <a:ext cx="6658333" cy="7844645"/>
          </a:xfrm>
          <a:custGeom>
            <a:avLst/>
            <a:gdLst/>
            <a:ahLst/>
            <a:cxnLst/>
            <a:rect l="l" t="t" r="r" b="b"/>
            <a:pathLst>
              <a:path w="6658333" h="6658333">
                <a:moveTo>
                  <a:pt x="0" y="0"/>
                </a:moveTo>
                <a:lnTo>
                  <a:pt x="6658333" y="0"/>
                </a:lnTo>
                <a:lnTo>
                  <a:pt x="6658333" y="6658333"/>
                </a:lnTo>
                <a:lnTo>
                  <a:pt x="0" y="66583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5733090" y="1413655"/>
            <a:ext cx="6658333" cy="7844645"/>
          </a:xfrm>
          <a:custGeom>
            <a:avLst/>
            <a:gdLst/>
            <a:ahLst/>
            <a:cxnLst/>
            <a:rect l="l" t="t" r="r" b="b"/>
            <a:pathLst>
              <a:path w="6658333" h="6658333">
                <a:moveTo>
                  <a:pt x="0" y="0"/>
                </a:moveTo>
                <a:lnTo>
                  <a:pt x="6658334" y="0"/>
                </a:lnTo>
                <a:lnTo>
                  <a:pt x="6658334" y="6658333"/>
                </a:lnTo>
                <a:lnTo>
                  <a:pt x="0" y="66583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722702" y="1413655"/>
            <a:ext cx="6658333" cy="7844645"/>
          </a:xfrm>
          <a:custGeom>
            <a:avLst/>
            <a:gdLst/>
            <a:ahLst/>
            <a:cxnLst/>
            <a:rect l="l" t="t" r="r" b="b"/>
            <a:pathLst>
              <a:path w="6658333" h="6658333">
                <a:moveTo>
                  <a:pt x="0" y="0"/>
                </a:moveTo>
                <a:lnTo>
                  <a:pt x="6658333" y="0"/>
                </a:lnTo>
                <a:lnTo>
                  <a:pt x="6658333" y="6658333"/>
                </a:lnTo>
                <a:lnTo>
                  <a:pt x="0" y="66583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73635" y="7441066"/>
            <a:ext cx="3055526" cy="3634468"/>
          </a:xfrm>
          <a:custGeom>
            <a:avLst/>
            <a:gdLst/>
            <a:ahLst/>
            <a:cxnLst/>
            <a:rect l="l" t="t" r="r" b="b"/>
            <a:pathLst>
              <a:path w="3055526" h="3634468">
                <a:moveTo>
                  <a:pt x="0" y="0"/>
                </a:moveTo>
                <a:lnTo>
                  <a:pt x="3055527" y="0"/>
                </a:lnTo>
                <a:lnTo>
                  <a:pt x="3055527" y="3634468"/>
                </a:lnTo>
                <a:lnTo>
                  <a:pt x="0" y="363446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8740922">
            <a:off x="-597059" y="-1315078"/>
            <a:ext cx="3576133" cy="4687556"/>
          </a:xfrm>
          <a:custGeom>
            <a:avLst/>
            <a:gdLst/>
            <a:ahLst/>
            <a:cxnLst/>
            <a:rect l="l" t="t" r="r" b="b"/>
            <a:pathLst>
              <a:path w="3576133" h="4687556">
                <a:moveTo>
                  <a:pt x="0" y="0"/>
                </a:moveTo>
                <a:lnTo>
                  <a:pt x="3576133" y="0"/>
                </a:lnTo>
                <a:lnTo>
                  <a:pt x="3576133" y="4687556"/>
                </a:lnTo>
                <a:lnTo>
                  <a:pt x="0" y="46875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1" name="Group 11"/>
          <p:cNvGrpSpPr/>
          <p:nvPr/>
        </p:nvGrpSpPr>
        <p:grpSpPr>
          <a:xfrm>
            <a:off x="16817014" y="8318526"/>
            <a:ext cx="1138719" cy="98434"/>
            <a:chOff x="0" y="0"/>
            <a:chExt cx="2833787" cy="244960"/>
          </a:xfrm>
        </p:grpSpPr>
        <p:sp>
          <p:nvSpPr>
            <p:cNvPr id="12" name="Freeform 12"/>
            <p:cNvSpPr/>
            <p:nvPr/>
          </p:nvSpPr>
          <p:spPr>
            <a:xfrm>
              <a:off x="0" y="0"/>
              <a:ext cx="2833787" cy="244960"/>
            </a:xfrm>
            <a:custGeom>
              <a:avLst/>
              <a:gdLst/>
              <a:ahLst/>
              <a:cxnLst/>
              <a:rect l="l" t="t" r="r" b="b"/>
              <a:pathLst>
                <a:path w="2833787" h="244960">
                  <a:moveTo>
                    <a:pt x="0" y="0"/>
                  </a:moveTo>
                  <a:lnTo>
                    <a:pt x="2833787" y="0"/>
                  </a:lnTo>
                  <a:lnTo>
                    <a:pt x="2833787" y="244960"/>
                  </a:lnTo>
                  <a:lnTo>
                    <a:pt x="0" y="244960"/>
                  </a:lnTo>
                  <a:close/>
                </a:path>
              </a:pathLst>
            </a:custGeom>
            <a:solidFill>
              <a:srgbClr val="FFFAF0"/>
            </a:solidFill>
          </p:spPr>
        </p:sp>
        <p:sp>
          <p:nvSpPr>
            <p:cNvPr id="13" name="TextBox 13"/>
            <p:cNvSpPr txBox="1"/>
            <p:nvPr/>
          </p:nvSpPr>
          <p:spPr>
            <a:xfrm>
              <a:off x="0" y="-38100"/>
              <a:ext cx="2833787" cy="28306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531674" y="1843697"/>
            <a:ext cx="12133528" cy="615553"/>
          </a:xfrm>
          <a:prstGeom prst="rect">
            <a:avLst/>
          </a:prstGeom>
        </p:spPr>
        <p:txBody>
          <a:bodyPr lIns="0" tIns="0" rIns="0" bIns="0" rtlCol="0" anchor="t">
            <a:spAutoFit/>
          </a:bodyPr>
          <a:lstStyle/>
          <a:p>
            <a:r>
              <a:rPr lang="en-US" sz="4000" b="1">
                <a:latin typeface="Times New Roman" panose="02020603050405020304" pitchFamily="18" charset="0"/>
                <a:cs typeface="Times New Roman" panose="02020603050405020304" pitchFamily="18" charset="0"/>
              </a:rPr>
              <a:t>b1. Mở bài</a:t>
            </a:r>
            <a:endParaRPr lang="en-GB" sz="4000" b="1">
              <a:latin typeface="Times New Roman" panose="02020603050405020304" pitchFamily="18" charset="0"/>
              <a:cs typeface="Times New Roman" panose="02020603050405020304" pitchFamily="18" charset="0"/>
            </a:endParaRPr>
          </a:p>
        </p:txBody>
      </p:sp>
      <p:sp>
        <p:nvSpPr>
          <p:cNvPr id="15" name="TextBox 15"/>
          <p:cNvSpPr txBox="1"/>
          <p:nvPr/>
        </p:nvSpPr>
        <p:spPr>
          <a:xfrm>
            <a:off x="3154413" y="64864"/>
            <a:ext cx="12133528" cy="1015663"/>
          </a:xfrm>
          <a:prstGeom prst="rect">
            <a:avLst/>
          </a:prstGeom>
        </p:spPr>
        <p:txBody>
          <a:bodyPr lIns="0" tIns="0" rIns="0" bIns="0" rtlCol="0" anchor="t">
            <a:spAutoFit/>
          </a:bodyPr>
          <a:lstStyle/>
          <a:p>
            <a:pPr algn="ctr"/>
            <a:r>
              <a:rPr lang="en-US" sz="6600" b="1">
                <a:latin typeface="Times New Roman" panose="02020603050405020304" pitchFamily="18" charset="0"/>
                <a:cs typeface="Times New Roman" panose="02020603050405020304" pitchFamily="18" charset="0"/>
              </a:rPr>
              <a:t>b. Lập dàn ý</a:t>
            </a:r>
            <a:endParaRPr lang="en-GB" sz="6600" b="1">
              <a:latin typeface="Times New Roman" panose="02020603050405020304" pitchFamily="18" charset="0"/>
              <a:cs typeface="Times New Roman" panose="02020603050405020304" pitchFamily="18" charset="0"/>
            </a:endParaRPr>
          </a:p>
        </p:txBody>
      </p:sp>
      <p:sp>
        <p:nvSpPr>
          <p:cNvPr id="16" name="Rectangle 15"/>
          <p:cNvSpPr/>
          <p:nvPr/>
        </p:nvSpPr>
        <p:spPr>
          <a:xfrm>
            <a:off x="3421470" y="2565281"/>
            <a:ext cx="9144000" cy="1412374"/>
          </a:xfrm>
          <a:prstGeom prst="rect">
            <a:avLst/>
          </a:prstGeom>
        </p:spPr>
        <p:txBody>
          <a:bodyPr>
            <a:spAutoFit/>
          </a:bodyPr>
          <a:lstStyle/>
          <a:p>
            <a:pPr>
              <a:lnSpc>
                <a:spcPct val="125000"/>
              </a:lnSpc>
              <a:spcAft>
                <a:spcPts val="0"/>
              </a:spcAft>
            </a:pPr>
            <a:r>
              <a:rPr lang="en-US" sz="3600">
                <a:latin typeface="Times New Roman" panose="02020603050405020304" pitchFamily="18" charset="0"/>
                <a:cs typeface="Times New Roman" panose="02020603050405020304" pitchFamily="18" charset="0"/>
              </a:rPr>
              <a:t>- Dẫn dắt vào câu chuyện của chính mình.</a:t>
            </a:r>
            <a:endParaRPr lang="en-GB" sz="3600">
              <a:latin typeface="Times New Roman" panose="02020603050405020304" pitchFamily="18" charset="0"/>
              <a:cs typeface="Times New Roman" panose="02020603050405020304" pitchFamily="18" charset="0"/>
            </a:endParaRPr>
          </a:p>
          <a:p>
            <a:pPr marL="25400">
              <a:lnSpc>
                <a:spcPct val="125000"/>
              </a:lnSpc>
              <a:spcAft>
                <a:spcPts val="0"/>
              </a:spcAft>
            </a:pPr>
            <a:r>
              <a:rPr lang="en-US" sz="3600">
                <a:latin typeface="Times New Roman" panose="02020603050405020304" pitchFamily="18" charset="0"/>
                <a:cs typeface="Times New Roman" panose="02020603050405020304" pitchFamily="18" charset="0"/>
              </a:rPr>
              <a:t>- Bi kịch khiến cho gia đình tan vỡ.</a:t>
            </a:r>
            <a:endParaRPr lang="en-GB" sz="3600">
              <a:latin typeface="Times New Roman" panose="02020603050405020304" pitchFamily="18" charset="0"/>
              <a:cs typeface="Times New Roman" panose="02020603050405020304" pitchFamily="18" charset="0"/>
            </a:endParaRPr>
          </a:p>
        </p:txBody>
      </p:sp>
      <p:sp>
        <p:nvSpPr>
          <p:cNvPr id="17" name="Rectangle 16"/>
          <p:cNvSpPr/>
          <p:nvPr/>
        </p:nvSpPr>
        <p:spPr>
          <a:xfrm>
            <a:off x="3564154" y="8035137"/>
            <a:ext cx="2593980" cy="861774"/>
          </a:xfrm>
          <a:prstGeom prst="rect">
            <a:avLst/>
          </a:prstGeom>
        </p:spPr>
        <p:txBody>
          <a:bodyPr wrap="none">
            <a:spAutoFit/>
          </a:bodyPr>
          <a:lstStyle/>
          <a:p>
            <a:pPr>
              <a:lnSpc>
                <a:spcPct val="125000"/>
              </a:lnSpc>
              <a:spcAft>
                <a:spcPts val="800"/>
              </a:spcAft>
            </a:pPr>
            <a:r>
              <a:rPr lang="vi-VN" sz="4000" b="1" smtClean="0">
                <a:latin typeface="Times New Roman" panose="02020603050405020304" pitchFamily="18" charset="0"/>
                <a:cs typeface="Times New Roman" panose="02020603050405020304" pitchFamily="18" charset="0"/>
              </a:rPr>
              <a:t>b3. </a:t>
            </a:r>
            <a:r>
              <a:rPr lang="en-US" sz="4000" b="1" smtClean="0">
                <a:latin typeface="Times New Roman" panose="02020603050405020304" pitchFamily="18" charset="0"/>
                <a:cs typeface="Times New Roman" panose="02020603050405020304" pitchFamily="18" charset="0"/>
              </a:rPr>
              <a:t>Kết </a:t>
            </a:r>
            <a:r>
              <a:rPr lang="en-US" sz="4000" b="1">
                <a:latin typeface="Times New Roman" panose="02020603050405020304" pitchFamily="18" charset="0"/>
                <a:cs typeface="Times New Roman" panose="02020603050405020304" pitchFamily="18" charset="0"/>
              </a:rPr>
              <a:t>bài</a:t>
            </a:r>
            <a:endParaRPr lang="en-GB" sz="4000" b="1">
              <a:latin typeface="Times New Roman" panose="02020603050405020304" pitchFamily="18" charset="0"/>
              <a:cs typeface="Times New Roman" panose="02020603050405020304" pitchFamily="18" charset="0"/>
            </a:endParaRPr>
          </a:p>
        </p:txBody>
      </p:sp>
      <p:sp>
        <p:nvSpPr>
          <p:cNvPr id="18" name="TextBox 26"/>
          <p:cNvSpPr txBox="1"/>
          <p:nvPr/>
        </p:nvSpPr>
        <p:spPr>
          <a:xfrm>
            <a:off x="1262687" y="4923652"/>
            <a:ext cx="12133528" cy="538609"/>
          </a:xfrm>
          <a:prstGeom prst="rect">
            <a:avLst/>
          </a:prstGeom>
        </p:spPr>
        <p:txBody>
          <a:bodyPr lIns="0" tIns="0" rIns="0" bIns="0" rtlCol="0" anchor="t">
            <a:spAutoFit/>
          </a:bodyPr>
          <a:lstStyle/>
          <a:p>
            <a:pPr algn="ctr">
              <a:lnSpc>
                <a:spcPts val="4200"/>
              </a:lnSpc>
            </a:pPr>
            <a:r>
              <a:rPr lang="en-US" sz="3600">
                <a:latin typeface="Times New Roman" panose="02020603050405020304" pitchFamily="18" charset="0"/>
                <a:cs typeface="Times New Roman" panose="02020603050405020304" pitchFamily="18" charset="0"/>
              </a:rPr>
              <a:t>-  Quá trình kết hôn và chung sống cùng vợ</a:t>
            </a:r>
            <a:endParaRPr lang="en-US" sz="3600">
              <a:latin typeface="Times New Roman" panose="02020603050405020304" pitchFamily="18" charset="0"/>
              <a:cs typeface="Times New Roman" panose="02020603050405020304" pitchFamily="18" charset="0"/>
              <a:sym typeface="Poppins Bold"/>
            </a:endParaRPr>
          </a:p>
        </p:txBody>
      </p:sp>
      <p:sp>
        <p:nvSpPr>
          <p:cNvPr id="19" name="TextBox 27"/>
          <p:cNvSpPr txBox="1"/>
          <p:nvPr/>
        </p:nvSpPr>
        <p:spPr>
          <a:xfrm>
            <a:off x="3591544" y="4116651"/>
            <a:ext cx="9572449" cy="615553"/>
          </a:xfrm>
          <a:prstGeom prst="rect">
            <a:avLst/>
          </a:prstGeom>
        </p:spPr>
        <p:txBody>
          <a:bodyPr lIns="0" tIns="0" rIns="0" bIns="0" rtlCol="0" anchor="t">
            <a:spAutoFit/>
          </a:bodyPr>
          <a:lstStyle/>
          <a:p>
            <a:r>
              <a:rPr lang="en-US" sz="4000" b="1">
                <a:latin typeface="Times New Roman" panose="02020603050405020304" pitchFamily="18" charset="0"/>
                <a:cs typeface="Times New Roman" panose="02020603050405020304" pitchFamily="18" charset="0"/>
              </a:rPr>
              <a:t>b2. Thân bài</a:t>
            </a:r>
            <a:endParaRPr lang="en-GB" sz="4000" b="1">
              <a:latin typeface="Times New Roman" panose="02020603050405020304" pitchFamily="18" charset="0"/>
              <a:cs typeface="Times New Roman" panose="02020603050405020304" pitchFamily="18" charset="0"/>
            </a:endParaRPr>
          </a:p>
        </p:txBody>
      </p:sp>
      <p:sp>
        <p:nvSpPr>
          <p:cNvPr id="20" name="Rectangle 19"/>
          <p:cNvSpPr/>
          <p:nvPr/>
        </p:nvSpPr>
        <p:spPr>
          <a:xfrm>
            <a:off x="3279670" y="5681779"/>
            <a:ext cx="5921493" cy="646331"/>
          </a:xfrm>
          <a:prstGeom prst="rect">
            <a:avLst/>
          </a:prstGeom>
        </p:spPr>
        <p:txBody>
          <a:bodyPr wrap="none">
            <a:spAutoFit/>
          </a:bodyPr>
          <a:lstStyle/>
          <a:p>
            <a:r>
              <a:rPr lang="en-US" sz="3600">
                <a:latin typeface="Times New Roman" panose="02020603050405020304" pitchFamily="18" charset="0"/>
                <a:cs typeface="Times New Roman" panose="02020603050405020304" pitchFamily="18" charset="0"/>
              </a:rPr>
              <a:t>- Thời gian tôi xa nhà và trở về</a:t>
            </a:r>
            <a:endParaRPr lang="en-GB" sz="3600">
              <a:latin typeface="Times New Roman" panose="02020603050405020304" pitchFamily="18" charset="0"/>
              <a:cs typeface="Times New Roman" panose="02020603050405020304" pitchFamily="18" charset="0"/>
            </a:endParaRPr>
          </a:p>
        </p:txBody>
      </p:sp>
      <p:sp>
        <p:nvSpPr>
          <p:cNvPr id="21" name="Rectangle 20"/>
          <p:cNvSpPr/>
          <p:nvPr/>
        </p:nvSpPr>
        <p:spPr>
          <a:xfrm>
            <a:off x="3268997" y="6440846"/>
            <a:ext cx="5132815" cy="784830"/>
          </a:xfrm>
          <a:prstGeom prst="rect">
            <a:avLst/>
          </a:prstGeom>
        </p:spPr>
        <p:txBody>
          <a:bodyPr wrap="none">
            <a:spAutoFit/>
          </a:bodyPr>
          <a:lstStyle/>
          <a:p>
            <a:pPr>
              <a:lnSpc>
                <a:spcPct val="125000"/>
              </a:lnSpc>
              <a:spcAft>
                <a:spcPts val="800"/>
              </a:spcAft>
            </a:pPr>
            <a:r>
              <a:rPr lang="en-US" sz="3600">
                <a:latin typeface="Times New Roman" panose="02020603050405020304" pitchFamily="18" charset="0"/>
                <a:cs typeface="Times New Roman" panose="02020603050405020304" pitchFamily="18" charset="0"/>
              </a:rPr>
              <a:t>-  Nghi oan cho Vũ Nương</a:t>
            </a:r>
            <a:endParaRPr lang="en-GB" sz="3600">
              <a:latin typeface="Times New Roman" panose="02020603050405020304" pitchFamily="18" charset="0"/>
              <a:cs typeface="Times New Roman" panose="02020603050405020304" pitchFamily="18" charset="0"/>
            </a:endParaRPr>
          </a:p>
        </p:txBody>
      </p:sp>
      <p:sp>
        <p:nvSpPr>
          <p:cNvPr id="22" name="Rectangle 21"/>
          <p:cNvSpPr/>
          <p:nvPr/>
        </p:nvSpPr>
        <p:spPr>
          <a:xfrm>
            <a:off x="3248139" y="7267201"/>
            <a:ext cx="10743326" cy="646331"/>
          </a:xfrm>
          <a:prstGeom prst="rect">
            <a:avLst/>
          </a:prstGeom>
        </p:spPr>
        <p:txBody>
          <a:bodyPr wrap="none">
            <a:spAutoFit/>
          </a:bodyPr>
          <a:lstStyle/>
          <a:p>
            <a:r>
              <a:rPr lang="en-US" sz="3600">
                <a:latin typeface="Times New Roman" panose="02020603050405020304" pitchFamily="18" charset="0"/>
                <a:cs typeface="Times New Roman" panose="02020603050405020304" pitchFamily="18" charset="0"/>
              </a:rPr>
              <a:t>-  Cái chết của Vũ Nương, sự hối hận muộn màng của tôi</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73744">
            <a:off x="-3312328" y="-2109200"/>
            <a:ext cx="6362835" cy="5769883"/>
          </a:xfrm>
          <a:custGeom>
            <a:avLst/>
            <a:gdLst/>
            <a:ahLst/>
            <a:cxnLst/>
            <a:rect l="l" t="t" r="r" b="b"/>
            <a:pathLst>
              <a:path w="6362835" h="5769883">
                <a:moveTo>
                  <a:pt x="0" y="0"/>
                </a:moveTo>
                <a:lnTo>
                  <a:pt x="6362835" y="0"/>
                </a:lnTo>
                <a:lnTo>
                  <a:pt x="6362835" y="5769883"/>
                </a:lnTo>
                <a:lnTo>
                  <a:pt x="0" y="57698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rot="769750">
            <a:off x="-2484885" y="-115429"/>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296921" y="7229699"/>
            <a:ext cx="1805701" cy="2812254"/>
          </a:xfrm>
          <a:custGeom>
            <a:avLst/>
            <a:gdLst/>
            <a:ahLst/>
            <a:cxnLst/>
            <a:rect l="l" t="t" r="r" b="b"/>
            <a:pathLst>
              <a:path w="1805701" h="2812254">
                <a:moveTo>
                  <a:pt x="0" y="0"/>
                </a:moveTo>
                <a:lnTo>
                  <a:pt x="1805702" y="0"/>
                </a:lnTo>
                <a:lnTo>
                  <a:pt x="1805702"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45709" y="295237"/>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75751" y="6565423"/>
            <a:ext cx="4975463" cy="4913270"/>
          </a:xfrm>
          <a:custGeom>
            <a:avLst/>
            <a:gdLst/>
            <a:ahLst/>
            <a:cxnLst/>
            <a:rect l="l" t="t" r="r" b="b"/>
            <a:pathLst>
              <a:path w="4975463" h="4913270">
                <a:moveTo>
                  <a:pt x="0" y="0"/>
                </a:moveTo>
                <a:lnTo>
                  <a:pt x="4975463" y="0"/>
                </a:lnTo>
                <a:lnTo>
                  <a:pt x="4975463" y="4913270"/>
                </a:lnTo>
                <a:lnTo>
                  <a:pt x="0" y="49132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47172" y="336625"/>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729" y="2038131"/>
            <a:ext cx="318339" cy="31833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749993" y="2038131"/>
            <a:ext cx="318339" cy="31833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5444875" y="8130515"/>
            <a:ext cx="505310" cy="50531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6446899" y="7734590"/>
            <a:ext cx="538705" cy="53870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1" name="Rectangle 30"/>
          <p:cNvSpPr/>
          <p:nvPr/>
        </p:nvSpPr>
        <p:spPr>
          <a:xfrm>
            <a:off x="3735989" y="952104"/>
            <a:ext cx="12906693" cy="1569660"/>
          </a:xfrm>
          <a:prstGeom prst="rect">
            <a:avLst/>
          </a:prstGeom>
        </p:spPr>
        <p:txBody>
          <a:bodyPr wrap="square">
            <a:spAutoFit/>
          </a:bodyPr>
          <a:lstStyle/>
          <a:p>
            <a:pPr algn="ctr"/>
            <a:r>
              <a:rPr lang="en-US" sz="4800" b="1">
                <a:highlight>
                  <a:srgbClr val="FFFFFF"/>
                </a:highlight>
                <a:latin typeface="Times New Roman" panose="02020603050405020304" pitchFamily="18" charset="0"/>
                <a:ea typeface="Times New Roman" panose="02020603050405020304" pitchFamily="18" charset="0"/>
              </a:rPr>
              <a:t>III</a:t>
            </a:r>
            <a:r>
              <a:rPr lang="en-US" sz="4800">
                <a:highlight>
                  <a:srgbClr val="FFFFFF"/>
                </a:highlight>
                <a:latin typeface="Times New Roman" panose="02020603050405020304" pitchFamily="18" charset="0"/>
                <a:ea typeface="Times New Roman" panose="02020603050405020304" pitchFamily="18" charset="0"/>
              </a:rPr>
              <a:t>.</a:t>
            </a:r>
            <a:r>
              <a:rPr lang="en-US" sz="4800">
                <a:latin typeface="Times New Roman" panose="02020603050405020304" pitchFamily="18" charset="0"/>
                <a:ea typeface="Times New Roman" panose="02020603050405020304" pitchFamily="18" charset="0"/>
              </a:rPr>
              <a:t> </a:t>
            </a:r>
            <a:r>
              <a:rPr lang="en-US" sz="4800" b="1">
                <a:latin typeface="Times New Roman" panose="02020603050405020304" pitchFamily="18" charset="0"/>
                <a:ea typeface="Times New Roman" panose="02020603050405020304" pitchFamily="18" charset="0"/>
              </a:rPr>
              <a:t>Rèn luyện kĩ năng viết: Kết hợp kể, miêu tả và biểu cảm trong văn bản truyện</a:t>
            </a:r>
            <a:endParaRPr lang="en-GB" sz="6600"/>
          </a:p>
        </p:txBody>
      </p:sp>
      <p:sp>
        <p:nvSpPr>
          <p:cNvPr id="32" name="Rectangle 31"/>
          <p:cNvSpPr/>
          <p:nvPr/>
        </p:nvSpPr>
        <p:spPr>
          <a:xfrm>
            <a:off x="2931543" y="2604577"/>
            <a:ext cx="12076248" cy="1477328"/>
          </a:xfrm>
          <a:prstGeom prst="rect">
            <a:avLst/>
          </a:prstGeom>
        </p:spPr>
        <p:txBody>
          <a:bodyPr wrap="square">
            <a:spAutoFit/>
          </a:bodyPr>
          <a:lstStyle/>
          <a:p>
            <a:pPr>
              <a:lnSpc>
                <a:spcPct val="125000"/>
              </a:lnSpc>
              <a:spcAft>
                <a:spcPts val="800"/>
              </a:spcAft>
              <a:tabLst>
                <a:tab pos="1386840" algn="l"/>
              </a:tabLst>
            </a:pPr>
            <a:r>
              <a:rPr lang="en-US" sz="3600" b="1">
                <a:latin typeface="Times New Roman" panose="02020603050405020304" pitchFamily="18" charset="0"/>
                <a:ea typeface="Times New Roman" panose="02020603050405020304" pitchFamily="18" charset="0"/>
                <a:cs typeface="Times New Roman" panose="02020603050405020304" pitchFamily="18" charset="0"/>
              </a:rPr>
              <a:t>a</a:t>
            </a:r>
            <a:r>
              <a:rPr lang="vi-VN" sz="3600" b="1">
                <a:latin typeface="Times New Roman" panose="02020603050405020304" pitchFamily="18" charset="0"/>
                <a:ea typeface="Times New Roman" panose="02020603050405020304" pitchFamily="18" charset="0"/>
                <a:cs typeface="Times New Roman" panose="02020603050405020304" pitchFamily="18" charset="0"/>
              </a:rPr>
              <a:t>. </a:t>
            </a:r>
            <a:r>
              <a:rPr lang="en-US" sz="3600" b="1">
                <a:latin typeface="Times New Roman" panose="02020603050405020304" pitchFamily="18" charset="0"/>
                <a:ea typeface="Times New Roman" panose="02020603050405020304" pitchFamily="18" charset="0"/>
                <a:cs typeface="Times New Roman" panose="02020603050405020304" pitchFamily="18" charset="0"/>
              </a:rPr>
              <a:t>Cách thức: </a:t>
            </a:r>
            <a:r>
              <a:rPr lang="en-US" sz="3600">
                <a:latin typeface="Times New Roman" panose="02020603050405020304" pitchFamily="18" charset="0"/>
                <a:ea typeface="Times New Roman" panose="02020603050405020304" pitchFamily="18" charset="0"/>
                <a:cs typeface="Times New Roman" panose="02020603050405020304" pitchFamily="18" charset="0"/>
              </a:rPr>
              <a:t>Sử dụng các yếu tố miêu tả và biểu cảm làm cho bài văn tự sự thêm lôi cuốn, hấp dẫn.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Rectangle 32"/>
          <p:cNvSpPr/>
          <p:nvPr/>
        </p:nvSpPr>
        <p:spPr>
          <a:xfrm>
            <a:off x="2931543" y="4297881"/>
            <a:ext cx="2826095" cy="646331"/>
          </a:xfrm>
          <a:prstGeom prst="rect">
            <a:avLst/>
          </a:prstGeom>
        </p:spPr>
        <p:txBody>
          <a:bodyPr wrap="none">
            <a:spAutoFit/>
          </a:bodyPr>
          <a:lstStyle/>
          <a:p>
            <a:r>
              <a:rPr lang="en-US" sz="3600" b="1">
                <a:latin typeface="Times New Roman" panose="02020603050405020304" pitchFamily="18" charset="0"/>
                <a:ea typeface="Times New Roman" panose="02020603050405020304" pitchFamily="18" charset="0"/>
                <a:cs typeface="Times New Roman" panose="02020603050405020304" pitchFamily="18" charset="0"/>
              </a:rPr>
              <a:t>b</a:t>
            </a:r>
            <a:r>
              <a:rPr lang="vi-VN" sz="3600" b="1">
                <a:latin typeface="Times New Roman" panose="02020603050405020304" pitchFamily="18" charset="0"/>
                <a:ea typeface="Times New Roman" panose="02020603050405020304" pitchFamily="18" charset="0"/>
                <a:cs typeface="Times New Roman" panose="02020603050405020304" pitchFamily="18" charset="0"/>
              </a:rPr>
              <a:t>. </a:t>
            </a:r>
            <a:r>
              <a:rPr lang="en-US" sz="3600" b="1">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GB" sz="3600" b="1">
              <a:latin typeface="Times New Roman" panose="02020603050405020304" pitchFamily="18" charset="0"/>
              <a:cs typeface="Times New Roman" panose="02020603050405020304" pitchFamily="18" charset="0"/>
            </a:endParaRPr>
          </a:p>
        </p:txBody>
      </p:sp>
      <p:sp>
        <p:nvSpPr>
          <p:cNvPr id="34" name="Rectangle 33"/>
          <p:cNvSpPr/>
          <p:nvPr/>
        </p:nvSpPr>
        <p:spPr>
          <a:xfrm>
            <a:off x="2942786" y="5086053"/>
            <a:ext cx="6405408" cy="784830"/>
          </a:xfrm>
          <a:prstGeom prst="rect">
            <a:avLst/>
          </a:prstGeom>
        </p:spPr>
        <p:txBody>
          <a:bodyPr wrap="none">
            <a:spAutoFit/>
          </a:bodyPr>
          <a:lstStyle/>
          <a:p>
            <a:pPr>
              <a:lnSpc>
                <a:spcPct val="125000"/>
              </a:lnSpc>
              <a:spcAft>
                <a:spcPts val="800"/>
              </a:spcAft>
              <a:tabLst>
                <a:tab pos="1386840" algn="l"/>
              </a:tabLst>
            </a:pPr>
            <a:r>
              <a:rPr lang="en-US" sz="3600" b="1">
                <a:latin typeface="Times New Roman" panose="02020603050405020304" pitchFamily="18" charset="0"/>
                <a:ea typeface="Times New Roman" panose="02020603050405020304" pitchFamily="18" charset="0"/>
                <a:cs typeface="Times New Roman" panose="02020603050405020304" pitchFamily="18" charset="0"/>
              </a:rPr>
              <a:t>b1. Đọc đoạn </a:t>
            </a:r>
            <a:r>
              <a:rPr lang="vi-VN" sz="3600" b="1" smtClean="0">
                <a:latin typeface="Times New Roman" panose="02020603050405020304" pitchFamily="18" charset="0"/>
                <a:ea typeface="Times New Roman" panose="02020603050405020304" pitchFamily="18" charset="0"/>
                <a:cs typeface="Times New Roman" panose="02020603050405020304" pitchFamily="18" charset="0"/>
              </a:rPr>
              <a:t>văn </a:t>
            </a:r>
            <a:r>
              <a:rPr lang="en-US" sz="3600" smtClean="0">
                <a:latin typeface="Times New Roman" panose="02020603050405020304" pitchFamily="18" charset="0"/>
                <a:ea typeface="Times New Roman" panose="02020603050405020304" pitchFamily="18" charset="0"/>
                <a:cs typeface="Times New Roman" panose="02020603050405020304" pitchFamily="18" charset="0"/>
              </a:rPr>
              <a:t>(sgk </a:t>
            </a:r>
            <a:r>
              <a:rPr lang="en-US" sz="3600">
                <a:latin typeface="Times New Roman" panose="02020603050405020304" pitchFamily="18" charset="0"/>
                <a:ea typeface="Times New Roman" panose="02020603050405020304" pitchFamily="18" charset="0"/>
                <a:cs typeface="Times New Roman" panose="02020603050405020304" pitchFamily="18" charset="0"/>
              </a:rPr>
              <a:t>Trang 26)</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34"/>
          <p:cNvSpPr/>
          <p:nvPr/>
        </p:nvSpPr>
        <p:spPr>
          <a:xfrm>
            <a:off x="2942786" y="5870883"/>
            <a:ext cx="3923575" cy="719877"/>
          </a:xfrm>
          <a:prstGeom prst="rect">
            <a:avLst/>
          </a:prstGeom>
        </p:spPr>
        <p:txBody>
          <a:bodyPr wrap="none">
            <a:spAutoFit/>
          </a:bodyPr>
          <a:lstStyle/>
          <a:p>
            <a:pPr>
              <a:lnSpc>
                <a:spcPct val="125000"/>
              </a:lnSpc>
              <a:spcAft>
                <a:spcPts val="800"/>
              </a:spcAft>
              <a:tabLst>
                <a:tab pos="1386840" algn="l"/>
              </a:tabLst>
            </a:pPr>
            <a:r>
              <a:rPr lang="en-US" sz="3600" b="1">
                <a:latin typeface="Times New Roman" panose="02020603050405020304" pitchFamily="18" charset="0"/>
                <a:ea typeface="Times New Roman" panose="02020603050405020304" pitchFamily="18" charset="0"/>
                <a:cs typeface="Times New Roman" panose="02020603050405020304" pitchFamily="18" charset="0"/>
              </a:rPr>
              <a:t>b2. Trả lời câu hỏi:</a:t>
            </a:r>
            <a:endParaRPr lang="en-GB" sz="36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Rectangle 35"/>
          <p:cNvSpPr/>
          <p:nvPr/>
        </p:nvSpPr>
        <p:spPr>
          <a:xfrm>
            <a:off x="2743127" y="6812815"/>
            <a:ext cx="11217528" cy="2549416"/>
          </a:xfrm>
          <a:prstGeom prst="rect">
            <a:avLst/>
          </a:prstGeom>
        </p:spPr>
        <p:txBody>
          <a:bodyPr wrap="square">
            <a:spAutoFit/>
          </a:bodyPr>
          <a:lstStyle/>
          <a:p>
            <a:pPr algn="just">
              <a:lnSpc>
                <a:spcPct val="125000"/>
              </a:lnSpc>
              <a:spcAft>
                <a:spcPts val="800"/>
              </a:spcAft>
              <a:tabLst>
                <a:tab pos="1386840" algn="l"/>
              </a:tabLst>
            </a:pPr>
            <a:r>
              <a:rPr lang="en-US" sz="3600">
                <a:latin typeface="Times New Roman" panose="02020603050405020304" pitchFamily="18" charset="0"/>
                <a:ea typeface="Times New Roman" panose="02020603050405020304" pitchFamily="18" charset="0"/>
                <a:cs typeface="Times New Roman" panose="02020603050405020304" pitchFamily="18" charset="0"/>
              </a:rPr>
              <a:t>- Từ ngữ, câu văn thể hiện yếu tố kể, miêu  tả và biểu cảm: </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a:latin typeface="Times New Roman" panose="02020603050405020304" pitchFamily="18" charset="0"/>
                <a:ea typeface="Times New Roman" panose="02020603050405020304" pitchFamily="18" charset="0"/>
                <a:cs typeface="Times New Roman" panose="02020603050405020304" pitchFamily="18" charset="0"/>
              </a:rPr>
              <a:t>Nếu bỏ các yếu tố biểu cảm, miêu tả thì đoạn truyện sẽ giảm đi sự sinh động, hấp dẫn. Vì không làm rõ đặc điểm của con dế và không thể hiện được cảm xúc cuẩ nhân vật.</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71831">
            <a:off x="-173927" y="5217935"/>
            <a:ext cx="4099369" cy="4114800"/>
          </a:xfrm>
          <a:custGeom>
            <a:avLst/>
            <a:gdLst/>
            <a:ahLst/>
            <a:cxnLst/>
            <a:rect l="l" t="t" r="r" b="b"/>
            <a:pathLst>
              <a:path w="4099369" h="4114800">
                <a:moveTo>
                  <a:pt x="0" y="0"/>
                </a:moveTo>
                <a:lnTo>
                  <a:pt x="4099369" y="0"/>
                </a:lnTo>
                <a:lnTo>
                  <a:pt x="40993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735631" y="4297622"/>
            <a:ext cx="3086100" cy="4960678"/>
            <a:chOff x="0" y="0"/>
            <a:chExt cx="812800" cy="1306516"/>
          </a:xfrm>
        </p:grpSpPr>
        <p:sp>
          <p:nvSpPr>
            <p:cNvPr id="6" name="Freeform 6"/>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sp>
        <p:sp>
          <p:nvSpPr>
            <p:cNvPr id="7" name="TextBox 7"/>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1028700" y="5839964"/>
            <a:ext cx="3086100" cy="1779091"/>
            <a:chOff x="0" y="0"/>
            <a:chExt cx="812800" cy="468567"/>
          </a:xfrm>
        </p:grpSpPr>
        <p:sp>
          <p:nvSpPr>
            <p:cNvPr id="9" name="Freeform 9"/>
            <p:cNvSpPr/>
            <p:nvPr/>
          </p:nvSpPr>
          <p:spPr>
            <a:xfrm>
              <a:off x="0" y="0"/>
              <a:ext cx="812800" cy="468567"/>
            </a:xfrm>
            <a:custGeom>
              <a:avLst/>
              <a:gdLst/>
              <a:ahLst/>
              <a:cxnLst/>
              <a:rect l="l" t="t" r="r" b="b"/>
              <a:pathLst>
                <a:path w="812800" h="468567">
                  <a:moveTo>
                    <a:pt x="0" y="0"/>
                  </a:moveTo>
                  <a:lnTo>
                    <a:pt x="812800" y="0"/>
                  </a:lnTo>
                  <a:lnTo>
                    <a:pt x="812800" y="468567"/>
                  </a:lnTo>
                  <a:lnTo>
                    <a:pt x="0" y="468567"/>
                  </a:lnTo>
                  <a:close/>
                </a:path>
              </a:pathLst>
            </a:custGeom>
            <a:solidFill>
              <a:srgbClr val="C7AECB"/>
            </a:solidFill>
          </p:spPr>
        </p:sp>
        <p:sp>
          <p:nvSpPr>
            <p:cNvPr id="10" name="TextBox 10"/>
            <p:cNvSpPr txBox="1"/>
            <p:nvPr/>
          </p:nvSpPr>
          <p:spPr>
            <a:xfrm>
              <a:off x="0" y="-38100"/>
              <a:ext cx="812800" cy="50666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Freeform 11"/>
          <p:cNvSpPr/>
          <p:nvPr/>
        </p:nvSpPr>
        <p:spPr>
          <a:xfrm>
            <a:off x="1409545" y="2358432"/>
            <a:ext cx="15468909" cy="6184194"/>
          </a:xfrm>
          <a:custGeom>
            <a:avLst/>
            <a:gdLst/>
            <a:ahLst/>
            <a:cxnLst/>
            <a:rect l="l" t="t" r="r" b="b"/>
            <a:pathLst>
              <a:path w="15468909" h="6184194">
                <a:moveTo>
                  <a:pt x="0" y="0"/>
                </a:moveTo>
                <a:lnTo>
                  <a:pt x="15468910" y="0"/>
                </a:lnTo>
                <a:lnTo>
                  <a:pt x="15468910" y="6184194"/>
                </a:lnTo>
                <a:lnTo>
                  <a:pt x="0" y="61841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785061" flipH="1">
            <a:off x="16368908" y="1116398"/>
            <a:ext cx="2032795" cy="2484068"/>
          </a:xfrm>
          <a:custGeom>
            <a:avLst/>
            <a:gdLst/>
            <a:ahLst/>
            <a:cxnLst/>
            <a:rect l="l" t="t" r="r" b="b"/>
            <a:pathLst>
              <a:path w="2032795" h="2484068">
                <a:moveTo>
                  <a:pt x="2032796" y="0"/>
                </a:moveTo>
                <a:lnTo>
                  <a:pt x="0" y="0"/>
                </a:lnTo>
                <a:lnTo>
                  <a:pt x="0" y="2484068"/>
                </a:lnTo>
                <a:lnTo>
                  <a:pt x="2032796" y="2484068"/>
                </a:lnTo>
                <a:lnTo>
                  <a:pt x="2032796"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5" name="Group 15"/>
          <p:cNvGrpSpPr/>
          <p:nvPr/>
        </p:nvGrpSpPr>
        <p:grpSpPr>
          <a:xfrm>
            <a:off x="316997" y="8051702"/>
            <a:ext cx="365258" cy="3652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815842" y="7945273"/>
            <a:ext cx="212858" cy="21285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TextBox 21"/>
          <p:cNvSpPr txBox="1"/>
          <p:nvPr/>
        </p:nvSpPr>
        <p:spPr>
          <a:xfrm>
            <a:off x="3121021" y="3277782"/>
            <a:ext cx="10803691" cy="3046988"/>
          </a:xfrm>
          <a:prstGeom prst="rect">
            <a:avLst/>
          </a:prstGeom>
        </p:spPr>
        <p:txBody>
          <a:bodyPr wrap="square" lIns="0" tIns="0" rIns="0" bIns="0" rtlCol="0" anchor="t">
            <a:spAutoFit/>
          </a:bodyPr>
          <a:lstStyle/>
          <a:p>
            <a:pPr algn="ctr"/>
            <a:r>
              <a:rPr lang="en-US" sz="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BẢNG KIỂM VỀ HÌNH THỨC VÀ NỘI DUNG CỦA TRUYỆN KỂ SÁNG TẠO</a:t>
            </a:r>
            <a:endParaRPr lang="en-GB" sz="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1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83284" y="6564306"/>
            <a:ext cx="4975463" cy="4913270"/>
          </a:xfrm>
          <a:custGeom>
            <a:avLst/>
            <a:gdLst/>
            <a:ahLst/>
            <a:cxnLst/>
            <a:rect l="l" t="t" r="r" b="b"/>
            <a:pathLst>
              <a:path w="4975463" h="4913270">
                <a:moveTo>
                  <a:pt x="0" y="0"/>
                </a:moveTo>
                <a:lnTo>
                  <a:pt x="4975463" y="0"/>
                </a:lnTo>
                <a:lnTo>
                  <a:pt x="4975463" y="4913271"/>
                </a:lnTo>
                <a:lnTo>
                  <a:pt x="0" y="49132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776961772"/>
              </p:ext>
            </p:extLst>
          </p:nvPr>
        </p:nvGraphicFramePr>
        <p:xfrm>
          <a:off x="921738" y="1774449"/>
          <a:ext cx="16306800" cy="6035040"/>
        </p:xfrm>
        <a:graphic>
          <a:graphicData uri="http://schemas.openxmlformats.org/drawingml/2006/table">
            <a:tbl>
              <a:tblPr firstRow="1" firstCol="1" bandRow="1"/>
              <a:tblGrid>
                <a:gridCol w="1440462"/>
                <a:gridCol w="12100007"/>
                <a:gridCol w="884936"/>
                <a:gridCol w="1881395"/>
              </a:tblGrid>
              <a:tr h="477611">
                <a:tc gridSpan="2">
                  <a:txBody>
                    <a:bodyPr/>
                    <a:lstStyle/>
                    <a:p>
                      <a:pPr algn="ctr">
                        <a:lnSpc>
                          <a:spcPct val="100000"/>
                        </a:lnSpc>
                        <a:spcAft>
                          <a:spcPts val="800"/>
                        </a:spcAft>
                        <a:tabLst>
                          <a:tab pos="1386840" algn="l"/>
                        </a:tabLs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3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0000"/>
                        </a:lnSpc>
                        <a:spcAft>
                          <a:spcPts val="800"/>
                        </a:spcAft>
                        <a:tabLst>
                          <a:tab pos="1386840" algn="l"/>
                        </a:tabLs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1386840" algn="l"/>
                        </a:tabLs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3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5">
                <a:tc rowSpan="6">
                  <a:txBody>
                    <a:bodyPr/>
                    <a:lstStyle/>
                    <a:p>
                      <a:pPr algn="ctr">
                        <a:lnSpc>
                          <a:spcPct val="100000"/>
                        </a:lnSpc>
                        <a:spcAft>
                          <a:spcPts val="800"/>
                        </a:spcAft>
                        <a:tabLst>
                          <a:tab pos="1386840" algn="l"/>
                        </a:tabLs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GB" sz="3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cốt truyện với các sự việc cụ thể</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5">
                <a:tc vMerge="1">
                  <a:txBody>
                    <a:bodyPr/>
                    <a:lstStyle/>
                    <a:p>
                      <a:endParaRPr lang="en-GB"/>
                    </a:p>
                  </a:txBody>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được tình huống truyện</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1">
                <a:tc vMerge="1">
                  <a:txBody>
                    <a:bodyPr/>
                    <a:lstStyle/>
                    <a:p>
                      <a:endParaRPr lang="en-GB"/>
                    </a:p>
                  </a:txBody>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các nhân vật.</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5">
                <a:tc vMerge="1">
                  <a:txBody>
                    <a:bodyPr/>
                    <a:lstStyle/>
                    <a:p>
                      <a:endParaRPr lang="en-GB"/>
                    </a:p>
                  </a:txBody>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các chi tiết tiêu biểu</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5">
                <a:tc vMerge="1">
                  <a:txBody>
                    <a:bodyPr/>
                    <a:lstStyle/>
                    <a:p>
                      <a:endParaRPr lang="en-GB"/>
                    </a:p>
                  </a:txBody>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 đề phù hợp với nội dung.</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5">
                <a:tc vMerge="1">
                  <a:txBody>
                    <a:bodyPr/>
                    <a:lstStyle/>
                    <a:p>
                      <a:endParaRPr lang="en-GB"/>
                    </a:p>
                  </a:txBody>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độ dài phù hợp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11">
                <a:tc rowSpan="2">
                  <a:txBody>
                    <a:bodyPr/>
                    <a:lstStyle/>
                    <a:p>
                      <a:pPr algn="ctr">
                        <a:lnSpc>
                          <a:spcPct val="100000"/>
                        </a:lnSpc>
                        <a:spcAft>
                          <a:spcPts val="800"/>
                        </a:spcAft>
                        <a:tabLst>
                          <a:tab pos="1386840" algn="l"/>
                        </a:tabLs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GB" sz="3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chuyện thể hiện được cảm xúc, một suy ngẫm về con người và cuộc sống</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05">
                <a:tc vMerge="1">
                  <a:txBody>
                    <a:bodyPr/>
                    <a:lstStyle/>
                    <a:p>
                      <a:endParaRPr lang="en-GB"/>
                    </a:p>
                  </a:txBody>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chuyện có ý nghĩa nhân sinh</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164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83284" y="6564306"/>
            <a:ext cx="4975463" cy="4913270"/>
          </a:xfrm>
          <a:custGeom>
            <a:avLst/>
            <a:gdLst/>
            <a:ahLst/>
            <a:cxnLst/>
            <a:rect l="l" t="t" r="r" b="b"/>
            <a:pathLst>
              <a:path w="4975463" h="4913270">
                <a:moveTo>
                  <a:pt x="0" y="0"/>
                </a:moveTo>
                <a:lnTo>
                  <a:pt x="4975463" y="0"/>
                </a:lnTo>
                <a:lnTo>
                  <a:pt x="4975463" y="4913271"/>
                </a:lnTo>
                <a:lnTo>
                  <a:pt x="0" y="49132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 name="Rectangle 3"/>
          <p:cNvSpPr/>
          <p:nvPr/>
        </p:nvSpPr>
        <p:spPr>
          <a:xfrm>
            <a:off x="5728409" y="1233700"/>
            <a:ext cx="6676828" cy="943400"/>
          </a:xfrm>
          <a:prstGeom prst="rect">
            <a:avLst/>
          </a:prstGeom>
        </p:spPr>
        <p:txBody>
          <a:bodyPr wrap="none">
            <a:spAutoFit/>
          </a:bodyPr>
          <a:lstStyle/>
          <a:p>
            <a:pPr>
              <a:lnSpc>
                <a:spcPct val="125000"/>
              </a:lnSpc>
              <a:spcAft>
                <a:spcPts val="0"/>
              </a:spcAft>
            </a:pPr>
            <a:r>
              <a:rPr lang="en-US"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Kiểm tra và chỉnh sửa</a:t>
            </a:r>
            <a:endParaRPr lang="en-GB" sz="4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57939999"/>
              </p:ext>
            </p:extLst>
          </p:nvPr>
        </p:nvGraphicFramePr>
        <p:xfrm>
          <a:off x="2019183" y="2513220"/>
          <a:ext cx="14141654" cy="6096000"/>
        </p:xfrm>
        <a:graphic>
          <a:graphicData uri="http://schemas.openxmlformats.org/drawingml/2006/table">
            <a:tbl>
              <a:tblPr firstRow="1" firstCol="1" bandRow="1"/>
              <a:tblGrid>
                <a:gridCol w="5895658"/>
                <a:gridCol w="5410200"/>
                <a:gridCol w="2835796"/>
              </a:tblGrid>
              <a:tr h="0">
                <a:tc gridSpan="2">
                  <a:txBody>
                    <a:bodyPr/>
                    <a:lstStyle/>
                    <a:p>
                      <a:pPr>
                        <a:lnSpc>
                          <a:spcPct val="100000"/>
                        </a:lnSpc>
                        <a:spcAft>
                          <a:spcPts val="0"/>
                        </a:spcAf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lỗi cần sửa</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a:txBody>
                    <a:bodyPr/>
                    <a:lstStyle/>
                    <a:p>
                      <a:pPr>
                        <a:lnSpc>
                          <a:spcPct val="100000"/>
                        </a:lnSpc>
                        <a:spcAft>
                          <a:spcPts val="0"/>
                        </a:spcAf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Sửa lỗi</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0">
                <a:tc rowSpan="2">
                  <a:txBody>
                    <a:bodyPr/>
                    <a:lstStyle/>
                    <a:p>
                      <a:pPr algn="just">
                        <a:lnSpc>
                          <a:spcPct val="100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545">
                <a:tc vMerge="1">
                  <a:txBody>
                    <a:bodyPr/>
                    <a:lstStyle/>
                    <a:p>
                      <a:endParaRPr lang="en-GB"/>
                    </a:p>
                  </a:txBody>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4">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125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42221" y="-268264"/>
            <a:ext cx="4615371" cy="6157249"/>
          </a:xfrm>
          <a:custGeom>
            <a:avLst/>
            <a:gdLst/>
            <a:ahLst/>
            <a:cxnLst/>
            <a:rect l="l" t="t" r="r" b="b"/>
            <a:pathLst>
              <a:path w="4615371" h="6157249">
                <a:moveTo>
                  <a:pt x="0" y="0"/>
                </a:moveTo>
                <a:lnTo>
                  <a:pt x="4615372" y="0"/>
                </a:lnTo>
                <a:lnTo>
                  <a:pt x="4615372" y="6157249"/>
                </a:lnTo>
                <a:lnTo>
                  <a:pt x="0" y="61572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88531">
            <a:off x="4212" y="6864867"/>
            <a:ext cx="5047661" cy="4786866"/>
          </a:xfrm>
          <a:custGeom>
            <a:avLst/>
            <a:gdLst/>
            <a:ahLst/>
            <a:cxnLst/>
            <a:rect l="l" t="t" r="r" b="b"/>
            <a:pathLst>
              <a:path w="5047661" h="4786866">
                <a:moveTo>
                  <a:pt x="0" y="0"/>
                </a:moveTo>
                <a:lnTo>
                  <a:pt x="5047661" y="0"/>
                </a:lnTo>
                <a:lnTo>
                  <a:pt x="5047661" y="4786866"/>
                </a:lnTo>
                <a:lnTo>
                  <a:pt x="0" y="47868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662259">
            <a:off x="15319755" y="8011302"/>
            <a:ext cx="2474156" cy="2993570"/>
          </a:xfrm>
          <a:custGeom>
            <a:avLst/>
            <a:gdLst/>
            <a:ahLst/>
            <a:cxnLst/>
            <a:rect l="l" t="t" r="r" b="b"/>
            <a:pathLst>
              <a:path w="2474156" h="2993570">
                <a:moveTo>
                  <a:pt x="0" y="0"/>
                </a:moveTo>
                <a:lnTo>
                  <a:pt x="2474156" y="0"/>
                </a:lnTo>
                <a:lnTo>
                  <a:pt x="2474156" y="2993570"/>
                </a:lnTo>
                <a:lnTo>
                  <a:pt x="0" y="2993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042020">
            <a:off x="-1079772" y="4602486"/>
            <a:ext cx="3797885" cy="3959567"/>
          </a:xfrm>
          <a:custGeom>
            <a:avLst/>
            <a:gdLst/>
            <a:ahLst/>
            <a:cxnLst/>
            <a:rect l="l" t="t" r="r" b="b"/>
            <a:pathLst>
              <a:path w="3797885" h="3959567">
                <a:moveTo>
                  <a:pt x="0" y="0"/>
                </a:moveTo>
                <a:lnTo>
                  <a:pt x="3797885" y="0"/>
                </a:lnTo>
                <a:lnTo>
                  <a:pt x="3797885" y="3959568"/>
                </a:lnTo>
                <a:lnTo>
                  <a:pt x="0" y="395956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2" name="Group 12"/>
          <p:cNvGrpSpPr/>
          <p:nvPr/>
        </p:nvGrpSpPr>
        <p:grpSpPr>
          <a:xfrm>
            <a:off x="15606208" y="2751035"/>
            <a:ext cx="378543" cy="378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4932712" y="2940306"/>
            <a:ext cx="378543" cy="37854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0" name="Rectangle 19"/>
          <p:cNvSpPr/>
          <p:nvPr/>
        </p:nvSpPr>
        <p:spPr>
          <a:xfrm>
            <a:off x="5269035" y="3283360"/>
            <a:ext cx="8002961" cy="2800767"/>
          </a:xfrm>
          <a:prstGeom prst="rect">
            <a:avLst/>
          </a:prstGeom>
        </p:spPr>
        <p:txBody>
          <a:bodyPr wrap="none">
            <a:spAutoFit/>
          </a:bodyPr>
          <a:lstStyle/>
          <a:p>
            <a:pPr algn="ctr"/>
            <a:r>
              <a:rPr lang="en-US"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HOẠT ĐỘNG </a:t>
            </a: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a:t>
            </a:r>
            <a:endParaRPr lang="vi-VN"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LUYỆN </a:t>
            </a:r>
            <a:r>
              <a:rPr lang="en-US"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TẬP</a:t>
            </a:r>
            <a:endParaRPr lang="en-GB"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75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038507" y="2599967"/>
            <a:ext cx="7363306" cy="6658333"/>
          </a:xfrm>
          <a:custGeom>
            <a:avLst/>
            <a:gdLst/>
            <a:ahLst/>
            <a:cxnLst/>
            <a:rect l="l" t="t" r="r" b="b"/>
            <a:pathLst>
              <a:path w="6658333" h="6658333">
                <a:moveTo>
                  <a:pt x="0" y="0"/>
                </a:moveTo>
                <a:lnTo>
                  <a:pt x="6658333" y="0"/>
                </a:lnTo>
                <a:lnTo>
                  <a:pt x="6658333" y="6658333"/>
                </a:lnTo>
                <a:lnTo>
                  <a:pt x="0" y="66583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5733090" y="2599967"/>
            <a:ext cx="6658333" cy="6658333"/>
          </a:xfrm>
          <a:custGeom>
            <a:avLst/>
            <a:gdLst/>
            <a:ahLst/>
            <a:cxnLst/>
            <a:rect l="l" t="t" r="r" b="b"/>
            <a:pathLst>
              <a:path w="6658333" h="6658333">
                <a:moveTo>
                  <a:pt x="0" y="0"/>
                </a:moveTo>
                <a:lnTo>
                  <a:pt x="6658334" y="0"/>
                </a:lnTo>
                <a:lnTo>
                  <a:pt x="6658334" y="6658333"/>
                </a:lnTo>
                <a:lnTo>
                  <a:pt x="0" y="66583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722702" y="2599967"/>
            <a:ext cx="7363304" cy="6658333"/>
          </a:xfrm>
          <a:custGeom>
            <a:avLst/>
            <a:gdLst/>
            <a:ahLst/>
            <a:cxnLst/>
            <a:rect l="l" t="t" r="r" b="b"/>
            <a:pathLst>
              <a:path w="6658333" h="6658333">
                <a:moveTo>
                  <a:pt x="0" y="0"/>
                </a:moveTo>
                <a:lnTo>
                  <a:pt x="6658333" y="0"/>
                </a:lnTo>
                <a:lnTo>
                  <a:pt x="6658333" y="6658333"/>
                </a:lnTo>
                <a:lnTo>
                  <a:pt x="0" y="66583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73635" y="7441066"/>
            <a:ext cx="3055526" cy="3634468"/>
          </a:xfrm>
          <a:custGeom>
            <a:avLst/>
            <a:gdLst/>
            <a:ahLst/>
            <a:cxnLst/>
            <a:rect l="l" t="t" r="r" b="b"/>
            <a:pathLst>
              <a:path w="3055526" h="3634468">
                <a:moveTo>
                  <a:pt x="0" y="0"/>
                </a:moveTo>
                <a:lnTo>
                  <a:pt x="3055527" y="0"/>
                </a:lnTo>
                <a:lnTo>
                  <a:pt x="3055527" y="3634468"/>
                </a:lnTo>
                <a:lnTo>
                  <a:pt x="0" y="363446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8740922">
            <a:off x="-597059" y="-1315078"/>
            <a:ext cx="3576133" cy="4687556"/>
          </a:xfrm>
          <a:custGeom>
            <a:avLst/>
            <a:gdLst/>
            <a:ahLst/>
            <a:cxnLst/>
            <a:rect l="l" t="t" r="r" b="b"/>
            <a:pathLst>
              <a:path w="3576133" h="4687556">
                <a:moveTo>
                  <a:pt x="0" y="0"/>
                </a:moveTo>
                <a:lnTo>
                  <a:pt x="3576133" y="0"/>
                </a:lnTo>
                <a:lnTo>
                  <a:pt x="3576133" y="4687556"/>
                </a:lnTo>
                <a:lnTo>
                  <a:pt x="0" y="46875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1" name="Group 11"/>
          <p:cNvGrpSpPr/>
          <p:nvPr/>
        </p:nvGrpSpPr>
        <p:grpSpPr>
          <a:xfrm>
            <a:off x="16817014" y="8318526"/>
            <a:ext cx="1138719" cy="98434"/>
            <a:chOff x="0" y="0"/>
            <a:chExt cx="2833787" cy="244960"/>
          </a:xfrm>
        </p:grpSpPr>
        <p:sp>
          <p:nvSpPr>
            <p:cNvPr id="12" name="Freeform 12"/>
            <p:cNvSpPr/>
            <p:nvPr/>
          </p:nvSpPr>
          <p:spPr>
            <a:xfrm>
              <a:off x="0" y="0"/>
              <a:ext cx="2833787" cy="244960"/>
            </a:xfrm>
            <a:custGeom>
              <a:avLst/>
              <a:gdLst/>
              <a:ahLst/>
              <a:cxnLst/>
              <a:rect l="l" t="t" r="r" b="b"/>
              <a:pathLst>
                <a:path w="2833787" h="244960">
                  <a:moveTo>
                    <a:pt x="0" y="0"/>
                  </a:moveTo>
                  <a:lnTo>
                    <a:pt x="2833787" y="0"/>
                  </a:lnTo>
                  <a:lnTo>
                    <a:pt x="2833787" y="244960"/>
                  </a:lnTo>
                  <a:lnTo>
                    <a:pt x="0" y="244960"/>
                  </a:lnTo>
                  <a:close/>
                </a:path>
              </a:pathLst>
            </a:custGeom>
            <a:solidFill>
              <a:srgbClr val="FFFAF0"/>
            </a:solidFill>
          </p:spPr>
        </p:sp>
        <p:sp>
          <p:nvSpPr>
            <p:cNvPr id="13" name="TextBox 13"/>
            <p:cNvSpPr txBox="1"/>
            <p:nvPr/>
          </p:nvSpPr>
          <p:spPr>
            <a:xfrm>
              <a:off x="0" y="-38100"/>
              <a:ext cx="2833787" cy="28306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4" name="TextBox 14"/>
          <p:cNvSpPr txBox="1"/>
          <p:nvPr/>
        </p:nvSpPr>
        <p:spPr>
          <a:xfrm>
            <a:off x="1995407" y="3159144"/>
            <a:ext cx="14782322" cy="5539978"/>
          </a:xfrm>
          <a:prstGeom prst="rect">
            <a:avLst/>
          </a:prstGeom>
        </p:spPr>
        <p:txBody>
          <a:bodyPr wrap="square" lIns="0" tIns="0" rIns="0" bIns="0" rtlCol="0" anchor="t">
            <a:spAutoFit/>
          </a:bodyPr>
          <a:lstStyle/>
          <a:p>
            <a:pPr algn="ctr"/>
            <a:r>
              <a:rPr lang="en-US" sz="4000" b="1">
                <a:latin typeface="Times New Roman" panose="02020603050405020304" pitchFamily="18" charset="0"/>
                <a:cs typeface="Times New Roman" panose="02020603050405020304" pitchFamily="18" charset="0"/>
              </a:rPr>
              <a:t> Yêu </a:t>
            </a:r>
            <a:r>
              <a:rPr lang="en-US" sz="4000" b="1" smtClean="0">
                <a:latin typeface="Times New Roman" panose="02020603050405020304" pitchFamily="18" charset="0"/>
                <a:cs typeface="Times New Roman" panose="02020603050405020304" pitchFamily="18" charset="0"/>
              </a:rPr>
              <a:t>cầu</a:t>
            </a:r>
            <a:endParaRPr lang="vi-VN" sz="4000" b="1">
              <a:latin typeface="Times New Roman" panose="02020603050405020304" pitchFamily="18" charset="0"/>
              <a:cs typeface="Times New Roman" panose="02020603050405020304" pitchFamily="18" charset="0"/>
            </a:endParaRPr>
          </a:p>
          <a:p>
            <a:pPr algn="just"/>
            <a:r>
              <a:rPr lang="en-US" sz="4000" smtClean="0">
                <a:latin typeface="Times New Roman" panose="02020603050405020304" pitchFamily="18" charset="0"/>
                <a:cs typeface="Times New Roman" panose="02020603050405020304" pitchFamily="18" charset="0"/>
              </a:rPr>
              <a:t>Cho </a:t>
            </a:r>
            <a:r>
              <a:rPr lang="en-US" sz="4000">
                <a:latin typeface="Times New Roman" panose="02020603050405020304" pitchFamily="18" charset="0"/>
                <a:cs typeface="Times New Roman" panose="02020603050405020304" pitchFamily="18" charset="0"/>
              </a:rPr>
              <a:t>một số đề bài sau và nhận xét các phương diện theo bảng bên </a:t>
            </a:r>
            <a:r>
              <a:rPr lang="vi-VN" sz="4000" smtClean="0">
                <a:latin typeface="Times New Roman" panose="02020603050405020304" pitchFamily="18" charset="0"/>
                <a:cs typeface="Times New Roman" panose="02020603050405020304" pitchFamily="18" charset="0"/>
              </a:rPr>
              <a:t>dưới</a:t>
            </a:r>
            <a:endParaRPr lang="en-GB" sz="4000">
              <a:latin typeface="Times New Roman" panose="02020603050405020304" pitchFamily="18" charset="0"/>
              <a:cs typeface="Times New Roman" panose="02020603050405020304" pitchFamily="18" charset="0"/>
            </a:endParaRPr>
          </a:p>
          <a:p>
            <a:pPr algn="just"/>
            <a:r>
              <a:rPr lang="en-US" sz="4000" b="1">
                <a:latin typeface="Times New Roman" panose="02020603050405020304" pitchFamily="18" charset="0"/>
                <a:cs typeface="Times New Roman" panose="02020603050405020304" pitchFamily="18" charset="0"/>
              </a:rPr>
              <a:t>Đề 1: </a:t>
            </a:r>
            <a:r>
              <a:rPr lang="en-US" sz="4000">
                <a:latin typeface="Times New Roman" panose="02020603050405020304" pitchFamily="18" charset="0"/>
                <a:cs typeface="Times New Roman" panose="02020603050405020304" pitchFamily="18" charset="0"/>
              </a:rPr>
              <a:t>Bằng trí nhớ của mình, em hãy kể lại câu chuyện “</a:t>
            </a:r>
            <a:r>
              <a:rPr lang="en-US" sz="4000" i="1">
                <a:latin typeface="Times New Roman" panose="02020603050405020304" pitchFamily="18" charset="0"/>
                <a:cs typeface="Times New Roman" panose="02020603050405020304" pitchFamily="18" charset="0"/>
              </a:rPr>
              <a:t>Dế chọi”</a:t>
            </a:r>
            <a:r>
              <a:rPr lang="en-US" sz="4000">
                <a:latin typeface="Times New Roman" panose="02020603050405020304" pitchFamily="18" charset="0"/>
                <a:cs typeface="Times New Roman" panose="02020603050405020304" pitchFamily="18" charset="0"/>
              </a:rPr>
              <a:t> của Bồ Tùng Linh.</a:t>
            </a:r>
            <a:endParaRPr lang="en-GB" sz="4000">
              <a:latin typeface="Times New Roman" panose="02020603050405020304" pitchFamily="18" charset="0"/>
              <a:cs typeface="Times New Roman" panose="02020603050405020304" pitchFamily="18" charset="0"/>
            </a:endParaRPr>
          </a:p>
          <a:p>
            <a:pPr algn="just"/>
            <a:r>
              <a:rPr lang="en-US" sz="4000" b="1">
                <a:latin typeface="Times New Roman" panose="02020603050405020304" pitchFamily="18" charset="0"/>
                <a:cs typeface="Times New Roman" panose="02020603050405020304" pitchFamily="18" charset="0"/>
              </a:rPr>
              <a:t>Đề </a:t>
            </a:r>
            <a:r>
              <a:rPr lang="en-US" sz="4000" b="1" smtClean="0">
                <a:latin typeface="Times New Roman" panose="02020603050405020304" pitchFamily="18" charset="0"/>
                <a:cs typeface="Times New Roman" panose="02020603050405020304" pitchFamily="18" charset="0"/>
              </a:rPr>
              <a:t>1.1</a:t>
            </a:r>
            <a:r>
              <a:rPr lang="en-US" sz="4000" b="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Em hãy thử tưởng tượng mình là người con trong câu chuyện “</a:t>
            </a:r>
            <a:r>
              <a:rPr lang="en-US" sz="4000" i="1">
                <a:latin typeface="Times New Roman" panose="02020603050405020304" pitchFamily="18" charset="0"/>
                <a:cs typeface="Times New Roman" panose="02020603050405020304" pitchFamily="18" charset="0"/>
              </a:rPr>
              <a:t>Dế chọi</a:t>
            </a:r>
            <a:r>
              <a:rPr lang="en-US" sz="4000">
                <a:latin typeface="Times New Roman" panose="02020603050405020304" pitchFamily="18" charset="0"/>
                <a:cs typeface="Times New Roman" panose="02020603050405020304" pitchFamily="18" charset="0"/>
              </a:rPr>
              <a:t>” của Bồ Tùng Linh, hãy kể lại câu chuyện đó.</a:t>
            </a:r>
            <a:endParaRPr lang="en-GB" sz="4000">
              <a:latin typeface="Times New Roman" panose="02020603050405020304" pitchFamily="18" charset="0"/>
              <a:cs typeface="Times New Roman" panose="02020603050405020304" pitchFamily="18" charset="0"/>
            </a:endParaRPr>
          </a:p>
          <a:p>
            <a:pPr algn="just"/>
            <a:r>
              <a:rPr lang="en-US" sz="4000" b="1">
                <a:latin typeface="Times New Roman" panose="02020603050405020304" pitchFamily="18" charset="0"/>
                <a:cs typeface="Times New Roman" panose="02020603050405020304" pitchFamily="18" charset="0"/>
              </a:rPr>
              <a:t>Đề 2: </a:t>
            </a:r>
            <a:r>
              <a:rPr lang="en-US" sz="4000">
                <a:latin typeface="Times New Roman" panose="02020603050405020304" pitchFamily="18" charset="0"/>
                <a:cs typeface="Times New Roman" panose="02020603050405020304" pitchFamily="18" charset="0"/>
              </a:rPr>
              <a:t>Em hãy kể lại câu chuyện “</a:t>
            </a:r>
            <a:r>
              <a:rPr lang="en-US" sz="4000" i="1">
                <a:latin typeface="Times New Roman" panose="02020603050405020304" pitchFamily="18" charset="0"/>
                <a:cs typeface="Times New Roman" panose="02020603050405020304" pitchFamily="18" charset="0"/>
              </a:rPr>
              <a:t>Ông lão đánh cá và con cá vàng</a:t>
            </a:r>
            <a:r>
              <a:rPr lang="en-US" sz="400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a:p>
            <a:pPr algn="just"/>
            <a:r>
              <a:rPr lang="en-US" sz="4000" b="1">
                <a:latin typeface="Times New Roman" panose="02020603050405020304" pitchFamily="18" charset="0"/>
                <a:cs typeface="Times New Roman" panose="02020603050405020304" pitchFamily="18" charset="0"/>
              </a:rPr>
              <a:t>Đề 2.2: </a:t>
            </a:r>
            <a:r>
              <a:rPr lang="en-US" sz="4000">
                <a:latin typeface="Times New Roman" panose="02020603050405020304" pitchFamily="18" charset="0"/>
                <a:cs typeface="Times New Roman" panose="02020603050405020304" pitchFamily="18" charset="0"/>
              </a:rPr>
              <a:t>Em hãy tưởng tượng một kết thúc khác của truyện Thạch Sanh và hãy kể lại kết thúc đó.</a:t>
            </a:r>
            <a:endParaRPr lang="en-US" sz="36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Tree>
    <p:extLst>
      <p:ext uri="{BB962C8B-B14F-4D97-AF65-F5344CB8AC3E}">
        <p14:creationId xmlns:p14="http://schemas.microsoft.com/office/powerpoint/2010/main" val="14468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71831">
            <a:off x="-173927" y="5217935"/>
            <a:ext cx="4099369" cy="4114800"/>
          </a:xfrm>
          <a:custGeom>
            <a:avLst/>
            <a:gdLst/>
            <a:ahLst/>
            <a:cxnLst/>
            <a:rect l="l" t="t" r="r" b="b"/>
            <a:pathLst>
              <a:path w="4099369" h="4114800">
                <a:moveTo>
                  <a:pt x="0" y="0"/>
                </a:moveTo>
                <a:lnTo>
                  <a:pt x="4099369" y="0"/>
                </a:lnTo>
                <a:lnTo>
                  <a:pt x="40993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735631" y="4297622"/>
            <a:ext cx="3086100" cy="4960678"/>
            <a:chOff x="0" y="0"/>
            <a:chExt cx="812800" cy="1306516"/>
          </a:xfrm>
        </p:grpSpPr>
        <p:sp>
          <p:nvSpPr>
            <p:cNvPr id="6" name="Freeform 6"/>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sp>
        <p:sp>
          <p:nvSpPr>
            <p:cNvPr id="7" name="TextBox 7"/>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8700" y="5839964"/>
            <a:ext cx="3086100" cy="1779091"/>
            <a:chOff x="0" y="0"/>
            <a:chExt cx="812800" cy="468567"/>
          </a:xfrm>
        </p:grpSpPr>
        <p:sp>
          <p:nvSpPr>
            <p:cNvPr id="9" name="Freeform 9"/>
            <p:cNvSpPr/>
            <p:nvPr/>
          </p:nvSpPr>
          <p:spPr>
            <a:xfrm>
              <a:off x="0" y="0"/>
              <a:ext cx="812800" cy="468567"/>
            </a:xfrm>
            <a:custGeom>
              <a:avLst/>
              <a:gdLst/>
              <a:ahLst/>
              <a:cxnLst/>
              <a:rect l="l" t="t" r="r" b="b"/>
              <a:pathLst>
                <a:path w="812800" h="468567">
                  <a:moveTo>
                    <a:pt x="0" y="0"/>
                  </a:moveTo>
                  <a:lnTo>
                    <a:pt x="812800" y="0"/>
                  </a:lnTo>
                  <a:lnTo>
                    <a:pt x="812800" y="468567"/>
                  </a:lnTo>
                  <a:lnTo>
                    <a:pt x="0" y="468567"/>
                  </a:lnTo>
                  <a:close/>
                </a:path>
              </a:pathLst>
            </a:custGeom>
            <a:solidFill>
              <a:srgbClr val="C7AECB"/>
            </a:solidFill>
          </p:spPr>
        </p:sp>
        <p:sp>
          <p:nvSpPr>
            <p:cNvPr id="10" name="TextBox 10"/>
            <p:cNvSpPr txBox="1"/>
            <p:nvPr/>
          </p:nvSpPr>
          <p:spPr>
            <a:xfrm>
              <a:off x="0" y="-38100"/>
              <a:ext cx="812800" cy="50666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409545" y="2358432"/>
            <a:ext cx="15468909" cy="6184194"/>
          </a:xfrm>
          <a:custGeom>
            <a:avLst/>
            <a:gdLst/>
            <a:ahLst/>
            <a:cxnLst/>
            <a:rect l="l" t="t" r="r" b="b"/>
            <a:pathLst>
              <a:path w="15468909" h="6184194">
                <a:moveTo>
                  <a:pt x="0" y="0"/>
                </a:moveTo>
                <a:lnTo>
                  <a:pt x="15468910" y="0"/>
                </a:lnTo>
                <a:lnTo>
                  <a:pt x="15468910" y="6184194"/>
                </a:lnTo>
                <a:lnTo>
                  <a:pt x="0" y="61841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785061" flipH="1">
            <a:off x="16368908" y="1116398"/>
            <a:ext cx="2032795" cy="2484068"/>
          </a:xfrm>
          <a:custGeom>
            <a:avLst/>
            <a:gdLst/>
            <a:ahLst/>
            <a:cxnLst/>
            <a:rect l="l" t="t" r="r" b="b"/>
            <a:pathLst>
              <a:path w="2032795" h="2484068">
                <a:moveTo>
                  <a:pt x="2032796" y="0"/>
                </a:moveTo>
                <a:lnTo>
                  <a:pt x="0" y="0"/>
                </a:lnTo>
                <a:lnTo>
                  <a:pt x="0" y="2484068"/>
                </a:lnTo>
                <a:lnTo>
                  <a:pt x="2032796" y="2484068"/>
                </a:lnTo>
                <a:lnTo>
                  <a:pt x="2032796"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5" name="Group 15"/>
          <p:cNvGrpSpPr/>
          <p:nvPr/>
        </p:nvGrpSpPr>
        <p:grpSpPr>
          <a:xfrm>
            <a:off x="316997" y="8051702"/>
            <a:ext cx="365258" cy="3652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815842" y="7945273"/>
            <a:ext cx="212858" cy="21285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3077236" y="2882918"/>
            <a:ext cx="12133528" cy="4431983"/>
          </a:xfrm>
          <a:prstGeom prst="rect">
            <a:avLst/>
          </a:prstGeom>
        </p:spPr>
        <p:txBody>
          <a:bodyPr lIns="0" tIns="0" rIns="0" bIns="0" rtlCol="0" anchor="t">
            <a:spAutoFit/>
          </a:bodyPr>
          <a:lstStyle/>
          <a:p>
            <a:pPr algn="ctr"/>
            <a:r>
              <a:rPr lang="en-US" sz="7200">
                <a:latin typeface="Times New Roman" panose="02020603050405020304" pitchFamily="18" charset="0"/>
                <a:cs typeface="Times New Roman" panose="02020603050405020304" pitchFamily="18" charset="0"/>
              </a:rPr>
              <a:t>Giáo viên chiếu bài tham khảo cho HS theo dõi, nhận xét và rút kinh nghiệm cho bản thân khi viết bài.</a:t>
            </a:r>
            <a:endParaRPr lang="en-US" sz="66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42221" y="-268264"/>
            <a:ext cx="4615371" cy="6157249"/>
          </a:xfrm>
          <a:custGeom>
            <a:avLst/>
            <a:gdLst/>
            <a:ahLst/>
            <a:cxnLst/>
            <a:rect l="l" t="t" r="r" b="b"/>
            <a:pathLst>
              <a:path w="4615371" h="6157249">
                <a:moveTo>
                  <a:pt x="0" y="0"/>
                </a:moveTo>
                <a:lnTo>
                  <a:pt x="4615372" y="0"/>
                </a:lnTo>
                <a:lnTo>
                  <a:pt x="4615372" y="6157249"/>
                </a:lnTo>
                <a:lnTo>
                  <a:pt x="0" y="61572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88531">
            <a:off x="4212" y="6864867"/>
            <a:ext cx="5047661" cy="4786866"/>
          </a:xfrm>
          <a:custGeom>
            <a:avLst/>
            <a:gdLst/>
            <a:ahLst/>
            <a:cxnLst/>
            <a:rect l="l" t="t" r="r" b="b"/>
            <a:pathLst>
              <a:path w="5047661" h="4786866">
                <a:moveTo>
                  <a:pt x="0" y="0"/>
                </a:moveTo>
                <a:lnTo>
                  <a:pt x="5047661" y="0"/>
                </a:lnTo>
                <a:lnTo>
                  <a:pt x="5047661" y="4786866"/>
                </a:lnTo>
                <a:lnTo>
                  <a:pt x="0" y="47868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662259">
            <a:off x="15319755" y="8011302"/>
            <a:ext cx="2474156" cy="2993570"/>
          </a:xfrm>
          <a:custGeom>
            <a:avLst/>
            <a:gdLst/>
            <a:ahLst/>
            <a:cxnLst/>
            <a:rect l="l" t="t" r="r" b="b"/>
            <a:pathLst>
              <a:path w="2474156" h="2993570">
                <a:moveTo>
                  <a:pt x="0" y="0"/>
                </a:moveTo>
                <a:lnTo>
                  <a:pt x="2474156" y="0"/>
                </a:lnTo>
                <a:lnTo>
                  <a:pt x="2474156" y="2993570"/>
                </a:lnTo>
                <a:lnTo>
                  <a:pt x="0" y="2993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042020">
            <a:off x="-1079772" y="4602486"/>
            <a:ext cx="3797885" cy="3959567"/>
          </a:xfrm>
          <a:custGeom>
            <a:avLst/>
            <a:gdLst/>
            <a:ahLst/>
            <a:cxnLst/>
            <a:rect l="l" t="t" r="r" b="b"/>
            <a:pathLst>
              <a:path w="3797885" h="3959567">
                <a:moveTo>
                  <a:pt x="0" y="0"/>
                </a:moveTo>
                <a:lnTo>
                  <a:pt x="3797885" y="0"/>
                </a:lnTo>
                <a:lnTo>
                  <a:pt x="3797885" y="3959568"/>
                </a:lnTo>
                <a:lnTo>
                  <a:pt x="0" y="395956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2" name="Group 12"/>
          <p:cNvGrpSpPr/>
          <p:nvPr/>
        </p:nvGrpSpPr>
        <p:grpSpPr>
          <a:xfrm>
            <a:off x="15606208" y="2751035"/>
            <a:ext cx="378543" cy="378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4932712" y="2940306"/>
            <a:ext cx="378543" cy="37854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0" name="Rectangle 19"/>
          <p:cNvSpPr/>
          <p:nvPr/>
        </p:nvSpPr>
        <p:spPr>
          <a:xfrm>
            <a:off x="5853996" y="3569550"/>
            <a:ext cx="6580007" cy="23083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7200" b="1">
                <a:latin typeface="Times New Roman" panose="02020603050405020304" pitchFamily="18" charset="0"/>
                <a:cs typeface="Times New Roman" panose="02020603050405020304" pitchFamily="18" charset="0"/>
              </a:rPr>
              <a:t>HOẠT ĐỘNG </a:t>
            </a:r>
            <a:r>
              <a:rPr lang="en-US" sz="7200" b="1" smtClean="0">
                <a:latin typeface="Times New Roman" panose="02020603050405020304" pitchFamily="18" charset="0"/>
                <a:cs typeface="Times New Roman" panose="02020603050405020304" pitchFamily="18" charset="0"/>
              </a:rPr>
              <a:t>4</a:t>
            </a:r>
            <a:endParaRPr lang="vi-VN" sz="7200" b="1" smtClean="0">
              <a:latin typeface="Times New Roman" panose="02020603050405020304" pitchFamily="18" charset="0"/>
              <a:cs typeface="Times New Roman" panose="02020603050405020304" pitchFamily="18" charset="0"/>
            </a:endParaRPr>
          </a:p>
          <a:p>
            <a:pPr algn="ctr"/>
            <a:r>
              <a:rPr lang="en-US" sz="7200" b="1" smtClean="0">
                <a:latin typeface="Times New Roman" panose="02020603050405020304" pitchFamily="18" charset="0"/>
                <a:cs typeface="Times New Roman" panose="02020603050405020304" pitchFamily="18" charset="0"/>
              </a:rPr>
              <a:t> </a:t>
            </a:r>
            <a:r>
              <a:rPr lang="en-US" sz="7200" b="1">
                <a:latin typeface="Times New Roman" panose="02020603050405020304" pitchFamily="18" charset="0"/>
                <a:cs typeface="Times New Roman" panose="02020603050405020304" pitchFamily="18" charset="0"/>
              </a:rPr>
              <a:t>VẬN DỤNG</a:t>
            </a:r>
            <a:endParaRPr lang="en-GB" sz="72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1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71831">
            <a:off x="-173927" y="5217935"/>
            <a:ext cx="4099369" cy="4114800"/>
          </a:xfrm>
          <a:custGeom>
            <a:avLst/>
            <a:gdLst/>
            <a:ahLst/>
            <a:cxnLst/>
            <a:rect l="l" t="t" r="r" b="b"/>
            <a:pathLst>
              <a:path w="4099369" h="4114800">
                <a:moveTo>
                  <a:pt x="0" y="0"/>
                </a:moveTo>
                <a:lnTo>
                  <a:pt x="4099369" y="0"/>
                </a:lnTo>
                <a:lnTo>
                  <a:pt x="40993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735631" y="4297622"/>
            <a:ext cx="3086100" cy="4960678"/>
            <a:chOff x="0" y="0"/>
            <a:chExt cx="812800" cy="1306516"/>
          </a:xfrm>
        </p:grpSpPr>
        <p:sp>
          <p:nvSpPr>
            <p:cNvPr id="6" name="Freeform 6"/>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sp>
        <p:sp>
          <p:nvSpPr>
            <p:cNvPr id="7" name="TextBox 7"/>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8" name="Group 8"/>
          <p:cNvGrpSpPr/>
          <p:nvPr/>
        </p:nvGrpSpPr>
        <p:grpSpPr>
          <a:xfrm>
            <a:off x="1028700" y="5839964"/>
            <a:ext cx="3086100" cy="1779091"/>
            <a:chOff x="0" y="0"/>
            <a:chExt cx="812800" cy="468567"/>
          </a:xfrm>
        </p:grpSpPr>
        <p:sp>
          <p:nvSpPr>
            <p:cNvPr id="9" name="Freeform 9"/>
            <p:cNvSpPr/>
            <p:nvPr/>
          </p:nvSpPr>
          <p:spPr>
            <a:xfrm>
              <a:off x="0" y="0"/>
              <a:ext cx="812800" cy="468567"/>
            </a:xfrm>
            <a:custGeom>
              <a:avLst/>
              <a:gdLst/>
              <a:ahLst/>
              <a:cxnLst/>
              <a:rect l="l" t="t" r="r" b="b"/>
              <a:pathLst>
                <a:path w="812800" h="468567">
                  <a:moveTo>
                    <a:pt x="0" y="0"/>
                  </a:moveTo>
                  <a:lnTo>
                    <a:pt x="812800" y="0"/>
                  </a:lnTo>
                  <a:lnTo>
                    <a:pt x="812800" y="468567"/>
                  </a:lnTo>
                  <a:lnTo>
                    <a:pt x="0" y="468567"/>
                  </a:lnTo>
                  <a:close/>
                </a:path>
              </a:pathLst>
            </a:custGeom>
            <a:solidFill>
              <a:srgbClr val="C7AECB"/>
            </a:solidFill>
          </p:spPr>
        </p:sp>
        <p:sp>
          <p:nvSpPr>
            <p:cNvPr id="10" name="TextBox 10"/>
            <p:cNvSpPr txBox="1"/>
            <p:nvPr/>
          </p:nvSpPr>
          <p:spPr>
            <a:xfrm>
              <a:off x="0" y="-38100"/>
              <a:ext cx="812800" cy="50666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1" name="Freeform 11"/>
          <p:cNvSpPr/>
          <p:nvPr/>
        </p:nvSpPr>
        <p:spPr>
          <a:xfrm>
            <a:off x="1409545" y="2358432"/>
            <a:ext cx="15468909" cy="6184194"/>
          </a:xfrm>
          <a:custGeom>
            <a:avLst/>
            <a:gdLst/>
            <a:ahLst/>
            <a:cxnLst/>
            <a:rect l="l" t="t" r="r" b="b"/>
            <a:pathLst>
              <a:path w="15468909" h="6184194">
                <a:moveTo>
                  <a:pt x="0" y="0"/>
                </a:moveTo>
                <a:lnTo>
                  <a:pt x="15468910" y="0"/>
                </a:lnTo>
                <a:lnTo>
                  <a:pt x="15468910" y="6184194"/>
                </a:lnTo>
                <a:lnTo>
                  <a:pt x="0" y="61841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785061" flipH="1">
            <a:off x="16368908" y="1116398"/>
            <a:ext cx="2032795" cy="2484068"/>
          </a:xfrm>
          <a:custGeom>
            <a:avLst/>
            <a:gdLst/>
            <a:ahLst/>
            <a:cxnLst/>
            <a:rect l="l" t="t" r="r" b="b"/>
            <a:pathLst>
              <a:path w="2032795" h="2484068">
                <a:moveTo>
                  <a:pt x="2032796" y="0"/>
                </a:moveTo>
                <a:lnTo>
                  <a:pt x="0" y="0"/>
                </a:lnTo>
                <a:lnTo>
                  <a:pt x="0" y="2484068"/>
                </a:lnTo>
                <a:lnTo>
                  <a:pt x="2032796" y="2484068"/>
                </a:lnTo>
                <a:lnTo>
                  <a:pt x="2032796"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5" name="Group 15"/>
          <p:cNvGrpSpPr/>
          <p:nvPr/>
        </p:nvGrpSpPr>
        <p:grpSpPr>
          <a:xfrm>
            <a:off x="316997" y="8051702"/>
            <a:ext cx="365258" cy="3652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815842" y="7945273"/>
            <a:ext cx="212858" cy="21285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TextBox 21"/>
          <p:cNvSpPr txBox="1"/>
          <p:nvPr/>
        </p:nvSpPr>
        <p:spPr>
          <a:xfrm>
            <a:off x="3077235" y="3530244"/>
            <a:ext cx="12133528" cy="2708434"/>
          </a:xfrm>
          <a:prstGeom prst="rect">
            <a:avLst/>
          </a:prstGeom>
        </p:spPr>
        <p:txBody>
          <a:bodyPr lIns="0" tIns="0" rIns="0" bIns="0" rtlCol="0" anchor="t">
            <a:spAutoFit/>
          </a:bodyPr>
          <a:lstStyle/>
          <a:p>
            <a:pPr algn="ctr"/>
            <a:r>
              <a:rPr lang="en-US" sz="8800">
                <a:latin typeface="Times New Roman" panose="02020603050405020304" pitchFamily="18" charset="0"/>
                <a:cs typeface="Times New Roman" panose="02020603050405020304" pitchFamily="18" charset="0"/>
              </a:rPr>
              <a:t>GV giao nhiệm vụ, HS thực hiện nhiệm vụ ở </a:t>
            </a:r>
            <a:r>
              <a:rPr lang="en-US" sz="8800" smtClean="0">
                <a:latin typeface="Times New Roman" panose="02020603050405020304" pitchFamily="18" charset="0"/>
                <a:cs typeface="Times New Roman" panose="02020603050405020304" pitchFamily="18" charset="0"/>
              </a:rPr>
              <a:t>nhà</a:t>
            </a:r>
            <a:endParaRPr lang="en-US" sz="80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Tree>
    <p:extLst>
      <p:ext uri="{BB962C8B-B14F-4D97-AF65-F5344CB8AC3E}">
        <p14:creationId xmlns:p14="http://schemas.microsoft.com/office/powerpoint/2010/main" val="3169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DEE7"/>
        </a:solidFill>
        <a:effectLst/>
      </p:bgPr>
    </p:bg>
    <p:spTree>
      <p:nvGrpSpPr>
        <p:cNvPr id="1" name=""/>
        <p:cNvGrpSpPr/>
        <p:nvPr/>
      </p:nvGrpSpPr>
      <p:grpSpPr>
        <a:xfrm>
          <a:off x="0" y="0"/>
          <a:ext cx="0" cy="0"/>
          <a:chOff x="0" y="0"/>
          <a:chExt cx="0" cy="0"/>
        </a:xfrm>
      </p:grpSpPr>
      <p:sp>
        <p:nvSpPr>
          <p:cNvPr id="2" name="Freeform 2"/>
          <p:cNvSpPr/>
          <p:nvPr/>
        </p:nvSpPr>
        <p:spPr>
          <a:xfrm rot="-1045006" flipH="1">
            <a:off x="16084024" y="-1472158"/>
            <a:ext cx="4407953" cy="4114800"/>
          </a:xfrm>
          <a:custGeom>
            <a:avLst/>
            <a:gdLst/>
            <a:ahLst/>
            <a:cxnLst/>
            <a:rect l="l" t="t" r="r" b="b"/>
            <a:pathLst>
              <a:path w="4407953" h="4114800">
                <a:moveTo>
                  <a:pt x="4407952" y="0"/>
                </a:moveTo>
                <a:lnTo>
                  <a:pt x="0" y="0"/>
                </a:lnTo>
                <a:lnTo>
                  <a:pt x="0" y="4114800"/>
                </a:lnTo>
                <a:lnTo>
                  <a:pt x="4407952" y="4114800"/>
                </a:lnTo>
                <a:lnTo>
                  <a:pt x="440795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289915">
            <a:off x="352295" y="6850637"/>
            <a:ext cx="4811054" cy="4114800"/>
          </a:xfrm>
          <a:custGeom>
            <a:avLst/>
            <a:gdLst/>
            <a:ahLst/>
            <a:cxnLst/>
            <a:rect l="l" t="t" r="r" b="b"/>
            <a:pathLst>
              <a:path w="4811054" h="4114800">
                <a:moveTo>
                  <a:pt x="0" y="0"/>
                </a:moveTo>
                <a:lnTo>
                  <a:pt x="4811054" y="0"/>
                </a:lnTo>
                <a:lnTo>
                  <a:pt x="481105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1801582" y="6042309"/>
            <a:ext cx="4046014" cy="4641463"/>
            <a:chOff x="0" y="0"/>
            <a:chExt cx="1065617" cy="1222443"/>
          </a:xfrm>
        </p:grpSpPr>
        <p:sp>
          <p:nvSpPr>
            <p:cNvPr id="7" name="Freeform 7"/>
            <p:cNvSpPr/>
            <p:nvPr/>
          </p:nvSpPr>
          <p:spPr>
            <a:xfrm>
              <a:off x="0" y="0"/>
              <a:ext cx="1065617" cy="1222443"/>
            </a:xfrm>
            <a:custGeom>
              <a:avLst/>
              <a:gdLst/>
              <a:ahLst/>
              <a:cxnLst/>
              <a:rect l="l" t="t" r="r" b="b"/>
              <a:pathLst>
                <a:path w="1065617" h="1222443">
                  <a:moveTo>
                    <a:pt x="0" y="0"/>
                  </a:moveTo>
                  <a:lnTo>
                    <a:pt x="1065617" y="0"/>
                  </a:lnTo>
                  <a:lnTo>
                    <a:pt x="1065617" y="1222443"/>
                  </a:lnTo>
                  <a:lnTo>
                    <a:pt x="0" y="1222443"/>
                  </a:lnTo>
                  <a:close/>
                </a:path>
              </a:pathLst>
            </a:custGeom>
            <a:solidFill>
              <a:srgbClr val="FADEE7"/>
            </a:solidFill>
          </p:spPr>
        </p:sp>
        <p:sp>
          <p:nvSpPr>
            <p:cNvPr id="8" name="TextBox 8"/>
            <p:cNvSpPr txBox="1"/>
            <p:nvPr/>
          </p:nvSpPr>
          <p:spPr>
            <a:xfrm>
              <a:off x="0" y="-38100"/>
              <a:ext cx="1065617" cy="1260543"/>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6971884" y="6655324"/>
            <a:ext cx="4122741" cy="4028448"/>
          </a:xfrm>
          <a:custGeom>
            <a:avLst/>
            <a:gdLst/>
            <a:ahLst/>
            <a:cxnLst/>
            <a:rect l="l" t="t" r="r" b="b"/>
            <a:pathLst>
              <a:path w="4122741" h="4028448">
                <a:moveTo>
                  <a:pt x="0" y="0"/>
                </a:moveTo>
                <a:lnTo>
                  <a:pt x="4122742" y="0"/>
                </a:lnTo>
                <a:lnTo>
                  <a:pt x="4122742" y="4028447"/>
                </a:lnTo>
                <a:lnTo>
                  <a:pt x="0" y="40284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2" name="Group 12"/>
          <p:cNvGrpSpPr/>
          <p:nvPr/>
        </p:nvGrpSpPr>
        <p:grpSpPr>
          <a:xfrm>
            <a:off x="504073" y="7656963"/>
            <a:ext cx="336166" cy="33616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19175" y="7521635"/>
            <a:ext cx="293886" cy="29388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6867577" y="1902357"/>
            <a:ext cx="309184" cy="30918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322452" y="1757290"/>
            <a:ext cx="309184" cy="30918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610764" y="7806731"/>
            <a:ext cx="644671" cy="116613"/>
            <a:chOff x="0" y="0"/>
            <a:chExt cx="1694745" cy="306558"/>
          </a:xfrm>
        </p:grpSpPr>
        <p:sp>
          <p:nvSpPr>
            <p:cNvPr id="25" name="Freeform 25"/>
            <p:cNvSpPr/>
            <p:nvPr/>
          </p:nvSpPr>
          <p:spPr>
            <a:xfrm>
              <a:off x="0" y="0"/>
              <a:ext cx="1694745" cy="306558"/>
            </a:xfrm>
            <a:custGeom>
              <a:avLst/>
              <a:gdLst/>
              <a:ahLst/>
              <a:cxnLst/>
              <a:rect l="l" t="t" r="r" b="b"/>
              <a:pathLst>
                <a:path w="1694745" h="306558">
                  <a:moveTo>
                    <a:pt x="0" y="0"/>
                  </a:moveTo>
                  <a:lnTo>
                    <a:pt x="1694745" y="0"/>
                  </a:lnTo>
                  <a:lnTo>
                    <a:pt x="1694745" y="306558"/>
                  </a:lnTo>
                  <a:lnTo>
                    <a:pt x="0" y="306558"/>
                  </a:lnTo>
                  <a:close/>
                </a:path>
              </a:pathLst>
            </a:custGeom>
            <a:solidFill>
              <a:srgbClr val="FFFAF0"/>
            </a:solidFill>
          </p:spPr>
        </p:sp>
        <p:sp>
          <p:nvSpPr>
            <p:cNvPr id="26" name="TextBox 26"/>
            <p:cNvSpPr txBox="1"/>
            <p:nvPr/>
          </p:nvSpPr>
          <p:spPr>
            <a:xfrm>
              <a:off x="0" y="-38100"/>
              <a:ext cx="1694745" cy="344658"/>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2949523" y="2084842"/>
            <a:ext cx="13772363" cy="4570482"/>
          </a:xfrm>
          <a:prstGeom prst="rect">
            <a:avLst/>
          </a:prstGeom>
        </p:spPr>
        <p:txBody>
          <a:bodyPr wrap="square" lIns="0" tIns="0" rIns="0" bIns="0" rtlCol="0" anchor="t">
            <a:spAutoFit/>
          </a:bodyPr>
          <a:lstStyle/>
          <a:p>
            <a:pPr algn="ctr">
              <a:lnSpc>
                <a:spcPct val="150000"/>
              </a:lnSpc>
            </a:pPr>
            <a:r>
              <a:rPr lang="en-US" sz="6600" b="1">
                <a:latin typeface="Times New Roman" panose="02020603050405020304" pitchFamily="18" charset="0"/>
                <a:cs typeface="Times New Roman" panose="02020603050405020304" pitchFamily="18" charset="0"/>
              </a:rPr>
              <a:t>HƯỚNG DẪN VỀ NHÀ</a:t>
            </a:r>
            <a:endParaRPr lang="en-GB" sz="6600">
              <a:latin typeface="Times New Roman" panose="02020603050405020304" pitchFamily="18" charset="0"/>
              <a:cs typeface="Times New Roman" panose="02020603050405020304" pitchFamily="18" charset="0"/>
            </a:endParaRPr>
          </a:p>
          <a:p>
            <a:pPr algn="just">
              <a:lnSpc>
                <a:spcPct val="150000"/>
              </a:lnSpc>
            </a:pPr>
            <a:r>
              <a:rPr lang="en-US" sz="6600">
                <a:latin typeface="Times New Roman" panose="02020603050405020304" pitchFamily="18" charset="0"/>
                <a:cs typeface="Times New Roman" panose="02020603050405020304" pitchFamily="18" charset="0"/>
              </a:rPr>
              <a:t>- Hoàn thiện lại bài viết theo bảng kiểm.</a:t>
            </a:r>
            <a:endParaRPr lang="en-GB" sz="6600">
              <a:latin typeface="Times New Roman" panose="02020603050405020304" pitchFamily="18" charset="0"/>
              <a:cs typeface="Times New Roman" panose="02020603050405020304" pitchFamily="18" charset="0"/>
            </a:endParaRPr>
          </a:p>
          <a:p>
            <a:pPr algn="just">
              <a:lnSpc>
                <a:spcPct val="150000"/>
              </a:lnSpc>
            </a:pPr>
            <a:r>
              <a:rPr lang="en-US" sz="6600">
                <a:latin typeface="Times New Roman" panose="02020603050405020304" pitchFamily="18" charset="0"/>
                <a:cs typeface="Times New Roman" panose="02020603050405020304" pitchFamily="18" charset="0"/>
              </a:rPr>
              <a:t>- Chuẩn bị bài nói và </a:t>
            </a:r>
            <a:r>
              <a:rPr lang="en-US" sz="6600" smtClean="0">
                <a:latin typeface="Times New Roman" panose="02020603050405020304" pitchFamily="18" charset="0"/>
                <a:cs typeface="Times New Roman" panose="02020603050405020304" pitchFamily="18" charset="0"/>
              </a:rPr>
              <a:t>nghe</a:t>
            </a:r>
            <a:endParaRPr lang="en-GB" sz="6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42221" y="-268264"/>
            <a:ext cx="4615371" cy="6157249"/>
          </a:xfrm>
          <a:custGeom>
            <a:avLst/>
            <a:gdLst/>
            <a:ahLst/>
            <a:cxnLst/>
            <a:rect l="l" t="t" r="r" b="b"/>
            <a:pathLst>
              <a:path w="4615371" h="6157249">
                <a:moveTo>
                  <a:pt x="0" y="0"/>
                </a:moveTo>
                <a:lnTo>
                  <a:pt x="4615372" y="0"/>
                </a:lnTo>
                <a:lnTo>
                  <a:pt x="4615372" y="6157249"/>
                </a:lnTo>
                <a:lnTo>
                  <a:pt x="0" y="61572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88531">
            <a:off x="4212" y="6864867"/>
            <a:ext cx="5047661" cy="4786866"/>
          </a:xfrm>
          <a:custGeom>
            <a:avLst/>
            <a:gdLst/>
            <a:ahLst/>
            <a:cxnLst/>
            <a:rect l="l" t="t" r="r" b="b"/>
            <a:pathLst>
              <a:path w="5047661" h="4786866">
                <a:moveTo>
                  <a:pt x="0" y="0"/>
                </a:moveTo>
                <a:lnTo>
                  <a:pt x="5047661" y="0"/>
                </a:lnTo>
                <a:lnTo>
                  <a:pt x="5047661" y="4786866"/>
                </a:lnTo>
                <a:lnTo>
                  <a:pt x="0" y="47868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662259">
            <a:off x="15319755" y="8011302"/>
            <a:ext cx="2474156" cy="2993570"/>
          </a:xfrm>
          <a:custGeom>
            <a:avLst/>
            <a:gdLst/>
            <a:ahLst/>
            <a:cxnLst/>
            <a:rect l="l" t="t" r="r" b="b"/>
            <a:pathLst>
              <a:path w="2474156" h="2993570">
                <a:moveTo>
                  <a:pt x="0" y="0"/>
                </a:moveTo>
                <a:lnTo>
                  <a:pt x="2474156" y="0"/>
                </a:lnTo>
                <a:lnTo>
                  <a:pt x="2474156" y="2993570"/>
                </a:lnTo>
                <a:lnTo>
                  <a:pt x="0" y="2993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042020">
            <a:off x="-1074650" y="4431747"/>
            <a:ext cx="3797885" cy="3959567"/>
          </a:xfrm>
          <a:custGeom>
            <a:avLst/>
            <a:gdLst/>
            <a:ahLst/>
            <a:cxnLst/>
            <a:rect l="l" t="t" r="r" b="b"/>
            <a:pathLst>
              <a:path w="3797885" h="3959567">
                <a:moveTo>
                  <a:pt x="0" y="0"/>
                </a:moveTo>
                <a:lnTo>
                  <a:pt x="3797885" y="0"/>
                </a:lnTo>
                <a:lnTo>
                  <a:pt x="3797885" y="3959567"/>
                </a:lnTo>
                <a:lnTo>
                  <a:pt x="0" y="395956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2" name="Group 12"/>
          <p:cNvGrpSpPr/>
          <p:nvPr/>
        </p:nvGrpSpPr>
        <p:grpSpPr>
          <a:xfrm>
            <a:off x="14832782" y="2886289"/>
            <a:ext cx="465448" cy="46544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5517183" y="2653565"/>
            <a:ext cx="465448" cy="46544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5285015" y="3357138"/>
            <a:ext cx="7717969" cy="344841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3260"/>
              </a:lnSpc>
            </a:pPr>
            <a:r>
              <a:rPr lang="en-US" sz="13260" b="1">
                <a:latin typeface="Times New Roman" panose="02020603050405020304" pitchFamily="18" charset="0"/>
                <a:ea typeface="More Sugar"/>
                <a:cs typeface="Times New Roman" panose="02020603050405020304" pitchFamily="18" charset="0"/>
                <a:sym typeface="More Sugar"/>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73744">
            <a:off x="-3304795" y="-2110316"/>
            <a:ext cx="6362835" cy="5769883"/>
          </a:xfrm>
          <a:custGeom>
            <a:avLst/>
            <a:gdLst/>
            <a:ahLst/>
            <a:cxnLst/>
            <a:rect l="l" t="t" r="r" b="b"/>
            <a:pathLst>
              <a:path w="6362835" h="5769883">
                <a:moveTo>
                  <a:pt x="0" y="0"/>
                </a:moveTo>
                <a:lnTo>
                  <a:pt x="6362835" y="0"/>
                </a:lnTo>
                <a:lnTo>
                  <a:pt x="6362835" y="5769883"/>
                </a:lnTo>
                <a:lnTo>
                  <a:pt x="0" y="57698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rot="769750">
            <a:off x="-2477352" y="-116545"/>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83284" y="6564306"/>
            <a:ext cx="4975463" cy="4913270"/>
          </a:xfrm>
          <a:custGeom>
            <a:avLst/>
            <a:gdLst/>
            <a:ahLst/>
            <a:cxnLst/>
            <a:rect l="l" t="t" r="r" b="b"/>
            <a:pathLst>
              <a:path w="4975463" h="4913270">
                <a:moveTo>
                  <a:pt x="0" y="0"/>
                </a:moveTo>
                <a:lnTo>
                  <a:pt x="4975463" y="0"/>
                </a:lnTo>
                <a:lnTo>
                  <a:pt x="4975463" y="4913271"/>
                </a:lnTo>
                <a:lnTo>
                  <a:pt x="0" y="49132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7" name="Table 26"/>
          <p:cNvGraphicFramePr>
            <a:graphicFrameLocks noGrp="1"/>
          </p:cNvGraphicFramePr>
          <p:nvPr>
            <p:extLst>
              <p:ext uri="{D42A27DB-BD31-4B8C-83A1-F6EECF244321}">
                <p14:modId xmlns:p14="http://schemas.microsoft.com/office/powerpoint/2010/main" val="2398109362"/>
              </p:ext>
            </p:extLst>
          </p:nvPr>
        </p:nvGraphicFramePr>
        <p:xfrm>
          <a:off x="2770119" y="1631055"/>
          <a:ext cx="13070365" cy="6627051"/>
        </p:xfrm>
        <a:graphic>
          <a:graphicData uri="http://schemas.openxmlformats.org/drawingml/2006/table">
            <a:tbl>
              <a:tblPr firstRow="1" firstCol="1" bandRow="1"/>
              <a:tblGrid>
                <a:gridCol w="2837939"/>
                <a:gridCol w="3865071"/>
                <a:gridCol w="6367355"/>
              </a:tblGrid>
              <a:tr h="971550">
                <a:tc gridSpan="3">
                  <a:txBody>
                    <a:bodyPr/>
                    <a:lstStyle/>
                    <a:p>
                      <a:pPr indent="2147570" algn="l">
                        <a:lnSpc>
                          <a:spcPct val="125000"/>
                        </a:lnSpc>
                        <a:spcAft>
                          <a:spcPts val="0"/>
                        </a:spcAft>
                        <a:tabLst>
                          <a:tab pos="1386840" algn="l"/>
                        </a:tabLst>
                      </a:pPr>
                      <a:r>
                        <a:rPr lang="vi-VN" sz="44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 01</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238885" algn="l">
                        <a:lnSpc>
                          <a:spcPct val="125000"/>
                        </a:lnSpc>
                        <a:spcAft>
                          <a:spcPts val="0"/>
                        </a:spcAft>
                        <a:tabLst>
                          <a:tab pos="1386840" algn="l"/>
                        </a:tabLs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HIỂU MỘT SỐ CÁCH KỂ CHUYỆN</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c hMerge="1">
                  <a:txBody>
                    <a:bodyPr/>
                    <a:lstStyle/>
                    <a:p>
                      <a:endParaRPr lang="en-GB"/>
                    </a:p>
                  </a:txBody>
                  <a:tcPr/>
                </a:tc>
              </a:tr>
              <a:tr h="485775">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 kể</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nSpc>
                          <a:spcPct val="125000"/>
                        </a:lnSpc>
                        <a:spcAft>
                          <a:spcPts val="0"/>
                        </a:spcAft>
                        <a:tabLst>
                          <a:tab pos="1386840" algn="l"/>
                        </a:tabLs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1</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nSpc>
                          <a:spcPct val="125000"/>
                        </a:lnSpc>
                        <a:spcAft>
                          <a:spcPts val="0"/>
                        </a:spcAft>
                        <a:tabLst>
                          <a:tab pos="1386840" algn="l"/>
                        </a:tabLs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1.1</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nSpc>
                          <a:spcPct val="125000"/>
                        </a:lnSpc>
                        <a:spcAft>
                          <a:spcPts val="0"/>
                        </a:spcAft>
                        <a:tabLst>
                          <a:tab pos="1386840" algn="l"/>
                        </a:tabLs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2</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nSpc>
                          <a:spcPct val="125000"/>
                        </a:lnSpc>
                        <a:spcAft>
                          <a:spcPts val="0"/>
                        </a:spcAft>
                        <a:tabLst>
                          <a:tab pos="1386840" algn="l"/>
                        </a:tabLs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2.2</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75">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508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73744">
            <a:off x="-3304795" y="-2110316"/>
            <a:ext cx="6362835" cy="5769883"/>
          </a:xfrm>
          <a:custGeom>
            <a:avLst/>
            <a:gdLst/>
            <a:ahLst/>
            <a:cxnLst/>
            <a:rect l="l" t="t" r="r" b="b"/>
            <a:pathLst>
              <a:path w="6362835" h="5769883">
                <a:moveTo>
                  <a:pt x="0" y="0"/>
                </a:moveTo>
                <a:lnTo>
                  <a:pt x="6362835" y="0"/>
                </a:lnTo>
                <a:lnTo>
                  <a:pt x="6362835" y="5769883"/>
                </a:lnTo>
                <a:lnTo>
                  <a:pt x="0" y="57698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rot="769750">
            <a:off x="-2477352" y="-116545"/>
            <a:ext cx="3086100" cy="4943798"/>
            <a:chOff x="0" y="0"/>
            <a:chExt cx="812800" cy="1302070"/>
          </a:xfrm>
        </p:grpSpPr>
        <p:sp>
          <p:nvSpPr>
            <p:cNvPr id="6" name="Freeform 6"/>
            <p:cNvSpPr/>
            <p:nvPr/>
          </p:nvSpPr>
          <p:spPr>
            <a:xfrm>
              <a:off x="0" y="0"/>
              <a:ext cx="812800" cy="1302070"/>
            </a:xfrm>
            <a:custGeom>
              <a:avLst/>
              <a:gdLst/>
              <a:ahLst/>
              <a:cxnLst/>
              <a:rect l="l" t="t" r="r" b="b"/>
              <a:pathLst>
                <a:path w="812800" h="1302070">
                  <a:moveTo>
                    <a:pt x="0" y="0"/>
                  </a:moveTo>
                  <a:lnTo>
                    <a:pt x="812800" y="0"/>
                  </a:lnTo>
                  <a:lnTo>
                    <a:pt x="812800" y="1302070"/>
                  </a:lnTo>
                  <a:lnTo>
                    <a:pt x="0" y="1302070"/>
                  </a:lnTo>
                  <a:close/>
                </a:path>
              </a:pathLst>
            </a:custGeom>
            <a:solidFill>
              <a:srgbClr val="FFFFFF"/>
            </a:solidFill>
          </p:spPr>
        </p:sp>
        <p:sp>
          <p:nvSpPr>
            <p:cNvPr id="7" name="TextBox 7"/>
            <p:cNvSpPr txBox="1"/>
            <p:nvPr/>
          </p:nvSpPr>
          <p:spPr>
            <a:xfrm>
              <a:off x="0" y="-38100"/>
              <a:ext cx="812800" cy="134017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04454" y="7228583"/>
            <a:ext cx="1805701" cy="2812254"/>
          </a:xfrm>
          <a:custGeom>
            <a:avLst/>
            <a:gdLst/>
            <a:ahLst/>
            <a:cxnLst/>
            <a:rect l="l" t="t" r="r" b="b"/>
            <a:pathLst>
              <a:path w="1805701" h="2812254">
                <a:moveTo>
                  <a:pt x="0" y="0"/>
                </a:moveTo>
                <a:lnTo>
                  <a:pt x="1805702" y="0"/>
                </a:lnTo>
                <a:lnTo>
                  <a:pt x="1805702" y="2812253"/>
                </a:lnTo>
                <a:lnTo>
                  <a:pt x="0" y="28122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53242" y="294121"/>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83284" y="6564306"/>
            <a:ext cx="4975463" cy="4913270"/>
          </a:xfrm>
          <a:custGeom>
            <a:avLst/>
            <a:gdLst/>
            <a:ahLst/>
            <a:cxnLst/>
            <a:rect l="l" t="t" r="r" b="b"/>
            <a:pathLst>
              <a:path w="4975463" h="4913270">
                <a:moveTo>
                  <a:pt x="0" y="0"/>
                </a:moveTo>
                <a:lnTo>
                  <a:pt x="4975463" y="0"/>
                </a:lnTo>
                <a:lnTo>
                  <a:pt x="4975463" y="4913271"/>
                </a:lnTo>
                <a:lnTo>
                  <a:pt x="0" y="49132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54705" y="335508"/>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096" y="2041813"/>
            <a:ext cx="313541" cy="31354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35037" y="2041813"/>
            <a:ext cx="313541" cy="3135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57944" y="8092622"/>
            <a:ext cx="542088" cy="54208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80690" y="7714261"/>
            <a:ext cx="542088" cy="54208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26" name="Table 25"/>
          <p:cNvGraphicFramePr>
            <a:graphicFrameLocks noGrp="1"/>
          </p:cNvGraphicFramePr>
          <p:nvPr>
            <p:extLst>
              <p:ext uri="{D42A27DB-BD31-4B8C-83A1-F6EECF244321}">
                <p14:modId xmlns:p14="http://schemas.microsoft.com/office/powerpoint/2010/main" val="2752155497"/>
              </p:ext>
            </p:extLst>
          </p:nvPr>
        </p:nvGraphicFramePr>
        <p:xfrm>
          <a:off x="2406294" y="2284829"/>
          <a:ext cx="13748106" cy="5334000"/>
        </p:xfrm>
        <a:graphic>
          <a:graphicData uri="http://schemas.openxmlformats.org/drawingml/2006/table">
            <a:tbl>
              <a:tblPr firstRow="1" firstCol="1" bandRow="1"/>
              <a:tblGrid>
                <a:gridCol w="2325497"/>
                <a:gridCol w="4972688"/>
                <a:gridCol w="6449921"/>
              </a:tblGrid>
              <a:tr h="581164">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86840" algn="l"/>
                        </a:tabLs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 kể</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86840" algn="l"/>
                        </a:tabLs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64">
                <a:tc>
                  <a:txBody>
                    <a:bodyPr/>
                    <a:lstStyle/>
                    <a:p>
                      <a:pPr algn="ctr">
                        <a:lnSpc>
                          <a:spcPct val="125000"/>
                        </a:lnSpc>
                        <a:spcAft>
                          <a:spcPts val="0"/>
                        </a:spcAft>
                        <a:tabLst>
                          <a:tab pos="1386840" algn="l"/>
                        </a:tabLs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1</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 thứ 3 (tác giả)</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Bám sát nội dung câu chuyện</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2328">
                <a:tc>
                  <a:txBody>
                    <a:bodyPr/>
                    <a:lstStyle/>
                    <a:p>
                      <a:pPr algn="ctr">
                        <a:lnSpc>
                          <a:spcPct val="125000"/>
                        </a:lnSpc>
                        <a:spcAft>
                          <a:spcPts val="0"/>
                        </a:spcAft>
                        <a:tabLst>
                          <a:tab pos="1386840" algn="l"/>
                        </a:tabLs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1.1</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 thứ nhất</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con)</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 thể sáng tạo thêm nội dung</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64">
                <a:tc>
                  <a:txBody>
                    <a:bodyPr/>
                    <a:lstStyle/>
                    <a:p>
                      <a:pPr algn="ctr">
                        <a:lnSpc>
                          <a:spcPct val="125000"/>
                        </a:lnSpc>
                        <a:spcAft>
                          <a:spcPts val="0"/>
                        </a:spcAft>
                        <a:tabLst>
                          <a:tab pos="1386840" algn="l"/>
                        </a:tabLs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2</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 thứ 3 (tác giả)</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Bám sát nội dung câu chuyện</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74">
                <a:tc>
                  <a:txBody>
                    <a:bodyPr/>
                    <a:lstStyle/>
                    <a:p>
                      <a:pPr algn="ctr">
                        <a:lnSpc>
                          <a:spcPct val="125000"/>
                        </a:lnSpc>
                        <a:spcAft>
                          <a:spcPts val="0"/>
                        </a:spcAft>
                        <a:tabLst>
                          <a:tab pos="1386840" algn="l"/>
                        </a:tabLs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 2.2</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 thứ 3 (tác giả)</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 tạo nội dung</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64">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tabLst>
                          <a:tab pos="1386840" algn="l"/>
                        </a:tabLst>
                      </a:pPr>
                      <a:r>
                        <a:rPr lang="en-US" sz="4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93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222493" y="721006"/>
            <a:ext cx="11843013" cy="8482558"/>
          </a:xfrm>
          <a:custGeom>
            <a:avLst/>
            <a:gdLst/>
            <a:ahLst/>
            <a:cxnLst/>
            <a:rect l="l" t="t" r="r" b="b"/>
            <a:pathLst>
              <a:path w="11843013" h="8482558">
                <a:moveTo>
                  <a:pt x="0" y="0"/>
                </a:moveTo>
                <a:lnTo>
                  <a:pt x="11843014" y="0"/>
                </a:lnTo>
                <a:lnTo>
                  <a:pt x="11843014" y="8482558"/>
                </a:lnTo>
                <a:lnTo>
                  <a:pt x="0" y="84825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442221" y="-268264"/>
            <a:ext cx="4615371" cy="6157249"/>
          </a:xfrm>
          <a:custGeom>
            <a:avLst/>
            <a:gdLst/>
            <a:ahLst/>
            <a:cxnLst/>
            <a:rect l="l" t="t" r="r" b="b"/>
            <a:pathLst>
              <a:path w="4615371" h="6157249">
                <a:moveTo>
                  <a:pt x="0" y="0"/>
                </a:moveTo>
                <a:lnTo>
                  <a:pt x="4615372" y="0"/>
                </a:lnTo>
                <a:lnTo>
                  <a:pt x="4615372" y="6157249"/>
                </a:lnTo>
                <a:lnTo>
                  <a:pt x="0" y="61572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a:off x="4172121" y="1010264"/>
            <a:ext cx="2711546" cy="2197482"/>
          </a:xfrm>
          <a:custGeom>
            <a:avLst/>
            <a:gdLst/>
            <a:ahLst/>
            <a:cxnLst/>
            <a:rect l="l" t="t" r="r" b="b"/>
            <a:pathLst>
              <a:path w="2711546" h="2197482">
                <a:moveTo>
                  <a:pt x="2711546" y="0"/>
                </a:moveTo>
                <a:lnTo>
                  <a:pt x="0" y="0"/>
                </a:lnTo>
                <a:lnTo>
                  <a:pt x="0" y="2197483"/>
                </a:lnTo>
                <a:lnTo>
                  <a:pt x="2711546" y="2197483"/>
                </a:lnTo>
                <a:lnTo>
                  <a:pt x="271154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88531">
            <a:off x="4212" y="6864867"/>
            <a:ext cx="5047661" cy="4786866"/>
          </a:xfrm>
          <a:custGeom>
            <a:avLst/>
            <a:gdLst/>
            <a:ahLst/>
            <a:cxnLst/>
            <a:rect l="l" t="t" r="r" b="b"/>
            <a:pathLst>
              <a:path w="5047661" h="4786866">
                <a:moveTo>
                  <a:pt x="0" y="0"/>
                </a:moveTo>
                <a:lnTo>
                  <a:pt x="5047661" y="0"/>
                </a:lnTo>
                <a:lnTo>
                  <a:pt x="5047661" y="4786866"/>
                </a:lnTo>
                <a:lnTo>
                  <a:pt x="0" y="47868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662259">
            <a:off x="15319755" y="8011302"/>
            <a:ext cx="2474156" cy="2993570"/>
          </a:xfrm>
          <a:custGeom>
            <a:avLst/>
            <a:gdLst/>
            <a:ahLst/>
            <a:cxnLst/>
            <a:rect l="l" t="t" r="r" b="b"/>
            <a:pathLst>
              <a:path w="2474156" h="2993570">
                <a:moveTo>
                  <a:pt x="0" y="0"/>
                </a:moveTo>
                <a:lnTo>
                  <a:pt x="2474156" y="0"/>
                </a:lnTo>
                <a:lnTo>
                  <a:pt x="2474156" y="2993570"/>
                </a:lnTo>
                <a:lnTo>
                  <a:pt x="0" y="2993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1042020">
            <a:off x="-1079772" y="4602486"/>
            <a:ext cx="3797885" cy="3959567"/>
          </a:xfrm>
          <a:custGeom>
            <a:avLst/>
            <a:gdLst/>
            <a:ahLst/>
            <a:cxnLst/>
            <a:rect l="l" t="t" r="r" b="b"/>
            <a:pathLst>
              <a:path w="3797885" h="3959567">
                <a:moveTo>
                  <a:pt x="0" y="0"/>
                </a:moveTo>
                <a:lnTo>
                  <a:pt x="3797885" y="0"/>
                </a:lnTo>
                <a:lnTo>
                  <a:pt x="3797885" y="3959568"/>
                </a:lnTo>
                <a:lnTo>
                  <a:pt x="0" y="395956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grpSp>
        <p:nvGrpSpPr>
          <p:cNvPr id="12" name="Group 12"/>
          <p:cNvGrpSpPr/>
          <p:nvPr/>
        </p:nvGrpSpPr>
        <p:grpSpPr>
          <a:xfrm>
            <a:off x="15606208" y="2751035"/>
            <a:ext cx="378543" cy="378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4932712" y="2940306"/>
            <a:ext cx="378543" cy="37854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0" name="Rectangle 19"/>
          <p:cNvSpPr/>
          <p:nvPr/>
        </p:nvSpPr>
        <p:spPr>
          <a:xfrm>
            <a:off x="4489427" y="2985073"/>
            <a:ext cx="8917305" cy="3785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80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HOẠT ĐỘNG </a:t>
            </a:r>
            <a:r>
              <a:rPr lang="en-US" sz="8000" b="1" spc="5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2</a:t>
            </a:r>
            <a:endParaRPr lang="vi-VN" sz="8000" b="1" spc="5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a:p>
            <a:pPr algn="ctr"/>
            <a:r>
              <a:rPr lang="en-US" sz="8000" b="1" spc="5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HÌNH </a:t>
            </a:r>
            <a:r>
              <a:rPr lang="en-US" sz="80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THÀNH </a:t>
            </a:r>
            <a:endParaRPr lang="vi-VN" sz="8000" b="1" spc="5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a:p>
            <a:pPr algn="ctr"/>
            <a:r>
              <a:rPr lang="en-US" sz="8000" b="1" spc="5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KIẾN </a:t>
            </a:r>
            <a:r>
              <a:rPr lang="en-US" sz="80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THỨC MỚI</a:t>
            </a:r>
            <a:endParaRPr lang="en-GB" sz="80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AECB"/>
        </a:solidFill>
        <a:effectLst/>
      </p:bgPr>
    </p:bg>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571831">
            <a:off x="-173927" y="5217935"/>
            <a:ext cx="4099369" cy="4114800"/>
          </a:xfrm>
          <a:custGeom>
            <a:avLst/>
            <a:gdLst/>
            <a:ahLst/>
            <a:cxnLst/>
            <a:rect l="l" t="t" r="r" b="b"/>
            <a:pathLst>
              <a:path w="4099369" h="4114800">
                <a:moveTo>
                  <a:pt x="0" y="0"/>
                </a:moveTo>
                <a:lnTo>
                  <a:pt x="4099369" y="0"/>
                </a:lnTo>
                <a:lnTo>
                  <a:pt x="409936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911294" y="5173660"/>
            <a:ext cx="3086100" cy="2434997"/>
            <a:chOff x="0" y="0"/>
            <a:chExt cx="812800" cy="641316"/>
          </a:xfrm>
        </p:grpSpPr>
        <p:sp>
          <p:nvSpPr>
            <p:cNvPr id="8" name="Freeform 8"/>
            <p:cNvSpPr/>
            <p:nvPr/>
          </p:nvSpPr>
          <p:spPr>
            <a:xfrm>
              <a:off x="0" y="0"/>
              <a:ext cx="812800" cy="641316"/>
            </a:xfrm>
            <a:custGeom>
              <a:avLst/>
              <a:gdLst/>
              <a:ahLst/>
              <a:cxnLst/>
              <a:rect l="l" t="t" r="r" b="b"/>
              <a:pathLst>
                <a:path w="812800" h="641316">
                  <a:moveTo>
                    <a:pt x="0" y="0"/>
                  </a:moveTo>
                  <a:lnTo>
                    <a:pt x="812800" y="0"/>
                  </a:lnTo>
                  <a:lnTo>
                    <a:pt x="812800" y="641316"/>
                  </a:lnTo>
                  <a:lnTo>
                    <a:pt x="0" y="641316"/>
                  </a:lnTo>
                  <a:close/>
                </a:path>
              </a:pathLst>
            </a:custGeom>
            <a:solidFill>
              <a:srgbClr val="C7AECB"/>
            </a:solidFill>
          </p:spPr>
        </p:sp>
        <p:sp>
          <p:nvSpPr>
            <p:cNvPr id="9" name="TextBox 9"/>
            <p:cNvSpPr txBox="1"/>
            <p:nvPr/>
          </p:nvSpPr>
          <p:spPr>
            <a:xfrm>
              <a:off x="0" y="-38100"/>
              <a:ext cx="812800" cy="6794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0" name="Group 10"/>
          <p:cNvGrpSpPr/>
          <p:nvPr/>
        </p:nvGrpSpPr>
        <p:grpSpPr>
          <a:xfrm>
            <a:off x="1775722" y="4209189"/>
            <a:ext cx="3086100" cy="4960678"/>
            <a:chOff x="0" y="0"/>
            <a:chExt cx="812800" cy="1306516"/>
          </a:xfrm>
        </p:grpSpPr>
        <p:sp>
          <p:nvSpPr>
            <p:cNvPr id="11" name="Freeform 11"/>
            <p:cNvSpPr/>
            <p:nvPr/>
          </p:nvSpPr>
          <p:spPr>
            <a:xfrm>
              <a:off x="0" y="0"/>
              <a:ext cx="812800" cy="1306516"/>
            </a:xfrm>
            <a:custGeom>
              <a:avLst/>
              <a:gdLst/>
              <a:ahLst/>
              <a:cxnLst/>
              <a:rect l="l" t="t" r="r" b="b"/>
              <a:pathLst>
                <a:path w="812800" h="1306516">
                  <a:moveTo>
                    <a:pt x="0" y="0"/>
                  </a:moveTo>
                  <a:lnTo>
                    <a:pt x="812800" y="0"/>
                  </a:lnTo>
                  <a:lnTo>
                    <a:pt x="812800" y="1306516"/>
                  </a:lnTo>
                  <a:lnTo>
                    <a:pt x="0" y="1306516"/>
                  </a:lnTo>
                  <a:close/>
                </a:path>
              </a:pathLst>
            </a:custGeom>
            <a:solidFill>
              <a:srgbClr val="C7AECB"/>
            </a:solidFill>
          </p:spPr>
        </p:sp>
        <p:sp>
          <p:nvSpPr>
            <p:cNvPr id="12" name="TextBox 12"/>
            <p:cNvSpPr txBox="1"/>
            <p:nvPr/>
          </p:nvSpPr>
          <p:spPr>
            <a:xfrm>
              <a:off x="0" y="-38100"/>
              <a:ext cx="812800" cy="134461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Freeform 13"/>
          <p:cNvSpPr/>
          <p:nvPr/>
        </p:nvSpPr>
        <p:spPr>
          <a:xfrm rot="-1785061" flipH="1">
            <a:off x="16368908" y="1116398"/>
            <a:ext cx="2032795" cy="2484068"/>
          </a:xfrm>
          <a:custGeom>
            <a:avLst/>
            <a:gdLst/>
            <a:ahLst/>
            <a:cxnLst/>
            <a:rect l="l" t="t" r="r" b="b"/>
            <a:pathLst>
              <a:path w="2032795" h="2484068">
                <a:moveTo>
                  <a:pt x="2032796" y="0"/>
                </a:moveTo>
                <a:lnTo>
                  <a:pt x="0" y="0"/>
                </a:lnTo>
                <a:lnTo>
                  <a:pt x="0" y="2484068"/>
                </a:lnTo>
                <a:lnTo>
                  <a:pt x="2032796" y="2484068"/>
                </a:lnTo>
                <a:lnTo>
                  <a:pt x="2032796"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4984824" y="4759692"/>
            <a:ext cx="9264576" cy="2511788"/>
          </a:xfrm>
          <a:custGeom>
            <a:avLst/>
            <a:gdLst/>
            <a:ahLst/>
            <a:cxnLst/>
            <a:rect l="l" t="t" r="r" b="b"/>
            <a:pathLst>
              <a:path w="4566989" h="1046687">
                <a:moveTo>
                  <a:pt x="0" y="0"/>
                </a:moveTo>
                <a:lnTo>
                  <a:pt x="4566990" y="0"/>
                </a:lnTo>
                <a:lnTo>
                  <a:pt x="4566990" y="1046687"/>
                </a:lnTo>
                <a:lnTo>
                  <a:pt x="0" y="1046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TextBox 17"/>
          <p:cNvSpPr txBox="1"/>
          <p:nvPr/>
        </p:nvSpPr>
        <p:spPr>
          <a:xfrm>
            <a:off x="5369817" y="5468089"/>
            <a:ext cx="8301166" cy="1015663"/>
          </a:xfrm>
          <a:prstGeom prst="rect">
            <a:avLst/>
          </a:prstGeom>
        </p:spPr>
        <p:txBody>
          <a:bodyPr wrap="square" lIns="0" tIns="0" rIns="0" bIns="0" rtlCol="0" anchor="t">
            <a:spAutoFit/>
          </a:bodyPr>
          <a:lstStyle/>
          <a:p>
            <a:pPr algn="ctr"/>
            <a:r>
              <a:rPr lang="vi-VN" sz="6600" b="1">
                <a:latin typeface="Times New Roman" panose="02020603050405020304" pitchFamily="18" charset="0"/>
                <a:cs typeface="Times New Roman" panose="02020603050405020304" pitchFamily="18" charset="0"/>
              </a:rPr>
              <a:t>1. </a:t>
            </a:r>
            <a:r>
              <a:rPr lang="en-US" sz="6600" b="1">
                <a:latin typeface="Times New Roman" panose="02020603050405020304" pitchFamily="18" charset="0"/>
                <a:cs typeface="Times New Roman" panose="02020603050405020304" pitchFamily="18" charset="0"/>
              </a:rPr>
              <a:t>Truyện kể sáng tạo</a:t>
            </a:r>
            <a:endParaRPr lang="en-US" sz="6000" b="1" spc="150">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18" name="Freeform 18"/>
          <p:cNvSpPr/>
          <p:nvPr/>
        </p:nvSpPr>
        <p:spPr>
          <a:xfrm>
            <a:off x="6172200" y="2036890"/>
            <a:ext cx="6913675" cy="2322499"/>
          </a:xfrm>
          <a:custGeom>
            <a:avLst/>
            <a:gdLst/>
            <a:ahLst/>
            <a:cxnLst/>
            <a:rect l="l" t="t" r="r" b="b"/>
            <a:pathLst>
              <a:path w="4566989" h="1046687">
                <a:moveTo>
                  <a:pt x="0" y="0"/>
                </a:moveTo>
                <a:lnTo>
                  <a:pt x="4566990" y="0"/>
                </a:lnTo>
                <a:lnTo>
                  <a:pt x="4566990" y="1046687"/>
                </a:lnTo>
                <a:lnTo>
                  <a:pt x="0" y="1046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9" name="TextBox 19"/>
          <p:cNvSpPr txBox="1"/>
          <p:nvPr/>
        </p:nvSpPr>
        <p:spPr>
          <a:xfrm>
            <a:off x="6940192" y="2704729"/>
            <a:ext cx="5741061" cy="1015663"/>
          </a:xfrm>
          <a:prstGeom prst="rect">
            <a:avLst/>
          </a:prstGeom>
        </p:spPr>
        <p:txBody>
          <a:bodyPr wrap="square" lIns="0" tIns="0" rIns="0" bIns="0" rtlCol="0" anchor="t">
            <a:spAutoFit/>
          </a:bodyPr>
          <a:lstStyle/>
          <a:p>
            <a:r>
              <a:rPr lang="vi-VN" sz="6600" b="1">
                <a:latin typeface="Times New Roman" panose="02020603050405020304" pitchFamily="18" charset="0"/>
                <a:cs typeface="Times New Roman" panose="02020603050405020304" pitchFamily="18" charset="0"/>
              </a:rPr>
              <a:t>I. Định hướng</a:t>
            </a:r>
            <a:endParaRPr lang="en-GB" sz="6600">
              <a:latin typeface="Times New Roman" panose="02020603050405020304" pitchFamily="18" charset="0"/>
              <a:cs typeface="Times New Roman" panose="02020603050405020304" pitchFamily="18" charset="0"/>
            </a:endParaRPr>
          </a:p>
        </p:txBody>
      </p:sp>
      <p:sp>
        <p:nvSpPr>
          <p:cNvPr id="20" name="Freeform 20"/>
          <p:cNvSpPr/>
          <p:nvPr/>
        </p:nvSpPr>
        <p:spPr>
          <a:xfrm>
            <a:off x="5759387" y="1827427"/>
            <a:ext cx="1247346" cy="1145480"/>
          </a:xfrm>
          <a:custGeom>
            <a:avLst/>
            <a:gdLst/>
            <a:ahLst/>
            <a:cxnLst/>
            <a:rect l="l" t="t" r="r" b="b"/>
            <a:pathLst>
              <a:path w="1247346" h="1145480">
                <a:moveTo>
                  <a:pt x="0" y="0"/>
                </a:moveTo>
                <a:lnTo>
                  <a:pt x="1247347" y="0"/>
                </a:lnTo>
                <a:lnTo>
                  <a:pt x="1247347" y="1145480"/>
                </a:lnTo>
                <a:lnTo>
                  <a:pt x="0" y="114548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6978209" y="3742505"/>
            <a:ext cx="64298" cy="6429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3" name="TextBox 23"/>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24" name="Group 24"/>
          <p:cNvGrpSpPr/>
          <p:nvPr/>
        </p:nvGrpSpPr>
        <p:grpSpPr>
          <a:xfrm>
            <a:off x="7129053" y="3733229"/>
            <a:ext cx="64298" cy="6429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6" name="TextBox 26"/>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sp>
        <p:nvSpPr>
          <p:cNvPr id="27" name="Freeform 27"/>
          <p:cNvSpPr/>
          <p:nvPr/>
        </p:nvSpPr>
        <p:spPr>
          <a:xfrm>
            <a:off x="4382468" y="4550545"/>
            <a:ext cx="1247346" cy="1145480"/>
          </a:xfrm>
          <a:custGeom>
            <a:avLst/>
            <a:gdLst/>
            <a:ahLst/>
            <a:cxnLst/>
            <a:rect l="l" t="t" r="r" b="b"/>
            <a:pathLst>
              <a:path w="1247346" h="1145480">
                <a:moveTo>
                  <a:pt x="0" y="0"/>
                </a:moveTo>
                <a:lnTo>
                  <a:pt x="1247347" y="0"/>
                </a:lnTo>
                <a:lnTo>
                  <a:pt x="1247347" y="1145480"/>
                </a:lnTo>
                <a:lnTo>
                  <a:pt x="0" y="114548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8" name="Group 28"/>
          <p:cNvGrpSpPr/>
          <p:nvPr/>
        </p:nvGrpSpPr>
        <p:grpSpPr>
          <a:xfrm>
            <a:off x="6979825" y="5008622"/>
            <a:ext cx="64298" cy="6429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30" name="TextBox 30"/>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31" name="Group 31"/>
          <p:cNvGrpSpPr/>
          <p:nvPr/>
        </p:nvGrpSpPr>
        <p:grpSpPr>
          <a:xfrm>
            <a:off x="7130669" y="4999346"/>
            <a:ext cx="64298" cy="64298"/>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33" name="TextBox 33"/>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35" name="Group 35"/>
          <p:cNvGrpSpPr/>
          <p:nvPr/>
        </p:nvGrpSpPr>
        <p:grpSpPr>
          <a:xfrm>
            <a:off x="6974908" y="6271685"/>
            <a:ext cx="64298" cy="64298"/>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37" name="TextBox 37"/>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38" name="Group 38"/>
          <p:cNvGrpSpPr/>
          <p:nvPr/>
        </p:nvGrpSpPr>
        <p:grpSpPr>
          <a:xfrm>
            <a:off x="7125753" y="6262409"/>
            <a:ext cx="64298" cy="64298"/>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40" name="TextBox 40"/>
            <p:cNvSpPr txBox="1"/>
            <p:nvPr/>
          </p:nvSpPr>
          <p:spPr>
            <a:xfrm>
              <a:off x="76200" y="38100"/>
              <a:ext cx="660400" cy="698500"/>
            </a:xfrm>
            <a:prstGeom prst="rect">
              <a:avLst/>
            </a:prstGeom>
          </p:spPr>
          <p:txBody>
            <a:bodyPr lIns="34839" tIns="34839" rIns="34839" bIns="34839" rtlCol="0" anchor="ctr"/>
            <a:lstStyle/>
            <a:p>
              <a:pPr algn="ctr">
                <a:lnSpc>
                  <a:spcPts val="2659"/>
                </a:lnSpc>
              </a:pPr>
              <a:endParaRPr>
                <a:solidFill>
                  <a:prstClr val="black"/>
                </a:solidFill>
              </a:endParaRPr>
            </a:p>
          </p:txBody>
        </p:sp>
      </p:grpSp>
      <p:grpSp>
        <p:nvGrpSpPr>
          <p:cNvPr id="41" name="Group 41"/>
          <p:cNvGrpSpPr/>
          <p:nvPr/>
        </p:nvGrpSpPr>
        <p:grpSpPr>
          <a:xfrm>
            <a:off x="429430" y="8081396"/>
            <a:ext cx="214277" cy="214277"/>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4" name="Group 44"/>
          <p:cNvGrpSpPr/>
          <p:nvPr/>
        </p:nvGrpSpPr>
        <p:grpSpPr>
          <a:xfrm>
            <a:off x="814423" y="7974257"/>
            <a:ext cx="214277" cy="214277"/>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46" name="TextBox 4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Tree>
    <p:extLst>
      <p:ext uri="{BB962C8B-B14F-4D97-AF65-F5344CB8AC3E}">
        <p14:creationId xmlns:p14="http://schemas.microsoft.com/office/powerpoint/2010/main" val="34744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V="1">
            <a:off x="-486286" y="-268264"/>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flipV="1">
            <a:off x="9075138" y="-268264"/>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010255" y="2648344"/>
            <a:ext cx="5302460" cy="6609956"/>
          </a:xfrm>
          <a:custGeom>
            <a:avLst/>
            <a:gdLst/>
            <a:ahLst/>
            <a:cxnLst/>
            <a:rect l="l" t="t" r="r" b="b"/>
            <a:pathLst>
              <a:path w="5302460" h="5302460">
                <a:moveTo>
                  <a:pt x="0" y="0"/>
                </a:moveTo>
                <a:lnTo>
                  <a:pt x="5302460" y="0"/>
                </a:lnTo>
                <a:lnTo>
                  <a:pt x="5302460" y="5302460"/>
                </a:lnTo>
                <a:lnTo>
                  <a:pt x="0" y="53024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6474325" y="2648344"/>
            <a:ext cx="5302460" cy="6609956"/>
          </a:xfrm>
          <a:custGeom>
            <a:avLst/>
            <a:gdLst/>
            <a:ahLst/>
            <a:cxnLst/>
            <a:rect l="l" t="t" r="r" b="b"/>
            <a:pathLst>
              <a:path w="5302460" h="5302460">
                <a:moveTo>
                  <a:pt x="0" y="0"/>
                </a:moveTo>
                <a:lnTo>
                  <a:pt x="5302460" y="0"/>
                </a:lnTo>
                <a:lnTo>
                  <a:pt x="5302460" y="5302460"/>
                </a:lnTo>
                <a:lnTo>
                  <a:pt x="0" y="53024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1956840" y="2648345"/>
            <a:ext cx="5302460" cy="6609956"/>
          </a:xfrm>
          <a:custGeom>
            <a:avLst/>
            <a:gdLst/>
            <a:ahLst/>
            <a:cxnLst/>
            <a:rect l="l" t="t" r="r" b="b"/>
            <a:pathLst>
              <a:path w="5302460" h="5302460">
                <a:moveTo>
                  <a:pt x="0" y="0"/>
                </a:moveTo>
                <a:lnTo>
                  <a:pt x="5302460" y="0"/>
                </a:lnTo>
                <a:lnTo>
                  <a:pt x="5302460" y="5302460"/>
                </a:lnTo>
                <a:lnTo>
                  <a:pt x="0" y="53024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8740922">
            <a:off x="-577749" y="-1312003"/>
            <a:ext cx="3576133" cy="4687556"/>
          </a:xfrm>
          <a:custGeom>
            <a:avLst/>
            <a:gdLst/>
            <a:ahLst/>
            <a:cxnLst/>
            <a:rect l="l" t="t" r="r" b="b"/>
            <a:pathLst>
              <a:path w="3576133" h="4687556">
                <a:moveTo>
                  <a:pt x="0" y="0"/>
                </a:moveTo>
                <a:lnTo>
                  <a:pt x="3576133" y="0"/>
                </a:lnTo>
                <a:lnTo>
                  <a:pt x="3576133" y="4687556"/>
                </a:lnTo>
                <a:lnTo>
                  <a:pt x="0" y="46875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606588" y="1404280"/>
            <a:ext cx="4566989" cy="1046687"/>
          </a:xfrm>
          <a:custGeom>
            <a:avLst/>
            <a:gdLst/>
            <a:ahLst/>
            <a:cxnLst/>
            <a:rect l="l" t="t" r="r" b="b"/>
            <a:pathLst>
              <a:path w="4566989" h="1046687">
                <a:moveTo>
                  <a:pt x="0" y="0"/>
                </a:moveTo>
                <a:lnTo>
                  <a:pt x="4566989" y="0"/>
                </a:lnTo>
                <a:lnTo>
                  <a:pt x="4566989" y="1046687"/>
                </a:lnTo>
                <a:lnTo>
                  <a:pt x="0" y="1046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7219650" y="1404280"/>
            <a:ext cx="4566989" cy="1046687"/>
          </a:xfrm>
          <a:custGeom>
            <a:avLst/>
            <a:gdLst/>
            <a:ahLst/>
            <a:cxnLst/>
            <a:rect l="l" t="t" r="r" b="b"/>
            <a:pathLst>
              <a:path w="4566989" h="1046687">
                <a:moveTo>
                  <a:pt x="0" y="0"/>
                </a:moveTo>
                <a:lnTo>
                  <a:pt x="4566990" y="0"/>
                </a:lnTo>
                <a:lnTo>
                  <a:pt x="4566990" y="1046687"/>
                </a:lnTo>
                <a:lnTo>
                  <a:pt x="0" y="1046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2114423" y="1404280"/>
            <a:ext cx="5792577" cy="1046687"/>
          </a:xfrm>
          <a:custGeom>
            <a:avLst/>
            <a:gdLst/>
            <a:ahLst/>
            <a:cxnLst/>
            <a:rect l="l" t="t" r="r" b="b"/>
            <a:pathLst>
              <a:path w="4566989" h="1046687">
                <a:moveTo>
                  <a:pt x="0" y="0"/>
                </a:moveTo>
                <a:lnTo>
                  <a:pt x="4566989" y="0"/>
                </a:lnTo>
                <a:lnTo>
                  <a:pt x="4566989" y="1046687"/>
                </a:lnTo>
                <a:lnTo>
                  <a:pt x="0" y="1046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16051448" y="7441066"/>
            <a:ext cx="3055526" cy="3634468"/>
          </a:xfrm>
          <a:custGeom>
            <a:avLst/>
            <a:gdLst/>
            <a:ahLst/>
            <a:cxnLst/>
            <a:rect l="l" t="t" r="r" b="b"/>
            <a:pathLst>
              <a:path w="3055526" h="3634468">
                <a:moveTo>
                  <a:pt x="0" y="0"/>
                </a:moveTo>
                <a:lnTo>
                  <a:pt x="3055526" y="0"/>
                </a:lnTo>
                <a:lnTo>
                  <a:pt x="3055526" y="3634468"/>
                </a:lnTo>
                <a:lnTo>
                  <a:pt x="0" y="3634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Freeform 14"/>
          <p:cNvSpPr/>
          <p:nvPr/>
        </p:nvSpPr>
        <p:spPr>
          <a:xfrm>
            <a:off x="295972" y="1202487"/>
            <a:ext cx="1633101" cy="1499731"/>
          </a:xfrm>
          <a:custGeom>
            <a:avLst/>
            <a:gdLst/>
            <a:ahLst/>
            <a:cxnLst/>
            <a:rect l="l" t="t" r="r" b="b"/>
            <a:pathLst>
              <a:path w="1633101" h="1499731">
                <a:moveTo>
                  <a:pt x="0" y="0"/>
                </a:moveTo>
                <a:lnTo>
                  <a:pt x="1633101" y="0"/>
                </a:lnTo>
                <a:lnTo>
                  <a:pt x="1633101" y="1499731"/>
                </a:lnTo>
                <a:lnTo>
                  <a:pt x="0" y="14997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a:off x="16956286" y="-255387"/>
            <a:ext cx="1633101" cy="1499731"/>
          </a:xfrm>
          <a:custGeom>
            <a:avLst/>
            <a:gdLst/>
            <a:ahLst/>
            <a:cxnLst/>
            <a:rect l="l" t="t" r="r" b="b"/>
            <a:pathLst>
              <a:path w="1633101" h="1499731">
                <a:moveTo>
                  <a:pt x="0" y="0"/>
                </a:moveTo>
                <a:lnTo>
                  <a:pt x="1633101" y="0"/>
                </a:lnTo>
                <a:lnTo>
                  <a:pt x="1633101" y="1499731"/>
                </a:lnTo>
                <a:lnTo>
                  <a:pt x="0" y="14997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6" name="Group 16"/>
          <p:cNvGrpSpPr/>
          <p:nvPr/>
        </p:nvGrpSpPr>
        <p:grpSpPr>
          <a:xfrm>
            <a:off x="16883051" y="8309083"/>
            <a:ext cx="1226527" cy="118066"/>
            <a:chOff x="0" y="0"/>
            <a:chExt cx="323036" cy="31095"/>
          </a:xfrm>
        </p:grpSpPr>
        <p:sp>
          <p:nvSpPr>
            <p:cNvPr id="17" name="Freeform 17"/>
            <p:cNvSpPr/>
            <p:nvPr/>
          </p:nvSpPr>
          <p:spPr>
            <a:xfrm>
              <a:off x="0" y="0"/>
              <a:ext cx="323036" cy="31095"/>
            </a:xfrm>
            <a:custGeom>
              <a:avLst/>
              <a:gdLst/>
              <a:ahLst/>
              <a:cxnLst/>
              <a:rect l="l" t="t" r="r" b="b"/>
              <a:pathLst>
                <a:path w="323036" h="31095">
                  <a:moveTo>
                    <a:pt x="0" y="0"/>
                  </a:moveTo>
                  <a:lnTo>
                    <a:pt x="323036" y="0"/>
                  </a:lnTo>
                  <a:lnTo>
                    <a:pt x="323036" y="31095"/>
                  </a:lnTo>
                  <a:lnTo>
                    <a:pt x="0" y="31095"/>
                  </a:lnTo>
                  <a:close/>
                </a:path>
              </a:pathLst>
            </a:custGeom>
            <a:solidFill>
              <a:srgbClr val="FFFAF0"/>
            </a:solidFill>
          </p:spPr>
        </p:sp>
        <p:sp>
          <p:nvSpPr>
            <p:cNvPr id="18" name="TextBox 18"/>
            <p:cNvSpPr txBox="1"/>
            <p:nvPr/>
          </p:nvSpPr>
          <p:spPr>
            <a:xfrm>
              <a:off x="0" y="-38100"/>
              <a:ext cx="323036" cy="6919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9" name="Group 19"/>
          <p:cNvGrpSpPr/>
          <p:nvPr/>
        </p:nvGrpSpPr>
        <p:grpSpPr>
          <a:xfrm>
            <a:off x="11717884" y="3465872"/>
            <a:ext cx="77950" cy="7795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2" name="Group 22"/>
          <p:cNvGrpSpPr/>
          <p:nvPr/>
        </p:nvGrpSpPr>
        <p:grpSpPr>
          <a:xfrm>
            <a:off x="11922966" y="3465872"/>
            <a:ext cx="77950" cy="7795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5" name="Group 25"/>
          <p:cNvGrpSpPr/>
          <p:nvPr/>
        </p:nvGrpSpPr>
        <p:grpSpPr>
          <a:xfrm>
            <a:off x="6152149" y="3465872"/>
            <a:ext cx="77950" cy="77950"/>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8" name="Group 28"/>
          <p:cNvGrpSpPr/>
          <p:nvPr/>
        </p:nvGrpSpPr>
        <p:grpSpPr>
          <a:xfrm>
            <a:off x="6716375" y="2102713"/>
            <a:ext cx="77950" cy="77950"/>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1" name="TextBox 31"/>
          <p:cNvSpPr txBox="1"/>
          <p:nvPr/>
        </p:nvSpPr>
        <p:spPr>
          <a:xfrm>
            <a:off x="12283198" y="3228866"/>
            <a:ext cx="4774054" cy="5386090"/>
          </a:xfrm>
          <a:prstGeom prst="rect">
            <a:avLst/>
          </a:prstGeom>
        </p:spPr>
        <p:txBody>
          <a:bodyPr wrap="square" lIns="0" tIns="0" rIns="0" bIns="0" rtlCol="0" anchor="t">
            <a:spAutoFit/>
          </a:bodyPr>
          <a:lstStyle/>
          <a:p>
            <a:pPr algn="just">
              <a:lnSpc>
                <a:spcPts val="4200"/>
              </a:lnSpc>
            </a:pPr>
            <a:r>
              <a:rPr lang="vi-VN" sz="3600">
                <a:latin typeface="Times New Roman" panose="02020603050405020304" pitchFamily="18" charset="0"/>
                <a:cs typeface="Times New Roman" panose="02020603050405020304" pitchFamily="18" charset="0"/>
              </a:rPr>
              <a:t>Là tạo lập văn bản tự sự có các yếu tố hư cấu và có tính chất nghệ thuật nhất định. Người viết có thể tưởng tưởng tượng những sự việc, nhân vật hoàn toàn không có thật. Truyện đã thể hiện những gửi gắm những thông điệp về cuộc sống.</a:t>
            </a:r>
            <a:endParaRPr lang="en-US" sz="32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2" name="TextBox 32"/>
          <p:cNvSpPr txBox="1"/>
          <p:nvPr/>
        </p:nvSpPr>
        <p:spPr>
          <a:xfrm>
            <a:off x="12468142" y="1575198"/>
            <a:ext cx="5035036" cy="615553"/>
          </a:xfrm>
          <a:prstGeom prst="rect">
            <a:avLst/>
          </a:prstGeom>
        </p:spPr>
        <p:txBody>
          <a:bodyPr lIns="0" tIns="0" rIns="0" bIns="0" rtlCol="0" anchor="t">
            <a:spAutoFit/>
          </a:bodyPr>
          <a:lstStyle/>
          <a:p>
            <a:pPr algn="ctr"/>
            <a:r>
              <a:rPr lang="vi-VN" sz="4000" b="1">
                <a:latin typeface="Times New Roman" panose="02020603050405020304" pitchFamily="18" charset="0"/>
                <a:cs typeface="Times New Roman" panose="02020603050405020304" pitchFamily="18" charset="0"/>
              </a:rPr>
              <a:t>Viết truyện kể sáng tạo</a:t>
            </a:r>
            <a:endParaRPr lang="en-US" sz="36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3" name="TextBox 33"/>
          <p:cNvSpPr txBox="1"/>
          <p:nvPr/>
        </p:nvSpPr>
        <p:spPr>
          <a:xfrm>
            <a:off x="6850574" y="4159146"/>
            <a:ext cx="4549962" cy="4308872"/>
          </a:xfrm>
          <a:prstGeom prst="rect">
            <a:avLst/>
          </a:prstGeom>
        </p:spPr>
        <p:txBody>
          <a:bodyPr lIns="0" tIns="0" rIns="0" bIns="0" rtlCol="0" anchor="t">
            <a:spAutoFit/>
          </a:bodyPr>
          <a:lstStyle/>
          <a:p>
            <a:pPr algn="just">
              <a:lnSpc>
                <a:spcPts val="4200"/>
              </a:lnSpc>
            </a:pPr>
            <a:r>
              <a:rPr lang="vi-VN" sz="3600">
                <a:latin typeface="Times New Roman" panose="02020603050405020304" pitchFamily="18" charset="0"/>
                <a:cs typeface="Times New Roman" panose="02020603050405020304" pitchFamily="18" charset="0"/>
              </a:rPr>
              <a:t>Truyện kể sáng tạo có thể là một câu chuyện hoàn toàn mới hoặc mô phỏng một truyện đã có nhưng điều chỉnh, thay đổi các chi tiết, sự việc, nhân vật... theo ý tưởng của người kể.</a:t>
            </a:r>
            <a:endParaRPr lang="en-US" sz="32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4" name="TextBox 34"/>
          <p:cNvSpPr txBox="1"/>
          <p:nvPr/>
        </p:nvSpPr>
        <p:spPr>
          <a:xfrm>
            <a:off x="7723044" y="1575198"/>
            <a:ext cx="3560203" cy="615553"/>
          </a:xfrm>
          <a:prstGeom prst="rect">
            <a:avLst/>
          </a:prstGeom>
        </p:spPr>
        <p:txBody>
          <a:bodyPr lIns="0" tIns="0" rIns="0" bIns="0" rtlCol="0" anchor="t">
            <a:spAutoFit/>
          </a:bodyPr>
          <a:lstStyle/>
          <a:p>
            <a:pPr algn="ctr"/>
            <a:r>
              <a:rPr lang="vi-VN" sz="4000" b="1">
                <a:latin typeface="Times New Roman" panose="02020603050405020304" pitchFamily="18" charset="0"/>
                <a:cs typeface="Times New Roman" panose="02020603050405020304" pitchFamily="18" charset="0"/>
              </a:rPr>
              <a:t>Đặc điểm</a:t>
            </a:r>
            <a:endParaRPr lang="en-US" sz="36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35" name="TextBox 35"/>
          <p:cNvSpPr txBox="1"/>
          <p:nvPr/>
        </p:nvSpPr>
        <p:spPr>
          <a:xfrm>
            <a:off x="1454318" y="2969364"/>
            <a:ext cx="4549962" cy="6093976"/>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Truyện kể sáng tạo là một văn bản tự sự, ở đó người kể (có thể là nhân vật trong truyện- ngôi thứ nhất, hoặc người ngoài cuộc- ngôi thứ ba) kể lại một cách sáng tạo những việc đã diễn ra ở một thời gian, không gian nào đó, gắn với những nhân vật cụ thể. </a:t>
            </a:r>
            <a:endParaRPr lang="en-GB" sz="3600">
              <a:latin typeface="Times New Roman" panose="02020603050405020304" pitchFamily="18" charset="0"/>
              <a:cs typeface="Times New Roman" panose="02020603050405020304" pitchFamily="18" charset="0"/>
            </a:endParaRPr>
          </a:p>
        </p:txBody>
      </p:sp>
      <p:sp>
        <p:nvSpPr>
          <p:cNvPr id="36" name="TextBox 36"/>
          <p:cNvSpPr txBox="1"/>
          <p:nvPr/>
        </p:nvSpPr>
        <p:spPr>
          <a:xfrm>
            <a:off x="2366357" y="1575198"/>
            <a:ext cx="3345435" cy="615553"/>
          </a:xfrm>
          <a:prstGeom prst="rect">
            <a:avLst/>
          </a:prstGeom>
        </p:spPr>
        <p:txBody>
          <a:bodyPr lIns="0" tIns="0" rIns="0" bIns="0" rtlCol="0" anchor="t">
            <a:spAutoFit/>
          </a:bodyPr>
          <a:lstStyle/>
          <a:p>
            <a:pPr algn="ctr"/>
            <a:r>
              <a:rPr lang="vi-VN" sz="4000" b="1">
                <a:latin typeface="Times New Roman" panose="02020603050405020304" pitchFamily="18" charset="0"/>
                <a:cs typeface="Times New Roman" panose="02020603050405020304" pitchFamily="18" charset="0"/>
              </a:rPr>
              <a:t>Khái niệm</a:t>
            </a:r>
            <a:endParaRPr lang="en-US" sz="36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Tree>
    <p:extLst>
      <p:ext uri="{BB962C8B-B14F-4D97-AF65-F5344CB8AC3E}">
        <p14:creationId xmlns:p14="http://schemas.microsoft.com/office/powerpoint/2010/main" val="294669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par>
                                <p:cTn id="52" presetID="16" presetClass="entr" presetSubtype="21"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inVertical)">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387" y="8416960"/>
            <a:ext cx="9522564" cy="2182254"/>
          </a:xfrm>
          <a:custGeom>
            <a:avLst/>
            <a:gdLst/>
            <a:ahLst/>
            <a:cxnLst/>
            <a:rect l="l" t="t" r="r" b="b"/>
            <a:pathLst>
              <a:path w="9522564" h="2182254">
                <a:moveTo>
                  <a:pt x="0" y="0"/>
                </a:moveTo>
                <a:lnTo>
                  <a:pt x="9522564" y="0"/>
                </a:lnTo>
                <a:lnTo>
                  <a:pt x="9522564" y="2182254"/>
                </a:lnTo>
                <a:lnTo>
                  <a:pt x="0" y="21822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066823" y="8416960"/>
            <a:ext cx="9522564" cy="2182254"/>
          </a:xfrm>
          <a:custGeom>
            <a:avLst/>
            <a:gdLst/>
            <a:ahLst/>
            <a:cxnLst/>
            <a:rect l="l" t="t" r="r" b="b"/>
            <a:pathLst>
              <a:path w="9522564" h="2182254">
                <a:moveTo>
                  <a:pt x="9522564" y="0"/>
                </a:moveTo>
                <a:lnTo>
                  <a:pt x="0" y="0"/>
                </a:lnTo>
                <a:lnTo>
                  <a:pt x="0" y="2182254"/>
                </a:lnTo>
                <a:lnTo>
                  <a:pt x="9522564" y="2182254"/>
                </a:lnTo>
                <a:lnTo>
                  <a:pt x="952256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473744">
            <a:off x="-3522464" y="-2702146"/>
            <a:ext cx="6362835" cy="5769883"/>
          </a:xfrm>
          <a:custGeom>
            <a:avLst/>
            <a:gdLst/>
            <a:ahLst/>
            <a:cxnLst/>
            <a:rect l="l" t="t" r="r" b="b"/>
            <a:pathLst>
              <a:path w="6362835" h="5769883">
                <a:moveTo>
                  <a:pt x="0" y="0"/>
                </a:moveTo>
                <a:lnTo>
                  <a:pt x="6362835" y="0"/>
                </a:lnTo>
                <a:lnTo>
                  <a:pt x="6362835" y="5769883"/>
                </a:lnTo>
                <a:lnTo>
                  <a:pt x="0" y="57698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flipV="1">
            <a:off x="-497631" y="-645956"/>
            <a:ext cx="9699148" cy="2088011"/>
          </a:xfrm>
          <a:custGeom>
            <a:avLst/>
            <a:gdLst/>
            <a:ahLst/>
            <a:cxnLst/>
            <a:rect l="l" t="t" r="r" b="b"/>
            <a:pathLst>
              <a:path w="9699148" h="2088011">
                <a:moveTo>
                  <a:pt x="0" y="2088011"/>
                </a:moveTo>
                <a:lnTo>
                  <a:pt x="9699148" y="2088011"/>
                </a:lnTo>
                <a:lnTo>
                  <a:pt x="9699148" y="0"/>
                </a:lnTo>
                <a:lnTo>
                  <a:pt x="0" y="0"/>
                </a:lnTo>
                <a:lnTo>
                  <a:pt x="0"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flipV="1">
            <a:off x="9066823" y="-697292"/>
            <a:ext cx="9699148" cy="2088011"/>
          </a:xfrm>
          <a:custGeom>
            <a:avLst/>
            <a:gdLst/>
            <a:ahLst/>
            <a:cxnLst/>
            <a:rect l="l" t="t" r="r" b="b"/>
            <a:pathLst>
              <a:path w="9699148" h="2088011">
                <a:moveTo>
                  <a:pt x="9699148" y="2088011"/>
                </a:moveTo>
                <a:lnTo>
                  <a:pt x="0" y="2088011"/>
                </a:lnTo>
                <a:lnTo>
                  <a:pt x="0" y="0"/>
                </a:lnTo>
                <a:lnTo>
                  <a:pt x="9699148" y="0"/>
                </a:lnTo>
                <a:lnTo>
                  <a:pt x="9699148" y="208801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296921" y="7229699"/>
            <a:ext cx="1805701" cy="2812254"/>
          </a:xfrm>
          <a:custGeom>
            <a:avLst/>
            <a:gdLst/>
            <a:ahLst/>
            <a:cxnLst/>
            <a:rect l="l" t="t" r="r" b="b"/>
            <a:pathLst>
              <a:path w="1805701" h="2812254">
                <a:moveTo>
                  <a:pt x="0" y="0"/>
                </a:moveTo>
                <a:lnTo>
                  <a:pt x="1805702" y="0"/>
                </a:lnTo>
                <a:lnTo>
                  <a:pt x="1805702"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8000295">
            <a:off x="2945709" y="295237"/>
            <a:ext cx="941889" cy="1466926"/>
          </a:xfrm>
          <a:custGeom>
            <a:avLst/>
            <a:gdLst/>
            <a:ahLst/>
            <a:cxnLst/>
            <a:rect l="l" t="t" r="r" b="b"/>
            <a:pathLst>
              <a:path w="941889" h="1466926">
                <a:moveTo>
                  <a:pt x="0" y="0"/>
                </a:moveTo>
                <a:lnTo>
                  <a:pt x="941888" y="0"/>
                </a:lnTo>
                <a:lnTo>
                  <a:pt x="941888" y="1466926"/>
                </a:lnTo>
                <a:lnTo>
                  <a:pt x="0" y="14669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139676">
            <a:off x="14175751" y="6565423"/>
            <a:ext cx="4975463" cy="4913270"/>
          </a:xfrm>
          <a:custGeom>
            <a:avLst/>
            <a:gdLst/>
            <a:ahLst/>
            <a:cxnLst/>
            <a:rect l="l" t="t" r="r" b="b"/>
            <a:pathLst>
              <a:path w="4975463" h="4913270">
                <a:moveTo>
                  <a:pt x="0" y="0"/>
                </a:moveTo>
                <a:lnTo>
                  <a:pt x="4975463" y="0"/>
                </a:lnTo>
                <a:lnTo>
                  <a:pt x="4975463" y="4913270"/>
                </a:lnTo>
                <a:lnTo>
                  <a:pt x="0" y="491327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577290">
            <a:off x="16547172" y="336625"/>
            <a:ext cx="1805701" cy="2812254"/>
          </a:xfrm>
          <a:custGeom>
            <a:avLst/>
            <a:gdLst/>
            <a:ahLst/>
            <a:cxnLst/>
            <a:rect l="l" t="t" r="r" b="b"/>
            <a:pathLst>
              <a:path w="1805701" h="2812254">
                <a:moveTo>
                  <a:pt x="0" y="0"/>
                </a:moveTo>
                <a:lnTo>
                  <a:pt x="1805701" y="0"/>
                </a:lnTo>
                <a:lnTo>
                  <a:pt x="1805701" y="2812254"/>
                </a:lnTo>
                <a:lnTo>
                  <a:pt x="0" y="281225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4" name="Group 14"/>
          <p:cNvGrpSpPr/>
          <p:nvPr/>
        </p:nvGrpSpPr>
        <p:grpSpPr>
          <a:xfrm>
            <a:off x="1269729" y="2038131"/>
            <a:ext cx="318339" cy="31833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1749993" y="2038131"/>
            <a:ext cx="318339" cy="31833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444875" y="8130515"/>
            <a:ext cx="505310" cy="50531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16446899" y="7734590"/>
            <a:ext cx="538705" cy="53870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0"/>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6" name="TextBox 26"/>
          <p:cNvSpPr txBox="1"/>
          <p:nvPr/>
        </p:nvSpPr>
        <p:spPr>
          <a:xfrm>
            <a:off x="3062990" y="3389863"/>
            <a:ext cx="12133528" cy="5416868"/>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 Xác định mục đích viết truyện kể sáng tạo (Mục đích viết truyện kể sáng tạo là gì?)</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Xác định vấn đề trọng tâm, ngôi kể (Truyện kể về việc gì? </a:t>
            </a:r>
            <a:r>
              <a:rPr lang="fr-FR" sz="4400">
                <a:latin typeface="Times New Roman" panose="02020603050405020304" pitchFamily="18" charset="0"/>
                <a:cs typeface="Times New Roman" panose="02020603050405020304" pitchFamily="18" charset="0"/>
              </a:rPr>
              <a:t>Ai là người kể chuyện?)</a:t>
            </a:r>
            <a:endParaRPr lang="en-GB" sz="4400">
              <a:latin typeface="Times New Roman" panose="02020603050405020304" pitchFamily="18" charset="0"/>
              <a:cs typeface="Times New Roman" panose="02020603050405020304" pitchFamily="18" charset="0"/>
            </a:endParaRPr>
          </a:p>
          <a:p>
            <a:pPr algn="just"/>
            <a:r>
              <a:rPr lang="fr-FR" sz="4400">
                <a:latin typeface="Times New Roman" panose="02020603050405020304" pitchFamily="18" charset="0"/>
                <a:cs typeface="Times New Roman" panose="02020603050405020304" pitchFamily="18" charset="0"/>
              </a:rPr>
              <a:t>- Xác định kết cấu truyện (Truyện mở đầu, diễn biến, kết thúc như thế nào?).</a:t>
            </a:r>
            <a:endParaRPr lang="en-GB" sz="4400">
              <a:latin typeface="Times New Roman" panose="02020603050405020304" pitchFamily="18" charset="0"/>
              <a:cs typeface="Times New Roman" panose="02020603050405020304" pitchFamily="18" charset="0"/>
            </a:endParaRPr>
          </a:p>
          <a:p>
            <a:pPr algn="just"/>
            <a:r>
              <a:rPr lang="fr-FR" sz="4400">
                <a:latin typeface="Times New Roman" panose="02020603050405020304" pitchFamily="18" charset="0"/>
                <a:cs typeface="Times New Roman" panose="02020603050405020304" pitchFamily="18" charset="0"/>
              </a:rPr>
              <a:t>- Cần đưa yếu tố miêu tả, biểu cảm (Cần đưa vào đoạn nào? </a:t>
            </a:r>
            <a:r>
              <a:rPr lang="en-US" sz="4400">
                <a:latin typeface="Times New Roman" panose="02020603050405020304" pitchFamily="18" charset="0"/>
                <a:cs typeface="Times New Roman" panose="02020603050405020304" pitchFamily="18" charset="0"/>
              </a:rPr>
              <a:t>Nhằm mục đích gì?)</a:t>
            </a:r>
            <a:endParaRPr lang="en-US" sz="4000" b="1">
              <a:solidFill>
                <a:srgbClr val="823113"/>
              </a:solidFill>
              <a:latin typeface="Times New Roman" panose="02020603050405020304" pitchFamily="18" charset="0"/>
              <a:ea typeface="Poppins Bold"/>
              <a:cs typeface="Times New Roman" panose="02020603050405020304" pitchFamily="18" charset="0"/>
              <a:sym typeface="Poppins Bold"/>
            </a:endParaRPr>
          </a:p>
        </p:txBody>
      </p:sp>
      <p:sp>
        <p:nvSpPr>
          <p:cNvPr id="27" name="TextBox 27"/>
          <p:cNvSpPr txBox="1"/>
          <p:nvPr/>
        </p:nvSpPr>
        <p:spPr>
          <a:xfrm>
            <a:off x="3620520" y="1114801"/>
            <a:ext cx="9888780" cy="1846659"/>
          </a:xfrm>
          <a:prstGeom prst="rect">
            <a:avLst/>
          </a:prstGeom>
        </p:spPr>
        <p:txBody>
          <a:bodyPr wrap="square" lIns="0" tIns="0" rIns="0" bIns="0" rtlCol="0" anchor="t">
            <a:spAutoFit/>
          </a:bodyPr>
          <a:lstStyle/>
          <a:p>
            <a:pPr algn="ctr"/>
            <a:r>
              <a:rPr lang="vi-VN" sz="6000" b="1">
                <a:latin typeface="Times New Roman" panose="02020603050405020304" pitchFamily="18" charset="0"/>
                <a:cs typeface="Times New Roman" panose="02020603050405020304" pitchFamily="18" charset="0"/>
              </a:rPr>
              <a:t>2. Những lưu ý khi viết </a:t>
            </a:r>
            <a:endParaRPr lang="vi-VN" sz="6000" b="1" smtClean="0">
              <a:latin typeface="Times New Roman" panose="02020603050405020304" pitchFamily="18" charset="0"/>
              <a:cs typeface="Times New Roman" panose="02020603050405020304" pitchFamily="18" charset="0"/>
            </a:endParaRPr>
          </a:p>
          <a:p>
            <a:pPr algn="ctr"/>
            <a:r>
              <a:rPr lang="vi-VN" sz="6000" b="1" smtClean="0">
                <a:latin typeface="Times New Roman" panose="02020603050405020304" pitchFamily="18" charset="0"/>
                <a:cs typeface="Times New Roman" panose="02020603050405020304" pitchFamily="18" charset="0"/>
              </a:rPr>
              <a:t>truyện </a:t>
            </a:r>
            <a:r>
              <a:rPr lang="vi-VN" sz="6000" b="1">
                <a:latin typeface="Times New Roman" panose="02020603050405020304" pitchFamily="18" charset="0"/>
                <a:cs typeface="Times New Roman" panose="02020603050405020304" pitchFamily="18" charset="0"/>
              </a:rPr>
              <a:t>kể sáng tạo</a:t>
            </a:r>
            <a:endParaRPr lang="en-US" sz="6000">
              <a:solidFill>
                <a:srgbClr val="FBF1E5"/>
              </a:solidFill>
              <a:latin typeface="Times New Roman" panose="02020603050405020304" pitchFamily="18" charset="0"/>
              <a:ea typeface="More Sugar"/>
              <a:cs typeface="Times New Roman" panose="02020603050405020304" pitchFamily="18" charset="0"/>
              <a:sym typeface="More Sugar"/>
            </a:endParaRPr>
          </a:p>
        </p:txBody>
      </p:sp>
    </p:spTree>
    <p:extLst>
      <p:ext uri="{BB962C8B-B14F-4D97-AF65-F5344CB8AC3E}">
        <p14:creationId xmlns:p14="http://schemas.microsoft.com/office/powerpoint/2010/main" val="14074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2131</Words>
  <Application>Microsoft Office PowerPoint</Application>
  <PresentationFormat>Custom</PresentationFormat>
  <Paragraphs>298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More Sugar</vt:lpstr>
      <vt:lpstr>Poppins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Pink Cute Illustrative Group Project Presentation</dc:title>
  <cp:lastModifiedBy>asus PC</cp:lastModifiedBy>
  <cp:revision>67</cp:revision>
  <dcterms:created xsi:type="dcterms:W3CDTF">2006-08-16T00:00:00Z</dcterms:created>
  <dcterms:modified xsi:type="dcterms:W3CDTF">2024-11-14T12:05:43Z</dcterms:modified>
  <dc:identifier>DAGShVxR9zY</dc:identifier>
</cp:coreProperties>
</file>