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82" r:id="rId4"/>
    <p:sldId id="296" r:id="rId5"/>
    <p:sldId id="297" r:id="rId6"/>
    <p:sldId id="334" r:id="rId7"/>
    <p:sldId id="305" r:id="rId8"/>
    <p:sldId id="299" r:id="rId9"/>
    <p:sldId id="284" r:id="rId10"/>
    <p:sldId id="333" r:id="rId11"/>
    <p:sldId id="307" r:id="rId12"/>
    <p:sldId id="308" r:id="rId13"/>
    <p:sldId id="310" r:id="rId14"/>
    <p:sldId id="330" r:id="rId15"/>
    <p:sldId id="331" r:id="rId16"/>
    <p:sldId id="327" r:id="rId17"/>
    <p:sldId id="273" r:id="rId18"/>
    <p:sldId id="33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6D4"/>
    <a:srgbClr val="F9F4C7"/>
    <a:srgbClr val="FFCC99"/>
    <a:srgbClr val="66FFCC"/>
    <a:srgbClr val="CC9900"/>
    <a:srgbClr val="0099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9822" autoAdjust="0"/>
  </p:normalViewPr>
  <p:slideViewPr>
    <p:cSldViewPr snapToGrid="0">
      <p:cViewPr varScale="1">
        <p:scale>
          <a:sx n="70" d="100"/>
          <a:sy n="70" d="100"/>
        </p:scale>
        <p:origin x="-48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CC64-53CD-481A-ABC5-E49B420D48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441AA2-6CBE-4AB7-8ECA-02499E5C9479}">
      <dgm:prSet phldrT="[Text]" custT="1"/>
      <dgm:spPr/>
      <dgm:t>
        <a:bodyPr/>
        <a:lstStyle/>
        <a:p>
          <a:r>
            <a:rPr lang="en-US" sz="1700" smtClean="0"/>
            <a:t>a</a:t>
          </a:r>
          <a:endParaRPr lang="vi-VN" sz="1700"/>
        </a:p>
      </dgm:t>
    </dgm:pt>
    <dgm:pt modelId="{344E54A4-3954-4E36-8A86-F7BCC4B213AF}" type="parTrans" cxnId="{FB5B55B7-09A3-45AC-9B29-C785997EC4FD}">
      <dgm:prSet/>
      <dgm:spPr/>
      <dgm:t>
        <a:bodyPr/>
        <a:lstStyle/>
        <a:p>
          <a:endParaRPr lang="vi-VN" sz="1500"/>
        </a:p>
      </dgm:t>
    </dgm:pt>
    <dgm:pt modelId="{0A73C0F1-F1AE-4779-A441-5D6E698FACF7}" type="sibTrans" cxnId="{FB5B55B7-09A3-45AC-9B29-C785997EC4FD}">
      <dgm:prSet/>
      <dgm:spPr/>
      <dgm:t>
        <a:bodyPr/>
        <a:lstStyle/>
        <a:p>
          <a:endParaRPr lang="vi-VN" sz="1500"/>
        </a:p>
      </dgm:t>
    </dgm:pt>
    <dgm:pt modelId="{E93B18A2-F2DB-4883-9793-576F14ABF4E9}">
      <dgm:prSet phldrT="[Text]" custT="1"/>
      <dgm:spPr>
        <a:solidFill>
          <a:srgbClr val="FFCC99">
            <a:alpha val="89804"/>
          </a:srgbClr>
        </a:solidFill>
      </dgm:spPr>
      <dgm:t>
        <a:bodyPr/>
        <a:lstStyle/>
        <a:p>
          <a:r>
            <a:rPr lang="vi-VN" sz="1700" smtClean="0"/>
            <a:t>Biện pháp đảo ngữ: </a:t>
          </a:r>
          <a:r>
            <a:rPr lang="vi-VN" sz="1700" b="1" i="1" smtClean="0"/>
            <a:t>Lom khom dưới núi</a:t>
          </a:r>
          <a:endParaRPr lang="vi-VN" sz="1700" b="1" i="1"/>
        </a:p>
      </dgm:t>
    </dgm:pt>
    <dgm:pt modelId="{6EE9DA89-5A36-44CA-B33B-A044D31EC7BB}" type="parTrans" cxnId="{D8ACBF46-7CF2-4016-BC89-557CF630696E}">
      <dgm:prSet/>
      <dgm:spPr/>
      <dgm:t>
        <a:bodyPr/>
        <a:lstStyle/>
        <a:p>
          <a:endParaRPr lang="vi-VN" sz="1500"/>
        </a:p>
      </dgm:t>
    </dgm:pt>
    <dgm:pt modelId="{0CC90464-C69D-4EC3-A8B2-ED782CC3DE24}" type="sibTrans" cxnId="{D8ACBF46-7CF2-4016-BC89-557CF630696E}">
      <dgm:prSet/>
      <dgm:spPr/>
      <dgm:t>
        <a:bodyPr/>
        <a:lstStyle/>
        <a:p>
          <a:endParaRPr lang="vi-VN" sz="1500"/>
        </a:p>
      </dgm:t>
    </dgm:pt>
    <dgm:pt modelId="{851ABC1F-7099-4967-9E95-73103FAB6F37}">
      <dgm:prSet phldrT="[Text]" custT="1"/>
      <dgm:spPr>
        <a:solidFill>
          <a:srgbClr val="FFCC99">
            <a:alpha val="89804"/>
          </a:srgbClr>
        </a:solidFill>
      </dgm:spPr>
      <dgm:t>
        <a:bodyPr/>
        <a:lstStyle/>
        <a:p>
          <a:r>
            <a:rPr lang="vi-VN" sz="1700" smtClean="0"/>
            <a:t>Tác dụng: Nhấn mạnh sự vất vả, đói nghèo, lam lũ của người dân vùng Đèo Ngang</a:t>
          </a:r>
          <a:endParaRPr lang="vi-VN" sz="1700"/>
        </a:p>
      </dgm:t>
    </dgm:pt>
    <dgm:pt modelId="{1D1EC575-EDDE-40B7-8D34-17E511700F81}" type="parTrans" cxnId="{007A6253-EB9B-465C-ADAF-E16BF71D6DAE}">
      <dgm:prSet/>
      <dgm:spPr/>
      <dgm:t>
        <a:bodyPr/>
        <a:lstStyle/>
        <a:p>
          <a:endParaRPr lang="vi-VN" sz="1500"/>
        </a:p>
      </dgm:t>
    </dgm:pt>
    <dgm:pt modelId="{E930423F-F4AB-4417-AD56-9842CAF825D3}" type="sibTrans" cxnId="{007A6253-EB9B-465C-ADAF-E16BF71D6DAE}">
      <dgm:prSet/>
      <dgm:spPr/>
      <dgm:t>
        <a:bodyPr/>
        <a:lstStyle/>
        <a:p>
          <a:endParaRPr lang="vi-VN" sz="1500"/>
        </a:p>
      </dgm:t>
    </dgm:pt>
    <dgm:pt modelId="{1A2367AF-2F81-4589-9FF3-DE2D450300B5}">
      <dgm:prSet phldrT="[Text]" custT="1"/>
      <dgm:spPr/>
      <dgm:t>
        <a:bodyPr/>
        <a:lstStyle/>
        <a:p>
          <a:r>
            <a:rPr lang="en-US" sz="1700" smtClean="0"/>
            <a:t>c</a:t>
          </a:r>
          <a:endParaRPr lang="vi-VN" sz="1700"/>
        </a:p>
      </dgm:t>
    </dgm:pt>
    <dgm:pt modelId="{777A1268-4E33-487F-A2F8-F0F9B65F5E41}" type="parTrans" cxnId="{F6F532E5-C883-4579-94C6-1528A1C9351F}">
      <dgm:prSet/>
      <dgm:spPr/>
      <dgm:t>
        <a:bodyPr/>
        <a:lstStyle/>
        <a:p>
          <a:endParaRPr lang="vi-VN" sz="1500"/>
        </a:p>
      </dgm:t>
    </dgm:pt>
    <dgm:pt modelId="{2A7FC0C8-3B6C-4ED9-8E90-1CA2B9814EC0}" type="sibTrans" cxnId="{F6F532E5-C883-4579-94C6-1528A1C9351F}">
      <dgm:prSet/>
      <dgm:spPr/>
      <dgm:t>
        <a:bodyPr/>
        <a:lstStyle/>
        <a:p>
          <a:endParaRPr lang="vi-VN" sz="1500"/>
        </a:p>
      </dgm:t>
    </dgm:pt>
    <dgm:pt modelId="{8C9EBF7F-F86F-43C0-9CB7-F2B01E55A497}">
      <dgm:prSet phldrT="[Text]" custT="1"/>
      <dgm:spPr>
        <a:solidFill>
          <a:srgbClr val="FFCC99">
            <a:alpha val="90000"/>
          </a:srgbClr>
        </a:solidFill>
      </dgm:spPr>
      <dgm:t>
        <a:bodyPr/>
        <a:lstStyle/>
        <a:p>
          <a:r>
            <a:rPr lang="vi-VN" sz="1700" smtClean="0"/>
            <a:t>Biện pháp đảo ngữ</a:t>
          </a:r>
          <a:r>
            <a:rPr lang="vi-VN" sz="1700" b="1" smtClean="0"/>
            <a:t>:</a:t>
          </a:r>
          <a:r>
            <a:rPr lang="vi-VN" sz="1700" b="1" i="1" smtClean="0"/>
            <a:t> Lôi thôi sĩ tử</a:t>
          </a:r>
          <a:r>
            <a:rPr lang="en-US" sz="1700" b="1" i="1" smtClean="0"/>
            <a:t>, </a:t>
          </a:r>
          <a:r>
            <a:rPr lang="vi-VN" sz="1700" b="1" i="1" smtClean="0"/>
            <a:t>Ậm oẹ quan trường</a:t>
          </a:r>
          <a:endParaRPr lang="vi-VN" sz="1700" b="1" i="1"/>
        </a:p>
      </dgm:t>
    </dgm:pt>
    <dgm:pt modelId="{6DF4012F-A298-4EB6-BA3E-57F5ACAE81A9}" type="parTrans" cxnId="{9F4BFD01-CF92-4DB5-89A1-518020A4207A}">
      <dgm:prSet/>
      <dgm:spPr/>
      <dgm:t>
        <a:bodyPr/>
        <a:lstStyle/>
        <a:p>
          <a:endParaRPr lang="vi-VN" sz="1500"/>
        </a:p>
      </dgm:t>
    </dgm:pt>
    <dgm:pt modelId="{4BF6AD7C-990E-4A2D-93D6-B4FF0F99DC8B}" type="sibTrans" cxnId="{9F4BFD01-CF92-4DB5-89A1-518020A4207A}">
      <dgm:prSet/>
      <dgm:spPr/>
      <dgm:t>
        <a:bodyPr/>
        <a:lstStyle/>
        <a:p>
          <a:endParaRPr lang="vi-VN" sz="1500"/>
        </a:p>
      </dgm:t>
    </dgm:pt>
    <dgm:pt modelId="{23864772-7E6E-4D5C-A8BA-1570154A1A3A}">
      <dgm:prSet phldrT="[Text]" custT="1"/>
      <dgm:spPr>
        <a:solidFill>
          <a:srgbClr val="FFCC99">
            <a:alpha val="90000"/>
          </a:srgbClr>
        </a:solidFill>
      </dgm:spPr>
      <dgm:t>
        <a:bodyPr/>
        <a:lstStyle/>
        <a:p>
          <a:r>
            <a:rPr lang="vi-VN" sz="1700" smtClean="0"/>
            <a:t>Tác dụng: nhấn mạnh vẻ ngoài cẩu thả của những vị quan hiền tài của đất nước trong thời gian  đấy</a:t>
          </a:r>
          <a:r>
            <a:rPr lang="en-US" sz="1700" smtClean="0"/>
            <a:t> ; </a:t>
          </a:r>
          <a:r>
            <a:rPr lang="vi-VN" sz="1700" smtClean="0"/>
            <a:t>nhấn mạnh thái độ, tác phong của quan trường trong kì thi tìm kiếm nhân tài cho đất nước.</a:t>
          </a:r>
          <a:endParaRPr lang="vi-VN" sz="1700"/>
        </a:p>
      </dgm:t>
    </dgm:pt>
    <dgm:pt modelId="{3D19BE7C-0F6B-4CF6-9A1B-B3943C122672}" type="parTrans" cxnId="{268B5C76-60D8-4C68-BCEF-37AB3525D189}">
      <dgm:prSet/>
      <dgm:spPr/>
      <dgm:t>
        <a:bodyPr/>
        <a:lstStyle/>
        <a:p>
          <a:endParaRPr lang="vi-VN" sz="1500"/>
        </a:p>
      </dgm:t>
    </dgm:pt>
    <dgm:pt modelId="{9072EE51-B1A4-4553-BF6C-3BFC0132E76C}" type="sibTrans" cxnId="{268B5C76-60D8-4C68-BCEF-37AB3525D189}">
      <dgm:prSet/>
      <dgm:spPr/>
      <dgm:t>
        <a:bodyPr/>
        <a:lstStyle/>
        <a:p>
          <a:endParaRPr lang="vi-VN" sz="1500"/>
        </a:p>
      </dgm:t>
    </dgm:pt>
    <dgm:pt modelId="{7197ABE9-8723-40A6-9EAC-C7A5C69A5E24}">
      <dgm:prSet phldrT="[Text]" custT="1"/>
      <dgm:spPr/>
      <dgm:t>
        <a:bodyPr/>
        <a:lstStyle/>
        <a:p>
          <a:r>
            <a:rPr lang="en-US" sz="1700" smtClean="0"/>
            <a:t>d</a:t>
          </a:r>
          <a:endParaRPr lang="vi-VN" sz="1700"/>
        </a:p>
      </dgm:t>
    </dgm:pt>
    <dgm:pt modelId="{D45643E7-9141-4F72-AD20-4982BD6B5DB2}" type="parTrans" cxnId="{107622DF-DBCD-4BA0-A443-9AB3230DA869}">
      <dgm:prSet/>
      <dgm:spPr/>
      <dgm:t>
        <a:bodyPr/>
        <a:lstStyle/>
        <a:p>
          <a:endParaRPr lang="vi-VN" sz="1500"/>
        </a:p>
      </dgm:t>
    </dgm:pt>
    <dgm:pt modelId="{D33453F1-EA81-4158-8A19-B242F18E70E1}" type="sibTrans" cxnId="{107622DF-DBCD-4BA0-A443-9AB3230DA869}">
      <dgm:prSet/>
      <dgm:spPr/>
      <dgm:t>
        <a:bodyPr/>
        <a:lstStyle/>
        <a:p>
          <a:endParaRPr lang="vi-VN" sz="1500"/>
        </a:p>
      </dgm:t>
    </dgm:pt>
    <dgm:pt modelId="{609ED004-640B-4B5D-88B5-32AE3EF10609}">
      <dgm:prSet phldrT="[Text]" custT="1"/>
      <dgm:spPr>
        <a:solidFill>
          <a:srgbClr val="66FFCC">
            <a:alpha val="90000"/>
          </a:srgbClr>
        </a:solidFill>
      </dgm:spPr>
      <dgm:t>
        <a:bodyPr/>
        <a:lstStyle/>
        <a:p>
          <a:r>
            <a:rPr lang="vi-VN" sz="1700" smtClean="0"/>
            <a:t>Biện pháp đảo ngữ</a:t>
          </a:r>
          <a:r>
            <a:rPr lang="vi-VN" sz="1700" b="1" smtClean="0"/>
            <a:t>: </a:t>
          </a:r>
          <a:r>
            <a:rPr lang="vi-VN" sz="1700" b="1" i="1" smtClean="0"/>
            <a:t>Củi một cành khô </a:t>
          </a:r>
          <a:endParaRPr lang="vi-VN" sz="1700" b="1" i="1"/>
        </a:p>
      </dgm:t>
    </dgm:pt>
    <dgm:pt modelId="{9D714A79-6662-42CE-BBAF-D4AC785D35E6}" type="parTrans" cxnId="{69BE3DC2-937B-45F2-912C-CB22D2939178}">
      <dgm:prSet/>
      <dgm:spPr/>
      <dgm:t>
        <a:bodyPr/>
        <a:lstStyle/>
        <a:p>
          <a:endParaRPr lang="vi-VN" sz="1500"/>
        </a:p>
      </dgm:t>
    </dgm:pt>
    <dgm:pt modelId="{E967F7D4-1468-49D9-A294-E043D751C349}" type="sibTrans" cxnId="{69BE3DC2-937B-45F2-912C-CB22D2939178}">
      <dgm:prSet/>
      <dgm:spPr/>
      <dgm:t>
        <a:bodyPr/>
        <a:lstStyle/>
        <a:p>
          <a:endParaRPr lang="vi-VN" sz="1500"/>
        </a:p>
      </dgm:t>
    </dgm:pt>
    <dgm:pt modelId="{6E64BE9B-4FD2-4EB7-A752-843EFDC8F3D1}">
      <dgm:prSet phldrT="[Text]" custT="1"/>
      <dgm:spPr>
        <a:solidFill>
          <a:srgbClr val="66FFCC">
            <a:alpha val="90000"/>
          </a:srgbClr>
        </a:solidFill>
      </dgm:spPr>
      <dgm:t>
        <a:bodyPr/>
        <a:lstStyle/>
        <a:p>
          <a:r>
            <a:rPr lang="vi-VN" sz="1700" smtClean="0"/>
            <a:t>Tác dụng: nhấn mạnh thân phận nhỏ bé, bọt bèo của kiếp người trong cuộc sống.</a:t>
          </a:r>
          <a:endParaRPr lang="vi-VN" sz="1700"/>
        </a:p>
      </dgm:t>
    </dgm:pt>
    <dgm:pt modelId="{436FB903-F547-4413-AB5B-9C29C52F82C5}" type="parTrans" cxnId="{74F49D05-7ECF-4744-9C4A-CC5736591C6B}">
      <dgm:prSet/>
      <dgm:spPr/>
      <dgm:t>
        <a:bodyPr/>
        <a:lstStyle/>
        <a:p>
          <a:endParaRPr lang="vi-VN" sz="1500"/>
        </a:p>
      </dgm:t>
    </dgm:pt>
    <dgm:pt modelId="{F4B17392-2222-4A0F-BC42-1C8D26739E57}" type="sibTrans" cxnId="{74F49D05-7ECF-4744-9C4A-CC5736591C6B}">
      <dgm:prSet/>
      <dgm:spPr/>
      <dgm:t>
        <a:bodyPr/>
        <a:lstStyle/>
        <a:p>
          <a:endParaRPr lang="vi-VN" sz="1500"/>
        </a:p>
      </dgm:t>
    </dgm:pt>
    <dgm:pt modelId="{A7FC8ED0-AA9F-47FB-84C5-505413582217}">
      <dgm:prSet custT="1"/>
      <dgm:spPr/>
      <dgm:t>
        <a:bodyPr/>
        <a:lstStyle/>
        <a:p>
          <a:r>
            <a:rPr lang="en-US" sz="1700" smtClean="0"/>
            <a:t>b</a:t>
          </a:r>
          <a:endParaRPr lang="vi-VN" sz="1700"/>
        </a:p>
      </dgm:t>
    </dgm:pt>
    <dgm:pt modelId="{4835ED80-FA2F-4892-BAB2-056C92B7DC56}" type="parTrans" cxnId="{4849ED94-57C1-4AF0-B849-2F9BCAF703C2}">
      <dgm:prSet/>
      <dgm:spPr/>
      <dgm:t>
        <a:bodyPr/>
        <a:lstStyle/>
        <a:p>
          <a:endParaRPr lang="vi-VN" sz="1500"/>
        </a:p>
      </dgm:t>
    </dgm:pt>
    <dgm:pt modelId="{BCE7C959-F8F5-4809-AA94-793EB0B0F0CB}" type="sibTrans" cxnId="{4849ED94-57C1-4AF0-B849-2F9BCAF703C2}">
      <dgm:prSet/>
      <dgm:spPr/>
      <dgm:t>
        <a:bodyPr/>
        <a:lstStyle/>
        <a:p>
          <a:endParaRPr lang="vi-VN" sz="1500"/>
        </a:p>
      </dgm:t>
    </dgm:pt>
    <dgm:pt modelId="{468F9C37-C192-46C2-873C-9795757A3FD6}">
      <dgm:prSet custT="1"/>
      <dgm:spPr/>
      <dgm:t>
        <a:bodyPr/>
        <a:lstStyle/>
        <a:p>
          <a:r>
            <a:rPr lang="en-US" sz="1700" smtClean="0"/>
            <a:t>e</a:t>
          </a:r>
          <a:endParaRPr lang="vi-VN" sz="1700"/>
        </a:p>
      </dgm:t>
    </dgm:pt>
    <dgm:pt modelId="{EF5B280C-BA5B-4D9F-9C1F-B27A701E1B6C}" type="parTrans" cxnId="{B3E3ACF3-790A-42CB-9A0B-81D31D159BC1}">
      <dgm:prSet/>
      <dgm:spPr/>
      <dgm:t>
        <a:bodyPr/>
        <a:lstStyle/>
        <a:p>
          <a:endParaRPr lang="vi-VN" sz="1500"/>
        </a:p>
      </dgm:t>
    </dgm:pt>
    <dgm:pt modelId="{D51CB850-0DFD-4BAF-8E4D-8B8A4489ED9E}" type="sibTrans" cxnId="{B3E3ACF3-790A-42CB-9A0B-81D31D159BC1}">
      <dgm:prSet/>
      <dgm:spPr/>
      <dgm:t>
        <a:bodyPr/>
        <a:lstStyle/>
        <a:p>
          <a:endParaRPr lang="vi-VN" sz="1500"/>
        </a:p>
      </dgm:t>
    </dgm:pt>
    <dgm:pt modelId="{66A1EEA4-6DFD-4E91-A494-573F581EBB34}">
      <dgm:prSet custT="1"/>
      <dgm:spPr>
        <a:solidFill>
          <a:srgbClr val="66FFCC">
            <a:alpha val="89804"/>
          </a:srgbClr>
        </a:solidFill>
      </dgm:spPr>
      <dgm:t>
        <a:bodyPr/>
        <a:lstStyle/>
        <a:p>
          <a:r>
            <a:rPr lang="vi-VN" sz="1700" smtClean="0"/>
            <a:t>Biện pháp đảo ngữ: </a:t>
          </a:r>
          <a:r>
            <a:rPr lang="vi-VN" sz="1700" b="1" i="1" smtClean="0"/>
            <a:t>Lác đác bên sông</a:t>
          </a:r>
          <a:endParaRPr lang="vi-VN" sz="1700" b="1" i="1"/>
        </a:p>
      </dgm:t>
    </dgm:pt>
    <dgm:pt modelId="{BB753AE5-4542-40CC-8951-71CD56889D3D}" type="parTrans" cxnId="{DFA48545-57F3-4F82-93FA-F2E8C80672A8}">
      <dgm:prSet/>
      <dgm:spPr/>
      <dgm:t>
        <a:bodyPr/>
        <a:lstStyle/>
        <a:p>
          <a:endParaRPr lang="vi-VN" sz="1500"/>
        </a:p>
      </dgm:t>
    </dgm:pt>
    <dgm:pt modelId="{AAA9D55B-8FF3-4BC2-9C33-3839A7F317A7}" type="sibTrans" cxnId="{DFA48545-57F3-4F82-93FA-F2E8C80672A8}">
      <dgm:prSet/>
      <dgm:spPr/>
      <dgm:t>
        <a:bodyPr/>
        <a:lstStyle/>
        <a:p>
          <a:endParaRPr lang="vi-VN" sz="1500"/>
        </a:p>
      </dgm:t>
    </dgm:pt>
    <dgm:pt modelId="{652C349E-5B10-4019-8B2E-A66210AABF22}">
      <dgm:prSet custT="1"/>
      <dgm:spPr>
        <a:solidFill>
          <a:srgbClr val="66FFCC">
            <a:alpha val="89804"/>
          </a:srgbClr>
        </a:solidFill>
      </dgm:spPr>
      <dgm:t>
        <a:bodyPr/>
        <a:lstStyle/>
        <a:p>
          <a:endParaRPr lang="vi-VN" sz="1700"/>
        </a:p>
      </dgm:t>
    </dgm:pt>
    <dgm:pt modelId="{D7C9E8A2-BA16-46D1-BAF9-A00F39F4FAA9}" type="parTrans" cxnId="{633E1279-E169-4377-9F12-0093F417E63E}">
      <dgm:prSet/>
      <dgm:spPr/>
      <dgm:t>
        <a:bodyPr/>
        <a:lstStyle/>
        <a:p>
          <a:endParaRPr lang="vi-VN" sz="1500"/>
        </a:p>
      </dgm:t>
    </dgm:pt>
    <dgm:pt modelId="{D4DD11F9-81FF-484B-9915-EC0C4D906C5B}" type="sibTrans" cxnId="{633E1279-E169-4377-9F12-0093F417E63E}">
      <dgm:prSet/>
      <dgm:spPr/>
      <dgm:t>
        <a:bodyPr/>
        <a:lstStyle/>
        <a:p>
          <a:endParaRPr lang="vi-VN" sz="1500"/>
        </a:p>
      </dgm:t>
    </dgm:pt>
    <dgm:pt modelId="{D4574830-B2CF-49D8-952E-87511B04B62D}">
      <dgm:prSet custT="1"/>
      <dgm:spPr>
        <a:solidFill>
          <a:srgbClr val="66FFCC">
            <a:alpha val="89804"/>
          </a:srgbClr>
        </a:solidFill>
      </dgm:spPr>
      <dgm:t>
        <a:bodyPr/>
        <a:lstStyle/>
        <a:p>
          <a:r>
            <a:rPr lang="vi-VN" sz="1700" smtClean="0"/>
            <a:t>Tác dụng: Nhấn mạnh sự thưa thớt, vắng vẻ, bé nhỏ, tiêu điền hoang vắng ở nơi đây</a:t>
          </a:r>
          <a:endParaRPr lang="vi-VN" sz="1700"/>
        </a:p>
      </dgm:t>
    </dgm:pt>
    <dgm:pt modelId="{2B0CB343-6A38-4B91-903C-F641461775BC}" type="parTrans" cxnId="{BCA7BCE6-B641-4F02-906C-CB70B3A1E0DF}">
      <dgm:prSet/>
      <dgm:spPr/>
      <dgm:t>
        <a:bodyPr/>
        <a:lstStyle/>
        <a:p>
          <a:endParaRPr lang="vi-VN" sz="1500"/>
        </a:p>
      </dgm:t>
    </dgm:pt>
    <dgm:pt modelId="{5FB07AD9-B1C4-4593-8F09-245F90B93ADC}" type="sibTrans" cxnId="{BCA7BCE6-B641-4F02-906C-CB70B3A1E0DF}">
      <dgm:prSet/>
      <dgm:spPr/>
      <dgm:t>
        <a:bodyPr/>
        <a:lstStyle/>
        <a:p>
          <a:endParaRPr lang="vi-VN" sz="1500"/>
        </a:p>
      </dgm:t>
    </dgm:pt>
    <dgm:pt modelId="{04FA6C95-82ED-4E67-B1A5-96497859446F}">
      <dgm:prSet custT="1"/>
      <dgm:spPr>
        <a:solidFill>
          <a:srgbClr val="FFCC99">
            <a:alpha val="90000"/>
          </a:srgbClr>
        </a:solidFill>
      </dgm:spPr>
      <dgm:t>
        <a:bodyPr/>
        <a:lstStyle/>
        <a:p>
          <a:r>
            <a:rPr lang="vi-VN" sz="1700" smtClean="0"/>
            <a:t>Biện pháp đảo ngữ</a:t>
          </a:r>
          <a:r>
            <a:rPr lang="vi-VN" sz="1700" i="0" smtClean="0"/>
            <a:t>: </a:t>
          </a:r>
          <a:r>
            <a:rPr lang="en-US" sz="1700" b="1" i="1" smtClean="0"/>
            <a:t>Đã tan tác, đã sáng lại</a:t>
          </a:r>
          <a:endParaRPr lang="vi-VN" sz="1700" b="1" i="1"/>
        </a:p>
      </dgm:t>
    </dgm:pt>
    <dgm:pt modelId="{428F8C66-103B-48DA-B4E3-46C2AA91C3A6}" type="parTrans" cxnId="{7D48B2A3-4EC3-4AF6-BE11-B85593D18F3D}">
      <dgm:prSet/>
      <dgm:spPr/>
      <dgm:t>
        <a:bodyPr/>
        <a:lstStyle/>
        <a:p>
          <a:endParaRPr lang="vi-VN" sz="1500"/>
        </a:p>
      </dgm:t>
    </dgm:pt>
    <dgm:pt modelId="{A419E366-DF42-4FA5-AB51-6011CCFAB23D}" type="sibTrans" cxnId="{7D48B2A3-4EC3-4AF6-BE11-B85593D18F3D}">
      <dgm:prSet/>
      <dgm:spPr/>
      <dgm:t>
        <a:bodyPr/>
        <a:lstStyle/>
        <a:p>
          <a:endParaRPr lang="vi-VN" sz="1500"/>
        </a:p>
      </dgm:t>
    </dgm:pt>
    <dgm:pt modelId="{0B5919F5-004B-4D2C-B07C-3C544AE3B090}">
      <dgm:prSet custT="1"/>
      <dgm:spPr>
        <a:solidFill>
          <a:srgbClr val="FFCC99">
            <a:alpha val="90000"/>
          </a:srgbClr>
        </a:solidFill>
      </dgm:spPr>
      <dgm:t>
        <a:bodyPr/>
        <a:lstStyle/>
        <a:p>
          <a:r>
            <a:rPr lang="vi-VN" sz="1700" smtClean="0"/>
            <a:t>Tác dụng: nhấn mạnh kẻ thù xâm lược và </a:t>
          </a:r>
          <a:r>
            <a:rPr lang="en-US" sz="1700" smtClean="0"/>
            <a:t>b</a:t>
          </a:r>
          <a:r>
            <a:rPr lang="vi-VN" sz="1700" smtClean="0"/>
            <a:t>ầu trời ngày diễn ra Cách mạng tháng 8.</a:t>
          </a:r>
          <a:endParaRPr lang="vi-VN" sz="1700" i="0"/>
        </a:p>
      </dgm:t>
    </dgm:pt>
    <dgm:pt modelId="{EF66F118-D922-4A91-93F0-20C056F245AD}" type="parTrans" cxnId="{EE44B035-099A-4007-9C85-4C92D2150666}">
      <dgm:prSet/>
      <dgm:spPr/>
      <dgm:t>
        <a:bodyPr/>
        <a:lstStyle/>
        <a:p>
          <a:endParaRPr lang="vi-VN" sz="1500"/>
        </a:p>
      </dgm:t>
    </dgm:pt>
    <dgm:pt modelId="{54098E88-3F42-4EEC-B818-8DBD92E4A5C4}" type="sibTrans" cxnId="{EE44B035-099A-4007-9C85-4C92D2150666}">
      <dgm:prSet/>
      <dgm:spPr/>
      <dgm:t>
        <a:bodyPr/>
        <a:lstStyle/>
        <a:p>
          <a:endParaRPr lang="vi-VN" sz="1500"/>
        </a:p>
      </dgm:t>
    </dgm:pt>
    <dgm:pt modelId="{319632E0-56A9-4550-AF9A-45FE91EEE70E}" type="pres">
      <dgm:prSet presAssocID="{A041CC64-53CD-481A-ABC5-E49B420D4840}" presName="linearFlow" presStyleCnt="0">
        <dgm:presLayoutVars>
          <dgm:dir/>
          <dgm:animLvl val="lvl"/>
          <dgm:resizeHandles val="exact"/>
        </dgm:presLayoutVars>
      </dgm:prSet>
      <dgm:spPr/>
      <dgm:t>
        <a:bodyPr/>
        <a:lstStyle/>
        <a:p>
          <a:endParaRPr lang="vi-VN"/>
        </a:p>
      </dgm:t>
    </dgm:pt>
    <dgm:pt modelId="{7AEA2FC9-DE02-41C8-BD4B-A9C5C59582F0}" type="pres">
      <dgm:prSet presAssocID="{32441AA2-6CBE-4AB7-8ECA-02499E5C9479}" presName="composite" presStyleCnt="0"/>
      <dgm:spPr/>
    </dgm:pt>
    <dgm:pt modelId="{403BB851-AAE3-4B5B-8538-8C49E658938F}" type="pres">
      <dgm:prSet presAssocID="{32441AA2-6CBE-4AB7-8ECA-02499E5C9479}" presName="parentText" presStyleLbl="alignNode1" presStyleIdx="0" presStyleCnt="5">
        <dgm:presLayoutVars>
          <dgm:chMax val="1"/>
          <dgm:bulletEnabled val="1"/>
        </dgm:presLayoutVars>
      </dgm:prSet>
      <dgm:spPr/>
      <dgm:t>
        <a:bodyPr/>
        <a:lstStyle/>
        <a:p>
          <a:endParaRPr lang="vi-VN"/>
        </a:p>
      </dgm:t>
    </dgm:pt>
    <dgm:pt modelId="{1C4D7ECD-F6FA-4670-B12A-5E07EEA8F88C}" type="pres">
      <dgm:prSet presAssocID="{32441AA2-6CBE-4AB7-8ECA-02499E5C9479}" presName="descendantText" presStyleLbl="alignAcc1" presStyleIdx="0" presStyleCnt="5">
        <dgm:presLayoutVars>
          <dgm:bulletEnabled val="1"/>
        </dgm:presLayoutVars>
      </dgm:prSet>
      <dgm:spPr/>
      <dgm:t>
        <a:bodyPr/>
        <a:lstStyle/>
        <a:p>
          <a:endParaRPr lang="vi-VN"/>
        </a:p>
      </dgm:t>
    </dgm:pt>
    <dgm:pt modelId="{333DDB87-0FB7-40A5-A0B2-BBADEF2C22D9}" type="pres">
      <dgm:prSet presAssocID="{0A73C0F1-F1AE-4779-A441-5D6E698FACF7}" presName="sp" presStyleCnt="0"/>
      <dgm:spPr/>
    </dgm:pt>
    <dgm:pt modelId="{261D0E21-CCD6-4E3F-9AC8-6185AA8786AF}" type="pres">
      <dgm:prSet presAssocID="{A7FC8ED0-AA9F-47FB-84C5-505413582217}" presName="composite" presStyleCnt="0"/>
      <dgm:spPr/>
    </dgm:pt>
    <dgm:pt modelId="{A484A609-8C8D-45BE-B567-0AD0DEB7D303}" type="pres">
      <dgm:prSet presAssocID="{A7FC8ED0-AA9F-47FB-84C5-505413582217}" presName="parentText" presStyleLbl="alignNode1" presStyleIdx="1" presStyleCnt="5">
        <dgm:presLayoutVars>
          <dgm:chMax val="1"/>
          <dgm:bulletEnabled val="1"/>
        </dgm:presLayoutVars>
      </dgm:prSet>
      <dgm:spPr/>
      <dgm:t>
        <a:bodyPr/>
        <a:lstStyle/>
        <a:p>
          <a:endParaRPr lang="vi-VN"/>
        </a:p>
      </dgm:t>
    </dgm:pt>
    <dgm:pt modelId="{B609BF76-9B73-453D-98E4-AEB70B3C0855}" type="pres">
      <dgm:prSet presAssocID="{A7FC8ED0-AA9F-47FB-84C5-505413582217}" presName="descendantText" presStyleLbl="alignAcc1" presStyleIdx="1" presStyleCnt="5" custScaleY="135136">
        <dgm:presLayoutVars>
          <dgm:bulletEnabled val="1"/>
        </dgm:presLayoutVars>
      </dgm:prSet>
      <dgm:spPr/>
      <dgm:t>
        <a:bodyPr/>
        <a:lstStyle/>
        <a:p>
          <a:endParaRPr lang="vi-VN"/>
        </a:p>
      </dgm:t>
    </dgm:pt>
    <dgm:pt modelId="{5433A6B8-9018-4A0E-B99B-EB0D98D4386A}" type="pres">
      <dgm:prSet presAssocID="{BCE7C959-F8F5-4809-AA94-793EB0B0F0CB}" presName="sp" presStyleCnt="0"/>
      <dgm:spPr/>
    </dgm:pt>
    <dgm:pt modelId="{A5E0537E-7FF6-4ADD-934E-265ECE894CC6}" type="pres">
      <dgm:prSet presAssocID="{1A2367AF-2F81-4589-9FF3-DE2D450300B5}" presName="composite" presStyleCnt="0"/>
      <dgm:spPr/>
    </dgm:pt>
    <dgm:pt modelId="{DECFE97E-1FF2-495F-80C3-E86AF2B7C371}" type="pres">
      <dgm:prSet presAssocID="{1A2367AF-2F81-4589-9FF3-DE2D450300B5}" presName="parentText" presStyleLbl="alignNode1" presStyleIdx="2" presStyleCnt="5">
        <dgm:presLayoutVars>
          <dgm:chMax val="1"/>
          <dgm:bulletEnabled val="1"/>
        </dgm:presLayoutVars>
      </dgm:prSet>
      <dgm:spPr/>
      <dgm:t>
        <a:bodyPr/>
        <a:lstStyle/>
        <a:p>
          <a:endParaRPr lang="vi-VN"/>
        </a:p>
      </dgm:t>
    </dgm:pt>
    <dgm:pt modelId="{B374ED46-FE56-4B8C-8305-0064099FDDA9}" type="pres">
      <dgm:prSet presAssocID="{1A2367AF-2F81-4589-9FF3-DE2D450300B5}" presName="descendantText" presStyleLbl="alignAcc1" presStyleIdx="2" presStyleCnt="5" custScaleY="144094">
        <dgm:presLayoutVars>
          <dgm:bulletEnabled val="1"/>
        </dgm:presLayoutVars>
      </dgm:prSet>
      <dgm:spPr/>
      <dgm:t>
        <a:bodyPr/>
        <a:lstStyle/>
        <a:p>
          <a:endParaRPr lang="vi-VN"/>
        </a:p>
      </dgm:t>
    </dgm:pt>
    <dgm:pt modelId="{ED82B9EF-5B9C-42AF-9947-0A5335D7911E}" type="pres">
      <dgm:prSet presAssocID="{2A7FC0C8-3B6C-4ED9-8E90-1CA2B9814EC0}" presName="sp" presStyleCnt="0"/>
      <dgm:spPr/>
    </dgm:pt>
    <dgm:pt modelId="{CFCFF786-F0EF-4D84-B1AF-2E1442D4F876}" type="pres">
      <dgm:prSet presAssocID="{7197ABE9-8723-40A6-9EAC-C7A5C69A5E24}" presName="composite" presStyleCnt="0"/>
      <dgm:spPr/>
    </dgm:pt>
    <dgm:pt modelId="{93C5199A-2222-43DE-99E1-ED0D92916E44}" type="pres">
      <dgm:prSet presAssocID="{7197ABE9-8723-40A6-9EAC-C7A5C69A5E24}" presName="parentText" presStyleLbl="alignNode1" presStyleIdx="3" presStyleCnt="5">
        <dgm:presLayoutVars>
          <dgm:chMax val="1"/>
          <dgm:bulletEnabled val="1"/>
        </dgm:presLayoutVars>
      </dgm:prSet>
      <dgm:spPr/>
      <dgm:t>
        <a:bodyPr/>
        <a:lstStyle/>
        <a:p>
          <a:endParaRPr lang="vi-VN"/>
        </a:p>
      </dgm:t>
    </dgm:pt>
    <dgm:pt modelId="{2CC86682-D20D-4260-B031-2646A1061D1A}" type="pres">
      <dgm:prSet presAssocID="{7197ABE9-8723-40A6-9EAC-C7A5C69A5E24}" presName="descendantText" presStyleLbl="alignAcc1" presStyleIdx="3" presStyleCnt="5">
        <dgm:presLayoutVars>
          <dgm:bulletEnabled val="1"/>
        </dgm:presLayoutVars>
      </dgm:prSet>
      <dgm:spPr/>
      <dgm:t>
        <a:bodyPr/>
        <a:lstStyle/>
        <a:p>
          <a:endParaRPr lang="vi-VN"/>
        </a:p>
      </dgm:t>
    </dgm:pt>
    <dgm:pt modelId="{C32090FD-0FAD-46B5-96BB-894D70A890CD}" type="pres">
      <dgm:prSet presAssocID="{D33453F1-EA81-4158-8A19-B242F18E70E1}" presName="sp" presStyleCnt="0"/>
      <dgm:spPr/>
    </dgm:pt>
    <dgm:pt modelId="{4DCE5A76-7991-4177-997F-96E7183157E1}" type="pres">
      <dgm:prSet presAssocID="{468F9C37-C192-46C2-873C-9795757A3FD6}" presName="composite" presStyleCnt="0"/>
      <dgm:spPr/>
    </dgm:pt>
    <dgm:pt modelId="{AE6D544C-2C1E-4E92-8569-B2369DC46C63}" type="pres">
      <dgm:prSet presAssocID="{468F9C37-C192-46C2-873C-9795757A3FD6}" presName="parentText" presStyleLbl="alignNode1" presStyleIdx="4" presStyleCnt="5">
        <dgm:presLayoutVars>
          <dgm:chMax val="1"/>
          <dgm:bulletEnabled val="1"/>
        </dgm:presLayoutVars>
      </dgm:prSet>
      <dgm:spPr/>
      <dgm:t>
        <a:bodyPr/>
        <a:lstStyle/>
        <a:p>
          <a:endParaRPr lang="vi-VN"/>
        </a:p>
      </dgm:t>
    </dgm:pt>
    <dgm:pt modelId="{CC4E1C07-44AC-4FE3-8F6D-6581359B2FFD}" type="pres">
      <dgm:prSet presAssocID="{468F9C37-C192-46C2-873C-9795757A3FD6}" presName="descendantText" presStyleLbl="alignAcc1" presStyleIdx="4" presStyleCnt="5">
        <dgm:presLayoutVars>
          <dgm:bulletEnabled val="1"/>
        </dgm:presLayoutVars>
      </dgm:prSet>
      <dgm:spPr/>
      <dgm:t>
        <a:bodyPr/>
        <a:lstStyle/>
        <a:p>
          <a:endParaRPr lang="vi-VN"/>
        </a:p>
      </dgm:t>
    </dgm:pt>
  </dgm:ptLst>
  <dgm:cxnLst>
    <dgm:cxn modelId="{EF7B3FB2-CC42-4E90-9BD5-51BE57772069}" type="presOf" srcId="{609ED004-640B-4B5D-88B5-32AE3EF10609}" destId="{2CC86682-D20D-4260-B031-2646A1061D1A}" srcOrd="0" destOrd="0" presId="urn:microsoft.com/office/officeart/2005/8/layout/chevron2"/>
    <dgm:cxn modelId="{633E1279-E169-4377-9F12-0093F417E63E}" srcId="{A7FC8ED0-AA9F-47FB-84C5-505413582217}" destId="{652C349E-5B10-4019-8B2E-A66210AABF22}" srcOrd="2" destOrd="0" parTransId="{D7C9E8A2-BA16-46D1-BAF9-A00F39F4FAA9}" sibTransId="{D4DD11F9-81FF-484B-9915-EC0C4D906C5B}"/>
    <dgm:cxn modelId="{FD606DF0-EFA6-4D68-A026-0E3E71C6AEDC}" type="presOf" srcId="{23864772-7E6E-4D5C-A8BA-1570154A1A3A}" destId="{B374ED46-FE56-4B8C-8305-0064099FDDA9}" srcOrd="0" destOrd="1" presId="urn:microsoft.com/office/officeart/2005/8/layout/chevron2"/>
    <dgm:cxn modelId="{7B763381-0034-491A-92F4-AE908FAE4669}" type="presOf" srcId="{04FA6C95-82ED-4E67-B1A5-96497859446F}" destId="{CC4E1C07-44AC-4FE3-8F6D-6581359B2FFD}" srcOrd="0" destOrd="0" presId="urn:microsoft.com/office/officeart/2005/8/layout/chevron2"/>
    <dgm:cxn modelId="{148E5CDE-038A-4F3B-8795-BDEDF9C85787}" type="presOf" srcId="{66A1EEA4-6DFD-4E91-A494-573F581EBB34}" destId="{B609BF76-9B73-453D-98E4-AEB70B3C0855}" srcOrd="0" destOrd="0" presId="urn:microsoft.com/office/officeart/2005/8/layout/chevron2"/>
    <dgm:cxn modelId="{EAF0CC60-9986-43C9-8B47-0F2CA76724E6}" type="presOf" srcId="{A041CC64-53CD-481A-ABC5-E49B420D4840}" destId="{319632E0-56A9-4550-AF9A-45FE91EEE70E}" srcOrd="0" destOrd="0" presId="urn:microsoft.com/office/officeart/2005/8/layout/chevron2"/>
    <dgm:cxn modelId="{D0AAB06C-5C71-4158-A76B-DEC10A997C08}" type="presOf" srcId="{32441AA2-6CBE-4AB7-8ECA-02499E5C9479}" destId="{403BB851-AAE3-4B5B-8538-8C49E658938F}" srcOrd="0" destOrd="0" presId="urn:microsoft.com/office/officeart/2005/8/layout/chevron2"/>
    <dgm:cxn modelId="{D0DA821A-CD46-4B38-BAC2-3855212E61B2}" type="presOf" srcId="{E93B18A2-F2DB-4883-9793-576F14ABF4E9}" destId="{1C4D7ECD-F6FA-4670-B12A-5E07EEA8F88C}" srcOrd="0" destOrd="0" presId="urn:microsoft.com/office/officeart/2005/8/layout/chevron2"/>
    <dgm:cxn modelId="{74F49D05-7ECF-4744-9C4A-CC5736591C6B}" srcId="{7197ABE9-8723-40A6-9EAC-C7A5C69A5E24}" destId="{6E64BE9B-4FD2-4EB7-A752-843EFDC8F3D1}" srcOrd="1" destOrd="0" parTransId="{436FB903-F547-4413-AB5B-9C29C52F82C5}" sibTransId="{F4B17392-2222-4A0F-BC42-1C8D26739E57}"/>
    <dgm:cxn modelId="{7D48B2A3-4EC3-4AF6-BE11-B85593D18F3D}" srcId="{468F9C37-C192-46C2-873C-9795757A3FD6}" destId="{04FA6C95-82ED-4E67-B1A5-96497859446F}" srcOrd="0" destOrd="0" parTransId="{428F8C66-103B-48DA-B4E3-46C2AA91C3A6}" sibTransId="{A419E366-DF42-4FA5-AB51-6011CCFAB23D}"/>
    <dgm:cxn modelId="{6846BAC2-7746-4408-8986-A52290B762CD}" type="presOf" srcId="{7197ABE9-8723-40A6-9EAC-C7A5C69A5E24}" destId="{93C5199A-2222-43DE-99E1-ED0D92916E44}" srcOrd="0" destOrd="0" presId="urn:microsoft.com/office/officeart/2005/8/layout/chevron2"/>
    <dgm:cxn modelId="{9F4BFD01-CF92-4DB5-89A1-518020A4207A}" srcId="{1A2367AF-2F81-4589-9FF3-DE2D450300B5}" destId="{8C9EBF7F-F86F-43C0-9CB7-F2B01E55A497}" srcOrd="0" destOrd="0" parTransId="{6DF4012F-A298-4EB6-BA3E-57F5ACAE81A9}" sibTransId="{4BF6AD7C-990E-4A2D-93D6-B4FF0F99DC8B}"/>
    <dgm:cxn modelId="{268B5C76-60D8-4C68-BCEF-37AB3525D189}" srcId="{1A2367AF-2F81-4589-9FF3-DE2D450300B5}" destId="{23864772-7E6E-4D5C-A8BA-1570154A1A3A}" srcOrd="1" destOrd="0" parTransId="{3D19BE7C-0F6B-4CF6-9A1B-B3943C122672}" sibTransId="{9072EE51-B1A4-4553-BF6C-3BFC0132E76C}"/>
    <dgm:cxn modelId="{0C10BF51-4A07-4BC6-8735-76E43BE35DE9}" type="presOf" srcId="{851ABC1F-7099-4967-9E95-73103FAB6F37}" destId="{1C4D7ECD-F6FA-4670-B12A-5E07EEA8F88C}" srcOrd="0" destOrd="1" presId="urn:microsoft.com/office/officeart/2005/8/layout/chevron2"/>
    <dgm:cxn modelId="{E2473C63-7696-415E-8271-EAD4ECED0A52}" type="presOf" srcId="{652C349E-5B10-4019-8B2E-A66210AABF22}" destId="{B609BF76-9B73-453D-98E4-AEB70B3C0855}" srcOrd="0" destOrd="2" presId="urn:microsoft.com/office/officeart/2005/8/layout/chevron2"/>
    <dgm:cxn modelId="{D8ACBF46-7CF2-4016-BC89-557CF630696E}" srcId="{32441AA2-6CBE-4AB7-8ECA-02499E5C9479}" destId="{E93B18A2-F2DB-4883-9793-576F14ABF4E9}" srcOrd="0" destOrd="0" parTransId="{6EE9DA89-5A36-44CA-B33B-A044D31EC7BB}" sibTransId="{0CC90464-C69D-4EC3-A8B2-ED782CC3DE24}"/>
    <dgm:cxn modelId="{B3E3ACF3-790A-42CB-9A0B-81D31D159BC1}" srcId="{A041CC64-53CD-481A-ABC5-E49B420D4840}" destId="{468F9C37-C192-46C2-873C-9795757A3FD6}" srcOrd="4" destOrd="0" parTransId="{EF5B280C-BA5B-4D9F-9C1F-B27A701E1B6C}" sibTransId="{D51CB850-0DFD-4BAF-8E4D-8B8A4489ED9E}"/>
    <dgm:cxn modelId="{1E4FB6A8-79F6-47E8-8F0D-17C0F166D005}" type="presOf" srcId="{6E64BE9B-4FD2-4EB7-A752-843EFDC8F3D1}" destId="{2CC86682-D20D-4260-B031-2646A1061D1A}" srcOrd="0" destOrd="1" presId="urn:microsoft.com/office/officeart/2005/8/layout/chevron2"/>
    <dgm:cxn modelId="{391F8504-521C-4810-8D9F-F99A3E480A10}" type="presOf" srcId="{0B5919F5-004B-4D2C-B07C-3C544AE3B090}" destId="{CC4E1C07-44AC-4FE3-8F6D-6581359B2FFD}" srcOrd="0" destOrd="1" presId="urn:microsoft.com/office/officeart/2005/8/layout/chevron2"/>
    <dgm:cxn modelId="{69BE3DC2-937B-45F2-912C-CB22D2939178}" srcId="{7197ABE9-8723-40A6-9EAC-C7A5C69A5E24}" destId="{609ED004-640B-4B5D-88B5-32AE3EF10609}" srcOrd="0" destOrd="0" parTransId="{9D714A79-6662-42CE-BBAF-D4AC785D35E6}" sibTransId="{E967F7D4-1468-49D9-A294-E043D751C349}"/>
    <dgm:cxn modelId="{4849ED94-57C1-4AF0-B849-2F9BCAF703C2}" srcId="{A041CC64-53CD-481A-ABC5-E49B420D4840}" destId="{A7FC8ED0-AA9F-47FB-84C5-505413582217}" srcOrd="1" destOrd="0" parTransId="{4835ED80-FA2F-4892-BAB2-056C92B7DC56}" sibTransId="{BCE7C959-F8F5-4809-AA94-793EB0B0F0CB}"/>
    <dgm:cxn modelId="{95D06ACB-31E7-405C-82DD-AFAB06E5BAA0}" type="presOf" srcId="{1A2367AF-2F81-4589-9FF3-DE2D450300B5}" destId="{DECFE97E-1FF2-495F-80C3-E86AF2B7C371}" srcOrd="0" destOrd="0" presId="urn:microsoft.com/office/officeart/2005/8/layout/chevron2"/>
    <dgm:cxn modelId="{37342B64-F09E-47AD-B83C-97F47C48EB86}" type="presOf" srcId="{A7FC8ED0-AA9F-47FB-84C5-505413582217}" destId="{A484A609-8C8D-45BE-B567-0AD0DEB7D303}" srcOrd="0" destOrd="0" presId="urn:microsoft.com/office/officeart/2005/8/layout/chevron2"/>
    <dgm:cxn modelId="{DFA48545-57F3-4F82-93FA-F2E8C80672A8}" srcId="{A7FC8ED0-AA9F-47FB-84C5-505413582217}" destId="{66A1EEA4-6DFD-4E91-A494-573F581EBB34}" srcOrd="0" destOrd="0" parTransId="{BB753AE5-4542-40CC-8951-71CD56889D3D}" sibTransId="{AAA9D55B-8FF3-4BC2-9C33-3839A7F317A7}"/>
    <dgm:cxn modelId="{EE44B035-099A-4007-9C85-4C92D2150666}" srcId="{468F9C37-C192-46C2-873C-9795757A3FD6}" destId="{0B5919F5-004B-4D2C-B07C-3C544AE3B090}" srcOrd="1" destOrd="0" parTransId="{EF66F118-D922-4A91-93F0-20C056F245AD}" sibTransId="{54098E88-3F42-4EEC-B818-8DBD92E4A5C4}"/>
    <dgm:cxn modelId="{007A6253-EB9B-465C-ADAF-E16BF71D6DAE}" srcId="{32441AA2-6CBE-4AB7-8ECA-02499E5C9479}" destId="{851ABC1F-7099-4967-9E95-73103FAB6F37}" srcOrd="1" destOrd="0" parTransId="{1D1EC575-EDDE-40B7-8D34-17E511700F81}" sibTransId="{E930423F-F4AB-4417-AD56-9842CAF825D3}"/>
    <dgm:cxn modelId="{8F7DF78D-E81B-4189-8134-63FB687BE2F4}" type="presOf" srcId="{468F9C37-C192-46C2-873C-9795757A3FD6}" destId="{AE6D544C-2C1E-4E92-8569-B2369DC46C63}" srcOrd="0" destOrd="0" presId="urn:microsoft.com/office/officeart/2005/8/layout/chevron2"/>
    <dgm:cxn modelId="{BCA7BCE6-B641-4F02-906C-CB70B3A1E0DF}" srcId="{A7FC8ED0-AA9F-47FB-84C5-505413582217}" destId="{D4574830-B2CF-49D8-952E-87511B04B62D}" srcOrd="1" destOrd="0" parTransId="{2B0CB343-6A38-4B91-903C-F641461775BC}" sibTransId="{5FB07AD9-B1C4-4593-8F09-245F90B93ADC}"/>
    <dgm:cxn modelId="{92D7F2C9-64FA-4880-97E2-E09CD017030F}" type="presOf" srcId="{D4574830-B2CF-49D8-952E-87511B04B62D}" destId="{B609BF76-9B73-453D-98E4-AEB70B3C0855}" srcOrd="0" destOrd="1" presId="urn:microsoft.com/office/officeart/2005/8/layout/chevron2"/>
    <dgm:cxn modelId="{107622DF-DBCD-4BA0-A443-9AB3230DA869}" srcId="{A041CC64-53CD-481A-ABC5-E49B420D4840}" destId="{7197ABE9-8723-40A6-9EAC-C7A5C69A5E24}" srcOrd="3" destOrd="0" parTransId="{D45643E7-9141-4F72-AD20-4982BD6B5DB2}" sibTransId="{D33453F1-EA81-4158-8A19-B242F18E70E1}"/>
    <dgm:cxn modelId="{F6F532E5-C883-4579-94C6-1528A1C9351F}" srcId="{A041CC64-53CD-481A-ABC5-E49B420D4840}" destId="{1A2367AF-2F81-4589-9FF3-DE2D450300B5}" srcOrd="2" destOrd="0" parTransId="{777A1268-4E33-487F-A2F8-F0F9B65F5E41}" sibTransId="{2A7FC0C8-3B6C-4ED9-8E90-1CA2B9814EC0}"/>
    <dgm:cxn modelId="{0E976F84-1674-4033-8B73-7FC9634D4533}" type="presOf" srcId="{8C9EBF7F-F86F-43C0-9CB7-F2B01E55A497}" destId="{B374ED46-FE56-4B8C-8305-0064099FDDA9}" srcOrd="0" destOrd="0" presId="urn:microsoft.com/office/officeart/2005/8/layout/chevron2"/>
    <dgm:cxn modelId="{FB5B55B7-09A3-45AC-9B29-C785997EC4FD}" srcId="{A041CC64-53CD-481A-ABC5-E49B420D4840}" destId="{32441AA2-6CBE-4AB7-8ECA-02499E5C9479}" srcOrd="0" destOrd="0" parTransId="{344E54A4-3954-4E36-8A86-F7BCC4B213AF}" sibTransId="{0A73C0F1-F1AE-4779-A441-5D6E698FACF7}"/>
    <dgm:cxn modelId="{B358DBEE-5069-4E07-B775-13816E6FAA79}" type="presParOf" srcId="{319632E0-56A9-4550-AF9A-45FE91EEE70E}" destId="{7AEA2FC9-DE02-41C8-BD4B-A9C5C59582F0}" srcOrd="0" destOrd="0" presId="urn:microsoft.com/office/officeart/2005/8/layout/chevron2"/>
    <dgm:cxn modelId="{6A95C013-484B-44E9-AE28-4D1EBF8F96A7}" type="presParOf" srcId="{7AEA2FC9-DE02-41C8-BD4B-A9C5C59582F0}" destId="{403BB851-AAE3-4B5B-8538-8C49E658938F}" srcOrd="0" destOrd="0" presId="urn:microsoft.com/office/officeart/2005/8/layout/chevron2"/>
    <dgm:cxn modelId="{416216BA-3521-4F80-B484-91E3B2D55FDC}" type="presParOf" srcId="{7AEA2FC9-DE02-41C8-BD4B-A9C5C59582F0}" destId="{1C4D7ECD-F6FA-4670-B12A-5E07EEA8F88C}" srcOrd="1" destOrd="0" presId="urn:microsoft.com/office/officeart/2005/8/layout/chevron2"/>
    <dgm:cxn modelId="{FF085BBF-8301-4640-B35A-1E60CF90DA8D}" type="presParOf" srcId="{319632E0-56A9-4550-AF9A-45FE91EEE70E}" destId="{333DDB87-0FB7-40A5-A0B2-BBADEF2C22D9}" srcOrd="1" destOrd="0" presId="urn:microsoft.com/office/officeart/2005/8/layout/chevron2"/>
    <dgm:cxn modelId="{2A5EDA2A-B38C-4F1C-8539-11B2EFFCBD6E}" type="presParOf" srcId="{319632E0-56A9-4550-AF9A-45FE91EEE70E}" destId="{261D0E21-CCD6-4E3F-9AC8-6185AA8786AF}" srcOrd="2" destOrd="0" presId="urn:microsoft.com/office/officeart/2005/8/layout/chevron2"/>
    <dgm:cxn modelId="{8299A639-3DBE-48FE-A73C-506756EFE767}" type="presParOf" srcId="{261D0E21-CCD6-4E3F-9AC8-6185AA8786AF}" destId="{A484A609-8C8D-45BE-B567-0AD0DEB7D303}" srcOrd="0" destOrd="0" presId="urn:microsoft.com/office/officeart/2005/8/layout/chevron2"/>
    <dgm:cxn modelId="{0FD000CB-89D6-422D-B9F8-7E278FC79CA9}" type="presParOf" srcId="{261D0E21-CCD6-4E3F-9AC8-6185AA8786AF}" destId="{B609BF76-9B73-453D-98E4-AEB70B3C0855}" srcOrd="1" destOrd="0" presId="urn:microsoft.com/office/officeart/2005/8/layout/chevron2"/>
    <dgm:cxn modelId="{777B63B6-CBB6-404B-9289-686B3531F4FA}" type="presParOf" srcId="{319632E0-56A9-4550-AF9A-45FE91EEE70E}" destId="{5433A6B8-9018-4A0E-B99B-EB0D98D4386A}" srcOrd="3" destOrd="0" presId="urn:microsoft.com/office/officeart/2005/8/layout/chevron2"/>
    <dgm:cxn modelId="{38729FAB-09BC-4611-810E-EFCD19D8504E}" type="presParOf" srcId="{319632E0-56A9-4550-AF9A-45FE91EEE70E}" destId="{A5E0537E-7FF6-4ADD-934E-265ECE894CC6}" srcOrd="4" destOrd="0" presId="urn:microsoft.com/office/officeart/2005/8/layout/chevron2"/>
    <dgm:cxn modelId="{1AB31ADD-4C63-4DED-8C3D-C4CEC2637A61}" type="presParOf" srcId="{A5E0537E-7FF6-4ADD-934E-265ECE894CC6}" destId="{DECFE97E-1FF2-495F-80C3-E86AF2B7C371}" srcOrd="0" destOrd="0" presId="urn:microsoft.com/office/officeart/2005/8/layout/chevron2"/>
    <dgm:cxn modelId="{FA162130-6B99-49A4-A4A3-A86191AD5085}" type="presParOf" srcId="{A5E0537E-7FF6-4ADD-934E-265ECE894CC6}" destId="{B374ED46-FE56-4B8C-8305-0064099FDDA9}" srcOrd="1" destOrd="0" presId="urn:microsoft.com/office/officeart/2005/8/layout/chevron2"/>
    <dgm:cxn modelId="{D5D66708-4AB1-4AE6-AB6A-A224F37E5394}" type="presParOf" srcId="{319632E0-56A9-4550-AF9A-45FE91EEE70E}" destId="{ED82B9EF-5B9C-42AF-9947-0A5335D7911E}" srcOrd="5" destOrd="0" presId="urn:microsoft.com/office/officeart/2005/8/layout/chevron2"/>
    <dgm:cxn modelId="{0B5C0AB0-85EC-404C-85E7-91A40BA23F6B}" type="presParOf" srcId="{319632E0-56A9-4550-AF9A-45FE91EEE70E}" destId="{CFCFF786-F0EF-4D84-B1AF-2E1442D4F876}" srcOrd="6" destOrd="0" presId="urn:microsoft.com/office/officeart/2005/8/layout/chevron2"/>
    <dgm:cxn modelId="{ABA21624-EF5F-4D5E-B57F-1609D89FD0F5}" type="presParOf" srcId="{CFCFF786-F0EF-4D84-B1AF-2E1442D4F876}" destId="{93C5199A-2222-43DE-99E1-ED0D92916E44}" srcOrd="0" destOrd="0" presId="urn:microsoft.com/office/officeart/2005/8/layout/chevron2"/>
    <dgm:cxn modelId="{93D4B36D-76E2-471A-A290-29BD7B760CAC}" type="presParOf" srcId="{CFCFF786-F0EF-4D84-B1AF-2E1442D4F876}" destId="{2CC86682-D20D-4260-B031-2646A1061D1A}" srcOrd="1" destOrd="0" presId="urn:microsoft.com/office/officeart/2005/8/layout/chevron2"/>
    <dgm:cxn modelId="{52A38815-86C0-41E0-BD0E-DD5D8538B975}" type="presParOf" srcId="{319632E0-56A9-4550-AF9A-45FE91EEE70E}" destId="{C32090FD-0FAD-46B5-96BB-894D70A890CD}" srcOrd="7" destOrd="0" presId="urn:microsoft.com/office/officeart/2005/8/layout/chevron2"/>
    <dgm:cxn modelId="{80AFD791-F7C4-4E61-A4E9-9285AA7F7115}" type="presParOf" srcId="{319632E0-56A9-4550-AF9A-45FE91EEE70E}" destId="{4DCE5A76-7991-4177-997F-96E7183157E1}" srcOrd="8" destOrd="0" presId="urn:microsoft.com/office/officeart/2005/8/layout/chevron2"/>
    <dgm:cxn modelId="{43783175-6616-4F01-8FDE-DD43E51F1C7D}" type="presParOf" srcId="{4DCE5A76-7991-4177-997F-96E7183157E1}" destId="{AE6D544C-2C1E-4E92-8569-B2369DC46C63}" srcOrd="0" destOrd="0" presId="urn:microsoft.com/office/officeart/2005/8/layout/chevron2"/>
    <dgm:cxn modelId="{8968F629-3CE0-4EF4-8146-F78E6522ED9A}" type="presParOf" srcId="{4DCE5A76-7991-4177-997F-96E7183157E1}" destId="{CC4E1C07-44AC-4FE3-8F6D-6581359B2F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8745F-7AE9-491C-AA0D-4AD83FF917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B746B543-1D94-458E-9C7E-4B07E3DE2716}">
      <dgm:prSet phldrT="[Text]" custT="1"/>
      <dgm:spPr/>
      <dgm:t>
        <a:bodyPr/>
        <a:lstStyle/>
        <a:p>
          <a:pPr algn="l"/>
          <a:r>
            <a:rPr lang="vi-VN" sz="2000" smtClean="0"/>
            <a:t>Chúng nó đã giở ra với chị biết bao là trò mua vui. Nào nhảy nô, nào hú tim, nào đánh rồng rắn. </a:t>
          </a:r>
          <a:r>
            <a:rPr lang="vi-VN" sz="2000" b="1" smtClean="0">
              <a:solidFill>
                <a:srgbClr val="FFFF00"/>
              </a:solidFill>
            </a:rPr>
            <a:t>Những cuộc vui ấy chị còn nhớ rành rành</a:t>
          </a:r>
          <a:r>
            <a:rPr lang="vi-VN" sz="2000" smtClean="0"/>
            <a:t>. (Ngô Tất Tố)</a:t>
          </a:r>
          <a:endParaRPr lang="en-US" sz="2000" smtClean="0"/>
        </a:p>
        <a:p>
          <a:pPr algn="l"/>
          <a:r>
            <a:rPr lang="en-US" sz="2000" smtClean="0"/>
            <a:t>         </a:t>
          </a:r>
        </a:p>
        <a:p>
          <a:pPr algn="l"/>
          <a:endParaRPr lang="vi-VN" sz="2000"/>
        </a:p>
      </dgm:t>
    </dgm:pt>
    <dgm:pt modelId="{A8052545-5E3D-47CF-98ED-7109EBED2755}" type="parTrans" cxnId="{43439F63-0489-4847-B117-76CB379EED26}">
      <dgm:prSet/>
      <dgm:spPr/>
      <dgm:t>
        <a:bodyPr/>
        <a:lstStyle/>
        <a:p>
          <a:pPr algn="l"/>
          <a:endParaRPr lang="vi-VN"/>
        </a:p>
      </dgm:t>
    </dgm:pt>
    <dgm:pt modelId="{9EA642AF-D0BD-4DD3-8744-0EE9DE7EF517}" type="sibTrans" cxnId="{43439F63-0489-4847-B117-76CB379EED26}">
      <dgm:prSet/>
      <dgm:spPr/>
      <dgm:t>
        <a:bodyPr/>
        <a:lstStyle/>
        <a:p>
          <a:pPr algn="l"/>
          <a:endParaRPr lang="vi-VN"/>
        </a:p>
      </dgm:t>
    </dgm:pt>
    <dgm:pt modelId="{B3C39D36-2039-4EC9-BFF9-8E9954A08D0B}">
      <dgm:prSet phldrT="[Text]" custT="1"/>
      <dgm:spPr/>
      <dgm:t>
        <a:bodyPr/>
        <a:lstStyle/>
        <a:p>
          <a:pPr algn="l"/>
          <a:r>
            <a:rPr lang="vi-VN" sz="2000" smtClean="0"/>
            <a:t>Phải cho hắn ăn t</a:t>
          </a:r>
          <a:r>
            <a:rPr lang="en-US" sz="2000" smtClean="0"/>
            <a:t>í</a:t>
          </a:r>
          <a:r>
            <a:rPr lang="vi-VN" sz="2000" smtClean="0"/>
            <a:t> gì mới được. Đang ốm thể thì chỉ ăn cháo hành [...]. </a:t>
          </a:r>
          <a:r>
            <a:rPr lang="vi-VN" sz="2000" b="1" smtClean="0">
              <a:solidFill>
                <a:srgbClr val="FFFF00"/>
              </a:solidFill>
            </a:rPr>
            <a:t>Hành thì nhà thị may lại còn</a:t>
          </a:r>
          <a:r>
            <a:rPr lang="vi-VN" sz="2000" b="1" smtClean="0"/>
            <a:t>.</a:t>
          </a:r>
          <a:r>
            <a:rPr lang="vi-VN" sz="2000" smtClean="0"/>
            <a:t> (Nam Cao)</a:t>
          </a:r>
          <a:endParaRPr lang="en-US" sz="2000" smtClean="0"/>
        </a:p>
        <a:p>
          <a:pPr algn="l"/>
          <a:r>
            <a:rPr lang="en-US" sz="2000" smtClean="0"/>
            <a:t>        </a:t>
          </a:r>
        </a:p>
        <a:p>
          <a:pPr algn="l"/>
          <a:endParaRPr lang="en-US" sz="2000" smtClean="0"/>
        </a:p>
      </dgm:t>
    </dgm:pt>
    <dgm:pt modelId="{BD1DFE33-3DBC-4703-80DF-CA7ACB8D77E6}" type="parTrans" cxnId="{210946A1-C2F2-4F0D-B5BE-0B9D0B61AA00}">
      <dgm:prSet/>
      <dgm:spPr/>
      <dgm:t>
        <a:bodyPr/>
        <a:lstStyle/>
        <a:p>
          <a:pPr algn="l"/>
          <a:endParaRPr lang="vi-VN"/>
        </a:p>
      </dgm:t>
    </dgm:pt>
    <dgm:pt modelId="{D60DC706-777D-4293-9153-27E59D537405}" type="sibTrans" cxnId="{210946A1-C2F2-4F0D-B5BE-0B9D0B61AA00}">
      <dgm:prSet/>
      <dgm:spPr/>
      <dgm:t>
        <a:bodyPr/>
        <a:lstStyle/>
        <a:p>
          <a:pPr algn="l"/>
          <a:endParaRPr lang="vi-VN"/>
        </a:p>
      </dgm:t>
    </dgm:pt>
    <dgm:pt modelId="{3276EABC-495C-478E-8944-7E4D546A3C5F}" type="pres">
      <dgm:prSet presAssocID="{1668745F-7AE9-491C-AA0D-4AD83FF91721}" presName="Name0" presStyleCnt="0">
        <dgm:presLayoutVars>
          <dgm:chMax val="7"/>
          <dgm:chPref val="7"/>
          <dgm:dir/>
        </dgm:presLayoutVars>
      </dgm:prSet>
      <dgm:spPr/>
      <dgm:t>
        <a:bodyPr/>
        <a:lstStyle/>
        <a:p>
          <a:endParaRPr lang="vi-VN"/>
        </a:p>
      </dgm:t>
    </dgm:pt>
    <dgm:pt modelId="{59A11FD3-4254-4E6F-B5FF-8543B345A650}" type="pres">
      <dgm:prSet presAssocID="{1668745F-7AE9-491C-AA0D-4AD83FF91721}" presName="Name1" presStyleCnt="0"/>
      <dgm:spPr/>
    </dgm:pt>
    <dgm:pt modelId="{94EE0F56-F7B1-41B6-A8F6-727009C2FB68}" type="pres">
      <dgm:prSet presAssocID="{1668745F-7AE9-491C-AA0D-4AD83FF91721}" presName="cycle" presStyleCnt="0"/>
      <dgm:spPr/>
    </dgm:pt>
    <dgm:pt modelId="{29B4A9C9-D2B5-43CE-9986-C005998A85A7}" type="pres">
      <dgm:prSet presAssocID="{1668745F-7AE9-491C-AA0D-4AD83FF91721}" presName="srcNode" presStyleLbl="node1" presStyleIdx="0" presStyleCnt="2"/>
      <dgm:spPr/>
    </dgm:pt>
    <dgm:pt modelId="{B96DD99E-FE2E-406F-9108-1FCEA1F3ED1E}" type="pres">
      <dgm:prSet presAssocID="{1668745F-7AE9-491C-AA0D-4AD83FF91721}" presName="conn" presStyleLbl="parChTrans1D2" presStyleIdx="0" presStyleCnt="1"/>
      <dgm:spPr/>
      <dgm:t>
        <a:bodyPr/>
        <a:lstStyle/>
        <a:p>
          <a:endParaRPr lang="vi-VN"/>
        </a:p>
      </dgm:t>
    </dgm:pt>
    <dgm:pt modelId="{F635A2DB-3EBE-4F86-B5AE-412243581961}" type="pres">
      <dgm:prSet presAssocID="{1668745F-7AE9-491C-AA0D-4AD83FF91721}" presName="extraNode" presStyleLbl="node1" presStyleIdx="0" presStyleCnt="2"/>
      <dgm:spPr/>
    </dgm:pt>
    <dgm:pt modelId="{2E3BD130-4CE2-48DD-82E8-F3467F0A7549}" type="pres">
      <dgm:prSet presAssocID="{1668745F-7AE9-491C-AA0D-4AD83FF91721}" presName="dstNode" presStyleLbl="node1" presStyleIdx="0" presStyleCnt="2"/>
      <dgm:spPr/>
    </dgm:pt>
    <dgm:pt modelId="{B16C5A7E-13D2-4ADF-9EAA-71F92D85C3D5}" type="pres">
      <dgm:prSet presAssocID="{B746B543-1D94-458E-9C7E-4B07E3DE2716}" presName="text_1" presStyleLbl="node1" presStyleIdx="0" presStyleCnt="2" custScaleY="118155">
        <dgm:presLayoutVars>
          <dgm:bulletEnabled val="1"/>
        </dgm:presLayoutVars>
      </dgm:prSet>
      <dgm:spPr/>
      <dgm:t>
        <a:bodyPr/>
        <a:lstStyle/>
        <a:p>
          <a:endParaRPr lang="vi-VN"/>
        </a:p>
      </dgm:t>
    </dgm:pt>
    <dgm:pt modelId="{C5AB17E2-2ECA-4149-BB7E-7167E44A3E34}" type="pres">
      <dgm:prSet presAssocID="{B746B543-1D94-458E-9C7E-4B07E3DE2716}" presName="accent_1" presStyleCnt="0"/>
      <dgm:spPr/>
    </dgm:pt>
    <dgm:pt modelId="{BAD3729E-68FB-43A0-A22F-2434F7DEC295}" type="pres">
      <dgm:prSet presAssocID="{B746B543-1D94-458E-9C7E-4B07E3DE2716}" presName="accentRepeatNode" presStyleLbl="solidFgAcc1" presStyleIdx="0" presStyleCnt="2" custLinFactNeighborX="539" custLinFactNeighborY="-1702"/>
      <dgm:spPr/>
    </dgm:pt>
    <dgm:pt modelId="{C0CE4147-57F7-4C36-8596-96C82E8B9E42}" type="pres">
      <dgm:prSet presAssocID="{B3C39D36-2039-4EC9-BFF9-8E9954A08D0B}" presName="text_2" presStyleLbl="node1" presStyleIdx="1" presStyleCnt="2" custScaleY="119399" custLinFactNeighborX="195" custLinFactNeighborY="1676">
        <dgm:presLayoutVars>
          <dgm:bulletEnabled val="1"/>
        </dgm:presLayoutVars>
      </dgm:prSet>
      <dgm:spPr/>
      <dgm:t>
        <a:bodyPr/>
        <a:lstStyle/>
        <a:p>
          <a:endParaRPr lang="vi-VN"/>
        </a:p>
      </dgm:t>
    </dgm:pt>
    <dgm:pt modelId="{5E7DD4A4-A43A-40C8-A49D-A1E4CF03A979}" type="pres">
      <dgm:prSet presAssocID="{B3C39D36-2039-4EC9-BFF9-8E9954A08D0B}" presName="accent_2" presStyleCnt="0"/>
      <dgm:spPr/>
    </dgm:pt>
    <dgm:pt modelId="{630750AB-E786-47CF-ABD1-54CE70235439}" type="pres">
      <dgm:prSet presAssocID="{B3C39D36-2039-4EC9-BFF9-8E9954A08D0B}" presName="accentRepeatNode" presStyleLbl="solidFgAcc1" presStyleIdx="1" presStyleCnt="2" custLinFactNeighborX="539" custLinFactNeighborY="1341"/>
      <dgm:spPr/>
    </dgm:pt>
  </dgm:ptLst>
  <dgm:cxnLst>
    <dgm:cxn modelId="{2E06F89B-8C65-466A-BD25-5091C7DE4F85}" type="presOf" srcId="{9EA642AF-D0BD-4DD3-8744-0EE9DE7EF517}" destId="{B96DD99E-FE2E-406F-9108-1FCEA1F3ED1E}" srcOrd="0" destOrd="0" presId="urn:microsoft.com/office/officeart/2008/layout/VerticalCurvedList"/>
    <dgm:cxn modelId="{E3BC05DB-AD42-481E-8685-038C2DF014D4}" type="presOf" srcId="{B3C39D36-2039-4EC9-BFF9-8E9954A08D0B}" destId="{C0CE4147-57F7-4C36-8596-96C82E8B9E42}" srcOrd="0" destOrd="0" presId="urn:microsoft.com/office/officeart/2008/layout/VerticalCurvedList"/>
    <dgm:cxn modelId="{210946A1-C2F2-4F0D-B5BE-0B9D0B61AA00}" srcId="{1668745F-7AE9-491C-AA0D-4AD83FF91721}" destId="{B3C39D36-2039-4EC9-BFF9-8E9954A08D0B}" srcOrd="1" destOrd="0" parTransId="{BD1DFE33-3DBC-4703-80DF-CA7ACB8D77E6}" sibTransId="{D60DC706-777D-4293-9153-27E59D537405}"/>
    <dgm:cxn modelId="{19B46EEC-7980-42D1-B614-91E2D9084380}" type="presOf" srcId="{1668745F-7AE9-491C-AA0D-4AD83FF91721}" destId="{3276EABC-495C-478E-8944-7E4D546A3C5F}" srcOrd="0" destOrd="0" presId="urn:microsoft.com/office/officeart/2008/layout/VerticalCurvedList"/>
    <dgm:cxn modelId="{43439F63-0489-4847-B117-76CB379EED26}" srcId="{1668745F-7AE9-491C-AA0D-4AD83FF91721}" destId="{B746B543-1D94-458E-9C7E-4B07E3DE2716}" srcOrd="0" destOrd="0" parTransId="{A8052545-5E3D-47CF-98ED-7109EBED2755}" sibTransId="{9EA642AF-D0BD-4DD3-8744-0EE9DE7EF517}"/>
    <dgm:cxn modelId="{7A24E1C3-1DF0-4065-82CD-E20DF3B15C91}" type="presOf" srcId="{B746B543-1D94-458E-9C7E-4B07E3DE2716}" destId="{B16C5A7E-13D2-4ADF-9EAA-71F92D85C3D5}" srcOrd="0" destOrd="0" presId="urn:microsoft.com/office/officeart/2008/layout/VerticalCurvedList"/>
    <dgm:cxn modelId="{FD346CCF-B477-44B4-B88E-A7D54E26F6CC}" type="presParOf" srcId="{3276EABC-495C-478E-8944-7E4D546A3C5F}" destId="{59A11FD3-4254-4E6F-B5FF-8543B345A650}" srcOrd="0" destOrd="0" presId="urn:microsoft.com/office/officeart/2008/layout/VerticalCurvedList"/>
    <dgm:cxn modelId="{CD10A8CC-99AF-46C1-B7CC-24CFEE5CDF3F}" type="presParOf" srcId="{59A11FD3-4254-4E6F-B5FF-8543B345A650}" destId="{94EE0F56-F7B1-41B6-A8F6-727009C2FB68}" srcOrd="0" destOrd="0" presId="urn:microsoft.com/office/officeart/2008/layout/VerticalCurvedList"/>
    <dgm:cxn modelId="{83403E69-0D4F-461C-8FB6-DBE8818A5124}" type="presParOf" srcId="{94EE0F56-F7B1-41B6-A8F6-727009C2FB68}" destId="{29B4A9C9-D2B5-43CE-9986-C005998A85A7}" srcOrd="0" destOrd="0" presId="urn:microsoft.com/office/officeart/2008/layout/VerticalCurvedList"/>
    <dgm:cxn modelId="{32784C73-B203-4E1D-8D20-AB01AEF42A91}" type="presParOf" srcId="{94EE0F56-F7B1-41B6-A8F6-727009C2FB68}" destId="{B96DD99E-FE2E-406F-9108-1FCEA1F3ED1E}" srcOrd="1" destOrd="0" presId="urn:microsoft.com/office/officeart/2008/layout/VerticalCurvedList"/>
    <dgm:cxn modelId="{18201755-456D-4996-A167-97EE13637A17}" type="presParOf" srcId="{94EE0F56-F7B1-41B6-A8F6-727009C2FB68}" destId="{F635A2DB-3EBE-4F86-B5AE-412243581961}" srcOrd="2" destOrd="0" presId="urn:microsoft.com/office/officeart/2008/layout/VerticalCurvedList"/>
    <dgm:cxn modelId="{AA813708-6203-4F84-9944-A17AC95716FB}" type="presParOf" srcId="{94EE0F56-F7B1-41B6-A8F6-727009C2FB68}" destId="{2E3BD130-4CE2-48DD-82E8-F3467F0A7549}" srcOrd="3" destOrd="0" presId="urn:microsoft.com/office/officeart/2008/layout/VerticalCurvedList"/>
    <dgm:cxn modelId="{7599D167-FD08-4BCE-ABFC-A221F028F43E}" type="presParOf" srcId="{59A11FD3-4254-4E6F-B5FF-8543B345A650}" destId="{B16C5A7E-13D2-4ADF-9EAA-71F92D85C3D5}" srcOrd="1" destOrd="0" presId="urn:microsoft.com/office/officeart/2008/layout/VerticalCurvedList"/>
    <dgm:cxn modelId="{1523FFE3-394D-454C-96E6-9211D259BC28}" type="presParOf" srcId="{59A11FD3-4254-4E6F-B5FF-8543B345A650}" destId="{C5AB17E2-2ECA-4149-BB7E-7167E44A3E34}" srcOrd="2" destOrd="0" presId="urn:microsoft.com/office/officeart/2008/layout/VerticalCurvedList"/>
    <dgm:cxn modelId="{3A2622E7-1ABF-4E56-A17D-378C74C60E74}" type="presParOf" srcId="{C5AB17E2-2ECA-4149-BB7E-7167E44A3E34}" destId="{BAD3729E-68FB-43A0-A22F-2434F7DEC295}" srcOrd="0" destOrd="0" presId="urn:microsoft.com/office/officeart/2008/layout/VerticalCurvedList"/>
    <dgm:cxn modelId="{011ECF9E-416D-479D-A3D2-E343A98D7B94}" type="presParOf" srcId="{59A11FD3-4254-4E6F-B5FF-8543B345A650}" destId="{C0CE4147-57F7-4C36-8596-96C82E8B9E42}" srcOrd="3" destOrd="0" presId="urn:microsoft.com/office/officeart/2008/layout/VerticalCurvedList"/>
    <dgm:cxn modelId="{3E64F7C4-484A-42E2-9F23-B0FC845CDA83}" type="presParOf" srcId="{59A11FD3-4254-4E6F-B5FF-8543B345A650}" destId="{5E7DD4A4-A43A-40C8-A49D-A1E4CF03A979}" srcOrd="4" destOrd="0" presId="urn:microsoft.com/office/officeart/2008/layout/VerticalCurvedList"/>
    <dgm:cxn modelId="{B7E92521-C15A-4203-8ECD-F620C5EBB7B4}" type="presParOf" srcId="{5E7DD4A4-A43A-40C8-A49D-A1E4CF03A979}" destId="{630750AB-E786-47CF-ABD1-54CE702354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291F4-B4FA-4E01-A100-009C2986DAA1}" type="doc">
      <dgm:prSet loTypeId="urn:microsoft.com/office/officeart/2005/8/layout/pList2" loCatId="list" qsTypeId="urn:microsoft.com/office/officeart/2005/8/quickstyle/simple1" qsCatId="simple" csTypeId="urn:microsoft.com/office/officeart/2005/8/colors/accent1_2" csCatId="accent1" phldr="1"/>
      <dgm:spPr/>
    </dgm:pt>
    <dgm:pt modelId="{2A618B0E-D67C-43B7-A280-3C360A511F5D}">
      <dgm:prSet phldrT="[Text]" custT="1"/>
      <dgm:spPr/>
      <dgm:t>
        <a:bodyPr/>
        <a:lstStyle/>
        <a:p>
          <a:r>
            <a:rPr lang="vi-VN" sz="2800" i="1" smtClean="0"/>
            <a:t>Than ôi</a:t>
          </a:r>
          <a:r>
            <a:rPr lang="en-US" sz="2800" i="1" smtClean="0"/>
            <a:t>!</a:t>
          </a:r>
          <a:r>
            <a:rPr lang="vi-VN" sz="2800" i="1" smtClean="0"/>
            <a:t>Thời oanh hệt nay còn </a:t>
          </a:r>
          <a:r>
            <a:rPr lang="en-US" sz="2800" i="1" smtClean="0"/>
            <a:t>đ</a:t>
          </a:r>
          <a:r>
            <a:rPr lang="vi-VN" sz="2800" i="1" smtClean="0"/>
            <a:t>âu?</a:t>
          </a:r>
          <a:endParaRPr lang="vi-VN" sz="2800"/>
        </a:p>
      </dgm:t>
    </dgm:pt>
    <dgm:pt modelId="{39C9EFB0-5724-45D0-8155-C3DF31665539}" type="parTrans" cxnId="{77E80F49-1741-4B5C-A344-B0475F7BF11D}">
      <dgm:prSet/>
      <dgm:spPr/>
      <dgm:t>
        <a:bodyPr/>
        <a:lstStyle/>
        <a:p>
          <a:endParaRPr lang="vi-VN"/>
        </a:p>
      </dgm:t>
    </dgm:pt>
    <dgm:pt modelId="{6E3B3FF7-778D-40CD-91E8-8CEE35AFE21D}" type="sibTrans" cxnId="{77E80F49-1741-4B5C-A344-B0475F7BF11D}">
      <dgm:prSet/>
      <dgm:spPr/>
      <dgm:t>
        <a:bodyPr/>
        <a:lstStyle/>
        <a:p>
          <a:endParaRPr lang="vi-VN"/>
        </a:p>
      </dgm:t>
    </dgm:pt>
    <dgm:pt modelId="{BB875A58-E67D-4E72-9C4B-0EB35F29C933}">
      <dgm:prSet phldrT="[Text]" custT="1"/>
      <dgm:spPr/>
      <dgm:t>
        <a:bodyPr anchor="ctr"/>
        <a:lstStyle/>
        <a:p>
          <a:r>
            <a:rPr lang="en-US" sz="2400" i="1" smtClean="0"/>
            <a:t>Vì </a:t>
          </a:r>
          <a:r>
            <a:rPr lang="vi-VN" sz="2400" i="1" smtClean="0"/>
            <a:t>sao </a:t>
          </a:r>
          <a:r>
            <a:rPr lang="en-US" sz="2400" i="1" smtClean="0"/>
            <a:t>hỡi miền</a:t>
          </a:r>
          <a:r>
            <a:rPr lang="vi-VN" sz="2400" i="1" smtClean="0"/>
            <a:t> Nam yêu </a:t>
          </a:r>
          <a:r>
            <a:rPr lang="en-US" sz="2400" i="1" smtClean="0"/>
            <a:t>dấu                                 </a:t>
          </a:r>
          <a:r>
            <a:rPr lang="vi-VN" sz="2400" i="1" smtClean="0"/>
            <a:t>Người không hề tiếc máu hi</a:t>
          </a:r>
          <a:r>
            <a:rPr lang="en-US" sz="2400" i="1" smtClean="0"/>
            <a:t> </a:t>
          </a:r>
          <a:r>
            <a:rPr lang="vi-VN" sz="2400" i="1" smtClean="0"/>
            <a:t>sinh?</a:t>
          </a:r>
          <a:endParaRPr lang="vi-VN" sz="2400" smtClean="0"/>
        </a:p>
        <a:p>
          <a:r>
            <a:rPr lang="en-US" sz="2400" i="1" smtClean="0"/>
            <a:t>Vì </a:t>
          </a:r>
          <a:r>
            <a:rPr lang="vi-VN" sz="2400" i="1" smtClean="0"/>
            <a:t>sao</a:t>
          </a:r>
          <a:r>
            <a:rPr lang="en-US" sz="2400" i="1" smtClean="0"/>
            <a:t> hỡi miền</a:t>
          </a:r>
          <a:r>
            <a:rPr lang="vi-VN" sz="2400" i="1" smtClean="0"/>
            <a:t> Nam </a:t>
          </a:r>
          <a:r>
            <a:rPr lang="en-US" sz="2400" i="1" smtClean="0"/>
            <a:t>chiến đấu</a:t>
          </a:r>
          <a:endParaRPr lang="vi-VN" sz="2400" smtClean="0"/>
        </a:p>
        <a:p>
          <a:r>
            <a:rPr lang="vi-VN" sz="2400" i="1" smtClean="0"/>
            <a:t>Người hiên ngang không </a:t>
          </a:r>
          <a:r>
            <a:rPr lang="en-US" sz="2400" i="1" smtClean="0"/>
            <a:t>chịu</a:t>
          </a:r>
          <a:r>
            <a:rPr lang="vi-VN" sz="2400" i="1" smtClean="0"/>
            <a:t> cúi </a:t>
          </a:r>
          <a:r>
            <a:rPr lang="en-US" sz="2400" i="1" smtClean="0"/>
            <a:t> </a:t>
          </a:r>
          <a:r>
            <a:rPr lang="vi-VN" sz="2400" i="1" smtClean="0"/>
            <a:t>mình?</a:t>
          </a:r>
          <a:endParaRPr lang="vi-VN" sz="2400"/>
        </a:p>
      </dgm:t>
    </dgm:pt>
    <dgm:pt modelId="{7EC2AC04-713F-45FA-96BF-B56B97F59197}" type="parTrans" cxnId="{7CB58B0B-1F50-4579-BD8E-231BE04A139D}">
      <dgm:prSet/>
      <dgm:spPr/>
      <dgm:t>
        <a:bodyPr/>
        <a:lstStyle/>
        <a:p>
          <a:endParaRPr lang="vi-VN"/>
        </a:p>
      </dgm:t>
    </dgm:pt>
    <dgm:pt modelId="{F08E3C6F-D107-4B0F-BF1A-0E7E5BD5AEC9}" type="sibTrans" cxnId="{7CB58B0B-1F50-4579-BD8E-231BE04A139D}">
      <dgm:prSet/>
      <dgm:spPr/>
      <dgm:t>
        <a:bodyPr/>
        <a:lstStyle/>
        <a:p>
          <a:endParaRPr lang="vi-VN"/>
        </a:p>
      </dgm:t>
    </dgm:pt>
    <dgm:pt modelId="{5A924DC4-BA49-48A4-BC21-196A9A94DB65}">
      <dgm:prSet phldrT="[Text]" custT="1"/>
      <dgm:spPr/>
      <dgm:t>
        <a:bodyPr/>
        <a:lstStyle/>
        <a:p>
          <a:r>
            <a:rPr lang="vi-VN" sz="2800" smtClean="0"/>
            <a:t>Con gái tôi vẽ đấy ư?</a:t>
          </a:r>
          <a:endParaRPr lang="vi-VN" sz="2800"/>
        </a:p>
      </dgm:t>
    </dgm:pt>
    <dgm:pt modelId="{99FECA62-528F-4620-94D0-21C15586F417}" type="parTrans" cxnId="{F586BE90-37FB-4F1B-B439-666E98BE07B9}">
      <dgm:prSet/>
      <dgm:spPr/>
      <dgm:t>
        <a:bodyPr/>
        <a:lstStyle/>
        <a:p>
          <a:endParaRPr lang="vi-VN"/>
        </a:p>
      </dgm:t>
    </dgm:pt>
    <dgm:pt modelId="{A1FCCC7E-3B7C-4E74-B5A5-75723C256333}" type="sibTrans" cxnId="{F586BE90-37FB-4F1B-B439-666E98BE07B9}">
      <dgm:prSet/>
      <dgm:spPr/>
      <dgm:t>
        <a:bodyPr/>
        <a:lstStyle/>
        <a:p>
          <a:endParaRPr lang="vi-VN"/>
        </a:p>
      </dgm:t>
    </dgm:pt>
    <dgm:pt modelId="{5BB83ED6-D5F1-49E1-88BA-78320D8F6EC1}" type="pres">
      <dgm:prSet presAssocID="{C6B291F4-B4FA-4E01-A100-009C2986DAA1}" presName="Name0" presStyleCnt="0">
        <dgm:presLayoutVars>
          <dgm:dir/>
          <dgm:resizeHandles val="exact"/>
        </dgm:presLayoutVars>
      </dgm:prSet>
      <dgm:spPr/>
    </dgm:pt>
    <dgm:pt modelId="{5CD88F7D-629B-4821-9AC4-11B2A29B6153}" type="pres">
      <dgm:prSet presAssocID="{C6B291F4-B4FA-4E01-A100-009C2986DAA1}" presName="bkgdShp" presStyleLbl="alignAccFollowNode1" presStyleIdx="0" presStyleCnt="1"/>
      <dgm:spPr/>
    </dgm:pt>
    <dgm:pt modelId="{E75AE57A-638E-4996-886F-92E86BA57582}" type="pres">
      <dgm:prSet presAssocID="{C6B291F4-B4FA-4E01-A100-009C2986DAA1}" presName="linComp" presStyleCnt="0"/>
      <dgm:spPr/>
    </dgm:pt>
    <dgm:pt modelId="{A6EF2D7A-5EF8-40B1-B631-572593D24F63}" type="pres">
      <dgm:prSet presAssocID="{2A618B0E-D67C-43B7-A280-3C360A511F5D}" presName="compNode" presStyleCnt="0"/>
      <dgm:spPr/>
    </dgm:pt>
    <dgm:pt modelId="{7256155A-1CC2-46BF-9910-4FD302F3B23E}" type="pres">
      <dgm:prSet presAssocID="{2A618B0E-D67C-43B7-A280-3C360A511F5D}" presName="node" presStyleLbl="node1" presStyleIdx="0" presStyleCnt="3">
        <dgm:presLayoutVars>
          <dgm:bulletEnabled val="1"/>
        </dgm:presLayoutVars>
      </dgm:prSet>
      <dgm:spPr/>
      <dgm:t>
        <a:bodyPr/>
        <a:lstStyle/>
        <a:p>
          <a:endParaRPr lang="vi-VN"/>
        </a:p>
      </dgm:t>
    </dgm:pt>
    <dgm:pt modelId="{93EBC1FB-9DDD-483D-8F98-790D50A75AD2}" type="pres">
      <dgm:prSet presAssocID="{2A618B0E-D67C-43B7-A280-3C360A511F5D}" presName="invisiNode" presStyleLbl="node1" presStyleIdx="0" presStyleCnt="3"/>
      <dgm:spPr/>
    </dgm:pt>
    <dgm:pt modelId="{7A4B42D4-E62E-4BF9-A2E7-4F6F8654CB2A}" type="pres">
      <dgm:prSet presAssocID="{2A618B0E-D67C-43B7-A280-3C360A511F5D}" presName="imagNode" presStyleLbl="fgImgPlace1" presStyleIdx="0" presStyleCnt="3" custLinFactX="76562" custLinFactNeighborX="100000" custLinFactNeighborY="1929"/>
      <dgm:spPr/>
    </dgm:pt>
    <dgm:pt modelId="{2EE24A7F-A561-412E-910D-45DF8AB081A1}" type="pres">
      <dgm:prSet presAssocID="{6E3B3FF7-778D-40CD-91E8-8CEE35AFE21D}" presName="sibTrans" presStyleLbl="sibTrans2D1" presStyleIdx="0" presStyleCnt="0"/>
      <dgm:spPr/>
      <dgm:t>
        <a:bodyPr/>
        <a:lstStyle/>
        <a:p>
          <a:endParaRPr lang="vi-VN"/>
        </a:p>
      </dgm:t>
    </dgm:pt>
    <dgm:pt modelId="{EF86D17E-6CF9-4BDC-B9ED-4D19DBCD65D4}" type="pres">
      <dgm:prSet presAssocID="{BB875A58-E67D-4E72-9C4B-0EB35F29C933}" presName="compNode" presStyleCnt="0"/>
      <dgm:spPr/>
    </dgm:pt>
    <dgm:pt modelId="{B6697DCF-ECE6-4265-87E0-5DAFD14F6E2A}" type="pres">
      <dgm:prSet presAssocID="{BB875A58-E67D-4E72-9C4B-0EB35F29C933}" presName="node" presStyleLbl="node1" presStyleIdx="1" presStyleCnt="3" custScaleX="237012" custScaleY="99255" custLinFactNeighborX="2269" custLinFactNeighborY="-497">
        <dgm:presLayoutVars>
          <dgm:bulletEnabled val="1"/>
        </dgm:presLayoutVars>
      </dgm:prSet>
      <dgm:spPr/>
      <dgm:t>
        <a:bodyPr/>
        <a:lstStyle/>
        <a:p>
          <a:endParaRPr lang="vi-VN"/>
        </a:p>
      </dgm:t>
    </dgm:pt>
    <dgm:pt modelId="{DD2FF139-5893-49AD-8AB6-56EA1BA5722A}" type="pres">
      <dgm:prSet presAssocID="{BB875A58-E67D-4E72-9C4B-0EB35F29C933}" presName="invisiNode" presStyleLbl="node1" presStyleIdx="1" presStyleCnt="3"/>
      <dgm:spPr/>
    </dgm:pt>
    <dgm:pt modelId="{BF921BC1-514A-4342-8EE4-002C67D7D645}" type="pres">
      <dgm:prSet presAssocID="{BB875A58-E67D-4E72-9C4B-0EB35F29C933}" presName="imagNode" presStyleLbl="fgImgPlace1" presStyleIdx="1" presStyleCnt="3" custLinFactX="-77163" custLinFactNeighborX="-100000" custLinFactNeighborY="-444"/>
      <dgm:spPr/>
    </dgm:pt>
    <dgm:pt modelId="{46C5E785-E19E-445E-BA54-CC4DC8DE9EDE}" type="pres">
      <dgm:prSet presAssocID="{F08E3C6F-D107-4B0F-BF1A-0E7E5BD5AEC9}" presName="sibTrans" presStyleLbl="sibTrans2D1" presStyleIdx="0" presStyleCnt="0"/>
      <dgm:spPr/>
      <dgm:t>
        <a:bodyPr/>
        <a:lstStyle/>
        <a:p>
          <a:endParaRPr lang="vi-VN"/>
        </a:p>
      </dgm:t>
    </dgm:pt>
    <dgm:pt modelId="{2A3C4D22-ACE6-4B58-892A-788D58F2FF5E}" type="pres">
      <dgm:prSet presAssocID="{5A924DC4-BA49-48A4-BC21-196A9A94DB65}" presName="compNode" presStyleCnt="0"/>
      <dgm:spPr/>
    </dgm:pt>
    <dgm:pt modelId="{86A290AA-C9FD-408D-B42C-5001BD31452B}" type="pres">
      <dgm:prSet presAssocID="{5A924DC4-BA49-48A4-BC21-196A9A94DB65}" presName="node" presStyleLbl="node1" presStyleIdx="2" presStyleCnt="3">
        <dgm:presLayoutVars>
          <dgm:bulletEnabled val="1"/>
        </dgm:presLayoutVars>
      </dgm:prSet>
      <dgm:spPr/>
      <dgm:t>
        <a:bodyPr/>
        <a:lstStyle/>
        <a:p>
          <a:endParaRPr lang="vi-VN"/>
        </a:p>
      </dgm:t>
    </dgm:pt>
    <dgm:pt modelId="{A63E00B8-481C-43A8-8DF3-F757AC0E9FA2}" type="pres">
      <dgm:prSet presAssocID="{5A924DC4-BA49-48A4-BC21-196A9A94DB65}" presName="invisiNode" presStyleLbl="node1" presStyleIdx="2" presStyleCnt="3"/>
      <dgm:spPr/>
    </dgm:pt>
    <dgm:pt modelId="{B3165A54-5863-4D82-9432-33FA6AC5CD1A}" type="pres">
      <dgm:prSet presAssocID="{5A924DC4-BA49-48A4-BC21-196A9A94DB65}" presName="imagNode" presStyleLbl="fgImgPlace1" presStyleIdx="2" presStyleCnt="3"/>
      <dgm:spPr/>
    </dgm:pt>
  </dgm:ptLst>
  <dgm:cxnLst>
    <dgm:cxn modelId="{10733C88-091E-48C4-88D9-E3FB7EA01703}" type="presOf" srcId="{F08E3C6F-D107-4B0F-BF1A-0E7E5BD5AEC9}" destId="{46C5E785-E19E-445E-BA54-CC4DC8DE9EDE}" srcOrd="0" destOrd="0" presId="urn:microsoft.com/office/officeart/2005/8/layout/pList2"/>
    <dgm:cxn modelId="{98977B39-02EC-4867-9581-285A24DA7527}" type="presOf" srcId="{BB875A58-E67D-4E72-9C4B-0EB35F29C933}" destId="{B6697DCF-ECE6-4265-87E0-5DAFD14F6E2A}" srcOrd="0" destOrd="0" presId="urn:microsoft.com/office/officeart/2005/8/layout/pList2"/>
    <dgm:cxn modelId="{F586BE90-37FB-4F1B-B439-666E98BE07B9}" srcId="{C6B291F4-B4FA-4E01-A100-009C2986DAA1}" destId="{5A924DC4-BA49-48A4-BC21-196A9A94DB65}" srcOrd="2" destOrd="0" parTransId="{99FECA62-528F-4620-94D0-21C15586F417}" sibTransId="{A1FCCC7E-3B7C-4E74-B5A5-75723C256333}"/>
    <dgm:cxn modelId="{77E80F49-1741-4B5C-A344-B0475F7BF11D}" srcId="{C6B291F4-B4FA-4E01-A100-009C2986DAA1}" destId="{2A618B0E-D67C-43B7-A280-3C360A511F5D}" srcOrd="0" destOrd="0" parTransId="{39C9EFB0-5724-45D0-8155-C3DF31665539}" sibTransId="{6E3B3FF7-778D-40CD-91E8-8CEE35AFE21D}"/>
    <dgm:cxn modelId="{1AA37B28-EA3D-49D1-96FB-72682AC63748}" type="presOf" srcId="{C6B291F4-B4FA-4E01-A100-009C2986DAA1}" destId="{5BB83ED6-D5F1-49E1-88BA-78320D8F6EC1}" srcOrd="0" destOrd="0" presId="urn:microsoft.com/office/officeart/2005/8/layout/pList2"/>
    <dgm:cxn modelId="{7CB58B0B-1F50-4579-BD8E-231BE04A139D}" srcId="{C6B291F4-B4FA-4E01-A100-009C2986DAA1}" destId="{BB875A58-E67D-4E72-9C4B-0EB35F29C933}" srcOrd="1" destOrd="0" parTransId="{7EC2AC04-713F-45FA-96BF-B56B97F59197}" sibTransId="{F08E3C6F-D107-4B0F-BF1A-0E7E5BD5AEC9}"/>
    <dgm:cxn modelId="{1EF43B0F-646B-42ED-9DED-1DFCB1B4187E}" type="presOf" srcId="{2A618B0E-D67C-43B7-A280-3C360A511F5D}" destId="{7256155A-1CC2-46BF-9910-4FD302F3B23E}" srcOrd="0" destOrd="0" presId="urn:microsoft.com/office/officeart/2005/8/layout/pList2"/>
    <dgm:cxn modelId="{EB551AA8-094C-4193-BD7C-DDE3EA5857C8}" type="presOf" srcId="{6E3B3FF7-778D-40CD-91E8-8CEE35AFE21D}" destId="{2EE24A7F-A561-412E-910D-45DF8AB081A1}" srcOrd="0" destOrd="0" presId="urn:microsoft.com/office/officeart/2005/8/layout/pList2"/>
    <dgm:cxn modelId="{3428519E-57DE-4BFA-B56D-DF64F5DC861A}" type="presOf" srcId="{5A924DC4-BA49-48A4-BC21-196A9A94DB65}" destId="{86A290AA-C9FD-408D-B42C-5001BD31452B}" srcOrd="0" destOrd="0" presId="urn:microsoft.com/office/officeart/2005/8/layout/pList2"/>
    <dgm:cxn modelId="{DCA55252-6F3F-4D5E-B5EE-FF0704028326}" type="presParOf" srcId="{5BB83ED6-D5F1-49E1-88BA-78320D8F6EC1}" destId="{5CD88F7D-629B-4821-9AC4-11B2A29B6153}" srcOrd="0" destOrd="0" presId="urn:microsoft.com/office/officeart/2005/8/layout/pList2"/>
    <dgm:cxn modelId="{C693A320-5722-4E40-A483-49AD18E69B36}" type="presParOf" srcId="{5BB83ED6-D5F1-49E1-88BA-78320D8F6EC1}" destId="{E75AE57A-638E-4996-886F-92E86BA57582}" srcOrd="1" destOrd="0" presId="urn:microsoft.com/office/officeart/2005/8/layout/pList2"/>
    <dgm:cxn modelId="{1CE96E7C-3361-4295-8074-65092E27CCC3}" type="presParOf" srcId="{E75AE57A-638E-4996-886F-92E86BA57582}" destId="{A6EF2D7A-5EF8-40B1-B631-572593D24F63}" srcOrd="0" destOrd="0" presId="urn:microsoft.com/office/officeart/2005/8/layout/pList2"/>
    <dgm:cxn modelId="{BE27EFEC-7EF2-43F1-B8E0-DD82FBAE25C4}" type="presParOf" srcId="{A6EF2D7A-5EF8-40B1-B631-572593D24F63}" destId="{7256155A-1CC2-46BF-9910-4FD302F3B23E}" srcOrd="0" destOrd="0" presId="urn:microsoft.com/office/officeart/2005/8/layout/pList2"/>
    <dgm:cxn modelId="{BCAEB7E8-4F0F-4DAB-BD57-FD614889DF86}" type="presParOf" srcId="{A6EF2D7A-5EF8-40B1-B631-572593D24F63}" destId="{93EBC1FB-9DDD-483D-8F98-790D50A75AD2}" srcOrd="1" destOrd="0" presId="urn:microsoft.com/office/officeart/2005/8/layout/pList2"/>
    <dgm:cxn modelId="{FBEA7500-1E45-4EFF-B36A-F3870A1D8CDB}" type="presParOf" srcId="{A6EF2D7A-5EF8-40B1-B631-572593D24F63}" destId="{7A4B42D4-E62E-4BF9-A2E7-4F6F8654CB2A}" srcOrd="2" destOrd="0" presId="urn:microsoft.com/office/officeart/2005/8/layout/pList2"/>
    <dgm:cxn modelId="{73D4DF44-0F20-4355-9AD6-E085108F1091}" type="presParOf" srcId="{E75AE57A-638E-4996-886F-92E86BA57582}" destId="{2EE24A7F-A561-412E-910D-45DF8AB081A1}" srcOrd="1" destOrd="0" presId="urn:microsoft.com/office/officeart/2005/8/layout/pList2"/>
    <dgm:cxn modelId="{8327222F-647A-46F6-942D-D5F862893B36}" type="presParOf" srcId="{E75AE57A-638E-4996-886F-92E86BA57582}" destId="{EF86D17E-6CF9-4BDC-B9ED-4D19DBCD65D4}" srcOrd="2" destOrd="0" presId="urn:microsoft.com/office/officeart/2005/8/layout/pList2"/>
    <dgm:cxn modelId="{EEFF646D-F2B6-4A0E-B14C-F8AF6ED4A9BE}" type="presParOf" srcId="{EF86D17E-6CF9-4BDC-B9ED-4D19DBCD65D4}" destId="{B6697DCF-ECE6-4265-87E0-5DAFD14F6E2A}" srcOrd="0" destOrd="0" presId="urn:microsoft.com/office/officeart/2005/8/layout/pList2"/>
    <dgm:cxn modelId="{759D3262-6338-461A-91AE-F45F259C5C2D}" type="presParOf" srcId="{EF86D17E-6CF9-4BDC-B9ED-4D19DBCD65D4}" destId="{DD2FF139-5893-49AD-8AB6-56EA1BA5722A}" srcOrd="1" destOrd="0" presId="urn:microsoft.com/office/officeart/2005/8/layout/pList2"/>
    <dgm:cxn modelId="{F45778AB-E5BD-4C43-991E-96DFE19AF89D}" type="presParOf" srcId="{EF86D17E-6CF9-4BDC-B9ED-4D19DBCD65D4}" destId="{BF921BC1-514A-4342-8EE4-002C67D7D645}" srcOrd="2" destOrd="0" presId="urn:microsoft.com/office/officeart/2005/8/layout/pList2"/>
    <dgm:cxn modelId="{F7159F0B-50D5-4B6B-A388-3EA5698903AE}" type="presParOf" srcId="{E75AE57A-638E-4996-886F-92E86BA57582}" destId="{46C5E785-E19E-445E-BA54-CC4DC8DE9EDE}" srcOrd="3" destOrd="0" presId="urn:microsoft.com/office/officeart/2005/8/layout/pList2"/>
    <dgm:cxn modelId="{5515E00C-8924-4461-A750-F01CF89BAF4F}" type="presParOf" srcId="{E75AE57A-638E-4996-886F-92E86BA57582}" destId="{2A3C4D22-ACE6-4B58-892A-788D58F2FF5E}" srcOrd="4" destOrd="0" presId="urn:microsoft.com/office/officeart/2005/8/layout/pList2"/>
    <dgm:cxn modelId="{70515071-12F3-49C7-AD62-FB89918A3D2B}" type="presParOf" srcId="{2A3C4D22-ACE6-4B58-892A-788D58F2FF5E}" destId="{86A290AA-C9FD-408D-B42C-5001BD31452B}" srcOrd="0" destOrd="0" presId="urn:microsoft.com/office/officeart/2005/8/layout/pList2"/>
    <dgm:cxn modelId="{44930B8B-5916-432D-96CB-02A37DB86352}" type="presParOf" srcId="{2A3C4D22-ACE6-4B58-892A-788D58F2FF5E}" destId="{A63E00B8-481C-43A8-8DF3-F757AC0E9FA2}" srcOrd="1" destOrd="0" presId="urn:microsoft.com/office/officeart/2005/8/layout/pList2"/>
    <dgm:cxn modelId="{3B57FCE5-72B9-4982-91D8-765C22ABA255}" type="presParOf" srcId="{2A3C4D22-ACE6-4B58-892A-788D58F2FF5E}" destId="{B3165A54-5863-4D82-9432-33FA6AC5CD1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59E19-B7C6-4681-9691-E7BC7D636D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E79468F8-FE5E-4591-B30D-001839B0E005}">
      <dgm:prSet phldrT="[Text]" custT="1"/>
      <dgm:spPr/>
      <dgm:t>
        <a:bodyPr/>
        <a:lstStyle/>
        <a:p>
          <a:r>
            <a:rPr lang="vi-VN" sz="1500" smtClean="0"/>
            <a:t>Câu hỏi tu từ: </a:t>
          </a:r>
          <a:r>
            <a:rPr lang="vi-VN" sz="1500" b="1" i="1" smtClean="0">
              <a:solidFill>
                <a:srgbClr val="FFFF00"/>
              </a:solidFill>
            </a:rPr>
            <a:t>Con gái tôi vẽ đấy ư?</a:t>
          </a:r>
          <a:endParaRPr lang="vi-VN" sz="1500" b="1" smtClean="0">
            <a:solidFill>
              <a:srgbClr val="FFFF00"/>
            </a:solidFill>
          </a:endParaRPr>
        </a:p>
        <a:p>
          <a:r>
            <a:rPr lang="en-US" sz="1500" smtClean="0"/>
            <a:t>- </a:t>
          </a:r>
          <a:r>
            <a:rPr lang="vi-VN" sz="1500" smtClean="0"/>
            <a:t>Tác dụng:  dùng để hỏi và khẳng định chắc chắn. </a:t>
          </a:r>
          <a:endParaRPr lang="vi-VN" sz="1500"/>
        </a:p>
      </dgm:t>
    </dgm:pt>
    <dgm:pt modelId="{FEA7E636-C99F-4FA0-B8FB-216D86C7EB7D}" type="sibTrans" cxnId="{A0A4C74B-C44A-44A9-A946-B9ED0937DB03}">
      <dgm:prSet/>
      <dgm:spPr/>
      <dgm:t>
        <a:bodyPr/>
        <a:lstStyle/>
        <a:p>
          <a:endParaRPr lang="vi-VN"/>
        </a:p>
      </dgm:t>
    </dgm:pt>
    <dgm:pt modelId="{304CD134-4D81-466C-8088-D8C3117063BC}" type="parTrans" cxnId="{A0A4C74B-C44A-44A9-A946-B9ED0937DB03}">
      <dgm:prSet/>
      <dgm:spPr/>
      <dgm:t>
        <a:bodyPr/>
        <a:lstStyle/>
        <a:p>
          <a:endParaRPr lang="vi-VN"/>
        </a:p>
      </dgm:t>
    </dgm:pt>
    <dgm:pt modelId="{097528B0-06AB-4891-9933-3A00C4BB77F2}">
      <dgm:prSet phldrT="[Text]" custT="1"/>
      <dgm:spPr/>
      <dgm:t>
        <a:bodyPr/>
        <a:lstStyle/>
        <a:p>
          <a:r>
            <a:rPr lang="vi-VN" sz="1600" smtClean="0"/>
            <a:t>- Câu hỏi tu từ: </a:t>
          </a:r>
          <a:r>
            <a:rPr lang="vi-VN" sz="1600" b="1" i="1" smtClean="0">
              <a:solidFill>
                <a:srgbClr val="FFFF00"/>
              </a:solidFill>
            </a:rPr>
            <a:t>Người không hề tiếc máu hi sinh?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en-US" sz="1600" smtClean="0"/>
        </a:p>
        <a:p>
          <a:r>
            <a:rPr lang="vi-VN" sz="1600" smtClean="0"/>
            <a:t>- Câu hỏi tu từ: </a:t>
          </a:r>
          <a:r>
            <a:rPr lang="vi-VN" sz="1600" b="1" i="1" smtClean="0">
              <a:solidFill>
                <a:srgbClr val="FFFF00"/>
              </a:solidFill>
            </a:rPr>
            <a:t>Người hiên ngang không sợ cúi mình?</a:t>
          </a:r>
          <a:endParaRPr lang="vi-VN" sz="1600" b="1" smtClean="0">
            <a:solidFill>
              <a:srgbClr val="FFFF00"/>
            </a:solidFill>
          </a:endParaRPr>
        </a:p>
        <a:p>
          <a:r>
            <a:rPr lang="en-US" sz="1600" smtClean="0"/>
            <a:t>-</a:t>
          </a:r>
          <a:r>
            <a:rPr lang="vi-VN" sz="1600" smtClean="0"/>
            <a:t>Tác dụng: làm lời văn trở nên sinh động, đem lại cho người đọc cảm giác hào hùng của lịch sử dân tộc.</a:t>
          </a:r>
          <a:endParaRPr lang="vi-VN" sz="1600"/>
        </a:p>
      </dgm:t>
    </dgm:pt>
    <dgm:pt modelId="{9C8898B2-3ADC-421A-B186-22DC0FE02B80}" type="sibTrans" cxnId="{7E783960-E609-4480-88E5-2B638CC79310}">
      <dgm:prSet/>
      <dgm:spPr/>
      <dgm:t>
        <a:bodyPr/>
        <a:lstStyle/>
        <a:p>
          <a:endParaRPr lang="vi-VN"/>
        </a:p>
      </dgm:t>
    </dgm:pt>
    <dgm:pt modelId="{BA275BF7-4A0B-49E5-B1E5-89944ED4EDE6}" type="parTrans" cxnId="{7E783960-E609-4480-88E5-2B638CC79310}">
      <dgm:prSet/>
      <dgm:spPr/>
      <dgm:t>
        <a:bodyPr/>
        <a:lstStyle/>
        <a:p>
          <a:endParaRPr lang="vi-VN"/>
        </a:p>
      </dgm:t>
    </dgm:pt>
    <dgm:pt modelId="{11F0F04A-17B9-48A6-B2FB-4EE3801EA733}">
      <dgm:prSet phldrT="[Text]" custT="1"/>
      <dgm:spPr/>
      <dgm:t>
        <a:bodyPr/>
        <a:lstStyle/>
        <a:p>
          <a:r>
            <a:rPr lang="en-US" sz="1500" smtClean="0"/>
            <a:t>- </a:t>
          </a:r>
          <a:r>
            <a:rPr lang="vi-VN" sz="1500" smtClean="0"/>
            <a:t>Câu hỏi tu từ: </a:t>
          </a:r>
          <a:r>
            <a:rPr lang="vi-VN" sz="1500" b="1" i="1" smtClean="0">
              <a:solidFill>
                <a:srgbClr val="FFFF00"/>
              </a:solidFill>
            </a:rPr>
            <a:t>Thời oanh liệt nay còn đâu?</a:t>
          </a:r>
          <a:endParaRPr lang="vi-VN" sz="1500" b="1" smtClean="0">
            <a:solidFill>
              <a:srgbClr val="FFFF00"/>
            </a:solidFill>
          </a:endParaRPr>
        </a:p>
        <a:p>
          <a:r>
            <a:rPr lang="en-US" sz="1500" smtClean="0"/>
            <a:t>- </a:t>
          </a:r>
          <a:r>
            <a:rPr lang="vi-VN" sz="1500" smtClean="0"/>
            <a:t>Tác dụng: giúp cho câu thơ thêm sinh động về hình thức. Còn về nội dung bộc lộ được cảm xúc trông mong, nhớ về thời oanh liệt, thể hiện sự thất vọng tột cùng.</a:t>
          </a:r>
          <a:endParaRPr lang="vi-VN" sz="1500"/>
        </a:p>
      </dgm:t>
    </dgm:pt>
    <dgm:pt modelId="{2C4DF94F-16C7-44B3-A7D1-5ABC2CBC5B7B}" type="sibTrans" cxnId="{F56E8D77-C268-476D-8CE3-332FB3AF3AF8}">
      <dgm:prSet/>
      <dgm:spPr/>
      <dgm:t>
        <a:bodyPr/>
        <a:lstStyle/>
        <a:p>
          <a:endParaRPr lang="vi-VN" sz="1500"/>
        </a:p>
      </dgm:t>
    </dgm:pt>
    <dgm:pt modelId="{089FA1CB-3E4A-48A9-8F2F-F63A3E7AF853}" type="parTrans" cxnId="{F56E8D77-C268-476D-8CE3-332FB3AF3AF8}">
      <dgm:prSet/>
      <dgm:spPr/>
      <dgm:t>
        <a:bodyPr/>
        <a:lstStyle/>
        <a:p>
          <a:endParaRPr lang="vi-VN"/>
        </a:p>
      </dgm:t>
    </dgm:pt>
    <dgm:pt modelId="{DBA97628-CD35-44A9-BD04-69F4FEBCFE3D}" type="pres">
      <dgm:prSet presAssocID="{B4E59E19-B7C6-4681-9691-E7BC7D636D9A}" presName="Name0" presStyleCnt="0">
        <dgm:presLayoutVars>
          <dgm:chMax val="7"/>
          <dgm:chPref val="7"/>
          <dgm:dir/>
        </dgm:presLayoutVars>
      </dgm:prSet>
      <dgm:spPr/>
      <dgm:t>
        <a:bodyPr/>
        <a:lstStyle/>
        <a:p>
          <a:endParaRPr lang="vi-VN"/>
        </a:p>
      </dgm:t>
    </dgm:pt>
    <dgm:pt modelId="{9E630F33-1202-4299-B5B7-FC06299C2DA8}" type="pres">
      <dgm:prSet presAssocID="{B4E59E19-B7C6-4681-9691-E7BC7D636D9A}" presName="Name1" presStyleCnt="0"/>
      <dgm:spPr/>
    </dgm:pt>
    <dgm:pt modelId="{CDC28072-4CA1-4092-A3EF-4284F5E1B417}" type="pres">
      <dgm:prSet presAssocID="{B4E59E19-B7C6-4681-9691-E7BC7D636D9A}" presName="cycle" presStyleCnt="0"/>
      <dgm:spPr/>
    </dgm:pt>
    <dgm:pt modelId="{2C0C105D-0286-4C62-95B0-B7B2567C1687}" type="pres">
      <dgm:prSet presAssocID="{B4E59E19-B7C6-4681-9691-E7BC7D636D9A}" presName="srcNode" presStyleLbl="node1" presStyleIdx="0" presStyleCnt="3"/>
      <dgm:spPr/>
    </dgm:pt>
    <dgm:pt modelId="{68B48464-E7AC-40CB-9E58-CD888179E9C7}" type="pres">
      <dgm:prSet presAssocID="{B4E59E19-B7C6-4681-9691-E7BC7D636D9A}" presName="conn" presStyleLbl="parChTrans1D2" presStyleIdx="0" presStyleCnt="1" custScaleX="99589"/>
      <dgm:spPr/>
      <dgm:t>
        <a:bodyPr/>
        <a:lstStyle/>
        <a:p>
          <a:endParaRPr lang="vi-VN"/>
        </a:p>
      </dgm:t>
    </dgm:pt>
    <dgm:pt modelId="{089980CA-B41A-478A-A40A-363FA0EA6560}" type="pres">
      <dgm:prSet presAssocID="{B4E59E19-B7C6-4681-9691-E7BC7D636D9A}" presName="extraNode" presStyleLbl="node1" presStyleIdx="0" presStyleCnt="3"/>
      <dgm:spPr/>
    </dgm:pt>
    <dgm:pt modelId="{68E47032-2E7B-44B9-AB9A-357820FA9539}" type="pres">
      <dgm:prSet presAssocID="{B4E59E19-B7C6-4681-9691-E7BC7D636D9A}" presName="dstNode" presStyleLbl="node1" presStyleIdx="0" presStyleCnt="3"/>
      <dgm:spPr/>
    </dgm:pt>
    <dgm:pt modelId="{44D01240-C58B-439D-8B6A-2C679DB16531}" type="pres">
      <dgm:prSet presAssocID="{11F0F04A-17B9-48A6-B2FB-4EE3801EA733}" presName="text_1" presStyleLbl="node1" presStyleIdx="0" presStyleCnt="3" custScaleX="99589" custLinFactNeighborX="26" custLinFactNeighborY="-26071">
        <dgm:presLayoutVars>
          <dgm:bulletEnabled val="1"/>
        </dgm:presLayoutVars>
      </dgm:prSet>
      <dgm:spPr/>
      <dgm:t>
        <a:bodyPr/>
        <a:lstStyle/>
        <a:p>
          <a:endParaRPr lang="vi-VN"/>
        </a:p>
      </dgm:t>
    </dgm:pt>
    <dgm:pt modelId="{86FB3C13-CACF-4B35-9AF1-A30104741BAC}" type="pres">
      <dgm:prSet presAssocID="{11F0F04A-17B9-48A6-B2FB-4EE3801EA733}" presName="accent_1" presStyleCnt="0"/>
      <dgm:spPr/>
    </dgm:pt>
    <dgm:pt modelId="{7932345D-F2F2-4DFD-BFA7-B07E37DAF023}" type="pres">
      <dgm:prSet presAssocID="{11F0F04A-17B9-48A6-B2FB-4EE3801EA733}" presName="accentRepeatNode" presStyleLbl="solidFgAcc1" presStyleIdx="0" presStyleCnt="3" custScaleX="99589" custLinFactNeighborX="-5071" custLinFactNeighborY="-10857"/>
      <dgm:spPr/>
    </dgm:pt>
    <dgm:pt modelId="{0790BD8C-4A0C-4F5B-A465-05159A41A720}" type="pres">
      <dgm:prSet presAssocID="{097528B0-06AB-4891-9933-3A00C4BB77F2}" presName="text_2" presStyleLbl="node1" presStyleIdx="1" presStyleCnt="3" custScaleX="99589" custScaleY="170541" custLinFactNeighborX="19" custLinFactNeighborY="11720">
        <dgm:presLayoutVars>
          <dgm:bulletEnabled val="1"/>
        </dgm:presLayoutVars>
      </dgm:prSet>
      <dgm:spPr/>
      <dgm:t>
        <a:bodyPr/>
        <a:lstStyle/>
        <a:p>
          <a:endParaRPr lang="vi-VN"/>
        </a:p>
      </dgm:t>
    </dgm:pt>
    <dgm:pt modelId="{19E2E83B-7316-4224-9FE4-D3BEB9E91247}" type="pres">
      <dgm:prSet presAssocID="{097528B0-06AB-4891-9933-3A00C4BB77F2}" presName="accent_2" presStyleCnt="0"/>
      <dgm:spPr/>
    </dgm:pt>
    <dgm:pt modelId="{45290FF2-14F3-47D8-AC64-7D749274AF82}" type="pres">
      <dgm:prSet presAssocID="{097528B0-06AB-4891-9933-3A00C4BB77F2}" presName="accentRepeatNode" presStyleLbl="solidFgAcc1" presStyleIdx="1" presStyleCnt="3" custScaleX="145176" custScaleY="148649" custLinFactNeighborX="-12781" custLinFactNeighborY="6108"/>
      <dgm:spPr/>
    </dgm:pt>
    <dgm:pt modelId="{6AE351DB-C6EF-4D90-9D7F-D93F838DA8F3}" type="pres">
      <dgm:prSet presAssocID="{E79468F8-FE5E-4591-B30D-001839B0E005}" presName="text_3" presStyleLbl="node1" presStyleIdx="2" presStyleCnt="3" custScaleX="99589" custScaleY="66799" custLinFactNeighborX="110" custLinFactNeighborY="20445">
        <dgm:presLayoutVars>
          <dgm:bulletEnabled val="1"/>
        </dgm:presLayoutVars>
      </dgm:prSet>
      <dgm:spPr/>
      <dgm:t>
        <a:bodyPr/>
        <a:lstStyle/>
        <a:p>
          <a:endParaRPr lang="vi-VN"/>
        </a:p>
      </dgm:t>
    </dgm:pt>
    <dgm:pt modelId="{14267415-B0A0-4825-BC16-E7238D8697E8}" type="pres">
      <dgm:prSet presAssocID="{E79468F8-FE5E-4591-B30D-001839B0E005}" presName="accent_3" presStyleCnt="0"/>
      <dgm:spPr/>
    </dgm:pt>
    <dgm:pt modelId="{CB280C6F-65B8-42FD-B920-ED53316866C2}" type="pres">
      <dgm:prSet presAssocID="{E79468F8-FE5E-4591-B30D-001839B0E005}" presName="accentRepeatNode" presStyleLbl="solidFgAcc1" presStyleIdx="2" presStyleCnt="3" custScaleX="99589" custLinFactNeighborX="-4562" custLinFactNeighborY="23281"/>
      <dgm:spPr/>
    </dgm:pt>
  </dgm:ptLst>
  <dgm:cxnLst>
    <dgm:cxn modelId="{7E783960-E609-4480-88E5-2B638CC79310}" srcId="{B4E59E19-B7C6-4681-9691-E7BC7D636D9A}" destId="{097528B0-06AB-4891-9933-3A00C4BB77F2}" srcOrd="1" destOrd="0" parTransId="{BA275BF7-4A0B-49E5-B1E5-89944ED4EDE6}" sibTransId="{9C8898B2-3ADC-421A-B186-22DC0FE02B80}"/>
    <dgm:cxn modelId="{FFECDCAF-B761-4596-87E3-32F868D49226}" type="presOf" srcId="{B4E59E19-B7C6-4681-9691-E7BC7D636D9A}" destId="{DBA97628-CD35-44A9-BD04-69F4FEBCFE3D}" srcOrd="0" destOrd="0" presId="urn:microsoft.com/office/officeart/2008/layout/VerticalCurvedList"/>
    <dgm:cxn modelId="{B9CF3785-5ABE-470C-9662-85B41E4A5B5D}" type="presOf" srcId="{11F0F04A-17B9-48A6-B2FB-4EE3801EA733}" destId="{44D01240-C58B-439D-8B6A-2C679DB16531}" srcOrd="0" destOrd="0" presId="urn:microsoft.com/office/officeart/2008/layout/VerticalCurvedList"/>
    <dgm:cxn modelId="{8D70FC5C-E482-4309-A9D8-34A714AC7C6E}" type="presOf" srcId="{2C4DF94F-16C7-44B3-A7D1-5ABC2CBC5B7B}" destId="{68B48464-E7AC-40CB-9E58-CD888179E9C7}" srcOrd="0" destOrd="0" presId="urn:microsoft.com/office/officeart/2008/layout/VerticalCurvedList"/>
    <dgm:cxn modelId="{F56E8D77-C268-476D-8CE3-332FB3AF3AF8}" srcId="{B4E59E19-B7C6-4681-9691-E7BC7D636D9A}" destId="{11F0F04A-17B9-48A6-B2FB-4EE3801EA733}" srcOrd="0" destOrd="0" parTransId="{089FA1CB-3E4A-48A9-8F2F-F63A3E7AF853}" sibTransId="{2C4DF94F-16C7-44B3-A7D1-5ABC2CBC5B7B}"/>
    <dgm:cxn modelId="{31A306DB-9CD0-463B-AF02-B69D1FFBC790}" type="presOf" srcId="{097528B0-06AB-4891-9933-3A00C4BB77F2}" destId="{0790BD8C-4A0C-4F5B-A465-05159A41A720}" srcOrd="0" destOrd="0" presId="urn:microsoft.com/office/officeart/2008/layout/VerticalCurvedList"/>
    <dgm:cxn modelId="{59A1B903-B679-43D3-BB5B-4A62DDAB8E1E}" type="presOf" srcId="{E79468F8-FE5E-4591-B30D-001839B0E005}" destId="{6AE351DB-C6EF-4D90-9D7F-D93F838DA8F3}" srcOrd="0" destOrd="0" presId="urn:microsoft.com/office/officeart/2008/layout/VerticalCurvedList"/>
    <dgm:cxn modelId="{A0A4C74B-C44A-44A9-A946-B9ED0937DB03}" srcId="{B4E59E19-B7C6-4681-9691-E7BC7D636D9A}" destId="{E79468F8-FE5E-4591-B30D-001839B0E005}" srcOrd="2" destOrd="0" parTransId="{304CD134-4D81-466C-8088-D8C3117063BC}" sibTransId="{FEA7E636-C99F-4FA0-B8FB-216D86C7EB7D}"/>
    <dgm:cxn modelId="{06C91E79-7508-4C4E-922A-A104C546A7EA}" type="presParOf" srcId="{DBA97628-CD35-44A9-BD04-69F4FEBCFE3D}" destId="{9E630F33-1202-4299-B5B7-FC06299C2DA8}" srcOrd="0" destOrd="0" presId="urn:microsoft.com/office/officeart/2008/layout/VerticalCurvedList"/>
    <dgm:cxn modelId="{36169103-C8D1-4D6B-BC78-90FB73E52116}" type="presParOf" srcId="{9E630F33-1202-4299-B5B7-FC06299C2DA8}" destId="{CDC28072-4CA1-4092-A3EF-4284F5E1B417}" srcOrd="0" destOrd="0" presId="urn:microsoft.com/office/officeart/2008/layout/VerticalCurvedList"/>
    <dgm:cxn modelId="{3B463C6E-BB06-4D78-9A94-71D8B270B139}" type="presParOf" srcId="{CDC28072-4CA1-4092-A3EF-4284F5E1B417}" destId="{2C0C105D-0286-4C62-95B0-B7B2567C1687}" srcOrd="0" destOrd="0" presId="urn:microsoft.com/office/officeart/2008/layout/VerticalCurvedList"/>
    <dgm:cxn modelId="{DEC3A4A7-8267-4749-A76C-9FB39DDB3765}" type="presParOf" srcId="{CDC28072-4CA1-4092-A3EF-4284F5E1B417}" destId="{68B48464-E7AC-40CB-9E58-CD888179E9C7}" srcOrd="1" destOrd="0" presId="urn:microsoft.com/office/officeart/2008/layout/VerticalCurvedList"/>
    <dgm:cxn modelId="{9879A2B5-FA3B-4748-B7D7-9BBEAA86EE53}" type="presParOf" srcId="{CDC28072-4CA1-4092-A3EF-4284F5E1B417}" destId="{089980CA-B41A-478A-A40A-363FA0EA6560}" srcOrd="2" destOrd="0" presId="urn:microsoft.com/office/officeart/2008/layout/VerticalCurvedList"/>
    <dgm:cxn modelId="{74722239-A723-4908-9E79-8E6D97FB836C}" type="presParOf" srcId="{CDC28072-4CA1-4092-A3EF-4284F5E1B417}" destId="{68E47032-2E7B-44B9-AB9A-357820FA9539}" srcOrd="3" destOrd="0" presId="urn:microsoft.com/office/officeart/2008/layout/VerticalCurvedList"/>
    <dgm:cxn modelId="{633E1726-F63C-4F66-95C9-7CE72F58E8CB}" type="presParOf" srcId="{9E630F33-1202-4299-B5B7-FC06299C2DA8}" destId="{44D01240-C58B-439D-8B6A-2C679DB16531}" srcOrd="1" destOrd="0" presId="urn:microsoft.com/office/officeart/2008/layout/VerticalCurvedList"/>
    <dgm:cxn modelId="{752FD18F-C974-4267-8FA6-57BCEE6B8829}" type="presParOf" srcId="{9E630F33-1202-4299-B5B7-FC06299C2DA8}" destId="{86FB3C13-CACF-4B35-9AF1-A30104741BAC}" srcOrd="2" destOrd="0" presId="urn:microsoft.com/office/officeart/2008/layout/VerticalCurvedList"/>
    <dgm:cxn modelId="{3C1474C0-7D7E-4864-A456-E4E2619D0104}" type="presParOf" srcId="{86FB3C13-CACF-4B35-9AF1-A30104741BAC}" destId="{7932345D-F2F2-4DFD-BFA7-B07E37DAF023}" srcOrd="0" destOrd="0" presId="urn:microsoft.com/office/officeart/2008/layout/VerticalCurvedList"/>
    <dgm:cxn modelId="{548503EA-C892-4703-8AF7-6AD7C685C2F9}" type="presParOf" srcId="{9E630F33-1202-4299-B5B7-FC06299C2DA8}" destId="{0790BD8C-4A0C-4F5B-A465-05159A41A720}" srcOrd="3" destOrd="0" presId="urn:microsoft.com/office/officeart/2008/layout/VerticalCurvedList"/>
    <dgm:cxn modelId="{972EF5F0-2827-4354-BAE6-950B07EA72AC}" type="presParOf" srcId="{9E630F33-1202-4299-B5B7-FC06299C2DA8}" destId="{19E2E83B-7316-4224-9FE4-D3BEB9E91247}" srcOrd="4" destOrd="0" presId="urn:microsoft.com/office/officeart/2008/layout/VerticalCurvedList"/>
    <dgm:cxn modelId="{563EF6DF-0476-4EBE-B3AF-464A3587AD75}" type="presParOf" srcId="{19E2E83B-7316-4224-9FE4-D3BEB9E91247}" destId="{45290FF2-14F3-47D8-AC64-7D749274AF82}" srcOrd="0" destOrd="0" presId="urn:microsoft.com/office/officeart/2008/layout/VerticalCurvedList"/>
    <dgm:cxn modelId="{7F379B7D-3D08-4740-8642-8F63397BF95A}" type="presParOf" srcId="{9E630F33-1202-4299-B5B7-FC06299C2DA8}" destId="{6AE351DB-C6EF-4D90-9D7F-D93F838DA8F3}" srcOrd="5" destOrd="0" presId="urn:microsoft.com/office/officeart/2008/layout/VerticalCurvedList"/>
    <dgm:cxn modelId="{3E63A3FF-0A50-4C2E-AAB7-C9A52999829D}" type="presParOf" srcId="{9E630F33-1202-4299-B5B7-FC06299C2DA8}" destId="{14267415-B0A0-4825-BC16-E7238D8697E8}" srcOrd="6" destOrd="0" presId="urn:microsoft.com/office/officeart/2008/layout/VerticalCurvedList"/>
    <dgm:cxn modelId="{FCC7788F-9AA2-4DD4-8150-D3CEC6810634}" type="presParOf" srcId="{14267415-B0A0-4825-BC16-E7238D8697E8}" destId="{CB280C6F-65B8-42FD-B920-ED53316866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BB851-AAE3-4B5B-8538-8C49E658938F}">
      <dsp:nvSpPr>
        <dsp:cNvPr id="0" name=""/>
        <dsp:cNvSpPr/>
      </dsp:nvSpPr>
      <dsp:spPr>
        <a:xfrm rot="5400000">
          <a:off x="-152820" y="156502"/>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a</a:t>
          </a:r>
          <a:endParaRPr lang="vi-VN" sz="1700" kern="1200"/>
        </a:p>
      </dsp:txBody>
      <dsp:txXfrm rot="-5400000">
        <a:off x="1" y="360263"/>
        <a:ext cx="713161" cy="305641"/>
      </dsp:txXfrm>
    </dsp:sp>
    <dsp:sp modelId="{1C4D7ECD-F6FA-4670-B12A-5E07EEA8F88C}">
      <dsp:nvSpPr>
        <dsp:cNvPr id="0" name=""/>
        <dsp:cNvSpPr/>
      </dsp:nvSpPr>
      <dsp:spPr>
        <a:xfrm rot="5400000">
          <a:off x="5485496" y="-4768652"/>
          <a:ext cx="662221" cy="10206891"/>
        </a:xfrm>
        <a:prstGeom prst="round2SameRect">
          <a:avLst/>
        </a:prstGeom>
        <a:solidFill>
          <a:srgbClr val="FFCC99">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 </a:t>
          </a:r>
          <a:r>
            <a:rPr lang="vi-VN" sz="1700" b="1" i="1" kern="1200" smtClean="0"/>
            <a:t>Lom khom dưới núi</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sự vất vả, đói nghèo, lam lũ của người dân vùng Đèo Ngang</a:t>
          </a:r>
          <a:endParaRPr lang="vi-VN" sz="1700" kern="1200"/>
        </a:p>
      </dsp:txBody>
      <dsp:txXfrm rot="-5400000">
        <a:off x="713162" y="36009"/>
        <a:ext cx="10174564" cy="597567"/>
      </dsp:txXfrm>
    </dsp:sp>
    <dsp:sp modelId="{A484A609-8C8D-45BE-B567-0AD0DEB7D303}">
      <dsp:nvSpPr>
        <dsp:cNvPr id="0" name=""/>
        <dsp:cNvSpPr/>
      </dsp:nvSpPr>
      <dsp:spPr>
        <a:xfrm rot="5400000">
          <a:off x="-152820" y="1180719"/>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b</a:t>
          </a:r>
          <a:endParaRPr lang="vi-VN" sz="1700" kern="1200"/>
        </a:p>
      </dsp:txBody>
      <dsp:txXfrm rot="-5400000">
        <a:off x="1" y="1384480"/>
        <a:ext cx="713161" cy="305641"/>
      </dsp:txXfrm>
    </dsp:sp>
    <dsp:sp modelId="{B609BF76-9B73-453D-98E4-AEB70B3C0855}">
      <dsp:nvSpPr>
        <dsp:cNvPr id="0" name=""/>
        <dsp:cNvSpPr/>
      </dsp:nvSpPr>
      <dsp:spPr>
        <a:xfrm rot="5400000">
          <a:off x="5369157" y="-3744435"/>
          <a:ext cx="894900" cy="10206891"/>
        </a:xfrm>
        <a:prstGeom prst="round2SameRect">
          <a:avLst/>
        </a:prstGeom>
        <a:solidFill>
          <a:srgbClr val="66FF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 </a:t>
          </a:r>
          <a:r>
            <a:rPr lang="vi-VN" sz="1700" b="1" i="1" kern="1200" smtClean="0"/>
            <a:t>Lác đác bên sông</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sự thưa thớt, vắng vẻ, bé nhỏ, tiêu điền hoang vắng ở nơi đây</a:t>
          </a:r>
          <a:endParaRPr lang="vi-VN" sz="1700" kern="1200"/>
        </a:p>
        <a:p>
          <a:pPr marL="171450" lvl="1" indent="-171450" algn="l" defTabSz="755650">
            <a:lnSpc>
              <a:spcPct val="90000"/>
            </a:lnSpc>
            <a:spcBef>
              <a:spcPct val="0"/>
            </a:spcBef>
            <a:spcAft>
              <a:spcPct val="15000"/>
            </a:spcAft>
            <a:buChar char="••"/>
          </a:pPr>
          <a:endParaRPr lang="vi-VN" sz="1700" kern="1200"/>
        </a:p>
      </dsp:txBody>
      <dsp:txXfrm rot="-5400000">
        <a:off x="713162" y="955245"/>
        <a:ext cx="10163206" cy="807530"/>
      </dsp:txXfrm>
    </dsp:sp>
    <dsp:sp modelId="{DECFE97E-1FF2-495F-80C3-E86AF2B7C371}">
      <dsp:nvSpPr>
        <dsp:cNvPr id="0" name=""/>
        <dsp:cNvSpPr/>
      </dsp:nvSpPr>
      <dsp:spPr>
        <a:xfrm rot="5400000">
          <a:off x="-152820" y="2234597"/>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c</a:t>
          </a:r>
          <a:endParaRPr lang="vi-VN" sz="1700" kern="1200"/>
        </a:p>
      </dsp:txBody>
      <dsp:txXfrm rot="-5400000">
        <a:off x="1" y="2438358"/>
        <a:ext cx="713161" cy="305641"/>
      </dsp:txXfrm>
    </dsp:sp>
    <dsp:sp modelId="{B374ED46-FE56-4B8C-8305-0064099FDDA9}">
      <dsp:nvSpPr>
        <dsp:cNvPr id="0" name=""/>
        <dsp:cNvSpPr/>
      </dsp:nvSpPr>
      <dsp:spPr>
        <a:xfrm rot="5400000">
          <a:off x="5339496" y="-2690557"/>
          <a:ext cx="954221" cy="10206891"/>
        </a:xfrm>
        <a:prstGeom prst="round2SameRect">
          <a:avLst/>
        </a:prstGeom>
        <a:solidFill>
          <a:srgbClr val="FFCC9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b="1" kern="1200" smtClean="0"/>
            <a:t>:</a:t>
          </a:r>
          <a:r>
            <a:rPr lang="vi-VN" sz="1700" b="1" i="1" kern="1200" smtClean="0"/>
            <a:t> Lôi thôi sĩ tử</a:t>
          </a:r>
          <a:r>
            <a:rPr lang="en-US" sz="1700" b="1" i="1" kern="1200" smtClean="0"/>
            <a:t>, </a:t>
          </a:r>
          <a:r>
            <a:rPr lang="vi-VN" sz="1700" b="1" i="1" kern="1200" smtClean="0"/>
            <a:t>Ậm oẹ quan trường</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vẻ ngoài cẩu thả của những vị quan hiền tài của đất nước trong thời gian  đấy</a:t>
          </a:r>
          <a:r>
            <a:rPr lang="en-US" sz="1700" kern="1200" smtClean="0"/>
            <a:t> ; </a:t>
          </a:r>
          <a:r>
            <a:rPr lang="vi-VN" sz="1700" kern="1200" smtClean="0"/>
            <a:t>nhấn mạnh thái độ, tác phong của quan trường trong kì thi tìm kiếm nhân tài cho đất nước.</a:t>
          </a:r>
          <a:endParaRPr lang="vi-VN" sz="1700" kern="1200"/>
        </a:p>
      </dsp:txBody>
      <dsp:txXfrm rot="-5400000">
        <a:off x="713162" y="1982358"/>
        <a:ext cx="10160310" cy="861059"/>
      </dsp:txXfrm>
    </dsp:sp>
    <dsp:sp modelId="{93C5199A-2222-43DE-99E1-ED0D92916E44}">
      <dsp:nvSpPr>
        <dsp:cNvPr id="0" name=""/>
        <dsp:cNvSpPr/>
      </dsp:nvSpPr>
      <dsp:spPr>
        <a:xfrm rot="5400000">
          <a:off x="-152820" y="3142475"/>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d</a:t>
          </a:r>
          <a:endParaRPr lang="vi-VN" sz="1700" kern="1200"/>
        </a:p>
      </dsp:txBody>
      <dsp:txXfrm rot="-5400000">
        <a:off x="1" y="3346236"/>
        <a:ext cx="713161" cy="305641"/>
      </dsp:txXfrm>
    </dsp:sp>
    <dsp:sp modelId="{2CC86682-D20D-4260-B031-2646A1061D1A}">
      <dsp:nvSpPr>
        <dsp:cNvPr id="0" name=""/>
        <dsp:cNvSpPr/>
      </dsp:nvSpPr>
      <dsp:spPr>
        <a:xfrm rot="5400000">
          <a:off x="5485496" y="-1782679"/>
          <a:ext cx="662221" cy="10206891"/>
        </a:xfrm>
        <a:prstGeom prst="round2SameRect">
          <a:avLst/>
        </a:prstGeom>
        <a:solidFill>
          <a:srgbClr val="66FFCC">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b="1" kern="1200" smtClean="0"/>
            <a:t>: </a:t>
          </a:r>
          <a:r>
            <a:rPr lang="vi-VN" sz="1700" b="1" i="1" kern="1200" smtClean="0"/>
            <a:t>Củi một cành khô </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thân phận nhỏ bé, bọt bèo của kiếp người trong cuộc sống.</a:t>
          </a:r>
          <a:endParaRPr lang="vi-VN" sz="1700" kern="1200"/>
        </a:p>
      </dsp:txBody>
      <dsp:txXfrm rot="-5400000">
        <a:off x="713162" y="3021982"/>
        <a:ext cx="10174564" cy="597567"/>
      </dsp:txXfrm>
    </dsp:sp>
    <dsp:sp modelId="{AE6D544C-2C1E-4E92-8569-B2369DC46C63}">
      <dsp:nvSpPr>
        <dsp:cNvPr id="0" name=""/>
        <dsp:cNvSpPr/>
      </dsp:nvSpPr>
      <dsp:spPr>
        <a:xfrm rot="5400000">
          <a:off x="-152820" y="4050353"/>
          <a:ext cx="1018802" cy="7131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e</a:t>
          </a:r>
          <a:endParaRPr lang="vi-VN" sz="1700" kern="1200"/>
        </a:p>
      </dsp:txBody>
      <dsp:txXfrm rot="-5400000">
        <a:off x="1" y="4254114"/>
        <a:ext cx="713161" cy="305641"/>
      </dsp:txXfrm>
    </dsp:sp>
    <dsp:sp modelId="{CC4E1C07-44AC-4FE3-8F6D-6581359B2FFD}">
      <dsp:nvSpPr>
        <dsp:cNvPr id="0" name=""/>
        <dsp:cNvSpPr/>
      </dsp:nvSpPr>
      <dsp:spPr>
        <a:xfrm rot="5400000">
          <a:off x="5485496" y="-874801"/>
          <a:ext cx="662221" cy="10206891"/>
        </a:xfrm>
        <a:prstGeom prst="round2SameRect">
          <a:avLst/>
        </a:prstGeom>
        <a:solidFill>
          <a:srgbClr val="FFCC9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vi-VN" sz="1700" kern="1200" smtClean="0"/>
            <a:t>Biện pháp đảo ngữ</a:t>
          </a:r>
          <a:r>
            <a:rPr lang="vi-VN" sz="1700" i="0" kern="1200" smtClean="0"/>
            <a:t>: </a:t>
          </a:r>
          <a:r>
            <a:rPr lang="en-US" sz="1700" b="1" i="1" kern="1200" smtClean="0"/>
            <a:t>Đã tan tác, đã sáng lại</a:t>
          </a:r>
          <a:endParaRPr lang="vi-VN" sz="1700" b="1" i="1" kern="1200"/>
        </a:p>
        <a:p>
          <a:pPr marL="171450" lvl="1" indent="-171450" algn="l" defTabSz="755650">
            <a:lnSpc>
              <a:spcPct val="90000"/>
            </a:lnSpc>
            <a:spcBef>
              <a:spcPct val="0"/>
            </a:spcBef>
            <a:spcAft>
              <a:spcPct val="15000"/>
            </a:spcAft>
            <a:buChar char="••"/>
          </a:pPr>
          <a:r>
            <a:rPr lang="vi-VN" sz="1700" kern="1200" smtClean="0"/>
            <a:t>Tác dụng: nhấn mạnh kẻ thù xâm lược và </a:t>
          </a:r>
          <a:r>
            <a:rPr lang="en-US" sz="1700" kern="1200" smtClean="0"/>
            <a:t>b</a:t>
          </a:r>
          <a:r>
            <a:rPr lang="vi-VN" sz="1700" kern="1200" smtClean="0"/>
            <a:t>ầu trời ngày diễn ra Cách mạng tháng 8.</a:t>
          </a:r>
          <a:endParaRPr lang="vi-VN" sz="1700" i="0" kern="1200"/>
        </a:p>
      </dsp:txBody>
      <dsp:txXfrm rot="-5400000">
        <a:off x="713162" y="3929860"/>
        <a:ext cx="10174564" cy="597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DD99E-FE2E-406F-9108-1FCEA1F3ED1E}">
      <dsp:nvSpPr>
        <dsp:cNvPr id="0" name=""/>
        <dsp:cNvSpPr/>
      </dsp:nvSpPr>
      <dsp:spPr>
        <a:xfrm>
          <a:off x="-4562125" y="-704644"/>
          <a:ext cx="5474661" cy="5474661"/>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C5A7E-13D2-4ADF-9EAA-71F92D85C3D5}">
      <dsp:nvSpPr>
        <dsp:cNvPr id="0" name=""/>
        <dsp:cNvSpPr/>
      </dsp:nvSpPr>
      <dsp:spPr>
        <a:xfrm>
          <a:off x="747317" y="475353"/>
          <a:ext cx="10204037" cy="1372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858" tIns="50800" rIns="50800" bIns="50800" numCol="1" spcCol="1270" anchor="ctr" anchorCtr="0">
          <a:noAutofit/>
        </a:bodyPr>
        <a:lstStyle/>
        <a:p>
          <a:pPr lvl="0" algn="l" defTabSz="889000">
            <a:lnSpc>
              <a:spcPct val="90000"/>
            </a:lnSpc>
            <a:spcBef>
              <a:spcPct val="0"/>
            </a:spcBef>
            <a:spcAft>
              <a:spcPct val="35000"/>
            </a:spcAft>
          </a:pPr>
          <a:r>
            <a:rPr lang="vi-VN" sz="2000" kern="1200" smtClean="0"/>
            <a:t>Chúng nó đã giở ra với chị biết bao là trò mua vui. Nào nhảy nô, nào hú tim, nào đánh rồng rắn. </a:t>
          </a:r>
          <a:r>
            <a:rPr lang="vi-VN" sz="2000" b="1" kern="1200" smtClean="0">
              <a:solidFill>
                <a:srgbClr val="FFFF00"/>
              </a:solidFill>
            </a:rPr>
            <a:t>Những cuộc vui ấy chị còn nhớ rành rành</a:t>
          </a:r>
          <a:r>
            <a:rPr lang="vi-VN" sz="2000" kern="1200" smtClean="0"/>
            <a:t>. (Ngô Tất Tố)</a:t>
          </a:r>
          <a:endParaRPr lang="en-US" sz="2000" kern="1200" smtClean="0"/>
        </a:p>
        <a:p>
          <a:pPr lvl="0" algn="l" defTabSz="889000">
            <a:lnSpc>
              <a:spcPct val="90000"/>
            </a:lnSpc>
            <a:spcBef>
              <a:spcPct val="0"/>
            </a:spcBef>
            <a:spcAft>
              <a:spcPct val="35000"/>
            </a:spcAft>
          </a:pPr>
          <a:r>
            <a:rPr lang="en-US" sz="2000" kern="1200" smtClean="0"/>
            <a:t>         </a:t>
          </a:r>
        </a:p>
        <a:p>
          <a:pPr lvl="0" algn="l" defTabSz="889000">
            <a:lnSpc>
              <a:spcPct val="90000"/>
            </a:lnSpc>
            <a:spcBef>
              <a:spcPct val="0"/>
            </a:spcBef>
            <a:spcAft>
              <a:spcPct val="35000"/>
            </a:spcAft>
          </a:pPr>
          <a:endParaRPr lang="vi-VN" sz="2000" kern="1200"/>
        </a:p>
      </dsp:txBody>
      <dsp:txXfrm>
        <a:off x="747317" y="475353"/>
        <a:ext cx="10204037" cy="1372247"/>
      </dsp:txXfrm>
    </dsp:sp>
    <dsp:sp modelId="{BAD3729E-68FB-43A0-A22F-2434F7DEC295}">
      <dsp:nvSpPr>
        <dsp:cNvPr id="0" name=""/>
        <dsp:cNvSpPr/>
      </dsp:nvSpPr>
      <dsp:spPr>
        <a:xfrm>
          <a:off x="29269" y="410896"/>
          <a:ext cx="1451744" cy="14517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E4147-57F7-4C36-8596-96C82E8B9E42}">
      <dsp:nvSpPr>
        <dsp:cNvPr id="0" name=""/>
        <dsp:cNvSpPr/>
      </dsp:nvSpPr>
      <dsp:spPr>
        <a:xfrm>
          <a:off x="767215" y="2230013"/>
          <a:ext cx="10204037" cy="1386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858" tIns="50800" rIns="50800" bIns="50800" numCol="1" spcCol="1270" anchor="ctr" anchorCtr="0">
          <a:noAutofit/>
        </a:bodyPr>
        <a:lstStyle/>
        <a:p>
          <a:pPr lvl="0" algn="l" defTabSz="889000">
            <a:lnSpc>
              <a:spcPct val="90000"/>
            </a:lnSpc>
            <a:spcBef>
              <a:spcPct val="0"/>
            </a:spcBef>
            <a:spcAft>
              <a:spcPct val="35000"/>
            </a:spcAft>
          </a:pPr>
          <a:r>
            <a:rPr lang="vi-VN" sz="2000" kern="1200" smtClean="0"/>
            <a:t>Phải cho hắn ăn t</a:t>
          </a:r>
          <a:r>
            <a:rPr lang="en-US" sz="2000" kern="1200" smtClean="0"/>
            <a:t>í</a:t>
          </a:r>
          <a:r>
            <a:rPr lang="vi-VN" sz="2000" kern="1200" smtClean="0"/>
            <a:t> gì mới được. Đang ốm thể thì chỉ ăn cháo hành [...]. </a:t>
          </a:r>
          <a:r>
            <a:rPr lang="vi-VN" sz="2000" b="1" kern="1200" smtClean="0">
              <a:solidFill>
                <a:srgbClr val="FFFF00"/>
              </a:solidFill>
            </a:rPr>
            <a:t>Hành thì nhà thị may lại còn</a:t>
          </a:r>
          <a:r>
            <a:rPr lang="vi-VN" sz="2000" b="1" kern="1200" smtClean="0"/>
            <a:t>.</a:t>
          </a:r>
          <a:r>
            <a:rPr lang="vi-VN" sz="2000" kern="1200" smtClean="0"/>
            <a:t> (Nam Cao)</a:t>
          </a:r>
          <a:endParaRPr lang="en-US" sz="2000" kern="1200" smtClean="0"/>
        </a:p>
        <a:p>
          <a:pPr lvl="0" algn="l" defTabSz="889000">
            <a:lnSpc>
              <a:spcPct val="90000"/>
            </a:lnSpc>
            <a:spcBef>
              <a:spcPct val="0"/>
            </a:spcBef>
            <a:spcAft>
              <a:spcPct val="35000"/>
            </a:spcAft>
          </a:pPr>
          <a:r>
            <a:rPr lang="en-US" sz="2000" kern="1200" smtClean="0"/>
            <a:t>        </a:t>
          </a:r>
        </a:p>
        <a:p>
          <a:pPr lvl="0" algn="l" defTabSz="889000">
            <a:lnSpc>
              <a:spcPct val="90000"/>
            </a:lnSpc>
            <a:spcBef>
              <a:spcPct val="0"/>
            </a:spcBef>
            <a:spcAft>
              <a:spcPct val="35000"/>
            </a:spcAft>
          </a:pPr>
          <a:endParaRPr lang="en-US" sz="2000" kern="1200" smtClean="0"/>
        </a:p>
      </dsp:txBody>
      <dsp:txXfrm>
        <a:off x="767215" y="2230013"/>
        <a:ext cx="10204037" cy="1386694"/>
      </dsp:txXfrm>
    </dsp:sp>
    <dsp:sp modelId="{630750AB-E786-47CF-ABD1-54CE70235439}">
      <dsp:nvSpPr>
        <dsp:cNvPr id="0" name=""/>
        <dsp:cNvSpPr/>
      </dsp:nvSpPr>
      <dsp:spPr>
        <a:xfrm>
          <a:off x="29269" y="2197491"/>
          <a:ext cx="1451744" cy="14517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8F7D-629B-4821-9AC4-11B2A29B6153}">
      <dsp:nvSpPr>
        <dsp:cNvPr id="0" name=""/>
        <dsp:cNvSpPr/>
      </dsp:nvSpPr>
      <dsp:spPr>
        <a:xfrm>
          <a:off x="0" y="0"/>
          <a:ext cx="11125776" cy="203515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B42D4-E62E-4BF9-A2E7-4F6F8654CB2A}">
      <dsp:nvSpPr>
        <dsp:cNvPr id="0" name=""/>
        <dsp:cNvSpPr/>
      </dsp:nvSpPr>
      <dsp:spPr>
        <a:xfrm>
          <a:off x="4374545" y="300143"/>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56155A-1CC2-46BF-9910-4FD302F3B23E}">
      <dsp:nvSpPr>
        <dsp:cNvPr id="0" name=""/>
        <dsp:cNvSpPr/>
      </dsp:nvSpPr>
      <dsp:spPr>
        <a:xfrm rot="10800000">
          <a:off x="335270" y="2035157"/>
          <a:ext cx="2287737" cy="248741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i="1" kern="1200" smtClean="0"/>
            <a:t>Than ôi</a:t>
          </a:r>
          <a:r>
            <a:rPr lang="en-US" sz="2800" i="1" kern="1200" smtClean="0"/>
            <a:t>!</a:t>
          </a:r>
          <a:r>
            <a:rPr lang="vi-VN" sz="2800" i="1" kern="1200" smtClean="0"/>
            <a:t>Thời oanh hệt nay còn </a:t>
          </a:r>
          <a:r>
            <a:rPr lang="en-US" sz="2800" i="1" kern="1200" smtClean="0"/>
            <a:t>đ</a:t>
          </a:r>
          <a:r>
            <a:rPr lang="vi-VN" sz="2800" i="1" kern="1200" smtClean="0"/>
            <a:t>âu?</a:t>
          </a:r>
          <a:endParaRPr lang="vi-VN" sz="2800" kern="1200"/>
        </a:p>
      </dsp:txBody>
      <dsp:txXfrm rot="10800000">
        <a:off x="405626" y="2035157"/>
        <a:ext cx="2147025" cy="2417059"/>
      </dsp:txXfrm>
    </dsp:sp>
    <dsp:sp modelId="{BF921BC1-514A-4342-8EE4-002C67D7D645}">
      <dsp:nvSpPr>
        <dsp:cNvPr id="0" name=""/>
        <dsp:cNvSpPr/>
      </dsp:nvSpPr>
      <dsp:spPr>
        <a:xfrm>
          <a:off x="365994" y="269360"/>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97DCF-ECE6-4265-87E0-5DAFD14F6E2A}">
      <dsp:nvSpPr>
        <dsp:cNvPr id="0" name=""/>
        <dsp:cNvSpPr/>
      </dsp:nvSpPr>
      <dsp:spPr>
        <a:xfrm rot="10800000">
          <a:off x="2903690" y="2036693"/>
          <a:ext cx="5422212" cy="24688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1" kern="1200" smtClean="0"/>
            <a:t>Vì </a:t>
          </a:r>
          <a:r>
            <a:rPr lang="vi-VN" sz="2400" i="1" kern="1200" smtClean="0"/>
            <a:t>sao </a:t>
          </a:r>
          <a:r>
            <a:rPr lang="en-US" sz="2400" i="1" kern="1200" smtClean="0"/>
            <a:t>hỡi miền</a:t>
          </a:r>
          <a:r>
            <a:rPr lang="vi-VN" sz="2400" i="1" kern="1200" smtClean="0"/>
            <a:t> Nam yêu </a:t>
          </a:r>
          <a:r>
            <a:rPr lang="en-US" sz="2400" i="1" kern="1200" smtClean="0"/>
            <a:t>dấu                                 </a:t>
          </a:r>
          <a:r>
            <a:rPr lang="vi-VN" sz="2400" i="1" kern="1200" smtClean="0"/>
            <a:t>Người không hề tiếc máu hi</a:t>
          </a:r>
          <a:r>
            <a:rPr lang="en-US" sz="2400" i="1" kern="1200" smtClean="0"/>
            <a:t> </a:t>
          </a:r>
          <a:r>
            <a:rPr lang="vi-VN" sz="2400" i="1" kern="1200" smtClean="0"/>
            <a:t>sinh?</a:t>
          </a:r>
          <a:endParaRPr lang="vi-VN" sz="2400" kern="1200" smtClean="0"/>
        </a:p>
        <a:p>
          <a:pPr lvl="0" algn="ctr" defTabSz="1066800">
            <a:lnSpc>
              <a:spcPct val="90000"/>
            </a:lnSpc>
            <a:spcBef>
              <a:spcPct val="0"/>
            </a:spcBef>
            <a:spcAft>
              <a:spcPct val="35000"/>
            </a:spcAft>
          </a:pPr>
          <a:r>
            <a:rPr lang="en-US" sz="2400" i="1" kern="1200" smtClean="0"/>
            <a:t>Vì </a:t>
          </a:r>
          <a:r>
            <a:rPr lang="vi-VN" sz="2400" i="1" kern="1200" smtClean="0"/>
            <a:t>sao</a:t>
          </a:r>
          <a:r>
            <a:rPr lang="en-US" sz="2400" i="1" kern="1200" smtClean="0"/>
            <a:t> hỡi miền</a:t>
          </a:r>
          <a:r>
            <a:rPr lang="vi-VN" sz="2400" i="1" kern="1200" smtClean="0"/>
            <a:t> Nam </a:t>
          </a:r>
          <a:r>
            <a:rPr lang="en-US" sz="2400" i="1" kern="1200" smtClean="0"/>
            <a:t>chiến đấu</a:t>
          </a:r>
          <a:endParaRPr lang="vi-VN" sz="2400" kern="1200" smtClean="0"/>
        </a:p>
        <a:p>
          <a:pPr lvl="0" algn="ctr" defTabSz="1066800">
            <a:lnSpc>
              <a:spcPct val="90000"/>
            </a:lnSpc>
            <a:spcBef>
              <a:spcPct val="0"/>
            </a:spcBef>
            <a:spcAft>
              <a:spcPct val="35000"/>
            </a:spcAft>
          </a:pPr>
          <a:r>
            <a:rPr lang="vi-VN" sz="2400" i="1" kern="1200" smtClean="0"/>
            <a:t>Người hiên ngang không </a:t>
          </a:r>
          <a:r>
            <a:rPr lang="en-US" sz="2400" i="1" kern="1200" smtClean="0"/>
            <a:t>chịu</a:t>
          </a:r>
          <a:r>
            <a:rPr lang="vi-VN" sz="2400" i="1" kern="1200" smtClean="0"/>
            <a:t> cúi </a:t>
          </a:r>
          <a:r>
            <a:rPr lang="en-US" sz="2400" i="1" kern="1200" smtClean="0"/>
            <a:t> </a:t>
          </a:r>
          <a:r>
            <a:rPr lang="vi-VN" sz="2400" i="1" kern="1200" smtClean="0"/>
            <a:t>mình?</a:t>
          </a:r>
          <a:endParaRPr lang="vi-VN" sz="2400" kern="1200"/>
        </a:p>
      </dsp:txBody>
      <dsp:txXfrm rot="10800000">
        <a:off x="2979617" y="2036693"/>
        <a:ext cx="5270358" cy="2392956"/>
      </dsp:txXfrm>
    </dsp:sp>
    <dsp:sp modelId="{B3165A54-5863-4D82-9432-33FA6AC5CD1A}">
      <dsp:nvSpPr>
        <dsp:cNvPr id="0" name=""/>
        <dsp:cNvSpPr/>
      </dsp:nvSpPr>
      <dsp:spPr>
        <a:xfrm>
          <a:off x="8502768" y="271354"/>
          <a:ext cx="2287737" cy="149244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290AA-C9FD-408D-B42C-5001BD31452B}">
      <dsp:nvSpPr>
        <dsp:cNvPr id="0" name=""/>
        <dsp:cNvSpPr/>
      </dsp:nvSpPr>
      <dsp:spPr>
        <a:xfrm rot="10800000">
          <a:off x="8502768" y="2035157"/>
          <a:ext cx="2287737" cy="248741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kern="1200" smtClean="0"/>
            <a:t>Con gái tôi vẽ đấy ư?</a:t>
          </a:r>
          <a:endParaRPr lang="vi-VN" sz="2800" kern="1200"/>
        </a:p>
      </dsp:txBody>
      <dsp:txXfrm rot="10800000">
        <a:off x="8573124" y="2035157"/>
        <a:ext cx="2147025" cy="241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48464-E7AC-40CB-9E58-CD888179E9C7}">
      <dsp:nvSpPr>
        <dsp:cNvPr id="0" name=""/>
        <dsp:cNvSpPr/>
      </dsp:nvSpPr>
      <dsp:spPr>
        <a:xfrm>
          <a:off x="-5508159" y="-846935"/>
          <a:ext cx="6559445" cy="6586516"/>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01240-C58B-439D-8B6A-2C679DB16531}">
      <dsp:nvSpPr>
        <dsp:cNvPr id="0" name=""/>
        <dsp:cNvSpPr/>
      </dsp:nvSpPr>
      <dsp:spPr>
        <a:xfrm>
          <a:off x="712205" y="234152"/>
          <a:ext cx="10197939" cy="978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38100" rIns="38100" bIns="38100" numCol="1" spcCol="1270" anchor="ctr" anchorCtr="0">
          <a:noAutofit/>
        </a:bodyPr>
        <a:lstStyle/>
        <a:p>
          <a:pPr lvl="0" algn="l" defTabSz="666750">
            <a:lnSpc>
              <a:spcPct val="90000"/>
            </a:lnSpc>
            <a:spcBef>
              <a:spcPct val="0"/>
            </a:spcBef>
            <a:spcAft>
              <a:spcPct val="35000"/>
            </a:spcAft>
          </a:pPr>
          <a:r>
            <a:rPr lang="en-US" sz="1500" kern="1200" smtClean="0"/>
            <a:t>- </a:t>
          </a:r>
          <a:r>
            <a:rPr lang="vi-VN" sz="1500" kern="1200" smtClean="0"/>
            <a:t>Câu hỏi tu từ: </a:t>
          </a:r>
          <a:r>
            <a:rPr lang="vi-VN" sz="1500" b="1" i="1" kern="1200" smtClean="0">
              <a:solidFill>
                <a:srgbClr val="FFFF00"/>
              </a:solidFill>
            </a:rPr>
            <a:t>Thời oanh liệt nay còn đâu?</a:t>
          </a:r>
          <a:endParaRPr lang="vi-VN" sz="1500" b="1" kern="1200" smtClean="0">
            <a:solidFill>
              <a:srgbClr val="FFFF00"/>
            </a:solidFill>
          </a:endParaRPr>
        </a:p>
        <a:p>
          <a:pPr lvl="0" algn="l" defTabSz="666750">
            <a:lnSpc>
              <a:spcPct val="90000"/>
            </a:lnSpc>
            <a:spcBef>
              <a:spcPct val="0"/>
            </a:spcBef>
            <a:spcAft>
              <a:spcPct val="35000"/>
            </a:spcAft>
          </a:pPr>
          <a:r>
            <a:rPr lang="en-US" sz="1500" kern="1200" smtClean="0"/>
            <a:t>- </a:t>
          </a:r>
          <a:r>
            <a:rPr lang="vi-VN" sz="1500" kern="1200" smtClean="0"/>
            <a:t>Tác dụng: giúp cho câu thơ thêm sinh động về hình thức. Còn về nội dung bộc lộ được cảm xúc trông mong, nhớ về thời oanh liệt, thể hiện sự thất vọng tột cùng.</a:t>
          </a:r>
          <a:endParaRPr lang="vi-VN" sz="1500" kern="1200"/>
        </a:p>
      </dsp:txBody>
      <dsp:txXfrm>
        <a:off x="712205" y="234152"/>
        <a:ext cx="10197939" cy="978529"/>
      </dsp:txXfrm>
    </dsp:sp>
    <dsp:sp modelId="{7932345D-F2F2-4DFD-BFA7-B07E37DAF023}">
      <dsp:nvSpPr>
        <dsp:cNvPr id="0" name=""/>
        <dsp:cNvSpPr/>
      </dsp:nvSpPr>
      <dsp:spPr>
        <a:xfrm>
          <a:off x="17406" y="234149"/>
          <a:ext cx="1218134" cy="12231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0BD8C-4A0C-4F5B-A465-05159A41A720}">
      <dsp:nvSpPr>
        <dsp:cNvPr id="0" name=""/>
        <dsp:cNvSpPr/>
      </dsp:nvSpPr>
      <dsp:spPr>
        <a:xfrm>
          <a:off x="1066385" y="1726609"/>
          <a:ext cx="9843706" cy="16687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40640" rIns="40640" bIns="40640" numCol="1" spcCol="1270" anchor="ctr" anchorCtr="0">
          <a:noAutofit/>
        </a:bodyPr>
        <a:lstStyle/>
        <a:p>
          <a:pPr lvl="0" algn="l" defTabSz="711200">
            <a:lnSpc>
              <a:spcPct val="90000"/>
            </a:lnSpc>
            <a:spcBef>
              <a:spcPct val="0"/>
            </a:spcBef>
            <a:spcAft>
              <a:spcPct val="35000"/>
            </a:spcAft>
          </a:pPr>
          <a:r>
            <a:rPr lang="vi-VN" sz="1600" kern="1200" smtClean="0"/>
            <a:t>- Câu hỏi tu từ: </a:t>
          </a:r>
          <a:r>
            <a:rPr lang="vi-VN" sz="1600" b="1" i="1" kern="1200" smtClean="0">
              <a:solidFill>
                <a:srgbClr val="FFFF00"/>
              </a:solidFill>
            </a:rPr>
            <a:t>Người không hề tiếc máu hi sinh?</a:t>
          </a:r>
          <a:endParaRPr lang="vi-VN" sz="1600" b="1" kern="1200" smtClean="0">
            <a:solidFill>
              <a:srgbClr val="FFFF00"/>
            </a:solidFill>
          </a:endParaRPr>
        </a:p>
        <a:p>
          <a:pPr lvl="0" algn="l" defTabSz="711200">
            <a:lnSpc>
              <a:spcPct val="90000"/>
            </a:lnSpc>
            <a:spcBef>
              <a:spcPct val="0"/>
            </a:spcBef>
            <a:spcAft>
              <a:spcPct val="35000"/>
            </a:spcAft>
          </a:pPr>
          <a:r>
            <a:rPr lang="en-US" sz="1600" kern="1200" smtClean="0"/>
            <a:t>-</a:t>
          </a:r>
          <a:r>
            <a:rPr lang="vi-VN" sz="1600" kern="1200" smtClean="0"/>
            <a:t>Tác dụng: làm lời văn trở nên sinh động, đem lại cho người đọc cảm giác hào hùng của lịch sử dân tộc.</a:t>
          </a:r>
          <a:endParaRPr lang="en-US" sz="1600" kern="1200" smtClean="0"/>
        </a:p>
        <a:p>
          <a:pPr lvl="0" algn="l" defTabSz="711200">
            <a:lnSpc>
              <a:spcPct val="90000"/>
            </a:lnSpc>
            <a:spcBef>
              <a:spcPct val="0"/>
            </a:spcBef>
            <a:spcAft>
              <a:spcPct val="35000"/>
            </a:spcAft>
          </a:pPr>
          <a:r>
            <a:rPr lang="vi-VN" sz="1600" kern="1200" smtClean="0"/>
            <a:t>- Câu hỏi tu từ: </a:t>
          </a:r>
          <a:r>
            <a:rPr lang="vi-VN" sz="1600" b="1" i="1" kern="1200" smtClean="0">
              <a:solidFill>
                <a:srgbClr val="FFFF00"/>
              </a:solidFill>
            </a:rPr>
            <a:t>Người hiên ngang không sợ cúi mình?</a:t>
          </a:r>
          <a:endParaRPr lang="vi-VN" sz="1600" b="1" kern="1200" smtClean="0">
            <a:solidFill>
              <a:srgbClr val="FFFF00"/>
            </a:solidFill>
          </a:endParaRPr>
        </a:p>
        <a:p>
          <a:pPr lvl="0" algn="l" defTabSz="711200">
            <a:lnSpc>
              <a:spcPct val="90000"/>
            </a:lnSpc>
            <a:spcBef>
              <a:spcPct val="0"/>
            </a:spcBef>
            <a:spcAft>
              <a:spcPct val="35000"/>
            </a:spcAft>
          </a:pPr>
          <a:r>
            <a:rPr lang="en-US" sz="1600" kern="1200" smtClean="0"/>
            <a:t>-</a:t>
          </a:r>
          <a:r>
            <a:rPr lang="vi-VN" sz="1600" kern="1200" smtClean="0"/>
            <a:t>Tác dụng: làm lời văn trở nên sinh động, đem lại cho người đọc cảm giác hào hùng của lịch sử dân tộc.</a:t>
          </a:r>
          <a:endParaRPr lang="vi-VN" sz="1600" kern="1200"/>
        </a:p>
      </dsp:txBody>
      <dsp:txXfrm>
        <a:off x="1066385" y="1726609"/>
        <a:ext cx="9843706" cy="1668793"/>
      </dsp:txXfrm>
    </dsp:sp>
    <dsp:sp modelId="{45290FF2-14F3-47D8-AC64-7D749274AF82}">
      <dsp:nvSpPr>
        <dsp:cNvPr id="0" name=""/>
        <dsp:cNvSpPr/>
      </dsp:nvSpPr>
      <dsp:spPr>
        <a:xfrm>
          <a:off x="0" y="1611925"/>
          <a:ext cx="1775736" cy="1818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351DB-C6EF-4D90-9D7F-D93F838DA8F3}">
      <dsp:nvSpPr>
        <dsp:cNvPr id="0" name=""/>
        <dsp:cNvSpPr/>
      </dsp:nvSpPr>
      <dsp:spPr>
        <a:xfrm>
          <a:off x="720807" y="3787353"/>
          <a:ext cx="10197939" cy="65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6708" tIns="38100" rIns="38100" bIns="38100" numCol="1" spcCol="1270" anchor="ctr" anchorCtr="0">
          <a:noAutofit/>
        </a:bodyPr>
        <a:lstStyle/>
        <a:p>
          <a:pPr lvl="0" algn="l" defTabSz="666750">
            <a:lnSpc>
              <a:spcPct val="90000"/>
            </a:lnSpc>
            <a:spcBef>
              <a:spcPct val="0"/>
            </a:spcBef>
            <a:spcAft>
              <a:spcPct val="35000"/>
            </a:spcAft>
          </a:pPr>
          <a:r>
            <a:rPr lang="vi-VN" sz="1500" kern="1200" smtClean="0"/>
            <a:t>Câu hỏi tu từ: </a:t>
          </a:r>
          <a:r>
            <a:rPr lang="vi-VN" sz="1500" b="1" i="1" kern="1200" smtClean="0">
              <a:solidFill>
                <a:srgbClr val="FFFF00"/>
              </a:solidFill>
            </a:rPr>
            <a:t>Con gái tôi vẽ đấy ư?</a:t>
          </a:r>
          <a:endParaRPr lang="vi-VN" sz="1500" b="1" kern="1200" smtClean="0">
            <a:solidFill>
              <a:srgbClr val="FFFF00"/>
            </a:solidFill>
          </a:endParaRPr>
        </a:p>
        <a:p>
          <a:pPr lvl="0" algn="l" defTabSz="666750">
            <a:lnSpc>
              <a:spcPct val="90000"/>
            </a:lnSpc>
            <a:spcBef>
              <a:spcPct val="0"/>
            </a:spcBef>
            <a:spcAft>
              <a:spcPct val="35000"/>
            </a:spcAft>
          </a:pPr>
          <a:r>
            <a:rPr lang="en-US" sz="1500" kern="1200" smtClean="0"/>
            <a:t>- </a:t>
          </a:r>
          <a:r>
            <a:rPr lang="vi-VN" sz="1500" kern="1200" smtClean="0"/>
            <a:t>Tác dụng:  dùng để hỏi và khẳng định chắc chắn. </a:t>
          </a:r>
          <a:endParaRPr lang="vi-VN" sz="1500" kern="1200"/>
        </a:p>
      </dsp:txBody>
      <dsp:txXfrm>
        <a:off x="720807" y="3787353"/>
        <a:ext cx="10197939" cy="653647"/>
      </dsp:txXfrm>
    </dsp:sp>
    <dsp:sp modelId="{CB280C6F-65B8-42FD-B920-ED53316866C2}">
      <dsp:nvSpPr>
        <dsp:cNvPr id="0" name=""/>
        <dsp:cNvSpPr/>
      </dsp:nvSpPr>
      <dsp:spPr>
        <a:xfrm>
          <a:off x="23631" y="3587300"/>
          <a:ext cx="1218134" cy="12231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1T16:14:49"/>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1950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lstStyle/>
          <a:p>
            <a:pPr lvl="0"/>
            <a:r>
              <a:rPr lang="en-US" altLang="en-US" dirty="0"/>
              <a:t> </a:t>
            </a:r>
          </a:p>
          <a:p>
            <a:pPr lvl="0"/>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utumn leaves in a tree"/>
          <p:cNvPicPr>
            <a:picLocks noChangeAspect="1"/>
          </p:cNvPicPr>
          <p:nvPr/>
        </p:nvPicPr>
        <p:blipFill rotWithShape="1">
          <a:blip r:embed="rId2"/>
          <a:srcRect b="15730"/>
          <a:stretch>
            <a:fillRect/>
          </a:stretch>
        </p:blipFill>
        <p:spPr>
          <a:xfrm>
            <a:off x="20" y="-114148"/>
            <a:ext cx="12191980" cy="6857990"/>
          </a:xfrm>
          <a:prstGeom prst="rect">
            <a:avLst/>
          </a:prstGeom>
        </p:spPr>
      </p:pic>
      <p:sp>
        <p:nvSpPr>
          <p:cNvPr id="11" name="Freeform: Shape 10"/>
          <p:cNvSpPr>
            <a:spLocks noGrp="1" noRot="1" noChangeAspect="1" noMove="1" noResize="1" noEditPoints="1" noAdjustHandles="1" noChangeArrowheads="1" noChangeShapeType="1" noTextEdit="1"/>
          </p:cNvSpPr>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ln/>
        </p:spPr>
        <p:style>
          <a:lnRef idx="3">
            <a:schemeClr val="lt1"/>
          </a:lnRef>
          <a:fillRef idx="1">
            <a:schemeClr val="accent5"/>
          </a:fillRef>
          <a:effectRef idx="1">
            <a:schemeClr val="accent5"/>
          </a:effectRef>
          <a:fontRef idx="minor">
            <a:schemeClr val="lt1"/>
          </a:fontRef>
        </p:style>
        <p:txBody>
          <a:bodyPr wrap="square" rtlCol="0" anchor="ctr">
            <a:noAutofit/>
            <a:scene3d>
              <a:camera prst="orthographicFront"/>
              <a:lightRig rig="balanced" dir="t">
                <a:rot lat="0" lon="0" rev="2100000"/>
              </a:lightRig>
            </a:scene3d>
            <a:sp3d extrusionH="57150" prstMaterial="metal">
              <a:bevelT w="38100" h="25400"/>
              <a:contourClr>
                <a:schemeClr val="bg2"/>
              </a:contourClr>
            </a:sp3d>
          </a:bodyPr>
          <a:lstStyle/>
          <a:p>
            <a:endParaRPr lang="en-US" b="1">
              <a:ln w="50800"/>
              <a:solidFill>
                <a:schemeClr val="bg1">
                  <a:shade val="50000"/>
                </a:schemeClr>
              </a:solidFill>
            </a:endParaRPr>
          </a:p>
        </p:txBody>
      </p:sp>
      <p:sp>
        <p:nvSpPr>
          <p:cNvPr id="2" name="Tiêu đề 1"/>
          <p:cNvSpPr>
            <a:spLocks noGrp="1"/>
          </p:cNvSpPr>
          <p:nvPr>
            <p:ph type="ctrTitle"/>
          </p:nvPr>
        </p:nvSpPr>
        <p:spPr>
          <a:xfrm>
            <a:off x="456226" y="2996261"/>
            <a:ext cx="7412615" cy="1724339"/>
          </a:xfrm>
        </p:spPr>
        <p:txBody>
          <a:bodyPr anchor="b">
            <a:noAutofit/>
          </a:bodyPr>
          <a:lstStyle/>
          <a:p>
            <a:pPr algn="ctr"/>
            <a:r>
              <a:rPr lang="en-US" sz="6000" b="1" smtClean="0">
                <a:solidFill>
                  <a:schemeClr val="accent1"/>
                </a:solidFill>
                <a:latin typeface="Times New Roman" pitchFamily="18" charset="0"/>
                <a:cs typeface="Times New Roman" pitchFamily="18" charset="0"/>
                <a:sym typeface="Arial" panose="020B0604020202020204" pitchFamily="34" charset="0"/>
              </a:rPr>
              <a:t>THỰC HÀNH TIẾNG VIỆT</a:t>
            </a:r>
            <a:endParaRPr lang="vi-VN" sz="6000" b="1" dirty="0">
              <a:solidFill>
                <a:schemeClr val="accent1"/>
              </a:solidFill>
              <a:latin typeface="Times New Roman" pitchFamily="18" charset="0"/>
              <a:cs typeface="Times New Roman" pitchFamily="18" charset="0"/>
              <a:sym typeface="Arial" panose="020B0604020202020204" pitchFamily="34" charset="0"/>
            </a:endParaRPr>
          </a:p>
        </p:txBody>
      </p:sp>
      <p:sp>
        <p:nvSpPr>
          <p:cNvPr id="13" name="Rectangle 6"/>
          <p:cNvSpPr>
            <a:spLocks noGrp="1" noRot="1" noChangeAspect="1" noMove="1" noResize="1" noEditPoints="1" noAdjustHandles="1" noChangeArrowheads="1" noChangeShapeType="1" noTextEdit="1"/>
          </p:cNvSpPr>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accent2"/>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8272" y="4650650"/>
            <a:ext cx="6040907" cy="707886"/>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B050"/>
                </a:solidFill>
              </a:rPr>
              <a:t>BIỆN PHÁP TU TỪ ĐẢO NGỮ, CÂU HỎI TU TỪ, TỪ TƯỢNG HÌNH, TỪ TƯỢNG THANH</a:t>
            </a:r>
            <a:r>
              <a:rPr lang="en-US" sz="2000" b="1" smtClean="0"/>
              <a:t>.</a:t>
            </a:r>
            <a:endParaRPr lang="vi-VN" sz="20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65040" y="202106"/>
            <a:ext cx="10766689"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Gợi ý trả lời</a:t>
            </a:r>
            <a:endParaRPr lang="vi-VN" sz="2000"/>
          </a:p>
        </p:txBody>
      </p:sp>
      <p:graphicFrame>
        <p:nvGraphicFramePr>
          <p:cNvPr id="10" name="Diagram 9"/>
          <p:cNvGraphicFramePr/>
          <p:nvPr>
            <p:extLst>
              <p:ext uri="{D42A27DB-BD31-4B8C-83A1-F6EECF244321}">
                <p14:modId xmlns:p14="http://schemas.microsoft.com/office/powerpoint/2010/main" val="2695607755"/>
              </p:ext>
            </p:extLst>
          </p:nvPr>
        </p:nvGraphicFramePr>
        <p:xfrm>
          <a:off x="803373" y="1937982"/>
          <a:ext cx="10920053" cy="492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403BB851-AAE3-4B5B-8538-8C49E658938F}"/>
                                            </p:graphicEl>
                                          </p:spTgt>
                                        </p:tgtEl>
                                        <p:attrNameLst>
                                          <p:attrName>style.visibility</p:attrName>
                                        </p:attrNameLst>
                                      </p:cBhvr>
                                      <p:to>
                                        <p:strVal val="visible"/>
                                      </p:to>
                                    </p:set>
                                    <p:animEffect transition="in" filter="barn(inVertical)">
                                      <p:cBhvr>
                                        <p:cTn id="7" dur="500"/>
                                        <p:tgtEl>
                                          <p:spTgt spid="10">
                                            <p:graphicEl>
                                              <a:dgm id="{403BB851-AAE3-4B5B-8538-8C49E658938F}"/>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graphicEl>
                                              <a:dgm id="{1C4D7ECD-F6FA-4670-B12A-5E07EEA8F88C}"/>
                                            </p:graphicEl>
                                          </p:spTgt>
                                        </p:tgtEl>
                                        <p:attrNameLst>
                                          <p:attrName>style.visibility</p:attrName>
                                        </p:attrNameLst>
                                      </p:cBhvr>
                                      <p:to>
                                        <p:strVal val="visible"/>
                                      </p:to>
                                    </p:set>
                                    <p:animEffect transition="in" filter="barn(inVertical)">
                                      <p:cBhvr>
                                        <p:cTn id="10" dur="500"/>
                                        <p:tgtEl>
                                          <p:spTgt spid="10">
                                            <p:graphicEl>
                                              <a:dgm id="{1C4D7ECD-F6FA-4670-B12A-5E07EEA8F88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graphicEl>
                                              <a:dgm id="{A484A609-8C8D-45BE-B567-0AD0DEB7D303}"/>
                                            </p:graphicEl>
                                          </p:spTgt>
                                        </p:tgtEl>
                                        <p:attrNameLst>
                                          <p:attrName>style.visibility</p:attrName>
                                        </p:attrNameLst>
                                      </p:cBhvr>
                                      <p:to>
                                        <p:strVal val="visible"/>
                                      </p:to>
                                    </p:set>
                                    <p:animEffect transition="in" filter="barn(inVertical)">
                                      <p:cBhvr>
                                        <p:cTn id="15" dur="500"/>
                                        <p:tgtEl>
                                          <p:spTgt spid="10">
                                            <p:graphicEl>
                                              <a:dgm id="{A484A609-8C8D-45BE-B567-0AD0DEB7D30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B609BF76-9B73-453D-98E4-AEB70B3C0855}"/>
                                            </p:graphicEl>
                                          </p:spTgt>
                                        </p:tgtEl>
                                        <p:attrNameLst>
                                          <p:attrName>style.visibility</p:attrName>
                                        </p:attrNameLst>
                                      </p:cBhvr>
                                      <p:to>
                                        <p:strVal val="visible"/>
                                      </p:to>
                                    </p:set>
                                    <p:animEffect transition="in" filter="barn(inVertical)">
                                      <p:cBhvr>
                                        <p:cTn id="18" dur="500"/>
                                        <p:tgtEl>
                                          <p:spTgt spid="10">
                                            <p:graphicEl>
                                              <a:dgm id="{B609BF76-9B73-453D-98E4-AEB70B3C08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DECFE97E-1FF2-495F-80C3-E86AF2B7C371}"/>
                                            </p:graphicEl>
                                          </p:spTgt>
                                        </p:tgtEl>
                                        <p:attrNameLst>
                                          <p:attrName>style.visibility</p:attrName>
                                        </p:attrNameLst>
                                      </p:cBhvr>
                                      <p:to>
                                        <p:strVal val="visible"/>
                                      </p:to>
                                    </p:set>
                                    <p:animEffect transition="in" filter="barn(inVertical)">
                                      <p:cBhvr>
                                        <p:cTn id="23" dur="500"/>
                                        <p:tgtEl>
                                          <p:spTgt spid="10">
                                            <p:graphicEl>
                                              <a:dgm id="{DECFE97E-1FF2-495F-80C3-E86AF2B7C371}"/>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B374ED46-FE56-4B8C-8305-0064099FDDA9}"/>
                                            </p:graphicEl>
                                          </p:spTgt>
                                        </p:tgtEl>
                                        <p:attrNameLst>
                                          <p:attrName>style.visibility</p:attrName>
                                        </p:attrNameLst>
                                      </p:cBhvr>
                                      <p:to>
                                        <p:strVal val="visible"/>
                                      </p:to>
                                    </p:set>
                                    <p:animEffect transition="in" filter="barn(inVertical)">
                                      <p:cBhvr>
                                        <p:cTn id="26" dur="500"/>
                                        <p:tgtEl>
                                          <p:spTgt spid="10">
                                            <p:graphicEl>
                                              <a:dgm id="{B374ED46-FE56-4B8C-8305-0064099FDDA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graphicEl>
                                              <a:dgm id="{93C5199A-2222-43DE-99E1-ED0D92916E44}"/>
                                            </p:graphicEl>
                                          </p:spTgt>
                                        </p:tgtEl>
                                        <p:attrNameLst>
                                          <p:attrName>style.visibility</p:attrName>
                                        </p:attrNameLst>
                                      </p:cBhvr>
                                      <p:to>
                                        <p:strVal val="visible"/>
                                      </p:to>
                                    </p:set>
                                    <p:animEffect transition="in" filter="barn(inVertical)">
                                      <p:cBhvr>
                                        <p:cTn id="31" dur="500"/>
                                        <p:tgtEl>
                                          <p:spTgt spid="10">
                                            <p:graphicEl>
                                              <a:dgm id="{93C5199A-2222-43DE-99E1-ED0D92916E44}"/>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graphicEl>
                                              <a:dgm id="{2CC86682-D20D-4260-B031-2646A1061D1A}"/>
                                            </p:graphicEl>
                                          </p:spTgt>
                                        </p:tgtEl>
                                        <p:attrNameLst>
                                          <p:attrName>style.visibility</p:attrName>
                                        </p:attrNameLst>
                                      </p:cBhvr>
                                      <p:to>
                                        <p:strVal val="visible"/>
                                      </p:to>
                                    </p:set>
                                    <p:animEffect transition="in" filter="barn(inVertical)">
                                      <p:cBhvr>
                                        <p:cTn id="34" dur="500"/>
                                        <p:tgtEl>
                                          <p:spTgt spid="10">
                                            <p:graphicEl>
                                              <a:dgm id="{2CC86682-D20D-4260-B031-2646A1061D1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graphicEl>
                                              <a:dgm id="{AE6D544C-2C1E-4E92-8569-B2369DC46C63}"/>
                                            </p:graphicEl>
                                          </p:spTgt>
                                        </p:tgtEl>
                                        <p:attrNameLst>
                                          <p:attrName>style.visibility</p:attrName>
                                        </p:attrNameLst>
                                      </p:cBhvr>
                                      <p:to>
                                        <p:strVal val="visible"/>
                                      </p:to>
                                    </p:set>
                                    <p:animEffect transition="in" filter="barn(inVertical)">
                                      <p:cBhvr>
                                        <p:cTn id="39" dur="500"/>
                                        <p:tgtEl>
                                          <p:spTgt spid="10">
                                            <p:graphicEl>
                                              <a:dgm id="{AE6D544C-2C1E-4E92-8569-B2369DC46C63}"/>
                                            </p:graphic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graphicEl>
                                              <a:dgm id="{CC4E1C07-44AC-4FE3-8F6D-6581359B2FFD}"/>
                                            </p:graphicEl>
                                          </p:spTgt>
                                        </p:tgtEl>
                                        <p:attrNameLst>
                                          <p:attrName>style.visibility</p:attrName>
                                        </p:attrNameLst>
                                      </p:cBhvr>
                                      <p:to>
                                        <p:strVal val="visible"/>
                                      </p:to>
                                    </p:set>
                                    <p:animEffect transition="in" filter="barn(inVertical)">
                                      <p:cBhvr>
                                        <p:cTn id="42" dur="500"/>
                                        <p:tgtEl>
                                          <p:spTgt spid="10">
                                            <p:graphicEl>
                                              <a:dgm id="{CC4E1C07-44AC-4FE3-8F6D-6581359B2F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7903" y="395416"/>
            <a:ext cx="10766689"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3: </a:t>
            </a:r>
            <a:r>
              <a:rPr lang="vi-VN" b="1" smtClean="0"/>
              <a:t>Chỉ </a:t>
            </a:r>
            <a:r>
              <a:rPr lang="vi-VN" b="1"/>
              <a:t>ra biện pháp tu từ </a:t>
            </a:r>
            <a:r>
              <a:rPr lang="en-US" b="1"/>
              <a:t>đảo </a:t>
            </a:r>
            <a:r>
              <a:rPr lang="vi-VN" b="1"/>
              <a:t>ng</a:t>
            </a:r>
            <a:r>
              <a:rPr lang="en-US" b="1"/>
              <a:t>ữ</a:t>
            </a:r>
            <a:r>
              <a:rPr lang="vi-VN" b="1"/>
              <a:t> trong những câu in </a:t>
            </a:r>
            <a:r>
              <a:rPr lang="en-US" b="1" smtClean="0"/>
              <a:t>đậm</a:t>
            </a:r>
            <a:r>
              <a:rPr lang="vi-VN" b="1" smtClean="0"/>
              <a:t> </a:t>
            </a:r>
            <a:r>
              <a:rPr lang="vi-VN" b="1"/>
              <a:t>dưới </a:t>
            </a:r>
            <a:r>
              <a:rPr lang="en-US" b="1" smtClean="0"/>
              <a:t>đây</a:t>
            </a:r>
            <a:r>
              <a:rPr lang="vi-VN" b="1" smtClean="0"/>
              <a:t>.</a:t>
            </a:r>
            <a:endParaRPr lang="en-US" b="1" smtClean="0"/>
          </a:p>
          <a:p>
            <a:r>
              <a:rPr lang="vi-VN" b="1" smtClean="0"/>
              <a:t>Nêu tác dụng c</a:t>
            </a:r>
            <a:r>
              <a:rPr lang="en-US" b="1" smtClean="0"/>
              <a:t>ủa mỗi</a:t>
            </a:r>
            <a:r>
              <a:rPr lang="vi-VN" b="1" smtClean="0"/>
              <a:t> biện pháp tu t</a:t>
            </a:r>
            <a:r>
              <a:rPr lang="en-US" b="1" smtClean="0"/>
              <a:t>ừ đó đối</a:t>
            </a:r>
            <a:r>
              <a:rPr lang="vi-VN" b="1" smtClean="0"/>
              <a:t> với việc liên k</a:t>
            </a:r>
            <a:r>
              <a:rPr lang="en-US" b="1" smtClean="0"/>
              <a:t>ết</a:t>
            </a:r>
            <a:r>
              <a:rPr lang="vi-VN" b="1" smtClean="0"/>
              <a:t> câu</a:t>
            </a:r>
            <a:r>
              <a:rPr lang="en-US" b="1" smtClean="0"/>
              <a:t>?</a:t>
            </a:r>
            <a:endParaRPr lang="vi-VN"/>
          </a:p>
        </p:txBody>
      </p:sp>
      <p:graphicFrame>
        <p:nvGraphicFramePr>
          <p:cNvPr id="14" name="Diagram 13"/>
          <p:cNvGraphicFramePr/>
          <p:nvPr>
            <p:extLst>
              <p:ext uri="{D42A27DB-BD31-4B8C-83A1-F6EECF244321}">
                <p14:modId xmlns:p14="http://schemas.microsoft.com/office/powerpoint/2010/main" val="365639197"/>
              </p:ext>
            </p:extLst>
          </p:nvPr>
        </p:nvGraphicFramePr>
        <p:xfrm>
          <a:off x="546807" y="2107209"/>
          <a:ext cx="10972800" cy="406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037967" y="2943213"/>
            <a:ext cx="864973" cy="584775"/>
          </a:xfrm>
          <a:prstGeom prst="rect">
            <a:avLst/>
          </a:prstGeom>
          <a:noFill/>
        </p:spPr>
        <p:txBody>
          <a:bodyPr wrap="square" rtlCol="0">
            <a:spAutoFit/>
          </a:bodyPr>
          <a:lstStyle/>
          <a:p>
            <a:r>
              <a:rPr lang="en-US" sz="3200" smtClean="0"/>
              <a:t>a,</a:t>
            </a:r>
            <a:endParaRPr lang="vi-VN" sz="3200"/>
          </a:p>
        </p:txBody>
      </p:sp>
      <p:sp>
        <p:nvSpPr>
          <p:cNvPr id="16" name="TextBox 15"/>
          <p:cNvSpPr txBox="1"/>
          <p:nvPr/>
        </p:nvSpPr>
        <p:spPr>
          <a:xfrm>
            <a:off x="1050323" y="4738185"/>
            <a:ext cx="605481" cy="584775"/>
          </a:xfrm>
          <a:prstGeom prst="rect">
            <a:avLst/>
          </a:prstGeom>
          <a:noFill/>
        </p:spPr>
        <p:txBody>
          <a:bodyPr wrap="square" rtlCol="0">
            <a:spAutoFit/>
          </a:bodyPr>
          <a:lstStyle/>
          <a:p>
            <a:r>
              <a:rPr lang="en-US" sz="3200" smtClean="0"/>
              <a:t>b,</a:t>
            </a:r>
            <a:endParaRPr lang="vi-VN" sz="3200"/>
          </a:p>
        </p:txBody>
      </p:sp>
      <p:sp>
        <p:nvSpPr>
          <p:cNvPr id="19" name="Right Arrow 18"/>
          <p:cNvSpPr/>
          <p:nvPr/>
        </p:nvSpPr>
        <p:spPr>
          <a:xfrm>
            <a:off x="2083124" y="3235600"/>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ight Arrow 20"/>
          <p:cNvSpPr/>
          <p:nvPr/>
        </p:nvSpPr>
        <p:spPr>
          <a:xfrm>
            <a:off x="2083125" y="4902289"/>
            <a:ext cx="672433" cy="376747"/>
          </a:xfrm>
          <a:prstGeom prst="rightArrow">
            <a:avLst>
              <a:gd name="adj1" fmla="val 50000"/>
              <a:gd name="adj2" fmla="val 5656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2755557" y="3235599"/>
            <a:ext cx="8637873" cy="984885"/>
          </a:xfrm>
          <a:prstGeom prst="rect">
            <a:avLst/>
          </a:prstGeom>
          <a:noFill/>
        </p:spPr>
        <p:txBody>
          <a:bodyPr wrap="square" rtlCol="0">
            <a:spAutoFit/>
          </a:bodyPr>
          <a:lstStyle/>
          <a:p>
            <a:pPr lvl="0"/>
            <a:r>
              <a:rPr lang="vi-VN" sz="2000">
                <a:solidFill>
                  <a:schemeClr val="bg1"/>
                </a:solidFill>
              </a:rPr>
              <a:t>Tác dụng: Đảo ngữ tạo sự liên kết giữa hai câu. "Những cuộc vui" là từ thay thế các động (nhảy nô, nào hú tim, nào đánh rồng rắn) ở câu trước.</a:t>
            </a:r>
            <a:r>
              <a:rPr lang="en-US" sz="2000">
                <a:solidFill>
                  <a:schemeClr val="bg1"/>
                </a:solidFill>
              </a:rPr>
              <a:t> </a:t>
            </a:r>
            <a:endParaRPr lang="vi-VN" sz="2000">
              <a:solidFill>
                <a:schemeClr val="bg1"/>
              </a:solidFill>
            </a:endParaRPr>
          </a:p>
          <a:p>
            <a:endParaRPr lang="vi-VN"/>
          </a:p>
        </p:txBody>
      </p:sp>
      <p:sp>
        <p:nvSpPr>
          <p:cNvPr id="7" name="TextBox 6"/>
          <p:cNvSpPr txBox="1"/>
          <p:nvPr/>
        </p:nvSpPr>
        <p:spPr>
          <a:xfrm>
            <a:off x="2755559" y="4955870"/>
            <a:ext cx="8762494" cy="707886"/>
          </a:xfrm>
          <a:prstGeom prst="rect">
            <a:avLst/>
          </a:prstGeom>
          <a:noFill/>
        </p:spPr>
        <p:txBody>
          <a:bodyPr wrap="square" rtlCol="0">
            <a:spAutoFit/>
          </a:bodyPr>
          <a:lstStyle/>
          <a:p>
            <a:pPr lvl="0"/>
            <a:r>
              <a:rPr lang="vi-VN" sz="2000">
                <a:solidFill>
                  <a:schemeClr val="bg1"/>
                </a:solidFill>
              </a:rPr>
              <a:t>Tác dụng: Đảo ngữ tạo sự liên kết giữa hai câu. Từ "Hành" đầu câu trùng lặp với từ "hành" có trong câu trước</a:t>
            </a:r>
            <a:r>
              <a:rPr lang="vi-VN" sz="2000" smtClean="0">
                <a:solidFill>
                  <a:schemeClr val="bg1"/>
                </a:solidFill>
              </a:rPr>
              <a:t>.</a:t>
            </a:r>
            <a:endParaRPr lang="en-US" sz="2000">
              <a:solidFill>
                <a:schemeClr val="bg1"/>
              </a:solidFill>
            </a:endParaRPr>
          </a:p>
        </p:txBody>
      </p:sp>
    </p:spTree>
    <p:extLst>
      <p:ext uri="{BB962C8B-B14F-4D97-AF65-F5344CB8AC3E}">
        <p14:creationId xmlns:p14="http://schemas.microsoft.com/office/powerpoint/2010/main" val="779753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9" grpId="0" animBg="1"/>
      <p:bldP spid="21"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5" name="Rectangle 4"/>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8" name="TextBox 7"/>
          <p:cNvSpPr txBox="1"/>
          <p:nvPr/>
        </p:nvSpPr>
        <p:spPr>
          <a:xfrm>
            <a:off x="576072" y="432486"/>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4</a:t>
            </a:r>
            <a:r>
              <a:rPr lang="en-US" sz="2000"/>
              <a:t>: </a:t>
            </a:r>
            <a:r>
              <a:rPr lang="vi-VN" sz="2000" b="1"/>
              <a:t>Xác định câu h</a:t>
            </a:r>
            <a:r>
              <a:rPr lang="en-US" sz="2000" b="1"/>
              <a:t>ỏi</a:t>
            </a:r>
            <a:r>
              <a:rPr lang="vi-VN" sz="2000" b="1"/>
              <a:t> tu t</a:t>
            </a:r>
            <a:r>
              <a:rPr lang="en-US" sz="2000" b="1"/>
              <a:t>ừ</a:t>
            </a:r>
            <a:r>
              <a:rPr lang="vi-VN" sz="2000" b="1"/>
              <a:t> trong những câu dưới đây. Nêu tác dụng </a:t>
            </a:r>
            <a:r>
              <a:rPr lang="en-US" sz="2000" b="1"/>
              <a:t>của mỗi</a:t>
            </a:r>
            <a:r>
              <a:rPr lang="vi-VN" sz="2000" b="1"/>
              <a:t> câu </a:t>
            </a:r>
            <a:r>
              <a:rPr lang="en-US" sz="2000" b="1"/>
              <a:t>hỏi</a:t>
            </a:r>
            <a:r>
              <a:rPr lang="vi-VN" sz="2000" b="1"/>
              <a:t> tu từ </a:t>
            </a:r>
            <a:r>
              <a:rPr lang="en-US" sz="2000" b="1"/>
              <a:t>đó?</a:t>
            </a:r>
            <a:endParaRPr lang="vi-VN" sz="2000"/>
          </a:p>
        </p:txBody>
      </p:sp>
      <p:graphicFrame>
        <p:nvGraphicFramePr>
          <p:cNvPr id="20" name="Diagram 19"/>
          <p:cNvGraphicFramePr/>
          <p:nvPr>
            <p:extLst>
              <p:ext uri="{D42A27DB-BD31-4B8C-83A1-F6EECF244321}">
                <p14:modId xmlns:p14="http://schemas.microsoft.com/office/powerpoint/2010/main" val="2539775171"/>
              </p:ext>
            </p:extLst>
          </p:nvPr>
        </p:nvGraphicFramePr>
        <p:xfrm>
          <a:off x="576072" y="2051222"/>
          <a:ext cx="11125776" cy="452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1872008" y="2805205"/>
            <a:ext cx="1161535" cy="584775"/>
          </a:xfrm>
          <a:prstGeom prst="rect">
            <a:avLst/>
          </a:prstGeom>
          <a:noFill/>
        </p:spPr>
        <p:txBody>
          <a:bodyPr wrap="square" rtlCol="0">
            <a:spAutoFit/>
          </a:bodyPr>
          <a:lstStyle/>
          <a:p>
            <a:r>
              <a:rPr lang="en-US" sz="3200" smtClean="0"/>
              <a:t>a,</a:t>
            </a:r>
            <a:endParaRPr lang="vi-VN" sz="3200"/>
          </a:p>
        </p:txBody>
      </p:sp>
      <p:sp>
        <p:nvSpPr>
          <p:cNvPr id="22" name="TextBox 21"/>
          <p:cNvSpPr txBox="1"/>
          <p:nvPr/>
        </p:nvSpPr>
        <p:spPr>
          <a:xfrm>
            <a:off x="5942649" y="2805202"/>
            <a:ext cx="1161535" cy="523220"/>
          </a:xfrm>
          <a:prstGeom prst="rect">
            <a:avLst/>
          </a:prstGeom>
          <a:noFill/>
        </p:spPr>
        <p:txBody>
          <a:bodyPr wrap="square" rtlCol="0">
            <a:spAutoFit/>
          </a:bodyPr>
          <a:lstStyle/>
          <a:p>
            <a:r>
              <a:rPr lang="en-US" sz="2800"/>
              <a:t>b</a:t>
            </a:r>
            <a:r>
              <a:rPr lang="en-US" sz="2800" smtClean="0"/>
              <a:t>,</a:t>
            </a:r>
            <a:endParaRPr lang="vi-VN" sz="2800"/>
          </a:p>
        </p:txBody>
      </p:sp>
      <p:sp>
        <p:nvSpPr>
          <p:cNvPr id="23" name="TextBox 22"/>
          <p:cNvSpPr txBox="1"/>
          <p:nvPr/>
        </p:nvSpPr>
        <p:spPr>
          <a:xfrm>
            <a:off x="9982548" y="2805202"/>
            <a:ext cx="1161535"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770137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94886" y="143428"/>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83125" y="271687"/>
            <a:ext cx="9434927" cy="523220"/>
          </a:xfrm>
          <a:prstGeom prst="rect">
            <a:avLst/>
          </a:prstGeom>
        </p:spPr>
        <p:txBody>
          <a:bodyPr wrap="square">
            <a:spAutoFit/>
          </a:bodyPr>
          <a:lstStyle/>
          <a:p>
            <a:pPr algn="just"/>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7948" y="212728"/>
            <a:ext cx="10766689"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smtClean="0"/>
              <a:t>Bài tập 2:? </a:t>
            </a:r>
            <a:r>
              <a:rPr lang="vi-VN"/>
              <a:t>Xác định biện pháp tu từ đao ng</a:t>
            </a:r>
            <a:r>
              <a:rPr lang="en-US"/>
              <a:t>ữ</a:t>
            </a:r>
            <a:r>
              <a:rPr lang="vi-VN"/>
              <a:t> trong những câu dưới đây. N</a:t>
            </a:r>
            <a:r>
              <a:rPr lang="en-US"/>
              <a:t>êu</a:t>
            </a:r>
            <a:r>
              <a:rPr lang="vi-VN"/>
              <a:t> tác dụng </a:t>
            </a:r>
            <a:r>
              <a:rPr lang="en-US"/>
              <a:t>của</a:t>
            </a:r>
            <a:r>
              <a:rPr lang="vi-VN"/>
              <a:t> mỗi biện pháp tu từ đó</a:t>
            </a:r>
            <a:r>
              <a:rPr lang="en-US"/>
              <a:t>?</a:t>
            </a:r>
            <a:endParaRPr lang="vi-VN"/>
          </a:p>
          <a:p>
            <a:r>
              <a:rPr lang="vi-VN"/>
              <a:t>? Thế nào là </a:t>
            </a:r>
            <a:r>
              <a:rPr lang="en-US"/>
              <a:t>biện pháp tu từ đảo ngữ?</a:t>
            </a:r>
            <a:endParaRPr lang="vi-VN"/>
          </a:p>
        </p:txBody>
      </p:sp>
      <p:sp>
        <p:nvSpPr>
          <p:cNvPr id="6" name="TextBox 5"/>
          <p:cNvSpPr txBox="1"/>
          <p:nvPr/>
        </p:nvSpPr>
        <p:spPr>
          <a:xfrm>
            <a:off x="1179885" y="2051222"/>
            <a:ext cx="9725076" cy="923330"/>
          </a:xfrm>
          <a:prstGeom prst="rect">
            <a:avLst/>
          </a:prstGeom>
          <a:noFill/>
        </p:spPr>
        <p:txBody>
          <a:bodyPr wrap="square" rtlCol="0">
            <a:spAutoFit/>
          </a:bodyPr>
          <a:lstStyle/>
          <a:p>
            <a:pPr lvl="0"/>
            <a:r>
              <a:rPr lang="en-US" i="1" smtClean="0"/>
              <a:t>a,  </a:t>
            </a:r>
            <a:r>
              <a:rPr lang="vi-VN" i="1" smtClean="0"/>
              <a:t>Lom </a:t>
            </a:r>
            <a:r>
              <a:rPr lang="vi-VN" i="1"/>
              <a:t>khom dưới núi, tiều vài chú, </a:t>
            </a:r>
            <a:endParaRPr lang="vi-VN"/>
          </a:p>
          <a:p>
            <a:pPr lvl="0"/>
            <a:r>
              <a:rPr lang="en-US" i="1" smtClean="0"/>
              <a:t>b, </a:t>
            </a:r>
            <a:r>
              <a:rPr lang="vi-VN" i="1" smtClean="0"/>
              <a:t>Lác </a:t>
            </a:r>
            <a:r>
              <a:rPr lang="en-US" i="1"/>
              <a:t>đ</a:t>
            </a:r>
            <a:r>
              <a:rPr lang="vi-VN" i="1"/>
              <a:t>ác </a:t>
            </a:r>
            <a:r>
              <a:rPr lang="en-US" i="1"/>
              <a:t>b</a:t>
            </a:r>
            <a:r>
              <a:rPr lang="vi-VN" i="1"/>
              <a:t>ên sông, chợ </a:t>
            </a:r>
            <a:r>
              <a:rPr lang="en-US" i="1"/>
              <a:t>mấy</a:t>
            </a:r>
            <a:r>
              <a:rPr lang="vi-VN" i="1"/>
              <a:t> nhà.</a:t>
            </a:r>
            <a:endParaRPr lang="vi-VN"/>
          </a:p>
          <a:p>
            <a:r>
              <a:rPr lang="en-US" smtClean="0"/>
              <a:t>                                    </a:t>
            </a:r>
            <a:r>
              <a:rPr lang="vi-VN" smtClean="0"/>
              <a:t>(</a:t>
            </a:r>
            <a:r>
              <a:rPr lang="vi-VN"/>
              <a:t>Bà Huyện Thanh Quan)</a:t>
            </a:r>
          </a:p>
        </p:txBody>
      </p:sp>
      <p:sp>
        <p:nvSpPr>
          <p:cNvPr id="13" name="TextBox 12"/>
          <p:cNvSpPr txBox="1"/>
          <p:nvPr/>
        </p:nvSpPr>
        <p:spPr>
          <a:xfrm>
            <a:off x="1179885" y="2993087"/>
            <a:ext cx="9625912" cy="923330"/>
          </a:xfrm>
          <a:prstGeom prst="rect">
            <a:avLst/>
          </a:prstGeom>
          <a:noFill/>
        </p:spPr>
        <p:txBody>
          <a:bodyPr wrap="square" rtlCol="0">
            <a:spAutoFit/>
          </a:bodyPr>
          <a:lstStyle/>
          <a:p>
            <a:pPr lvl="0"/>
            <a:r>
              <a:rPr lang="en-US" i="1" smtClean="0"/>
              <a:t>c, </a:t>
            </a:r>
            <a:r>
              <a:rPr lang="vi-VN" i="1" smtClean="0"/>
              <a:t>Lôi </a:t>
            </a:r>
            <a:r>
              <a:rPr lang="vi-VN" i="1"/>
              <a:t>thôi sĩ tư vai </a:t>
            </a:r>
            <a:r>
              <a:rPr lang="en-US" i="1"/>
              <a:t>đ</a:t>
            </a:r>
            <a:r>
              <a:rPr lang="vi-VN" i="1"/>
              <a:t>eo lọ,</a:t>
            </a:r>
            <a:endParaRPr lang="vi-VN"/>
          </a:p>
          <a:p>
            <a:r>
              <a:rPr lang="en-US" i="1" smtClean="0"/>
              <a:t>   </a:t>
            </a:r>
            <a:r>
              <a:rPr lang="vi-VN" i="1" smtClean="0"/>
              <a:t>Ậm </a:t>
            </a:r>
            <a:r>
              <a:rPr lang="vi-VN" i="1"/>
              <a:t>oẹ quan trường miệng thét loa.</a:t>
            </a:r>
            <a:endParaRPr lang="vi-VN"/>
          </a:p>
          <a:p>
            <a:r>
              <a:rPr lang="en-US" smtClean="0"/>
              <a:t>                                     </a:t>
            </a:r>
            <a:r>
              <a:rPr lang="vi-VN" smtClean="0"/>
              <a:t>(</a:t>
            </a:r>
            <a:r>
              <a:rPr lang="vi-VN"/>
              <a:t>Trần T</a:t>
            </a:r>
            <a:r>
              <a:rPr lang="en-US"/>
              <a:t>ế</a:t>
            </a:r>
            <a:r>
              <a:rPr lang="vi-VN"/>
              <a:t> Xương)</a:t>
            </a:r>
          </a:p>
        </p:txBody>
      </p:sp>
      <p:sp>
        <p:nvSpPr>
          <p:cNvPr id="37" name="TextBox 36"/>
          <p:cNvSpPr txBox="1"/>
          <p:nvPr/>
        </p:nvSpPr>
        <p:spPr>
          <a:xfrm>
            <a:off x="1179885" y="3916417"/>
            <a:ext cx="9810893" cy="923330"/>
          </a:xfrm>
          <a:prstGeom prst="rect">
            <a:avLst/>
          </a:prstGeom>
          <a:noFill/>
        </p:spPr>
        <p:txBody>
          <a:bodyPr wrap="square" rtlCol="0">
            <a:spAutoFit/>
          </a:bodyPr>
          <a:lstStyle/>
          <a:p>
            <a:pPr lvl="0"/>
            <a:r>
              <a:rPr lang="en-US" i="1" smtClean="0"/>
              <a:t>d, </a:t>
            </a:r>
            <a:r>
              <a:rPr lang="vi-VN" i="1" smtClean="0"/>
              <a:t>Thuyền </a:t>
            </a:r>
            <a:r>
              <a:rPr lang="vi-VN" i="1"/>
              <a:t>về nước lại, sầu trăm ng</a:t>
            </a:r>
            <a:r>
              <a:rPr lang="en-US" i="1"/>
              <a:t>ả</a:t>
            </a:r>
            <a:r>
              <a:rPr lang="vi-VN" i="1"/>
              <a:t>;</a:t>
            </a:r>
            <a:endParaRPr lang="vi-VN"/>
          </a:p>
          <a:p>
            <a:r>
              <a:rPr lang="en-US" i="1" smtClean="0"/>
              <a:t>    </a:t>
            </a:r>
            <a:r>
              <a:rPr lang="vi-VN" i="1" smtClean="0"/>
              <a:t>C</a:t>
            </a:r>
            <a:r>
              <a:rPr lang="en-US" i="1"/>
              <a:t>ủ</a:t>
            </a:r>
            <a:r>
              <a:rPr lang="vi-VN" i="1"/>
              <a:t>i một cành kh</a:t>
            </a:r>
            <a:r>
              <a:rPr lang="en-US" i="1"/>
              <a:t>ô</a:t>
            </a:r>
            <a:r>
              <a:rPr lang="vi-VN" i="1"/>
              <a:t> lạc m</a:t>
            </a:r>
            <a:r>
              <a:rPr lang="en-US" i="1"/>
              <a:t>ấy</a:t>
            </a:r>
            <a:r>
              <a:rPr lang="vi-VN" i="1"/>
              <a:t> dòng.</a:t>
            </a:r>
            <a:endParaRPr lang="vi-VN"/>
          </a:p>
          <a:p>
            <a:r>
              <a:rPr lang="en-US" smtClean="0"/>
              <a:t>                                          </a:t>
            </a:r>
            <a:r>
              <a:rPr lang="vi-VN" smtClean="0"/>
              <a:t>(</a:t>
            </a:r>
            <a:r>
              <a:rPr lang="vi-VN"/>
              <a:t>Huy Cận)</a:t>
            </a:r>
          </a:p>
        </p:txBody>
      </p:sp>
      <p:sp>
        <p:nvSpPr>
          <p:cNvPr id="39" name="TextBox 38"/>
          <p:cNvSpPr txBox="1"/>
          <p:nvPr/>
        </p:nvSpPr>
        <p:spPr>
          <a:xfrm>
            <a:off x="1179885" y="4942702"/>
            <a:ext cx="8866158" cy="923330"/>
          </a:xfrm>
          <a:prstGeom prst="rect">
            <a:avLst/>
          </a:prstGeom>
          <a:noFill/>
        </p:spPr>
        <p:txBody>
          <a:bodyPr wrap="square" rtlCol="0">
            <a:spAutoFit/>
          </a:bodyPr>
          <a:lstStyle/>
          <a:p>
            <a:pPr lvl="0"/>
            <a:r>
              <a:rPr lang="en-US" i="1" smtClean="0"/>
              <a:t>e, Đã</a:t>
            </a:r>
            <a:r>
              <a:rPr lang="vi-VN" i="1" smtClean="0"/>
              <a:t> </a:t>
            </a:r>
            <a:r>
              <a:rPr lang="vi-VN" i="1"/>
              <a:t>tan tác những </a:t>
            </a:r>
            <a:r>
              <a:rPr lang="en-US" i="1"/>
              <a:t>bóng</a:t>
            </a:r>
            <a:r>
              <a:rPr lang="vi-VN" i="1"/>
              <a:t> thù hắc ám</a:t>
            </a:r>
            <a:endParaRPr lang="vi-VN"/>
          </a:p>
          <a:p>
            <a:r>
              <a:rPr lang="en-US" i="1" smtClean="0"/>
              <a:t>    </a:t>
            </a:r>
            <a:r>
              <a:rPr lang="vi-VN" i="1" smtClean="0"/>
              <a:t>Đã </a:t>
            </a:r>
            <a:r>
              <a:rPr lang="vi-VN" i="1"/>
              <a:t>s</a:t>
            </a:r>
            <a:r>
              <a:rPr lang="en-US" i="1"/>
              <a:t>áng</a:t>
            </a:r>
            <a:r>
              <a:rPr lang="vi-VN" i="1"/>
              <a:t> lại trời thu tháng Tám</a:t>
            </a:r>
            <a:endParaRPr lang="vi-VN"/>
          </a:p>
          <a:p>
            <a:r>
              <a:rPr lang="en-US" smtClean="0"/>
              <a:t>                                          </a:t>
            </a:r>
            <a:r>
              <a:rPr lang="vi-VN" smtClean="0"/>
              <a:t>(</a:t>
            </a:r>
            <a:r>
              <a:rPr lang="vi-VN"/>
              <a:t>Tố H</a:t>
            </a:r>
            <a:r>
              <a:rPr lang="en-US"/>
              <a:t>ữ</a:t>
            </a:r>
            <a:r>
              <a:rPr lang="vi-VN"/>
              <a:t>u)</a:t>
            </a:r>
          </a:p>
        </p:txBody>
      </p:sp>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4"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32"/>
          <p:cNvSpPr/>
          <p:nvPr/>
        </p:nvSpPr>
        <p:spPr bwMode="auto">
          <a:xfrm>
            <a:off x="96433" y="90243"/>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16"/>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18" name="TextBox 17"/>
          <p:cNvSpPr txBox="1"/>
          <p:nvPr/>
        </p:nvSpPr>
        <p:spPr>
          <a:xfrm>
            <a:off x="576072" y="432486"/>
            <a:ext cx="10733157" cy="400110"/>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smtClean="0"/>
              <a:t>Bài tập </a:t>
            </a:r>
            <a:r>
              <a:rPr lang="en-US" sz="2000" b="1" smtClean="0"/>
              <a:t>4</a:t>
            </a:r>
            <a:r>
              <a:rPr lang="en-US" sz="2000" smtClean="0"/>
              <a:t>:</a:t>
            </a:r>
            <a:endParaRPr lang="vi-VN" sz="2000"/>
          </a:p>
        </p:txBody>
      </p:sp>
      <p:graphicFrame>
        <p:nvGraphicFramePr>
          <p:cNvPr id="4" name="Diagram 3"/>
          <p:cNvGraphicFramePr/>
          <p:nvPr>
            <p:extLst>
              <p:ext uri="{D42A27DB-BD31-4B8C-83A1-F6EECF244321}">
                <p14:modId xmlns:p14="http://schemas.microsoft.com/office/powerpoint/2010/main" val="1009027741"/>
              </p:ext>
            </p:extLst>
          </p:nvPr>
        </p:nvGraphicFramePr>
        <p:xfrm>
          <a:off x="607948" y="1817073"/>
          <a:ext cx="10986644" cy="489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07428" y="2403456"/>
            <a:ext cx="642552" cy="523220"/>
          </a:xfrm>
          <a:prstGeom prst="rect">
            <a:avLst/>
          </a:prstGeom>
          <a:noFill/>
        </p:spPr>
        <p:txBody>
          <a:bodyPr wrap="square" rtlCol="0">
            <a:spAutoFit/>
          </a:bodyPr>
          <a:lstStyle/>
          <a:p>
            <a:r>
              <a:rPr lang="en-US" sz="2800" smtClean="0"/>
              <a:t>a,</a:t>
            </a:r>
            <a:endParaRPr lang="vi-VN" sz="2800"/>
          </a:p>
        </p:txBody>
      </p:sp>
      <p:sp>
        <p:nvSpPr>
          <p:cNvPr id="23" name="TextBox 22"/>
          <p:cNvSpPr txBox="1"/>
          <p:nvPr/>
        </p:nvSpPr>
        <p:spPr>
          <a:xfrm>
            <a:off x="1328704" y="4112423"/>
            <a:ext cx="642552" cy="523220"/>
          </a:xfrm>
          <a:prstGeom prst="rect">
            <a:avLst/>
          </a:prstGeom>
          <a:noFill/>
        </p:spPr>
        <p:txBody>
          <a:bodyPr wrap="square" rtlCol="0">
            <a:spAutoFit/>
          </a:bodyPr>
          <a:lstStyle/>
          <a:p>
            <a:r>
              <a:rPr lang="en-US" sz="2800"/>
              <a:t>b</a:t>
            </a:r>
            <a:r>
              <a:rPr lang="en-US" sz="2800" smtClean="0"/>
              <a:t>,</a:t>
            </a:r>
            <a:endParaRPr lang="vi-VN" sz="2800"/>
          </a:p>
        </p:txBody>
      </p:sp>
      <p:sp>
        <p:nvSpPr>
          <p:cNvPr id="24" name="TextBox 23"/>
          <p:cNvSpPr txBox="1"/>
          <p:nvPr/>
        </p:nvSpPr>
        <p:spPr>
          <a:xfrm>
            <a:off x="1033034" y="5751840"/>
            <a:ext cx="489103" cy="523220"/>
          </a:xfrm>
          <a:prstGeom prst="rect">
            <a:avLst/>
          </a:prstGeom>
          <a:noFill/>
        </p:spPr>
        <p:txBody>
          <a:bodyPr wrap="square" rtlCol="0">
            <a:spAutoFit/>
          </a:bodyPr>
          <a:lstStyle/>
          <a:p>
            <a:r>
              <a:rPr lang="en-US" sz="2800"/>
              <a:t>c</a:t>
            </a:r>
            <a:r>
              <a:rPr lang="en-US" sz="2800" smtClean="0"/>
              <a:t>,</a:t>
            </a:r>
            <a:endParaRPr lang="vi-VN" sz="2800"/>
          </a:p>
        </p:txBody>
      </p:sp>
    </p:spTree>
    <p:extLst>
      <p:ext uri="{BB962C8B-B14F-4D97-AF65-F5344CB8AC3E}">
        <p14:creationId xmlns:p14="http://schemas.microsoft.com/office/powerpoint/2010/main" val="11392290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750" fill="hold"/>
                                        <p:tgtEl>
                                          <p:spTgt spid="23"/>
                                        </p:tgtEl>
                                        <p:attrNameLst>
                                          <p:attrName>ppt_w</p:attrName>
                                        </p:attrNameLst>
                                      </p:cBhvr>
                                      <p:tavLst>
                                        <p:tav tm="0">
                                          <p:val>
                                            <p:fltVal val="0"/>
                                          </p:val>
                                        </p:tav>
                                        <p:tav tm="100000">
                                          <p:val>
                                            <p:strVal val="#ppt_w"/>
                                          </p:val>
                                        </p:tav>
                                      </p:tavLst>
                                    </p:anim>
                                    <p:anim calcmode="lin" valueType="num">
                                      <p:cBhvr>
                                        <p:cTn id="13" dur="750" fill="hold"/>
                                        <p:tgtEl>
                                          <p:spTgt spid="23"/>
                                        </p:tgtEl>
                                        <p:attrNameLst>
                                          <p:attrName>ppt_h</p:attrName>
                                        </p:attrNameLst>
                                      </p:cBhvr>
                                      <p:tavLst>
                                        <p:tav tm="0">
                                          <p:val>
                                            <p:fltVal val="0"/>
                                          </p:val>
                                        </p:tav>
                                        <p:tav tm="100000">
                                          <p:val>
                                            <p:strVal val="#ppt_h"/>
                                          </p:val>
                                        </p:tav>
                                      </p:tavLst>
                                    </p:anim>
                                    <p:animEffect transition="in" filter="fade">
                                      <p:cBhvr>
                                        <p:cTn id="14" dur="75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3" name="任意多边形 32"/>
          <p:cNvSpPr/>
          <p:nvPr/>
        </p:nvSpPr>
        <p:spPr bwMode="auto">
          <a:xfrm>
            <a:off x="91788" y="88679"/>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3"/>
          <p:cNvSpPr/>
          <p:nvPr/>
        </p:nvSpPr>
        <p:spPr>
          <a:xfrm>
            <a:off x="2080027" y="216938"/>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4850" y="157979"/>
            <a:ext cx="1076668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đao 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a:t>?</a:t>
            </a:r>
            <a:endParaRPr lang="vi-VN" sz="2000"/>
          </a:p>
          <a:p>
            <a:r>
              <a:rPr lang="vi-VN" sz="2000"/>
              <a:t>? Thế nào là </a:t>
            </a:r>
            <a:r>
              <a:rPr lang="en-US" sz="2000"/>
              <a:t>biện pháp tu từ đảo ngữ?</a:t>
            </a:r>
            <a:endParaRPr lang="vi-VN" sz="2000"/>
          </a:p>
        </p:txBody>
      </p:sp>
      <p:sp>
        <p:nvSpPr>
          <p:cNvPr id="6" name="TextBox 5"/>
          <p:cNvSpPr txBox="1"/>
          <p:nvPr/>
        </p:nvSpPr>
        <p:spPr>
          <a:xfrm>
            <a:off x="1176787" y="1996473"/>
            <a:ext cx="9725076" cy="1015663"/>
          </a:xfrm>
          <a:prstGeom prst="rect">
            <a:avLst/>
          </a:prstGeom>
          <a:no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7" name="TextBox 6"/>
          <p:cNvSpPr txBox="1"/>
          <p:nvPr/>
        </p:nvSpPr>
        <p:spPr>
          <a:xfrm>
            <a:off x="1176787" y="2938338"/>
            <a:ext cx="9625912" cy="1015663"/>
          </a:xfrm>
          <a:prstGeom prst="rect">
            <a:avLst/>
          </a:prstGeom>
          <a:no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8" name="TextBox 7"/>
          <p:cNvSpPr txBox="1"/>
          <p:nvPr/>
        </p:nvSpPr>
        <p:spPr>
          <a:xfrm>
            <a:off x="1176787" y="3861668"/>
            <a:ext cx="9810893" cy="1015663"/>
          </a:xfrm>
          <a:prstGeom prst="rect">
            <a:avLst/>
          </a:prstGeom>
          <a:noFill/>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9" name="TextBox 8"/>
          <p:cNvSpPr txBox="1"/>
          <p:nvPr/>
        </p:nvSpPr>
        <p:spPr>
          <a:xfrm>
            <a:off x="1176787" y="4887953"/>
            <a:ext cx="8866158" cy="1015663"/>
          </a:xfrm>
          <a:prstGeom prst="rect">
            <a:avLst/>
          </a:prstGeom>
          <a:no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=&gt; </a:t>
            </a:r>
            <a:r>
              <a:rPr lang="vi-VN" sz="2000" dirty="0"/>
              <a:t>Có thể rút gọn thành phần chủ ngữ thành </a:t>
            </a:r>
            <a:r>
              <a:rPr lang="vi-VN" sz="2000" i="1" dirty="0"/>
              <a:t>Phút yên tĩnh.</a:t>
            </a:r>
            <a:r>
              <a:rPr lang="vi-VN" sz="2000" dirty="0"/>
              <a:t> Nếu rút gọn như vậy, câu sẽ mất đi ý nghĩa miêu tả, hạn định </a:t>
            </a:r>
            <a:r>
              <a:rPr lang="vi-VN" sz="2000" i="1" dirty="0"/>
              <a:t>(của rừng ban mai</a:t>
            </a:r>
            <a:r>
              <a:rPr lang="en-US" sz="2000" i="1" dirty="0"/>
              <a:t>)</a:t>
            </a:r>
            <a:endParaRPr lang="en-US" sz="2000" dirty="0"/>
          </a:p>
        </p:txBody>
      </p:sp>
      <p:sp>
        <p:nvSpPr>
          <p:cNvPr id="11"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任意多边形 32"/>
          <p:cNvSpPr/>
          <p:nvPr/>
        </p:nvSpPr>
        <p:spPr bwMode="auto">
          <a:xfrm>
            <a:off x="91789" y="88679"/>
            <a:ext cx="11792816"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20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3" name="Rectangle 12"/>
          <p:cNvSpPr/>
          <p:nvPr/>
        </p:nvSpPr>
        <p:spPr>
          <a:xfrm>
            <a:off x="2449678" y="261404"/>
            <a:ext cx="8856453" cy="400110"/>
          </a:xfrm>
          <a:prstGeom prst="rect">
            <a:avLst/>
          </a:prstGeom>
        </p:spPr>
        <p:txBody>
          <a:bodyPr wrap="square">
            <a:spAutoFit/>
          </a:bodyPr>
          <a:lstStyle/>
          <a:p>
            <a:endParaRPr lang="en-US" sz="2000" b="1" dirty="0">
              <a:solidFill>
                <a:schemeClr val="bg1"/>
              </a:solidFill>
            </a:endParaRPr>
          </a:p>
        </p:txBody>
      </p:sp>
      <p:sp>
        <p:nvSpPr>
          <p:cNvPr id="14" name="TextBox 13"/>
          <p:cNvSpPr txBox="1"/>
          <p:nvPr/>
        </p:nvSpPr>
        <p:spPr>
          <a:xfrm>
            <a:off x="572974" y="377737"/>
            <a:ext cx="10733157" cy="70788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000" b="1"/>
              <a:t>Bài tập </a:t>
            </a:r>
            <a:r>
              <a:rPr lang="en-US" sz="2000" b="1"/>
              <a:t>5</a:t>
            </a:r>
            <a:r>
              <a:rPr lang="en-US" sz="2000" smtClean="0"/>
              <a:t>: </a:t>
            </a:r>
            <a:r>
              <a:rPr lang="vi-VN" sz="2000" b="1"/>
              <a:t>Ghép các từ tượng hình, từ tượng thanh (in </a:t>
            </a:r>
            <a:r>
              <a:rPr lang="en-US" sz="2000" b="1" smtClean="0"/>
              <a:t>đậm</a:t>
            </a:r>
            <a:r>
              <a:rPr lang="vi-VN" sz="2000" b="1" smtClean="0"/>
              <a:t>) </a:t>
            </a:r>
            <a:r>
              <a:rPr lang="vi-VN" sz="2000" b="1"/>
              <a:t>ờ cột A với nghĩa phù hợp ở cột B:</a:t>
            </a:r>
          </a:p>
        </p:txBody>
      </p:sp>
      <p:graphicFrame>
        <p:nvGraphicFramePr>
          <p:cNvPr id="20" name="Table 19"/>
          <p:cNvGraphicFramePr>
            <a:graphicFrameLocks noGrp="1"/>
          </p:cNvGraphicFramePr>
          <p:nvPr>
            <p:extLst>
              <p:ext uri="{D42A27DB-BD31-4B8C-83A1-F6EECF244321}">
                <p14:modId xmlns:p14="http://schemas.microsoft.com/office/powerpoint/2010/main" val="3133785440"/>
              </p:ext>
            </p:extLst>
          </p:nvPr>
        </p:nvGraphicFramePr>
        <p:xfrm>
          <a:off x="671374" y="1817073"/>
          <a:ext cx="10903014" cy="5110124"/>
        </p:xfrm>
        <a:graphic>
          <a:graphicData uri="http://schemas.openxmlformats.org/drawingml/2006/table">
            <a:tbl>
              <a:tblPr firstRow="1" bandRow="1">
                <a:tableStyleId>{5C22544A-7EE6-4342-B048-85BDC9FD1C3A}</a:tableStyleId>
              </a:tblPr>
              <a:tblGrid>
                <a:gridCol w="5409692"/>
                <a:gridCol w="5493322"/>
              </a:tblGrid>
              <a:tr h="566593">
                <a:tc>
                  <a:txBody>
                    <a:bodyPr/>
                    <a:lstStyle/>
                    <a:p>
                      <a:pPr marL="0" marR="0" indent="457200" algn="ctr">
                        <a:lnSpc>
                          <a:spcPct val="140000"/>
                        </a:lnSpc>
                        <a:spcBef>
                          <a:spcPts val="0"/>
                        </a:spcBef>
                        <a:spcAft>
                          <a:spcPts val="0"/>
                        </a:spcAft>
                      </a:pPr>
                      <a:r>
                        <a:rPr lang="vi-VN" sz="1800" b="1" smtClean="0">
                          <a:solidFill>
                            <a:srgbClr val="FDEDD0"/>
                          </a:solidFill>
                          <a:effectLst/>
                          <a:latin typeface="Arial"/>
                          <a:ea typeface="Arial"/>
                        </a:rPr>
                        <a:t>A. Từ tượng hình, từ tượng thanh</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1800" b="1">
                          <a:solidFill>
                            <a:srgbClr val="D0FBFD"/>
                          </a:solidFill>
                          <a:effectLst/>
                          <a:latin typeface="Arial"/>
                          <a:ea typeface="Arial"/>
                        </a:rPr>
                        <a:t>B. Nghĩa</a:t>
                      </a:r>
                      <a:endParaRPr lang="vi-VN" sz="18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756">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700" i="1" u="none" strike="noStrike" spc="0" smtClean="0">
                          <a:effectLst/>
                          <a:latin typeface="Arial"/>
                          <a:ea typeface="Arial"/>
                          <a:cs typeface="Arial"/>
                        </a:rPr>
                        <a:t>  a,      </a:t>
                      </a:r>
                      <a:r>
                        <a:rPr lang="vi-VN" sz="1700" i="1" u="none" strike="noStrike" spc="0" smtClean="0">
                          <a:effectLst/>
                          <a:latin typeface="Arial"/>
                          <a:ea typeface="Arial"/>
                          <a:cs typeface="Arial"/>
                        </a:rPr>
                        <a:t>Ậm </a:t>
                      </a:r>
                      <a:r>
                        <a:rPr lang="vi-VN" sz="1700" i="1" u="none" strike="noStrike" spc="0">
                          <a:effectLst/>
                          <a:latin typeface="Arial"/>
                          <a:ea typeface="Arial"/>
                          <a:cs typeface="Arial"/>
                        </a:rPr>
                        <a:t>oẹ </a:t>
                      </a:r>
                      <a:r>
                        <a:rPr lang="vi-VN" sz="1700" i="1" u="none" strike="noStrike" spc="0">
                          <a:solidFill>
                            <a:srgbClr val="372D1B"/>
                          </a:solidFill>
                          <a:effectLst/>
                          <a:latin typeface="Arial"/>
                          <a:ea typeface="Arial"/>
                          <a:cs typeface="Arial"/>
                        </a:rPr>
                        <a:t>quan trường miệng thét loa</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(T</a:t>
                      </a:r>
                      <a:r>
                        <a:rPr lang="en-US" sz="1700" u="none" strike="noStrike" spc="0" smtClean="0">
                          <a:solidFill>
                            <a:srgbClr val="372D1B"/>
                          </a:solidFill>
                          <a:effectLst/>
                          <a:latin typeface="Arial"/>
                          <a:ea typeface="Arial"/>
                          <a:cs typeface="Arial"/>
                        </a:rPr>
                        <a:t>rần</a:t>
                      </a:r>
                      <a:r>
                        <a:rPr lang="vi-VN" sz="1700" u="none" strike="noStrike" spc="0" smtClean="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Tế Xương)</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700" u="none" strike="noStrike" spc="0" smtClean="0">
                          <a:effectLst/>
                          <a:latin typeface="Arial"/>
                          <a:ea typeface="Arial"/>
                          <a:cs typeface="Arial"/>
                        </a:rPr>
                        <a:t> 1,          </a:t>
                      </a:r>
                      <a:r>
                        <a:rPr lang="vi-VN" sz="1700" u="none" strike="noStrike" spc="0" smtClean="0">
                          <a:effectLst/>
                          <a:latin typeface="Arial"/>
                          <a:ea typeface="Arial"/>
                          <a:cs typeface="Arial"/>
                        </a:rPr>
                        <a:t>(vóc </a:t>
                      </a:r>
                      <a:r>
                        <a:rPr lang="vi-VN" sz="1700" u="none" strike="noStrike" spc="0">
                          <a:effectLst/>
                          <a:latin typeface="Arial"/>
                          <a:ea typeface="Arial"/>
                          <a:cs typeface="Arial"/>
                        </a:rPr>
                        <a:t>dáng) bé nhỏ quá mức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877">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700" i="1" u="none" strike="noStrike" spc="0" smtClean="0">
                          <a:effectLst/>
                          <a:latin typeface="Arial"/>
                          <a:ea typeface="Arial"/>
                          <a:cs typeface="Arial"/>
                        </a:rPr>
                        <a:t>  b,       </a:t>
                      </a:r>
                      <a:r>
                        <a:rPr lang="vi-VN" sz="1700" i="1" u="none" strike="noStrike" spc="0" smtClean="0">
                          <a:effectLst/>
                          <a:latin typeface="Arial"/>
                          <a:ea typeface="Arial"/>
                          <a:cs typeface="Arial"/>
                        </a:rPr>
                        <a:t>Lom </a:t>
                      </a:r>
                      <a:r>
                        <a:rPr lang="vi-VN" sz="1700" i="1" u="none" strike="noStrike" spc="0">
                          <a:effectLst/>
                          <a:latin typeface="Arial"/>
                          <a:ea typeface="Arial"/>
                          <a:cs typeface="Arial"/>
                        </a:rPr>
                        <a:t>khom </a:t>
                      </a:r>
                      <a:r>
                        <a:rPr lang="vi-VN" sz="1700" i="1" u="none" strike="noStrike" spc="0">
                          <a:solidFill>
                            <a:srgbClr val="372D1B"/>
                          </a:solidFill>
                          <a:effectLst/>
                          <a:latin typeface="Arial"/>
                          <a:ea typeface="Arial"/>
                          <a:cs typeface="Arial"/>
                        </a:rPr>
                        <a:t>dưới núi, </a:t>
                      </a:r>
                      <a:r>
                        <a:rPr lang="vi-VN" sz="1700" i="1" u="none" strike="noStrike" spc="0" smtClean="0">
                          <a:solidFill>
                            <a:srgbClr val="372D1B"/>
                          </a:solidFill>
                          <a:effectLst/>
                          <a:latin typeface="Arial"/>
                          <a:ea typeface="Arial"/>
                          <a:cs typeface="Arial"/>
                        </a:rPr>
                        <a:t>t</a:t>
                      </a:r>
                      <a:r>
                        <a:rPr lang="en-US" sz="1700" i="1" u="none" strike="noStrike" spc="0" smtClean="0">
                          <a:solidFill>
                            <a:srgbClr val="372D1B"/>
                          </a:solidFill>
                          <a:effectLst/>
                          <a:latin typeface="Arial"/>
                          <a:ea typeface="Arial"/>
                          <a:cs typeface="Arial"/>
                        </a:rPr>
                        <a:t>iều</a:t>
                      </a:r>
                      <a:r>
                        <a:rPr lang="vi-VN" sz="1700" i="1" u="none" strike="noStrike" spc="0" smtClean="0">
                          <a:solidFill>
                            <a:srgbClr val="372D1B"/>
                          </a:solidFill>
                          <a:effectLst/>
                          <a:latin typeface="Arial"/>
                          <a:ea typeface="Arial"/>
                          <a:cs typeface="Arial"/>
                        </a:rPr>
                        <a:t> </a:t>
                      </a:r>
                      <a:r>
                        <a:rPr lang="vi-VN" sz="1700" i="1" u="none" strike="noStrike" spc="0">
                          <a:solidFill>
                            <a:srgbClr val="372D1B"/>
                          </a:solidFill>
                          <a:effectLst/>
                          <a:latin typeface="Arial"/>
                          <a:ea typeface="Arial"/>
                          <a:cs typeface="Arial"/>
                        </a:rPr>
                        <a:t>vài chú</a:t>
                      </a:r>
                      <a:br>
                        <a:rPr lang="vi-VN" sz="1700" i="1" u="none" strike="noStrike" spc="0">
                          <a:solidFill>
                            <a:srgbClr val="372D1B"/>
                          </a:solidFill>
                          <a:effectLst/>
                          <a:latin typeface="Arial"/>
                          <a:ea typeface="Arial"/>
                          <a:cs typeface="Arial"/>
                        </a:rPr>
                      </a:br>
                      <a:r>
                        <a:rPr lang="en-US" sz="1700" i="1"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a:t>
                      </a:r>
                      <a:r>
                        <a:rPr lang="vi-VN" sz="1700" u="none" strike="noStrike" spc="0">
                          <a:solidFill>
                            <a:srgbClr val="372D1B"/>
                          </a:solidFill>
                          <a:effectLst/>
                          <a:latin typeface="Arial"/>
                          <a:ea typeface="Arial"/>
                          <a:cs typeface="Arial"/>
                        </a:rPr>
                        <a:t>Bà Huyện Thanh Quan)</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700" u="none" strike="noStrike" spc="0" smtClean="0">
                          <a:effectLst/>
                          <a:latin typeface="Arial"/>
                          <a:ea typeface="Arial"/>
                          <a:cs typeface="Arial"/>
                        </a:rPr>
                        <a:t> 2,          </a:t>
                      </a:r>
                      <a:r>
                        <a:rPr lang="vi-VN" sz="1700" u="none" strike="noStrike" spc="0" smtClean="0">
                          <a:effectLst/>
                          <a:latin typeface="Arial"/>
                          <a:ea typeface="Arial"/>
                          <a:cs typeface="Arial"/>
                        </a:rPr>
                        <a:t>dài </a:t>
                      </a:r>
                      <a:r>
                        <a:rPr lang="vi-VN" sz="1700" u="none" strike="noStrike" spc="0">
                          <a:effectLst/>
                          <a:latin typeface="Arial"/>
                          <a:ea typeface="Arial"/>
                          <a:cs typeface="Arial"/>
                        </a:rPr>
                        <a:t>hoặc cao quá, mất cân đối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412">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700" i="1" u="none" strike="noStrike" spc="0" smtClean="0">
                          <a:effectLst/>
                          <a:latin typeface="Arial"/>
                          <a:ea typeface="Arial"/>
                          <a:cs typeface="Arial"/>
                        </a:rPr>
                        <a:t> </a:t>
                      </a:r>
                      <a:r>
                        <a:rPr lang="en-US" sz="1700" i="1" u="none" strike="noStrike" spc="0" baseline="0" smtClean="0">
                          <a:effectLst/>
                          <a:latin typeface="Arial"/>
                          <a:ea typeface="Arial"/>
                          <a:cs typeface="Arial"/>
                        </a:rPr>
                        <a:t> </a:t>
                      </a:r>
                      <a:r>
                        <a:rPr lang="en-US" sz="1700" i="1" u="none" strike="noStrike" spc="0" smtClean="0">
                          <a:effectLst/>
                          <a:latin typeface="Arial"/>
                          <a:ea typeface="Arial"/>
                          <a:cs typeface="Arial"/>
                        </a:rPr>
                        <a:t>c,       </a:t>
                      </a:r>
                      <a:r>
                        <a:rPr lang="vi-VN" sz="1700" i="1" u="none" strike="noStrike" spc="0" smtClean="0">
                          <a:effectLst/>
                          <a:latin typeface="Arial"/>
                          <a:ea typeface="Arial"/>
                          <a:cs typeface="Arial"/>
                        </a:rPr>
                        <a:t>Lác </a:t>
                      </a:r>
                      <a:r>
                        <a:rPr lang="vi-VN" sz="1700" i="1" u="none" strike="noStrike" spc="0">
                          <a:effectLst/>
                          <a:latin typeface="Arial"/>
                          <a:ea typeface="Arial"/>
                          <a:cs typeface="Arial"/>
                        </a:rPr>
                        <a:t>đác </a:t>
                      </a:r>
                      <a:r>
                        <a:rPr lang="vi-VN" sz="1700" i="1" u="none" strike="noStrike" spc="0">
                          <a:solidFill>
                            <a:srgbClr val="372D1B"/>
                          </a:solidFill>
                          <a:effectLst/>
                          <a:latin typeface="Arial"/>
                          <a:ea typeface="Arial"/>
                          <a:cs typeface="Arial"/>
                        </a:rPr>
                        <a:t>bên sông, chợ mấy </a:t>
                      </a:r>
                      <a:r>
                        <a:rPr lang="vi-VN" sz="1700" i="1" u="none" strike="noStrike" spc="0" smtClean="0">
                          <a:solidFill>
                            <a:srgbClr val="372D1B"/>
                          </a:solidFill>
                          <a:effectLst/>
                          <a:latin typeface="Arial"/>
                          <a:ea typeface="Arial"/>
                          <a:cs typeface="Arial"/>
                        </a:rPr>
                        <a:t>nhà</a:t>
                      </a:r>
                      <a:endParaRPr lang="en-US" sz="17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700" u="none" strike="noStrike" spc="0" smtClean="0">
                          <a:solidFill>
                            <a:srgbClr val="372D1B"/>
                          </a:solidFill>
                          <a:effectLst/>
                          <a:latin typeface="Arial"/>
                          <a:ea typeface="Arial"/>
                          <a:cs typeface="Arial"/>
                        </a:rPr>
                        <a:t>                                         </a:t>
                      </a:r>
                      <a:r>
                        <a:rPr lang="vi-VN" sz="1700" u="none" strike="noStrike" spc="0" smtClean="0">
                          <a:solidFill>
                            <a:srgbClr val="372D1B"/>
                          </a:solidFill>
                          <a:effectLst/>
                          <a:latin typeface="Arial"/>
                          <a:ea typeface="Arial"/>
                          <a:cs typeface="Arial"/>
                        </a:rPr>
                        <a:t>(Bà Huyện Thanh Quan)</a:t>
                      </a:r>
                      <a:endParaRPr lang="vi-VN" sz="1700" u="none" strike="noStrike" spc="0" smtClean="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tabLst>
                          <a:tab pos="4681538" algn="l"/>
                        </a:tabLst>
                      </a:pPr>
                      <a:r>
                        <a:rPr lang="en-US" sz="1700" kern="1200" smtClean="0">
                          <a:solidFill>
                            <a:schemeClr val="dk1"/>
                          </a:solidFill>
                          <a:effectLst/>
                          <a:latin typeface="+mn-lt"/>
                          <a:ea typeface="+mn-ea"/>
                          <a:cs typeface="+mn-cs"/>
                        </a:rPr>
                        <a:t>3,</a:t>
                      </a:r>
                      <a:r>
                        <a:rPr lang="en-US" sz="1700" kern="1200" baseline="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ở tư thế còng lưng xuống</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773">
                <a:tc>
                  <a:txBody>
                    <a:bodyPr/>
                    <a:lstStyle/>
                    <a:p>
                      <a:pPr marL="5113338" indent="-5113338">
                        <a:tabLst>
                          <a:tab pos="3138488" algn="l"/>
                          <a:tab pos="3425825" algn="l"/>
                        </a:tabLst>
                      </a:pPr>
                      <a:r>
                        <a:rPr lang="en-US" sz="1700" smtClean="0"/>
                        <a:t>d,     </a:t>
                      </a:r>
                      <a:r>
                        <a:rPr lang="vi-VN" sz="1700" i="1" kern="1200" smtClean="0">
                          <a:solidFill>
                            <a:schemeClr val="dk1"/>
                          </a:solidFill>
                          <a:effectLst/>
                          <a:latin typeface="+mn-lt"/>
                          <a:ea typeface="+mn-ea"/>
                          <a:cs typeface="+mn-cs"/>
                        </a:rPr>
                        <a:t> Đôi mắt lão</a:t>
                      </a:r>
                      <a:r>
                        <a:rPr lang="en-US" sz="1700" i="1" kern="1200" baseline="0" smtClean="0">
                          <a:solidFill>
                            <a:schemeClr val="dk1"/>
                          </a:solidFill>
                          <a:effectLst/>
                          <a:latin typeface="+mn-lt"/>
                          <a:ea typeface="+mn-ea"/>
                          <a:cs typeface="+mn-cs"/>
                        </a:rPr>
                        <a:t> ầng</a:t>
                      </a:r>
                      <a:r>
                        <a:rPr lang="vi-VN" sz="1700" i="1" kern="1200" smtClean="0">
                          <a:solidFill>
                            <a:schemeClr val="dk1"/>
                          </a:solidFill>
                          <a:effectLst/>
                          <a:latin typeface="+mn-lt"/>
                          <a:ea typeface="+mn-ea"/>
                          <a:cs typeface="+mn-cs"/>
                        </a:rPr>
                        <a:t> ậng nước...</a:t>
                      </a:r>
                      <a:r>
                        <a:rPr lang="vi-VN" sz="1700" kern="1200" smtClean="0">
                          <a:solidFill>
                            <a:schemeClr val="dk1"/>
                          </a:solidFill>
                          <a:effectLst/>
                          <a:latin typeface="+mn-lt"/>
                          <a:ea typeface="+mn-ea"/>
                          <a:cs typeface="+mn-cs"/>
                        </a:rPr>
                        <a:t> (Nam Cao)</a:t>
                      </a:r>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smtClean="0"/>
                        <a:t>4,</a:t>
                      </a:r>
                      <a:r>
                        <a:rPr lang="vi-VN" sz="1700" kern="1200" smtClean="0">
                          <a:solidFill>
                            <a:schemeClr val="dk1"/>
                          </a:solidFill>
                          <a:effectLst/>
                          <a:latin typeface="+mn-lt"/>
                          <a:ea typeface="+mn-ea"/>
                          <a:cs typeface="+mn-cs"/>
                        </a:rPr>
                        <a:t> </a:t>
                      </a:r>
                      <a:r>
                        <a:rPr lang="en-US" sz="1700" kern="1200" smtClean="0">
                          <a:solidFill>
                            <a:schemeClr val="dk1"/>
                          </a:solidFill>
                          <a:effectLst/>
                          <a:latin typeface="+mn-lt"/>
                          <a:ea typeface="+mn-ea"/>
                          <a:cs typeface="+mn-cs"/>
                        </a:rPr>
                        <a:t>        </a:t>
                      </a:r>
                      <a:r>
                        <a:rPr lang="vi-VN" sz="1700" kern="1200" smtClean="0">
                          <a:solidFill>
                            <a:schemeClr val="dk1"/>
                          </a:solidFill>
                          <a:effectLst/>
                          <a:latin typeface="+mn-lt"/>
                          <a:ea typeface="+mn-ea"/>
                          <a:cs typeface="+mn-cs"/>
                        </a:rPr>
                        <a:t>thưa và rải rác mỗi chỗ, mỗi lần một ít</a:t>
                      </a:r>
                    </a:p>
                    <a:p>
                      <a:endParaRPr lang="vi-VN"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120">
                <a:tc>
                  <a:txBody>
                    <a:bodyPr/>
                    <a:lstStyle/>
                    <a:p>
                      <a:pPr marL="0" marR="0" indent="0" algn="l">
                        <a:lnSpc>
                          <a:spcPct val="137000"/>
                        </a:lnSpc>
                        <a:spcBef>
                          <a:spcPts val="0"/>
                        </a:spcBef>
                        <a:spcAft>
                          <a:spcPts val="1000"/>
                        </a:spcAft>
                      </a:pPr>
                      <a:r>
                        <a:rPr lang="en-US" sz="1700" i="1" smtClean="0">
                          <a:solidFill>
                            <a:srgbClr val="372D1B"/>
                          </a:solidFill>
                          <a:effectLst/>
                          <a:latin typeface="Arial"/>
                          <a:ea typeface="Arial"/>
                        </a:rPr>
                        <a:t>  e,      </a:t>
                      </a:r>
                      <a:r>
                        <a:rPr lang="vi-VN" sz="1700" i="1" smtClean="0">
                          <a:solidFill>
                            <a:srgbClr val="372D1B"/>
                          </a:solidFill>
                          <a:effectLst/>
                          <a:latin typeface="Arial"/>
                          <a:ea typeface="Arial"/>
                        </a:rPr>
                        <a:t>Hoài </a:t>
                      </a:r>
                      <a:r>
                        <a:rPr lang="vi-VN" sz="1700" i="1">
                          <a:solidFill>
                            <a:srgbClr val="372D1B"/>
                          </a:solidFill>
                          <a:effectLst/>
                          <a:latin typeface="Arial"/>
                          <a:ea typeface="Arial"/>
                        </a:rPr>
                        <a:t>Văn </a:t>
                      </a:r>
                      <a:r>
                        <a:rPr lang="vi-VN" sz="1700" i="1">
                          <a:effectLst/>
                          <a:latin typeface="Arial"/>
                          <a:ea typeface="Arial"/>
                        </a:rPr>
                        <a:t>lẩm rẩm </a:t>
                      </a:r>
                      <a:r>
                        <a:rPr lang="vi-VN" sz="1700" i="1">
                          <a:solidFill>
                            <a:srgbClr val="372D1B"/>
                          </a:solidFill>
                          <a:effectLst/>
                          <a:latin typeface="Arial"/>
                          <a:ea typeface="Arial"/>
                        </a:rPr>
                        <a:t>khấn ...</a:t>
                      </a:r>
                      <a:r>
                        <a:rPr lang="vi-VN" sz="1700">
                          <a:solidFill>
                            <a:srgbClr val="372D1B"/>
                          </a:solidFill>
                          <a:effectLst/>
                          <a:latin typeface="Arial"/>
                          <a:ea typeface="Arial"/>
                        </a:rPr>
                        <a:t> (Nguyễn Huy Tưởng)</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5,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nhỏ, thấp, đéu đéu, nghe khổng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85">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g,</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Dế </a:t>
                      </a:r>
                      <a:r>
                        <a:rPr lang="vi-VN" sz="1700" i="1" u="none" strike="noStrike" spc="0">
                          <a:solidFill>
                            <a:srgbClr val="372D1B"/>
                          </a:solidFill>
                          <a:effectLst/>
                          <a:latin typeface="Arial"/>
                          <a:ea typeface="Arial"/>
                          <a:cs typeface="Arial"/>
                        </a:rPr>
                        <a:t>Choắt người... dài </a:t>
                      </a:r>
                      <a:r>
                        <a:rPr lang="vi-VN" sz="1700" i="1" u="none" strike="noStrike" spc="0" smtClean="0">
                          <a:effectLst/>
                          <a:latin typeface="Arial"/>
                          <a:ea typeface="Arial"/>
                          <a:cs typeface="Arial"/>
                        </a:rPr>
                        <a:t>l</a:t>
                      </a:r>
                      <a:r>
                        <a:rPr lang="en-US" sz="1700" i="1" u="none" strike="noStrike" spc="0" smtClean="0">
                          <a:effectLst/>
                          <a:latin typeface="Arial"/>
                          <a:ea typeface="Arial"/>
                          <a:cs typeface="Arial"/>
                        </a:rPr>
                        <a:t>êu</a:t>
                      </a:r>
                      <a:r>
                        <a:rPr lang="vi-VN" sz="1700" i="1" u="none" strike="noStrike" spc="0" smtClean="0">
                          <a:effectLst/>
                          <a:latin typeface="Arial"/>
                          <a:ea typeface="Arial"/>
                          <a:cs typeface="Arial"/>
                        </a:rPr>
                        <a:t> </a:t>
                      </a:r>
                      <a:r>
                        <a:rPr lang="vi-VN" sz="1700" i="1" u="none" strike="noStrike" spc="0">
                          <a:effectLst/>
                          <a:latin typeface="Arial"/>
                          <a:ea typeface="Arial"/>
                          <a:cs typeface="Arial"/>
                        </a:rPr>
                        <a:t>nghêu </a:t>
                      </a:r>
                      <a:r>
                        <a:rPr lang="vi-VN" sz="1700" i="1" u="none" strike="noStrike" spc="0">
                          <a:solidFill>
                            <a:srgbClr val="372D1B"/>
                          </a:solidFill>
                          <a:effectLst/>
                          <a:latin typeface="Arial"/>
                          <a:ea typeface="Arial"/>
                          <a:cs typeface="Arial"/>
                        </a:rPr>
                        <a:t>... </a:t>
                      </a:r>
                      <a:r>
                        <a:rPr lang="vi-VN" sz="1700" u="none" strike="noStrike" spc="0">
                          <a:solidFill>
                            <a:srgbClr val="372D1B"/>
                          </a:solidFill>
                          <a:effectLst/>
                          <a:latin typeface="Arial"/>
                          <a:ea typeface="Arial"/>
                          <a:cs typeface="Arial"/>
                        </a:rPr>
                        <a:t>(Tô Hoài)</a:t>
                      </a:r>
                      <a:endParaRPr lang="vi-VN" sz="1700" u="none" strike="noStrike" spc="0">
                        <a:effectLst/>
                        <a:latin typeface="Arial"/>
                        <a:ea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700" u="none" strike="noStrike" spc="0" smtClean="0">
                          <a:effectLst/>
                          <a:latin typeface="Arial"/>
                          <a:ea typeface="Arial"/>
                          <a:cs typeface="Arial"/>
                        </a:rPr>
                        <a:t> 6,  </a:t>
                      </a:r>
                      <a:r>
                        <a:rPr lang="vi-VN" sz="1700" u="none" strike="noStrike" spc="0" smtClean="0">
                          <a:effectLst/>
                          <a:latin typeface="Arial"/>
                          <a:ea typeface="Arial"/>
                          <a:cs typeface="Arial"/>
                        </a:rPr>
                        <a:t>(nước </a:t>
                      </a:r>
                      <a:r>
                        <a:rPr lang="vi-VN" sz="1700" u="none" strike="noStrike" spc="0">
                          <a:effectLst/>
                          <a:latin typeface="Arial"/>
                          <a:ea typeface="Arial"/>
                          <a:cs typeface="Arial"/>
                        </a:rPr>
                        <a:t>mắt) nhiều, dàng đáy khoé, như chực tuôn chảy ra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554">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700" i="1" u="none" strike="noStrike" spc="0" smtClean="0">
                          <a:solidFill>
                            <a:srgbClr val="372D1B"/>
                          </a:solidFill>
                          <a:effectLst/>
                          <a:latin typeface="Arial"/>
                          <a:ea typeface="Arial"/>
                          <a:cs typeface="Arial"/>
                        </a:rPr>
                        <a:t>  h,</a:t>
                      </a:r>
                      <a:r>
                        <a:rPr lang="en-US" sz="1700" i="1" u="none" strike="noStrike" spc="0" baseline="0" smtClean="0">
                          <a:solidFill>
                            <a:srgbClr val="372D1B"/>
                          </a:solidFill>
                          <a:effectLst/>
                          <a:latin typeface="Arial"/>
                          <a:ea typeface="Arial"/>
                          <a:cs typeface="Arial"/>
                        </a:rPr>
                        <a:t>       </a:t>
                      </a:r>
                      <a:r>
                        <a:rPr lang="vi-VN" sz="1700" i="1" u="none" strike="noStrike" spc="0" smtClean="0">
                          <a:solidFill>
                            <a:srgbClr val="372D1B"/>
                          </a:solidFill>
                          <a:effectLst/>
                          <a:latin typeface="Arial"/>
                          <a:ea typeface="Arial"/>
                          <a:cs typeface="Arial"/>
                        </a:rPr>
                        <a:t>Chú </a:t>
                      </a:r>
                      <a:r>
                        <a:rPr lang="vi-VN" sz="1700" i="1" u="none" strike="noStrike" spc="0">
                          <a:solidFill>
                            <a:srgbClr val="372D1B"/>
                          </a:solidFill>
                          <a:effectLst/>
                          <a:latin typeface="Arial"/>
                          <a:ea typeface="Arial"/>
                          <a:cs typeface="Arial"/>
                        </a:rPr>
                        <a:t>bé </a:t>
                      </a:r>
                      <a:r>
                        <a:rPr lang="vi-VN" sz="1700" i="1" u="none" strike="noStrike" spc="0">
                          <a:effectLst/>
                          <a:latin typeface="Arial"/>
                          <a:ea typeface="Arial"/>
                          <a:cs typeface="Arial"/>
                        </a:rPr>
                        <a:t>loắt </a:t>
                      </a:r>
                      <a:r>
                        <a:rPr lang="vi-VN" sz="1700" i="1" u="none" strike="noStrike" spc="0" smtClean="0">
                          <a:effectLst/>
                          <a:latin typeface="Arial"/>
                          <a:ea typeface="Arial"/>
                          <a:cs typeface="Arial"/>
                        </a:rPr>
                        <a:t>choắt</a:t>
                      </a:r>
                      <a:r>
                        <a:rPr lang="en-US" sz="1700" i="0" u="none" strike="noStrike" spc="0" baseline="0" smtClean="0">
                          <a:effectLst/>
                          <a:latin typeface="Arial"/>
                          <a:ea typeface="Arial"/>
                          <a:cs typeface="Arial"/>
                        </a:rPr>
                        <a:t>  </a:t>
                      </a:r>
                      <a:r>
                        <a:rPr lang="vi-VN" sz="1700" smtClean="0">
                          <a:solidFill>
                            <a:srgbClr val="372D1B"/>
                          </a:solidFill>
                          <a:effectLst/>
                          <a:latin typeface="Arial"/>
                          <a:ea typeface="Arial"/>
                        </a:rPr>
                        <a:t>(Tố </a:t>
                      </a:r>
                      <a:r>
                        <a:rPr lang="vi-VN" sz="1700">
                          <a:solidFill>
                            <a:srgbClr val="372D1B"/>
                          </a:solidFill>
                          <a:effectLst/>
                          <a:latin typeface="Arial"/>
                          <a:ea typeface="Arial"/>
                        </a:rPr>
                        <a:t>Hữu)</a:t>
                      </a:r>
                      <a:endParaRPr lang="vi-VN" sz="1700">
                        <a:effectLst/>
                        <a:latin typeface="Arial"/>
                        <a:ea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700" u="none" strike="noStrike" spc="0" smtClean="0">
                          <a:effectLst/>
                          <a:latin typeface="Arial"/>
                          <a:ea typeface="Arial"/>
                          <a:cs typeface="Arial"/>
                        </a:rPr>
                        <a:t> 7,      </a:t>
                      </a:r>
                      <a:r>
                        <a:rPr lang="vi-VN" sz="1700" u="none" strike="noStrike" spc="0" smtClean="0">
                          <a:effectLst/>
                          <a:latin typeface="Arial"/>
                          <a:ea typeface="Arial"/>
                          <a:cs typeface="Arial"/>
                        </a:rPr>
                        <a:t>(tiếng </a:t>
                      </a:r>
                      <a:r>
                        <a:rPr lang="vi-VN" sz="1700" u="none" strike="noStrike" spc="0">
                          <a:effectLst/>
                          <a:latin typeface="Arial"/>
                          <a:ea typeface="Arial"/>
                          <a:cs typeface="Arial"/>
                        </a:rPr>
                        <a:t>nói) bị cản trong cổ họng, nghe không rõ</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78637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0114064"/>
              </p:ext>
            </p:extLst>
          </p:nvPr>
        </p:nvGraphicFramePr>
        <p:xfrm>
          <a:off x="232013" y="136477"/>
          <a:ext cx="11641539" cy="6464094"/>
        </p:xfrm>
        <a:graphic>
          <a:graphicData uri="http://schemas.openxmlformats.org/drawingml/2006/table">
            <a:tbl>
              <a:tblPr firstRow="1" bandRow="1">
                <a:tableStyleId>{5C22544A-7EE6-4342-B048-85BDC9FD1C3A}</a:tableStyleId>
              </a:tblPr>
              <a:tblGrid>
                <a:gridCol w="5803208"/>
                <a:gridCol w="5838331"/>
              </a:tblGrid>
              <a:tr h="659298">
                <a:tc>
                  <a:txBody>
                    <a:bodyPr/>
                    <a:lstStyle/>
                    <a:p>
                      <a:pPr marL="0" marR="0" indent="457200" algn="ctr">
                        <a:lnSpc>
                          <a:spcPct val="140000"/>
                        </a:lnSpc>
                        <a:spcBef>
                          <a:spcPts val="0"/>
                        </a:spcBef>
                        <a:spcAft>
                          <a:spcPts val="0"/>
                        </a:spcAft>
                      </a:pPr>
                      <a:r>
                        <a:rPr lang="vi-VN" sz="2000" b="1" smtClean="0">
                          <a:solidFill>
                            <a:srgbClr val="FDEDD0"/>
                          </a:solidFill>
                          <a:effectLst/>
                          <a:latin typeface="Arial"/>
                          <a:ea typeface="Arial"/>
                        </a:rPr>
                        <a:t>A. Từ tượng hình, từ tượng thanh</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vi-VN" sz="2000" b="1">
                          <a:solidFill>
                            <a:srgbClr val="D0FBFD"/>
                          </a:solidFill>
                          <a:effectLst/>
                          <a:latin typeface="Arial"/>
                          <a:ea typeface="Arial"/>
                        </a:rPr>
                        <a:t>B. Nghĩa</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883">
                <a:tc>
                  <a:txBody>
                    <a:bodyPr/>
                    <a:lstStyle/>
                    <a:p>
                      <a:pPr marL="0" marR="0" lvl="0" indent="0" algn="l">
                        <a:lnSpc>
                          <a:spcPct val="137000"/>
                        </a:lnSpc>
                        <a:spcBef>
                          <a:spcPts val="0"/>
                        </a:spcBef>
                        <a:spcAft>
                          <a:spcPts val="1000"/>
                        </a:spcAft>
                        <a:buClr>
                          <a:srgbClr val="372D1B"/>
                        </a:buClr>
                        <a:buSzPts val="1100"/>
                        <a:buFont typeface="+mj-lt"/>
                        <a:buNone/>
                        <a:tabLst>
                          <a:tab pos="536575" algn="l"/>
                        </a:tabLst>
                      </a:pPr>
                      <a:r>
                        <a:rPr lang="en-US" sz="1800" i="1" u="none" strike="noStrike" spc="0" smtClean="0">
                          <a:effectLst/>
                          <a:latin typeface="Arial"/>
                          <a:ea typeface="Arial"/>
                          <a:cs typeface="Arial"/>
                        </a:rPr>
                        <a:t>a,      </a:t>
                      </a:r>
                      <a:r>
                        <a:rPr lang="vi-VN" sz="1800" i="1" u="none" strike="noStrike" spc="0" smtClean="0">
                          <a:effectLst/>
                          <a:latin typeface="Arial"/>
                          <a:ea typeface="Arial"/>
                          <a:cs typeface="Arial"/>
                        </a:rPr>
                        <a:t>Ậm </a:t>
                      </a:r>
                      <a:r>
                        <a:rPr lang="vi-VN" sz="1800" i="1" u="none" strike="noStrike" spc="0">
                          <a:effectLst/>
                          <a:latin typeface="Arial"/>
                          <a:ea typeface="Arial"/>
                          <a:cs typeface="Arial"/>
                        </a:rPr>
                        <a:t>oẹ </a:t>
                      </a:r>
                      <a:r>
                        <a:rPr lang="vi-VN" sz="1800" i="1" u="none" strike="noStrike" spc="0">
                          <a:solidFill>
                            <a:srgbClr val="372D1B"/>
                          </a:solidFill>
                          <a:effectLst/>
                          <a:latin typeface="Arial"/>
                          <a:ea typeface="Arial"/>
                          <a:cs typeface="Arial"/>
                        </a:rPr>
                        <a:t>quan trường miệng thét loa</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(T</a:t>
                      </a:r>
                      <a:r>
                        <a:rPr lang="en-US" sz="1800" u="none" strike="noStrike" spc="0" smtClean="0">
                          <a:solidFill>
                            <a:srgbClr val="372D1B"/>
                          </a:solidFill>
                          <a:effectLst/>
                          <a:latin typeface="Arial"/>
                          <a:ea typeface="Arial"/>
                          <a:cs typeface="Arial"/>
                        </a:rPr>
                        <a:t>rần</a:t>
                      </a:r>
                      <a:r>
                        <a:rPr lang="vi-VN" sz="1800" u="none" strike="noStrike" spc="0" smtClean="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Tế Xương)</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2900"/>
                        </a:spcAft>
                        <a:buClr>
                          <a:srgbClr val="000000"/>
                        </a:buClr>
                        <a:buSzPts val="1100"/>
                        <a:buFont typeface="+mj-lt"/>
                        <a:buNone/>
                        <a:tabLst>
                          <a:tab pos="171450" algn="l"/>
                        </a:tabLst>
                      </a:pPr>
                      <a:r>
                        <a:rPr lang="en-US" sz="1800" u="none" strike="noStrike" spc="0" smtClean="0">
                          <a:effectLst/>
                          <a:latin typeface="Arial"/>
                          <a:ea typeface="Arial"/>
                          <a:cs typeface="Arial"/>
                        </a:rPr>
                        <a:t>1,          </a:t>
                      </a:r>
                      <a:r>
                        <a:rPr lang="vi-VN" sz="1800" u="none" strike="noStrike" spc="0" smtClean="0">
                          <a:effectLst/>
                          <a:latin typeface="Arial"/>
                          <a:ea typeface="Arial"/>
                          <a:cs typeface="Arial"/>
                        </a:rPr>
                        <a:t>(vóc </a:t>
                      </a:r>
                      <a:r>
                        <a:rPr lang="vi-VN" sz="1800" u="none" strike="noStrike" spc="0">
                          <a:effectLst/>
                          <a:latin typeface="Arial"/>
                          <a:ea typeface="Arial"/>
                          <a:cs typeface="Arial"/>
                        </a:rPr>
                        <a:t>dáng) bé nhỏ quá mức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090">
                <a:tc>
                  <a:txBody>
                    <a:bodyPr/>
                    <a:lstStyle/>
                    <a:p>
                      <a:pPr marL="0" marR="0" lvl="0" indent="0" algn="l">
                        <a:lnSpc>
                          <a:spcPct val="137000"/>
                        </a:lnSpc>
                        <a:spcBef>
                          <a:spcPts val="0"/>
                        </a:spcBef>
                        <a:spcAft>
                          <a:spcPts val="0"/>
                        </a:spcAft>
                        <a:buClr>
                          <a:srgbClr val="372D1B"/>
                        </a:buClr>
                        <a:buSzPts val="1100"/>
                        <a:buFont typeface="+mj-lt"/>
                        <a:buNone/>
                        <a:tabLst>
                          <a:tab pos="541655" algn="l"/>
                        </a:tabLst>
                      </a:pPr>
                      <a:r>
                        <a:rPr lang="en-US" sz="1800" i="1" u="none" strike="noStrike" spc="0" smtClean="0">
                          <a:effectLst/>
                          <a:latin typeface="Arial"/>
                          <a:ea typeface="Arial"/>
                          <a:cs typeface="Arial"/>
                        </a:rPr>
                        <a:t>b,       </a:t>
                      </a:r>
                      <a:r>
                        <a:rPr lang="vi-VN" sz="1800" i="1" u="none" strike="noStrike" spc="0" smtClean="0">
                          <a:effectLst/>
                          <a:latin typeface="Arial"/>
                          <a:ea typeface="Arial"/>
                          <a:cs typeface="Arial"/>
                        </a:rPr>
                        <a:t>Lom </a:t>
                      </a:r>
                      <a:r>
                        <a:rPr lang="vi-VN" sz="1800" i="1" u="none" strike="noStrike" spc="0">
                          <a:effectLst/>
                          <a:latin typeface="Arial"/>
                          <a:ea typeface="Arial"/>
                          <a:cs typeface="Arial"/>
                        </a:rPr>
                        <a:t>khom </a:t>
                      </a:r>
                      <a:r>
                        <a:rPr lang="vi-VN" sz="1800" i="1" u="none" strike="noStrike" spc="0">
                          <a:solidFill>
                            <a:srgbClr val="372D1B"/>
                          </a:solidFill>
                          <a:effectLst/>
                          <a:latin typeface="Arial"/>
                          <a:ea typeface="Arial"/>
                          <a:cs typeface="Arial"/>
                        </a:rPr>
                        <a:t>dưới núi, </a:t>
                      </a:r>
                      <a:r>
                        <a:rPr lang="vi-VN" sz="1800" i="1" u="none" strike="noStrike" spc="0" smtClean="0">
                          <a:solidFill>
                            <a:srgbClr val="372D1B"/>
                          </a:solidFill>
                          <a:effectLst/>
                          <a:latin typeface="Arial"/>
                          <a:ea typeface="Arial"/>
                          <a:cs typeface="Arial"/>
                        </a:rPr>
                        <a:t>t</a:t>
                      </a:r>
                      <a:r>
                        <a:rPr lang="en-US" sz="1800" i="1" u="none" strike="noStrike" spc="0" smtClean="0">
                          <a:solidFill>
                            <a:srgbClr val="372D1B"/>
                          </a:solidFill>
                          <a:effectLst/>
                          <a:latin typeface="Arial"/>
                          <a:ea typeface="Arial"/>
                          <a:cs typeface="Arial"/>
                        </a:rPr>
                        <a:t>iều</a:t>
                      </a:r>
                      <a:r>
                        <a:rPr lang="vi-VN" sz="1800" i="1" u="none" strike="noStrike" spc="0" smtClean="0">
                          <a:solidFill>
                            <a:srgbClr val="372D1B"/>
                          </a:solidFill>
                          <a:effectLst/>
                          <a:latin typeface="Arial"/>
                          <a:ea typeface="Arial"/>
                          <a:cs typeface="Arial"/>
                        </a:rPr>
                        <a:t> </a:t>
                      </a:r>
                      <a:r>
                        <a:rPr lang="vi-VN" sz="1800" i="1" u="none" strike="noStrike" spc="0">
                          <a:solidFill>
                            <a:srgbClr val="372D1B"/>
                          </a:solidFill>
                          <a:effectLst/>
                          <a:latin typeface="Arial"/>
                          <a:ea typeface="Arial"/>
                          <a:cs typeface="Arial"/>
                        </a:rPr>
                        <a:t>vài chú</a:t>
                      </a:r>
                      <a:br>
                        <a:rPr lang="vi-VN" sz="1800" i="1" u="none" strike="noStrike" spc="0">
                          <a:solidFill>
                            <a:srgbClr val="372D1B"/>
                          </a:solidFill>
                          <a:effectLst/>
                          <a:latin typeface="Arial"/>
                          <a:ea typeface="Arial"/>
                          <a:cs typeface="Arial"/>
                        </a:rPr>
                      </a:br>
                      <a:r>
                        <a:rPr lang="en-US" sz="1800" i="1"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a:t>
                      </a:r>
                      <a:r>
                        <a:rPr lang="vi-VN" sz="1800" u="none" strike="noStrike" spc="0">
                          <a:solidFill>
                            <a:srgbClr val="372D1B"/>
                          </a:solidFill>
                          <a:effectLst/>
                          <a:latin typeface="Arial"/>
                          <a:ea typeface="Arial"/>
                          <a:cs typeface="Arial"/>
                        </a:rPr>
                        <a:t>Bà Huyện Thanh Quan)</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40000"/>
                        </a:lnSpc>
                        <a:spcBef>
                          <a:spcPts val="0"/>
                        </a:spcBef>
                        <a:spcAft>
                          <a:spcPts val="0"/>
                        </a:spcAft>
                        <a:buClr>
                          <a:srgbClr val="000000"/>
                        </a:buClr>
                        <a:buSzPts val="1100"/>
                        <a:buFont typeface="+mj-lt"/>
                        <a:buNone/>
                        <a:tabLst>
                          <a:tab pos="171450" algn="l"/>
                        </a:tabLst>
                      </a:pPr>
                      <a:r>
                        <a:rPr lang="en-US" sz="1800" u="none" strike="noStrike" spc="0" smtClean="0">
                          <a:effectLst/>
                          <a:latin typeface="Arial"/>
                          <a:ea typeface="Arial"/>
                          <a:cs typeface="Arial"/>
                        </a:rPr>
                        <a:t>2,          </a:t>
                      </a:r>
                      <a:r>
                        <a:rPr lang="vi-VN" sz="1800" u="none" strike="noStrike" spc="0" smtClean="0">
                          <a:effectLst/>
                          <a:latin typeface="Arial"/>
                          <a:ea typeface="Arial"/>
                          <a:cs typeface="Arial"/>
                        </a:rPr>
                        <a:t>dài </a:t>
                      </a:r>
                      <a:r>
                        <a:rPr lang="vi-VN" sz="1800" u="none" strike="noStrike" spc="0">
                          <a:effectLst/>
                          <a:latin typeface="Arial"/>
                          <a:ea typeface="Arial"/>
                          <a:cs typeface="Arial"/>
                        </a:rPr>
                        <a:t>hoặc cao quá, mất cân đối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575">
                <a:tc>
                  <a:txBody>
                    <a:bodyPr/>
                    <a:lstStyle/>
                    <a:p>
                      <a:pPr marL="0" marR="0" lvl="0" indent="0" algn="l">
                        <a:lnSpc>
                          <a:spcPct val="140000"/>
                        </a:lnSpc>
                        <a:spcBef>
                          <a:spcPts val="0"/>
                        </a:spcBef>
                        <a:spcAft>
                          <a:spcPts val="300"/>
                        </a:spcAft>
                        <a:buClr>
                          <a:srgbClr val="372D1B"/>
                        </a:buClr>
                        <a:buSzPts val="1100"/>
                        <a:buFont typeface="+mj-lt"/>
                        <a:buNone/>
                        <a:tabLst>
                          <a:tab pos="536575" algn="l"/>
                        </a:tabLst>
                      </a:pPr>
                      <a:r>
                        <a:rPr lang="en-US" sz="1800" i="1" u="none" strike="noStrike" spc="0" smtClean="0">
                          <a:effectLst/>
                          <a:latin typeface="Arial"/>
                          <a:ea typeface="Arial"/>
                          <a:cs typeface="Arial"/>
                        </a:rPr>
                        <a:t>c,       </a:t>
                      </a:r>
                      <a:r>
                        <a:rPr lang="vi-VN" sz="1800" i="1" u="none" strike="noStrike" spc="0" smtClean="0">
                          <a:effectLst/>
                          <a:latin typeface="Arial"/>
                          <a:ea typeface="Arial"/>
                          <a:cs typeface="Arial"/>
                        </a:rPr>
                        <a:t>Lác </a:t>
                      </a:r>
                      <a:r>
                        <a:rPr lang="vi-VN" sz="1800" i="1" u="none" strike="noStrike" spc="0">
                          <a:effectLst/>
                          <a:latin typeface="Arial"/>
                          <a:ea typeface="Arial"/>
                          <a:cs typeface="Arial"/>
                        </a:rPr>
                        <a:t>đác </a:t>
                      </a:r>
                      <a:r>
                        <a:rPr lang="vi-VN" sz="1800" i="1" u="none" strike="noStrike" spc="0">
                          <a:solidFill>
                            <a:srgbClr val="372D1B"/>
                          </a:solidFill>
                          <a:effectLst/>
                          <a:latin typeface="Arial"/>
                          <a:ea typeface="Arial"/>
                          <a:cs typeface="Arial"/>
                        </a:rPr>
                        <a:t>bên sông, chợ mấy </a:t>
                      </a:r>
                      <a:r>
                        <a:rPr lang="vi-VN" sz="1800" i="1" u="none" strike="noStrike" spc="0" smtClean="0">
                          <a:solidFill>
                            <a:srgbClr val="372D1B"/>
                          </a:solidFill>
                          <a:effectLst/>
                          <a:latin typeface="Arial"/>
                          <a:ea typeface="Arial"/>
                          <a:cs typeface="Arial"/>
                        </a:rPr>
                        <a:t>nhà</a:t>
                      </a:r>
                      <a:endParaRPr lang="en-US" sz="1800" i="1" u="none" strike="noStrike" spc="0" smtClean="0">
                        <a:solidFill>
                          <a:srgbClr val="372D1B"/>
                        </a:solidFill>
                        <a:effectLst/>
                        <a:latin typeface="Arial"/>
                        <a:ea typeface="Arial"/>
                        <a:cs typeface="Arial"/>
                      </a:endParaRPr>
                    </a:p>
                    <a:p>
                      <a:pPr marL="0" marR="0" lvl="0" indent="0" algn="l" defTabSz="914400" rtl="0" eaLnBrk="1" fontAlgn="auto" latinLnBrk="0" hangingPunct="1">
                        <a:lnSpc>
                          <a:spcPct val="140000"/>
                        </a:lnSpc>
                        <a:spcBef>
                          <a:spcPts val="0"/>
                        </a:spcBef>
                        <a:spcAft>
                          <a:spcPts val="300"/>
                        </a:spcAft>
                        <a:buClr>
                          <a:srgbClr val="372D1B"/>
                        </a:buClr>
                        <a:buSzPts val="1100"/>
                        <a:buFont typeface="+mj-lt"/>
                        <a:buNone/>
                        <a:tabLst>
                          <a:tab pos="536575" algn="l"/>
                        </a:tabLst>
                        <a:defRPr/>
                      </a:pPr>
                      <a:r>
                        <a:rPr lang="en-US" sz="1800" u="none" strike="noStrike" spc="0" smtClean="0">
                          <a:solidFill>
                            <a:srgbClr val="372D1B"/>
                          </a:solidFill>
                          <a:effectLst/>
                          <a:latin typeface="Arial"/>
                          <a:ea typeface="Arial"/>
                          <a:cs typeface="Arial"/>
                        </a:rPr>
                        <a:t>                                        </a:t>
                      </a:r>
                      <a:r>
                        <a:rPr lang="vi-VN" sz="1800" u="none" strike="noStrike" spc="0" smtClean="0">
                          <a:solidFill>
                            <a:srgbClr val="372D1B"/>
                          </a:solidFill>
                          <a:effectLst/>
                          <a:latin typeface="Arial"/>
                          <a:ea typeface="Arial"/>
                          <a:cs typeface="Arial"/>
                        </a:rPr>
                        <a:t>(Bà Huyện Thanh Quan)</a:t>
                      </a:r>
                      <a:endParaRPr lang="vi-VN" sz="1800" u="none" strike="noStrike" spc="0" smtClean="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smtClean="0">
                          <a:solidFill>
                            <a:schemeClr val="dk1"/>
                          </a:solidFill>
                          <a:effectLst/>
                          <a:latin typeface="+mn-lt"/>
                          <a:ea typeface="+mn-ea"/>
                          <a:cs typeface="+mn-cs"/>
                        </a:rPr>
                        <a:t>3,</a:t>
                      </a:r>
                      <a:r>
                        <a:rPr lang="en-US" sz="1800" kern="1200" baseline="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ở tư thế còng lưng xuống</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04">
                <a:tc>
                  <a:txBody>
                    <a:bodyPr/>
                    <a:lstStyle/>
                    <a:p>
                      <a:r>
                        <a:rPr lang="en-US" sz="1800" smtClean="0"/>
                        <a:t>d,   </a:t>
                      </a:r>
                      <a:r>
                        <a:rPr lang="vi-VN" sz="1800" i="1" kern="1200" smtClean="0">
                          <a:solidFill>
                            <a:schemeClr val="dk1"/>
                          </a:solidFill>
                          <a:effectLst/>
                          <a:latin typeface="+mn-lt"/>
                          <a:ea typeface="+mn-ea"/>
                          <a:cs typeface="+mn-cs"/>
                        </a:rPr>
                        <a:t> Đôi mắt lão</a:t>
                      </a:r>
                      <a:r>
                        <a:rPr lang="en-US" sz="1800" i="1" kern="1200" baseline="0" smtClean="0">
                          <a:solidFill>
                            <a:schemeClr val="dk1"/>
                          </a:solidFill>
                          <a:effectLst/>
                          <a:latin typeface="+mn-lt"/>
                          <a:ea typeface="+mn-ea"/>
                          <a:cs typeface="+mn-cs"/>
                        </a:rPr>
                        <a:t> ầng</a:t>
                      </a:r>
                      <a:r>
                        <a:rPr lang="vi-VN" sz="1800" i="1" kern="1200" smtClean="0">
                          <a:solidFill>
                            <a:schemeClr val="dk1"/>
                          </a:solidFill>
                          <a:effectLst/>
                          <a:latin typeface="+mn-lt"/>
                          <a:ea typeface="+mn-ea"/>
                          <a:cs typeface="+mn-cs"/>
                        </a:rPr>
                        <a:t> ậng nước...</a:t>
                      </a:r>
                      <a:r>
                        <a:rPr lang="vi-VN" sz="1800" kern="1200" smtClean="0">
                          <a:solidFill>
                            <a:schemeClr val="dk1"/>
                          </a:solidFill>
                          <a:effectLst/>
                          <a:latin typeface="+mn-lt"/>
                          <a:ea typeface="+mn-ea"/>
                          <a:cs typeface="+mn-cs"/>
                        </a:rPr>
                        <a:t> (Nam Cao)</a:t>
                      </a:r>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smtClean="0"/>
                        <a:t>4,</a:t>
                      </a:r>
                      <a:r>
                        <a:rPr lang="vi-VN" sz="1800" kern="1200" smtClean="0">
                          <a:solidFill>
                            <a:schemeClr val="dk1"/>
                          </a:solidFill>
                          <a:effectLst/>
                          <a:latin typeface="+mn-lt"/>
                          <a:ea typeface="+mn-ea"/>
                          <a:cs typeface="+mn-cs"/>
                        </a:rPr>
                        <a:t> </a:t>
                      </a:r>
                      <a:r>
                        <a:rPr lang="en-US" sz="1800" kern="1200" smtClean="0">
                          <a:solidFill>
                            <a:schemeClr val="dk1"/>
                          </a:solidFill>
                          <a:effectLst/>
                          <a:latin typeface="+mn-lt"/>
                          <a:ea typeface="+mn-ea"/>
                          <a:cs typeface="+mn-cs"/>
                        </a:rPr>
                        <a:t>        </a:t>
                      </a:r>
                      <a:r>
                        <a:rPr lang="vi-VN" sz="1800" kern="1200" smtClean="0">
                          <a:solidFill>
                            <a:schemeClr val="dk1"/>
                          </a:solidFill>
                          <a:effectLst/>
                          <a:latin typeface="+mn-lt"/>
                          <a:ea typeface="+mn-ea"/>
                          <a:cs typeface="+mn-cs"/>
                        </a:rPr>
                        <a:t>thưa và rải rác mỗi chỗ, mỗi lần một ít</a:t>
                      </a:r>
                    </a:p>
                    <a:p>
                      <a:endParaRPr lang="vi-VN"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966">
                <a:tc>
                  <a:txBody>
                    <a:bodyPr/>
                    <a:lstStyle/>
                    <a:p>
                      <a:pPr marL="0" marR="0" indent="0" algn="l">
                        <a:lnSpc>
                          <a:spcPct val="137000"/>
                        </a:lnSpc>
                        <a:spcBef>
                          <a:spcPts val="0"/>
                        </a:spcBef>
                        <a:spcAft>
                          <a:spcPts val="1000"/>
                        </a:spcAft>
                      </a:pPr>
                      <a:r>
                        <a:rPr lang="en-US" sz="1800" i="1" smtClean="0">
                          <a:solidFill>
                            <a:srgbClr val="372D1B"/>
                          </a:solidFill>
                          <a:effectLst/>
                          <a:latin typeface="Arial"/>
                          <a:ea typeface="Arial"/>
                        </a:rPr>
                        <a:t>e,      </a:t>
                      </a:r>
                      <a:r>
                        <a:rPr lang="vi-VN" sz="1800" i="1" smtClean="0">
                          <a:solidFill>
                            <a:srgbClr val="372D1B"/>
                          </a:solidFill>
                          <a:effectLst/>
                          <a:latin typeface="Arial"/>
                          <a:ea typeface="Arial"/>
                        </a:rPr>
                        <a:t>Hoài </a:t>
                      </a:r>
                      <a:r>
                        <a:rPr lang="vi-VN" sz="1800" i="1">
                          <a:solidFill>
                            <a:srgbClr val="372D1B"/>
                          </a:solidFill>
                          <a:effectLst/>
                          <a:latin typeface="Arial"/>
                          <a:ea typeface="Arial"/>
                        </a:rPr>
                        <a:t>Văn </a:t>
                      </a:r>
                      <a:r>
                        <a:rPr lang="vi-VN" sz="1800" i="1">
                          <a:effectLst/>
                          <a:latin typeface="Arial"/>
                          <a:ea typeface="Arial"/>
                        </a:rPr>
                        <a:t>lẩm rẩm </a:t>
                      </a:r>
                      <a:r>
                        <a:rPr lang="vi-VN" sz="1800" i="1">
                          <a:solidFill>
                            <a:srgbClr val="372D1B"/>
                          </a:solidFill>
                          <a:effectLst/>
                          <a:latin typeface="Arial"/>
                          <a:ea typeface="Arial"/>
                        </a:rPr>
                        <a:t>khấn </a:t>
                      </a:r>
                      <a:r>
                        <a:rPr lang="vi-VN" sz="1800" i="1" smtClean="0">
                          <a:solidFill>
                            <a:srgbClr val="372D1B"/>
                          </a:solidFill>
                          <a:effectLst/>
                          <a:latin typeface="Arial"/>
                          <a:ea typeface="Arial"/>
                        </a:rPr>
                        <a:t>...</a:t>
                      </a:r>
                      <a:endParaRPr lang="en-US" sz="1800" i="0" smtClean="0">
                        <a:solidFill>
                          <a:srgbClr val="372D1B"/>
                        </a:solidFill>
                        <a:effectLst/>
                        <a:latin typeface="Arial"/>
                        <a:ea typeface="Arial"/>
                      </a:endParaRPr>
                    </a:p>
                    <a:p>
                      <a:pPr marL="0" marR="0" indent="0" algn="l">
                        <a:lnSpc>
                          <a:spcPct val="137000"/>
                        </a:lnSpc>
                        <a:spcBef>
                          <a:spcPts val="0"/>
                        </a:spcBef>
                        <a:spcAft>
                          <a:spcPts val="1000"/>
                        </a:spcAft>
                      </a:pPr>
                      <a:r>
                        <a:rPr lang="en-US" sz="1800" i="0" baseline="0" smtClean="0">
                          <a:solidFill>
                            <a:srgbClr val="372D1B"/>
                          </a:solidFill>
                          <a:effectLst/>
                          <a:latin typeface="Arial"/>
                          <a:ea typeface="Arial"/>
                        </a:rPr>
                        <a:t>                                 </a:t>
                      </a:r>
                      <a:r>
                        <a:rPr lang="vi-VN" sz="1800" smtClean="0">
                          <a:solidFill>
                            <a:srgbClr val="372D1B"/>
                          </a:solidFill>
                          <a:effectLst/>
                          <a:latin typeface="Arial"/>
                          <a:ea typeface="Arial"/>
                        </a:rPr>
                        <a:t>(</a:t>
                      </a:r>
                      <a:r>
                        <a:rPr lang="vi-VN" sz="1800">
                          <a:solidFill>
                            <a:srgbClr val="372D1B"/>
                          </a:solidFill>
                          <a:effectLst/>
                          <a:latin typeface="Arial"/>
                          <a:ea typeface="Arial"/>
                        </a:rPr>
                        <a:t>Nguyễn Huy Tưởng)</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5,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nhỏ, thấp, </a:t>
                      </a:r>
                      <a:r>
                        <a:rPr lang="vi-VN" sz="1800" u="none" strike="noStrike" spc="0" smtClean="0">
                          <a:effectLst/>
                          <a:latin typeface="Arial"/>
                          <a:ea typeface="Arial"/>
                          <a:cs typeface="Arial"/>
                        </a:rPr>
                        <a:t>đ</a:t>
                      </a:r>
                      <a:r>
                        <a:rPr lang="en-US" sz="1800" u="none" strike="noStrike" spc="0" smtClean="0">
                          <a:effectLst/>
                          <a:latin typeface="Arial"/>
                          <a:ea typeface="Arial"/>
                          <a:cs typeface="Arial"/>
                        </a:rPr>
                        <a:t>ều</a:t>
                      </a:r>
                      <a:r>
                        <a:rPr lang="en-US" sz="1800" u="none" strike="noStrike" spc="0" baseline="0" smtClean="0">
                          <a:effectLst/>
                          <a:latin typeface="Arial"/>
                          <a:ea typeface="Arial"/>
                          <a:cs typeface="Arial"/>
                        </a:rPr>
                        <a:t> đều</a:t>
                      </a:r>
                      <a:r>
                        <a:rPr lang="vi-VN" sz="1800" u="none" strike="noStrike" spc="0" smtClean="0">
                          <a:effectLst/>
                          <a:latin typeface="Arial"/>
                          <a:ea typeface="Arial"/>
                          <a:cs typeface="Arial"/>
                        </a:rPr>
                        <a:t>, </a:t>
                      </a:r>
                      <a:r>
                        <a:rPr lang="vi-VN" sz="1800" u="none" strike="noStrike" spc="0">
                          <a:effectLst/>
                          <a:latin typeface="Arial"/>
                          <a:ea typeface="Arial"/>
                          <a:cs typeface="Arial"/>
                        </a:rPr>
                        <a:t>nghe </a:t>
                      </a:r>
                      <a:r>
                        <a:rPr lang="vi-VN" sz="1800" u="none" strike="noStrike" spc="0" smtClean="0">
                          <a:effectLst/>
                          <a:latin typeface="Arial"/>
                          <a:ea typeface="Arial"/>
                          <a:cs typeface="Arial"/>
                        </a:rPr>
                        <a:t>kh</a:t>
                      </a:r>
                      <a:r>
                        <a:rPr lang="en-US" sz="1800" u="none" strike="noStrike" spc="0" smtClean="0">
                          <a:effectLst/>
                          <a:latin typeface="Arial"/>
                          <a:ea typeface="Arial"/>
                          <a:cs typeface="Arial"/>
                        </a:rPr>
                        <a:t>ô</a:t>
                      </a:r>
                      <a:r>
                        <a:rPr lang="vi-VN" sz="1800" u="none" strike="noStrike" spc="0" smtClean="0">
                          <a:effectLst/>
                          <a:latin typeface="Arial"/>
                          <a:ea typeface="Arial"/>
                          <a:cs typeface="Arial"/>
                        </a:rPr>
                        <a:t>ng </a:t>
                      </a:r>
                      <a:r>
                        <a:rPr lang="vi-VN" sz="1800" u="none" strike="noStrike" spc="0">
                          <a:effectLst/>
                          <a:latin typeface="Arial"/>
                          <a:ea typeface="Arial"/>
                          <a:cs typeface="Arial"/>
                        </a:rPr>
                        <a:t>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32">
                <a:tc>
                  <a:txBody>
                    <a:bodyPr/>
                    <a:lstStyle/>
                    <a:p>
                      <a:pPr marL="0" marR="0" lvl="0" indent="0" algn="l">
                        <a:lnSpc>
                          <a:spcPct val="137000"/>
                        </a:lnSpc>
                        <a:spcBef>
                          <a:spcPts val="0"/>
                        </a:spcBef>
                        <a:spcAft>
                          <a:spcPts val="100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g,</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Dế </a:t>
                      </a:r>
                      <a:r>
                        <a:rPr lang="vi-VN" sz="1800" i="1" u="none" strike="noStrike" spc="0">
                          <a:solidFill>
                            <a:srgbClr val="372D1B"/>
                          </a:solidFill>
                          <a:effectLst/>
                          <a:latin typeface="Arial"/>
                          <a:ea typeface="Arial"/>
                          <a:cs typeface="Arial"/>
                        </a:rPr>
                        <a:t>Choắt người... dài </a:t>
                      </a:r>
                      <a:r>
                        <a:rPr lang="vi-VN" sz="1800" i="1" u="none" strike="noStrike" spc="0">
                          <a:effectLst/>
                          <a:latin typeface="Arial"/>
                          <a:ea typeface="Arial"/>
                          <a:cs typeface="Arial"/>
                        </a:rPr>
                        <a:t>lèu nghêu </a:t>
                      </a:r>
                      <a:r>
                        <a:rPr lang="vi-VN" sz="1800" i="1" u="none" strike="noStrike" spc="0">
                          <a:solidFill>
                            <a:srgbClr val="372D1B"/>
                          </a:solidFill>
                          <a:effectLst/>
                          <a:latin typeface="Arial"/>
                          <a:ea typeface="Arial"/>
                          <a:cs typeface="Arial"/>
                        </a:rPr>
                        <a:t>... </a:t>
                      </a:r>
                      <a:r>
                        <a:rPr lang="vi-VN" sz="1800" u="none" strike="noStrike" spc="0">
                          <a:solidFill>
                            <a:srgbClr val="372D1B"/>
                          </a:solidFill>
                          <a:effectLst/>
                          <a:latin typeface="Arial"/>
                          <a:ea typeface="Arial"/>
                          <a:cs typeface="Arial"/>
                        </a:rPr>
                        <a:t>(Tô Hoài)</a:t>
                      </a:r>
                      <a:endParaRPr lang="vi-VN" sz="1800" u="none" strike="noStrike" spc="0">
                        <a:effectLst/>
                        <a:latin typeface="Arial"/>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1100"/>
                        </a:spcAft>
                        <a:buClr>
                          <a:srgbClr val="000000"/>
                        </a:buClr>
                        <a:buSzPts val="1100"/>
                        <a:buFont typeface="+mj-lt"/>
                        <a:buNone/>
                        <a:tabLst>
                          <a:tab pos="195580" algn="l"/>
                        </a:tabLst>
                      </a:pPr>
                      <a:r>
                        <a:rPr lang="en-US" sz="1800" u="none" strike="noStrike" spc="0" smtClean="0">
                          <a:effectLst/>
                          <a:latin typeface="Arial"/>
                          <a:ea typeface="Arial"/>
                          <a:cs typeface="Arial"/>
                        </a:rPr>
                        <a:t>6,  </a:t>
                      </a:r>
                      <a:r>
                        <a:rPr lang="vi-VN" sz="1800" u="none" strike="noStrike" spc="0" smtClean="0">
                          <a:effectLst/>
                          <a:latin typeface="Arial"/>
                          <a:ea typeface="Arial"/>
                          <a:cs typeface="Arial"/>
                        </a:rPr>
                        <a:t>(nước </a:t>
                      </a:r>
                      <a:r>
                        <a:rPr lang="vi-VN" sz="1800" u="none" strike="noStrike" spc="0">
                          <a:effectLst/>
                          <a:latin typeface="Arial"/>
                          <a:ea typeface="Arial"/>
                          <a:cs typeface="Arial"/>
                        </a:rPr>
                        <a:t>mắt) nhiều, </a:t>
                      </a:r>
                      <a:r>
                        <a:rPr lang="vi-VN" sz="1800" u="none" strike="noStrike" spc="0" smtClean="0">
                          <a:effectLst/>
                          <a:latin typeface="Arial"/>
                          <a:ea typeface="Arial"/>
                          <a:cs typeface="Arial"/>
                        </a:rPr>
                        <a:t>d</a:t>
                      </a:r>
                      <a:r>
                        <a:rPr lang="en-US" sz="1800" u="none" strike="noStrike" spc="0" smtClean="0">
                          <a:effectLst/>
                          <a:latin typeface="Arial"/>
                          <a:ea typeface="Arial"/>
                          <a:cs typeface="Arial"/>
                        </a:rPr>
                        <a:t>â</a:t>
                      </a:r>
                      <a:r>
                        <a:rPr lang="vi-VN" sz="1800" u="none" strike="noStrike" spc="0" smtClean="0">
                          <a:effectLst/>
                          <a:latin typeface="Arial"/>
                          <a:ea typeface="Arial"/>
                          <a:cs typeface="Arial"/>
                        </a:rPr>
                        <a:t>ng </a:t>
                      </a:r>
                      <a:r>
                        <a:rPr lang="vi-VN" sz="1800" u="none" strike="noStrike" spc="0">
                          <a:effectLst/>
                          <a:latin typeface="Arial"/>
                          <a:ea typeface="Arial"/>
                          <a:cs typeface="Arial"/>
                        </a:rPr>
                        <a:t>đáy khoé, như chực tuôn chảy 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a:txBody>
                    <a:bodyPr/>
                    <a:lstStyle/>
                    <a:p>
                      <a:pPr marL="0" marR="0" lvl="0" indent="0" algn="l">
                        <a:lnSpc>
                          <a:spcPct val="137000"/>
                        </a:lnSpc>
                        <a:spcBef>
                          <a:spcPts val="0"/>
                        </a:spcBef>
                        <a:spcAft>
                          <a:spcPts val="0"/>
                        </a:spcAft>
                        <a:buClr>
                          <a:srgbClr val="372D1B"/>
                        </a:buClr>
                        <a:buSzPts val="1000"/>
                        <a:buFont typeface="+mj-lt"/>
                        <a:buNone/>
                        <a:tabLst>
                          <a:tab pos="195580" algn="l"/>
                        </a:tabLst>
                      </a:pPr>
                      <a:r>
                        <a:rPr lang="en-US" sz="1800" i="1" u="none" strike="noStrike" spc="0" smtClean="0">
                          <a:solidFill>
                            <a:srgbClr val="372D1B"/>
                          </a:solidFill>
                          <a:effectLst/>
                          <a:latin typeface="Arial"/>
                          <a:ea typeface="Arial"/>
                          <a:cs typeface="Arial"/>
                        </a:rPr>
                        <a:t>h,</a:t>
                      </a:r>
                      <a:r>
                        <a:rPr lang="en-US" sz="1800" i="1" u="none" strike="noStrike" spc="0" baseline="0" smtClean="0">
                          <a:solidFill>
                            <a:srgbClr val="372D1B"/>
                          </a:solidFill>
                          <a:effectLst/>
                          <a:latin typeface="Arial"/>
                          <a:ea typeface="Arial"/>
                          <a:cs typeface="Arial"/>
                        </a:rPr>
                        <a:t>       </a:t>
                      </a:r>
                      <a:r>
                        <a:rPr lang="vi-VN" sz="1800" i="1" u="none" strike="noStrike" spc="0" smtClean="0">
                          <a:solidFill>
                            <a:srgbClr val="372D1B"/>
                          </a:solidFill>
                          <a:effectLst/>
                          <a:latin typeface="Arial"/>
                          <a:ea typeface="Arial"/>
                          <a:cs typeface="Arial"/>
                        </a:rPr>
                        <a:t>Chú </a:t>
                      </a:r>
                      <a:r>
                        <a:rPr lang="vi-VN" sz="1800" i="1" u="none" strike="noStrike" spc="0">
                          <a:solidFill>
                            <a:srgbClr val="372D1B"/>
                          </a:solidFill>
                          <a:effectLst/>
                          <a:latin typeface="Arial"/>
                          <a:ea typeface="Arial"/>
                          <a:cs typeface="Arial"/>
                        </a:rPr>
                        <a:t>bé </a:t>
                      </a:r>
                      <a:r>
                        <a:rPr lang="vi-VN" sz="1800" i="1" u="none" strike="noStrike" spc="0">
                          <a:effectLst/>
                          <a:latin typeface="Arial"/>
                          <a:ea typeface="Arial"/>
                          <a:cs typeface="Arial"/>
                        </a:rPr>
                        <a:t>loắt </a:t>
                      </a:r>
                      <a:r>
                        <a:rPr lang="vi-VN" sz="1800" i="1" u="none" strike="noStrike" spc="0" smtClean="0">
                          <a:effectLst/>
                          <a:latin typeface="Arial"/>
                          <a:ea typeface="Arial"/>
                          <a:cs typeface="Arial"/>
                        </a:rPr>
                        <a:t>choắt</a:t>
                      </a:r>
                      <a:r>
                        <a:rPr lang="en-US" sz="1800" i="0" u="none" strike="noStrike" spc="0" baseline="0" smtClean="0">
                          <a:effectLst/>
                          <a:latin typeface="Arial"/>
                          <a:ea typeface="Arial"/>
                          <a:cs typeface="Arial"/>
                        </a:rPr>
                        <a:t>  </a:t>
                      </a:r>
                      <a:r>
                        <a:rPr lang="vi-VN" sz="1800" smtClean="0">
                          <a:solidFill>
                            <a:srgbClr val="372D1B"/>
                          </a:solidFill>
                          <a:effectLst/>
                          <a:latin typeface="Arial"/>
                          <a:ea typeface="Arial"/>
                        </a:rPr>
                        <a:t>(Tố </a:t>
                      </a:r>
                      <a:r>
                        <a:rPr lang="vi-VN" sz="1800">
                          <a:solidFill>
                            <a:srgbClr val="372D1B"/>
                          </a:solidFill>
                          <a:effectLst/>
                          <a:latin typeface="Arial"/>
                          <a:ea typeface="Arial"/>
                        </a:rPr>
                        <a:t>Hữu)</a:t>
                      </a:r>
                      <a:endParaRPr lang="vi-VN" sz="18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r>
                        <a:rPr lang="en-US" sz="1800" u="none" strike="noStrike" spc="0" smtClean="0">
                          <a:effectLst/>
                          <a:latin typeface="Arial"/>
                          <a:ea typeface="Arial"/>
                          <a:cs typeface="Arial"/>
                        </a:rPr>
                        <a:t>7,      </a:t>
                      </a:r>
                      <a:r>
                        <a:rPr lang="vi-VN" sz="1800" u="none" strike="noStrike" spc="0" smtClean="0">
                          <a:effectLst/>
                          <a:latin typeface="Arial"/>
                          <a:ea typeface="Arial"/>
                          <a:cs typeface="Arial"/>
                        </a:rPr>
                        <a:t>(tiếng </a:t>
                      </a:r>
                      <a:r>
                        <a:rPr lang="vi-VN" sz="1800" u="none" strike="noStrike" spc="0">
                          <a:effectLst/>
                          <a:latin typeface="Arial"/>
                          <a:ea typeface="Arial"/>
                          <a:cs typeface="Arial"/>
                        </a:rPr>
                        <a:t>nói) bị cản trong </a:t>
                      </a:r>
                      <a:r>
                        <a:rPr lang="vi-VN" sz="1800" u="none" strike="noStrike" spc="0" smtClean="0">
                          <a:effectLst/>
                          <a:latin typeface="Arial"/>
                          <a:ea typeface="Arial"/>
                          <a:cs typeface="Arial"/>
                        </a:rPr>
                        <a:t>c</a:t>
                      </a:r>
                      <a:r>
                        <a:rPr lang="en-US" sz="1800" u="none" strike="noStrike" spc="0" smtClean="0">
                          <a:effectLst/>
                          <a:latin typeface="Arial"/>
                          <a:ea typeface="Arial"/>
                          <a:cs typeface="Arial"/>
                        </a:rPr>
                        <a:t>ổ</a:t>
                      </a:r>
                      <a:r>
                        <a:rPr lang="vi-VN" sz="1800" u="none" strike="noStrike" spc="0" smtClean="0">
                          <a:effectLst/>
                          <a:latin typeface="Arial"/>
                          <a:ea typeface="Arial"/>
                          <a:cs typeface="Arial"/>
                        </a:rPr>
                        <a:t> </a:t>
                      </a:r>
                      <a:r>
                        <a:rPr lang="vi-VN" sz="1800" u="none" strike="noStrike" spc="0">
                          <a:effectLst/>
                          <a:latin typeface="Arial"/>
                          <a:ea typeface="Arial"/>
                          <a:cs typeface="Arial"/>
                        </a:rPr>
                        <a:t>họng, nghe không rõ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91">
                <a:tc gridSpan="2">
                  <a:txBody>
                    <a:bodyPr/>
                    <a:lstStyle/>
                    <a:p>
                      <a:pPr marL="0" marR="0" lvl="0" indent="0" algn="ctr">
                        <a:lnSpc>
                          <a:spcPct val="137000"/>
                        </a:lnSpc>
                        <a:spcBef>
                          <a:spcPts val="0"/>
                        </a:spcBef>
                        <a:spcAft>
                          <a:spcPts val="0"/>
                        </a:spcAft>
                        <a:buClr>
                          <a:srgbClr val="372D1B"/>
                        </a:buClr>
                        <a:buSzPts val="1000"/>
                        <a:buFont typeface="+mj-lt"/>
                        <a:buNone/>
                        <a:tabLst>
                          <a:tab pos="195580" algn="l"/>
                        </a:tabLst>
                      </a:pPr>
                      <a:r>
                        <a:rPr lang="en-US" sz="2000" smtClean="0">
                          <a:effectLst/>
                          <a:latin typeface="Arial"/>
                          <a:ea typeface="Arial"/>
                        </a:rPr>
                        <a:t> a -      </a:t>
                      </a:r>
                      <a:r>
                        <a:rPr lang="en-US" sz="2000" baseline="0" smtClean="0">
                          <a:effectLst/>
                          <a:latin typeface="Arial"/>
                          <a:ea typeface="Arial"/>
                        </a:rPr>
                        <a:t> </a:t>
                      </a:r>
                      <a:r>
                        <a:rPr lang="en-US" sz="2000" smtClean="0">
                          <a:effectLst/>
                          <a:latin typeface="Arial"/>
                          <a:ea typeface="Arial"/>
                        </a:rPr>
                        <a:t>            b -</a:t>
                      </a:r>
                      <a:r>
                        <a:rPr lang="en-US" sz="2000" baseline="0" smtClean="0">
                          <a:effectLst/>
                          <a:latin typeface="Arial"/>
                          <a:ea typeface="Arial"/>
                        </a:rPr>
                        <a:t>                 c -                d -                  e -                   g -                   h -</a:t>
                      </a:r>
                      <a:endParaRPr lang="vi-VN" sz="2000">
                        <a:effectLst/>
                        <a:latin typeface="Arial"/>
                        <a:ea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a:lnSpc>
                          <a:spcPct val="125000"/>
                        </a:lnSpc>
                        <a:spcBef>
                          <a:spcPts val="0"/>
                        </a:spcBef>
                        <a:spcAft>
                          <a:spcPts val="0"/>
                        </a:spcAft>
                        <a:buClr>
                          <a:srgbClr val="000000"/>
                        </a:buClr>
                        <a:buSzPts val="1100"/>
                        <a:buFont typeface="+mj-lt"/>
                        <a:buNone/>
                        <a:tabLst>
                          <a:tab pos="195580" algn="l"/>
                        </a:tabLst>
                      </a:pPr>
                      <a:endParaRPr lang="vi-VN" sz="1600" u="none" strike="noStrike" spc="0">
                        <a:effectLst/>
                        <a:latin typeface="Arial"/>
                        <a:ea typeface="Arial"/>
                        <a:cs typeface="Arial"/>
                      </a:endParaRPr>
                    </a:p>
                  </a:txBody>
                  <a:tcPr marL="0" marR="0" marT="0" marB="0" anchor="ctr"/>
                </a:tc>
              </a:tr>
            </a:tbl>
          </a:graphicData>
        </a:graphic>
      </p:graphicFrame>
      <p:sp>
        <p:nvSpPr>
          <p:cNvPr id="3" name="TextBox 2"/>
          <p:cNvSpPr txBox="1"/>
          <p:nvPr/>
        </p:nvSpPr>
        <p:spPr>
          <a:xfrm>
            <a:off x="1569493" y="6078346"/>
            <a:ext cx="955343" cy="400110"/>
          </a:xfrm>
          <a:prstGeom prst="rect">
            <a:avLst/>
          </a:prstGeom>
          <a:noFill/>
        </p:spPr>
        <p:txBody>
          <a:bodyPr wrap="square" rtlCol="0">
            <a:spAutoFit/>
          </a:bodyPr>
          <a:lstStyle/>
          <a:p>
            <a:r>
              <a:rPr lang="en-US" sz="2000" smtClean="0"/>
              <a:t>7 </a:t>
            </a:r>
            <a:endParaRPr lang="vi-VN" sz="2000"/>
          </a:p>
        </p:txBody>
      </p:sp>
      <p:sp>
        <p:nvSpPr>
          <p:cNvPr id="4" name="TextBox 3"/>
          <p:cNvSpPr txBox="1"/>
          <p:nvPr/>
        </p:nvSpPr>
        <p:spPr>
          <a:xfrm>
            <a:off x="3207224" y="6078346"/>
            <a:ext cx="900751" cy="400110"/>
          </a:xfrm>
          <a:prstGeom prst="rect">
            <a:avLst/>
          </a:prstGeom>
          <a:noFill/>
        </p:spPr>
        <p:txBody>
          <a:bodyPr wrap="square" rtlCol="0">
            <a:spAutoFit/>
          </a:bodyPr>
          <a:lstStyle/>
          <a:p>
            <a:r>
              <a:rPr lang="en-US" sz="2000" smtClean="0"/>
              <a:t>3</a:t>
            </a:r>
            <a:endParaRPr lang="vi-VN" sz="2000"/>
          </a:p>
        </p:txBody>
      </p:sp>
      <p:sp>
        <p:nvSpPr>
          <p:cNvPr id="5" name="TextBox 4"/>
          <p:cNvSpPr txBox="1"/>
          <p:nvPr/>
        </p:nvSpPr>
        <p:spPr>
          <a:xfrm>
            <a:off x="4640239" y="6078777"/>
            <a:ext cx="1064525" cy="400110"/>
          </a:xfrm>
          <a:prstGeom prst="rect">
            <a:avLst/>
          </a:prstGeom>
          <a:noFill/>
        </p:spPr>
        <p:txBody>
          <a:bodyPr wrap="square" rtlCol="0">
            <a:spAutoFit/>
          </a:bodyPr>
          <a:lstStyle/>
          <a:p>
            <a:r>
              <a:rPr lang="en-US" sz="2000" smtClean="0"/>
              <a:t>4</a:t>
            </a:r>
            <a:endParaRPr lang="vi-VN" sz="2000"/>
          </a:p>
        </p:txBody>
      </p:sp>
      <p:sp>
        <p:nvSpPr>
          <p:cNvPr id="6" name="TextBox 5"/>
          <p:cNvSpPr txBox="1"/>
          <p:nvPr/>
        </p:nvSpPr>
        <p:spPr>
          <a:xfrm>
            <a:off x="6155139" y="6078777"/>
            <a:ext cx="1050877" cy="400110"/>
          </a:xfrm>
          <a:prstGeom prst="rect">
            <a:avLst/>
          </a:prstGeom>
          <a:noFill/>
        </p:spPr>
        <p:txBody>
          <a:bodyPr wrap="square" rtlCol="0">
            <a:spAutoFit/>
          </a:bodyPr>
          <a:lstStyle/>
          <a:p>
            <a:r>
              <a:rPr lang="en-US" sz="2000" smtClean="0"/>
              <a:t>6</a:t>
            </a:r>
            <a:endParaRPr lang="vi-VN" sz="2000"/>
          </a:p>
        </p:txBody>
      </p:sp>
      <p:sp>
        <p:nvSpPr>
          <p:cNvPr id="7" name="TextBox 6"/>
          <p:cNvSpPr txBox="1"/>
          <p:nvPr/>
        </p:nvSpPr>
        <p:spPr>
          <a:xfrm>
            <a:off x="7697337" y="6078346"/>
            <a:ext cx="2634018" cy="400110"/>
          </a:xfrm>
          <a:prstGeom prst="rect">
            <a:avLst/>
          </a:prstGeom>
          <a:noFill/>
        </p:spPr>
        <p:txBody>
          <a:bodyPr wrap="square" rtlCol="0">
            <a:spAutoFit/>
          </a:bodyPr>
          <a:lstStyle/>
          <a:p>
            <a:r>
              <a:rPr lang="en-US" sz="2000" smtClean="0"/>
              <a:t>5</a:t>
            </a:r>
            <a:endParaRPr lang="vi-VN" sz="2000"/>
          </a:p>
        </p:txBody>
      </p:sp>
      <p:sp>
        <p:nvSpPr>
          <p:cNvPr id="8" name="TextBox 7"/>
          <p:cNvSpPr txBox="1"/>
          <p:nvPr/>
        </p:nvSpPr>
        <p:spPr>
          <a:xfrm>
            <a:off x="9253182" y="6094166"/>
            <a:ext cx="1610435" cy="369332"/>
          </a:xfrm>
          <a:prstGeom prst="rect">
            <a:avLst/>
          </a:prstGeom>
          <a:noFill/>
        </p:spPr>
        <p:txBody>
          <a:bodyPr wrap="square" rtlCol="0">
            <a:spAutoFit/>
          </a:bodyPr>
          <a:lstStyle/>
          <a:p>
            <a:r>
              <a:rPr lang="en-US"/>
              <a:t>2</a:t>
            </a:r>
            <a:endParaRPr lang="vi-VN"/>
          </a:p>
        </p:txBody>
      </p:sp>
      <p:sp>
        <p:nvSpPr>
          <p:cNvPr id="9" name="TextBox 8"/>
          <p:cNvSpPr txBox="1"/>
          <p:nvPr/>
        </p:nvSpPr>
        <p:spPr>
          <a:xfrm>
            <a:off x="10863617" y="6094166"/>
            <a:ext cx="1160060" cy="369332"/>
          </a:xfrm>
          <a:prstGeom prst="rect">
            <a:avLst/>
          </a:prstGeom>
          <a:noFill/>
        </p:spPr>
        <p:txBody>
          <a:bodyPr wrap="square" rtlCol="0">
            <a:spAutoFit/>
          </a:bodyPr>
          <a:lstStyle/>
          <a:p>
            <a:r>
              <a:rPr lang="en-US" smtClean="0"/>
              <a:t>1</a:t>
            </a:r>
            <a:endParaRPr lang="vi-VN"/>
          </a:p>
        </p:txBody>
      </p:sp>
    </p:spTree>
    <p:extLst>
      <p:ext uri="{BB962C8B-B14F-4D97-AF65-F5344CB8AC3E}">
        <p14:creationId xmlns:p14="http://schemas.microsoft.com/office/powerpoint/2010/main" val="1376200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p:cNvSpPr>
            <a:spLocks noGrp="1" noRot="1" noChangeAspect="1" noMove="1" noResize="1" noEditPoints="1" noAdjustHandles="1" noChangeArrowheads="1" noChangeShapeType="1" noTextEdit="1"/>
          </p:cNvSpPr>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22BB38"/>
          </a:solidFill>
          <a:ln w="12700" cap="flat">
            <a:noFill/>
            <a:prstDash val="solid"/>
            <a:miter/>
          </a:ln>
        </p:spPr>
        <p:txBody>
          <a:bodyPr rtlCol="0" anchor="ctr"/>
          <a:lstStyle/>
          <a:p>
            <a:endParaRPr lang="en-US"/>
          </a:p>
        </p:txBody>
      </p:sp>
      <p:sp>
        <p:nvSpPr>
          <p:cNvPr id="2" name="Tiêu đề 1"/>
          <p:cNvSpPr>
            <a:spLocks noGrp="1"/>
          </p:cNvSpPr>
          <p:nvPr>
            <p:ph type="title"/>
          </p:nvPr>
        </p:nvSpPr>
        <p:spPr>
          <a:xfrm>
            <a:off x="776377" y="1520629"/>
            <a:ext cx="4744124" cy="3122092"/>
          </a:xfrm>
        </p:spPr>
        <p:txBody>
          <a:bodyPr anchor="ctr">
            <a:normAutofit/>
          </a:bodyPr>
          <a:lstStyle/>
          <a:p>
            <a:pPr algn="ctr"/>
            <a:r>
              <a:rPr lang="en-US" b="1" dirty="0" smtClean="0">
                <a:solidFill>
                  <a:srgbClr val="FFFFFF"/>
                </a:solidFill>
                <a:latin typeface="Arial" panose="020B0604020202020204" pitchFamily="34" charset="0"/>
                <a:cs typeface="Arial" panose="020B0604020202020204" pitchFamily="34" charset="0"/>
                <a:sym typeface="Arial" panose="020B0604020202020204" pitchFamily="34" charset="0"/>
              </a:rPr>
              <a:t>3. VẬN DỤNG</a:t>
            </a:r>
            <a:endParaRPr lang="vi-VN"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75" name="Ink 74"/>
              <p14:cNvContentPartPr/>
              <p14:nvPr/>
            </p14:nvContentPartPr>
            <p14:xfrm>
              <a:off x="5755403" y="4884261"/>
              <a:ext cx="360" cy="2160"/>
            </p14:xfrm>
          </p:contentPart>
        </mc:Choice>
        <mc:Fallback xmlns="">
          <p:pic>
            <p:nvPicPr>
              <p:cNvPr id="75" name="Ink 74"/>
            </p:nvPicPr>
            <p:blipFill>
              <a:blip r:embed="rId3"/>
            </p:blipFill>
            <p:spPr>
              <a:xfrm>
                <a:off x="5755403" y="4884261"/>
                <a:ext cx="360" cy="2160"/>
              </a:xfrm>
              <a:prstGeom prst="rect"/>
            </p:spPr>
          </p:pic>
        </mc:Fallback>
      </mc:AlternateContent>
      <p:sp>
        <p:nvSpPr>
          <p:cNvPr id="3" name="Chỗ dành sẵn cho Nội dung 2"/>
          <p:cNvSpPr>
            <a:spLocks noGrp="1"/>
          </p:cNvSpPr>
          <p:nvPr>
            <p:ph idx="1"/>
          </p:nvPr>
        </p:nvSpPr>
        <p:spPr>
          <a:xfrm>
            <a:off x="5486867" y="4235834"/>
            <a:ext cx="5982044" cy="2424273"/>
          </a:xfrm>
        </p:spPr>
        <p:txBody>
          <a:bodyPr anchor="t">
            <a:noAutofit/>
          </a:bodyPr>
          <a:lstStyle/>
          <a:p>
            <a:pPr marL="0" indent="0" algn="just">
              <a:buNone/>
            </a:pPr>
            <a:r>
              <a:rPr lang="en-US" dirty="0"/>
              <a:t>V</a:t>
            </a:r>
            <a:r>
              <a:rPr lang="en-SG" dirty="0" err="1"/>
              <a:t>iết</a:t>
            </a:r>
            <a:r>
              <a:rPr lang="en-SG" dirty="0"/>
              <a:t> </a:t>
            </a:r>
            <a:r>
              <a:rPr lang="en-SG" dirty="0" err="1"/>
              <a:t>đoạn</a:t>
            </a:r>
            <a:r>
              <a:rPr lang="en-SG" dirty="0"/>
              <a:t> </a:t>
            </a:r>
            <a:r>
              <a:rPr lang="en-SG" dirty="0" err="1"/>
              <a:t>văn</a:t>
            </a:r>
            <a:r>
              <a:rPr lang="en-SG" dirty="0"/>
              <a:t> (5 – 7 </a:t>
            </a:r>
            <a:r>
              <a:rPr lang="en-SG" dirty="0" err="1"/>
              <a:t>câu</a:t>
            </a:r>
            <a:r>
              <a:rPr lang="en-SG" dirty="0"/>
              <a:t>) </a:t>
            </a:r>
            <a:r>
              <a:rPr lang="en-SG" dirty="0" err="1"/>
              <a:t>chủ</a:t>
            </a:r>
            <a:r>
              <a:rPr lang="en-SG" dirty="0"/>
              <a:t> </a:t>
            </a:r>
            <a:r>
              <a:rPr lang="en-SG" dirty="0" err="1"/>
              <a:t>đề</a:t>
            </a:r>
            <a:r>
              <a:rPr lang="en-SG" dirty="0"/>
              <a:t> </a:t>
            </a:r>
            <a:r>
              <a:rPr lang="en-SG" dirty="0" err="1"/>
              <a:t>tự</a:t>
            </a:r>
            <a:r>
              <a:rPr lang="en-SG" dirty="0"/>
              <a:t> </a:t>
            </a:r>
            <a:r>
              <a:rPr lang="en-SG" dirty="0" err="1"/>
              <a:t>chọn</a:t>
            </a:r>
            <a:r>
              <a:rPr lang="en-SG" dirty="0"/>
              <a:t>. </a:t>
            </a:r>
            <a:r>
              <a:rPr lang="en-SG" dirty="0" err="1"/>
              <a:t>Trong</a:t>
            </a:r>
            <a:r>
              <a:rPr lang="en-SG" dirty="0"/>
              <a:t> </a:t>
            </a:r>
            <a:r>
              <a:rPr lang="en-SG" dirty="0" err="1"/>
              <a:t>đoạn</a:t>
            </a:r>
            <a:r>
              <a:rPr lang="en-SG" dirty="0"/>
              <a:t> </a:t>
            </a:r>
            <a:r>
              <a:rPr lang="en-SG" dirty="0" err="1"/>
              <a:t>văn</a:t>
            </a:r>
            <a:r>
              <a:rPr lang="en-SG" dirty="0"/>
              <a:t> </a:t>
            </a:r>
            <a:r>
              <a:rPr lang="en-SG" err="1"/>
              <a:t>có</a:t>
            </a:r>
            <a:r>
              <a:rPr lang="en-SG"/>
              <a:t> </a:t>
            </a:r>
            <a:r>
              <a:rPr lang="en-SG" smtClean="0"/>
              <a:t>sử dụng biện pháp tu từ đảo ngữ, câu hỏi tu từ, từ tượng hình, từ tượng thanh. </a:t>
            </a:r>
            <a:r>
              <a:rPr lang="en-SG" dirty="0" err="1"/>
              <a:t>Gạch</a:t>
            </a:r>
            <a:r>
              <a:rPr lang="en-SG" dirty="0"/>
              <a:t> </a:t>
            </a:r>
            <a:r>
              <a:rPr lang="en-SG" dirty="0" err="1"/>
              <a:t>chân</a:t>
            </a:r>
            <a:r>
              <a:rPr lang="en-SG" dirty="0"/>
              <a:t> </a:t>
            </a:r>
            <a:r>
              <a:rPr lang="en-SG" dirty="0" err="1"/>
              <a:t>và</a:t>
            </a:r>
            <a:r>
              <a:rPr lang="en-SG" dirty="0"/>
              <a:t> </a:t>
            </a:r>
            <a:r>
              <a:rPr lang="en-SG" dirty="0" err="1"/>
              <a:t>chú</a:t>
            </a:r>
            <a:r>
              <a:rPr lang="en-SG" dirty="0"/>
              <a:t> </a:t>
            </a:r>
            <a:r>
              <a:rPr lang="en-SG" dirty="0" err="1"/>
              <a:t>thích</a:t>
            </a:r>
            <a:r>
              <a:rPr lang="en-SG" dirty="0"/>
              <a:t> </a:t>
            </a:r>
            <a:r>
              <a:rPr lang="en-SG" dirty="0" err="1"/>
              <a:t>rõ</a:t>
            </a:r>
            <a:r>
              <a:rPr lang="en-SG" dirty="0"/>
              <a:t>.</a:t>
            </a:r>
            <a:endParaRPr lang="en-US" dirty="0"/>
          </a:p>
          <a:p>
            <a:pPr marL="0" indent="0">
              <a:lnSpc>
                <a:spcPct val="150000"/>
              </a:lnSpc>
              <a:buNone/>
            </a:pPr>
            <a:r>
              <a:rPr lang="en-US" b="1" dirty="0" smtClean="0">
                <a:latin typeface="Arial" panose="020B0604020202020204" pitchFamily="34" charset="0"/>
                <a:cs typeface="Arial" panose="020B0604020202020204" pitchFamily="34" charset="0"/>
                <a:sym typeface="Arial" panose="020B0604020202020204" pitchFamily="34" charset="0"/>
              </a:rPr>
              <a:t> </a:t>
            </a:r>
            <a:endParaRPr lang="vi-VN" b="1" dirty="0">
              <a:latin typeface="Arial" panose="020B0604020202020204" pitchFamily="34" charset="0"/>
              <a:cs typeface="Arial" panose="020B0604020202020204" pitchFamily="34" charset="0"/>
              <a:sym typeface="Arial" panose="020B0604020202020204" pitchFamily="34" charset="0"/>
            </a:endParaRPr>
          </a:p>
        </p:txBody>
      </p:sp>
      <p:pic>
        <p:nvPicPr>
          <p:cNvPr id="6146" name="Picture 2" descr="Children education Premium Vecto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314" y="98717"/>
            <a:ext cx="4588123" cy="35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97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p:nvSpPr>
        <p:spPr>
          <a:xfrm>
            <a:off x="1363259" y="2580198"/>
            <a:ext cx="9824226" cy="3416320"/>
          </a:xfrm>
          <a:prstGeom prst="rect">
            <a:avLst/>
          </a:prstGeom>
          <a:solidFill>
            <a:schemeClr val="accent6">
              <a:lumMod val="20000"/>
              <a:lumOff val="80000"/>
            </a:schemeClr>
          </a:solidFill>
        </p:spPr>
        <p:txBody>
          <a:bodyPr wrap="square">
            <a:spAutoFit/>
          </a:bodyPr>
          <a:lstStyle/>
          <a:p>
            <a:r>
              <a:rPr lang="en-US" sz="3600" dirty="0"/>
              <a:t>- Dung </a:t>
            </a:r>
            <a:r>
              <a:rPr lang="en-US" sz="3600" dirty="0" err="1"/>
              <a:t>lượng</a:t>
            </a:r>
            <a:r>
              <a:rPr lang="en-US" sz="3600" dirty="0"/>
              <a:t>: 5 - 7 </a:t>
            </a:r>
            <a:r>
              <a:rPr lang="en-US" sz="3600" dirty="0" err="1"/>
              <a:t>câu</a:t>
            </a:r>
            <a:endParaRPr lang="en-US" sz="3600" dirty="0"/>
          </a:p>
          <a:p>
            <a:r>
              <a:rPr lang="en-US" sz="3600" dirty="0"/>
              <a:t>- </a:t>
            </a:r>
            <a:r>
              <a:rPr lang="en-US" sz="3600" dirty="0" err="1"/>
              <a:t>Bố</a:t>
            </a:r>
            <a:r>
              <a:rPr lang="en-US" sz="3600" dirty="0"/>
              <a:t> </a:t>
            </a:r>
            <a:r>
              <a:rPr lang="en-US" sz="3600" dirty="0" err="1"/>
              <a:t>cục</a:t>
            </a:r>
            <a:r>
              <a:rPr lang="en-US" sz="3600" dirty="0"/>
              <a:t>: 3 </a:t>
            </a:r>
            <a:r>
              <a:rPr lang="en-US" sz="3600" dirty="0" err="1"/>
              <a:t>phần</a:t>
            </a:r>
            <a:r>
              <a:rPr lang="en-US" sz="3600" dirty="0"/>
              <a:t> (MĐ, TĐ, KĐ)</a:t>
            </a:r>
          </a:p>
          <a:p>
            <a:r>
              <a:rPr lang="en-US" sz="3600" dirty="0"/>
              <a:t>- </a:t>
            </a:r>
            <a:r>
              <a:rPr lang="en-US" sz="3600" dirty="0" err="1"/>
              <a:t>Nội</a:t>
            </a:r>
            <a:r>
              <a:rPr lang="en-US" sz="3600" dirty="0"/>
              <a:t> dung: </a:t>
            </a:r>
            <a:r>
              <a:rPr lang="en-SG" sz="3600" dirty="0" err="1"/>
              <a:t>tự</a:t>
            </a:r>
            <a:r>
              <a:rPr lang="en-SG" sz="3600" dirty="0"/>
              <a:t> </a:t>
            </a:r>
            <a:r>
              <a:rPr lang="en-SG" sz="3600" dirty="0" err="1"/>
              <a:t>chọn</a:t>
            </a:r>
            <a:endParaRPr lang="en-US" sz="3600" dirty="0"/>
          </a:p>
          <a:p>
            <a:r>
              <a:rPr lang="en-US" sz="3600" dirty="0"/>
              <a:t>- </a:t>
            </a:r>
            <a:r>
              <a:rPr lang="en-US" sz="3600" dirty="0" err="1"/>
              <a:t>Yêu</a:t>
            </a:r>
            <a:r>
              <a:rPr lang="en-US" sz="3600" dirty="0"/>
              <a:t> </a:t>
            </a:r>
            <a:r>
              <a:rPr lang="en-US" sz="3600" dirty="0" err="1"/>
              <a:t>cầu</a:t>
            </a:r>
            <a:r>
              <a:rPr lang="en-US" sz="3600" dirty="0"/>
              <a:t> </a:t>
            </a:r>
            <a:r>
              <a:rPr lang="en-US" sz="3600" dirty="0" err="1"/>
              <a:t>về</a:t>
            </a:r>
            <a:r>
              <a:rPr lang="en-US" sz="3600" dirty="0"/>
              <a:t> </a:t>
            </a:r>
            <a:r>
              <a:rPr lang="en-US" sz="3600" dirty="0" err="1"/>
              <a:t>tiếng</a:t>
            </a:r>
            <a:r>
              <a:rPr lang="en-US" sz="3600" dirty="0"/>
              <a:t> </a:t>
            </a:r>
            <a:r>
              <a:rPr lang="en-US" sz="3600" dirty="0" err="1"/>
              <a:t>Việt</a:t>
            </a:r>
            <a:r>
              <a:rPr lang="en-US" sz="3600" dirty="0"/>
              <a:t>: </a:t>
            </a:r>
            <a:r>
              <a:rPr lang="en-US" sz="3600" err="1"/>
              <a:t>có</a:t>
            </a:r>
            <a:r>
              <a:rPr lang="en-US" sz="3600"/>
              <a:t> </a:t>
            </a:r>
            <a:r>
              <a:rPr lang="en-SG" sz="3600" smtClean="0"/>
              <a:t>sử dụng biện pháp đảo ngữ để liên kết câu, sử dụng câu hỏi tu từ và từ tượng hình, từ tượng thanh.</a:t>
            </a:r>
            <a:endParaRPr lang="en-US" sz="3600" dirty="0">
              <a:latin typeface="Arial" panose="020B0604020202020204" pitchFamily="34" charset="0"/>
              <a:cs typeface="Arial" panose="020B0604020202020204" pitchFamily="34" charset="0"/>
            </a:endParaRPr>
          </a:p>
        </p:txBody>
      </p:sp>
      <p:sp>
        <p:nvSpPr>
          <p:cNvPr id="9"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smtClean="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GỢI Ý</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ChangeArrowheads="1"/>
          </p:cNvSpPr>
          <p:nvPr/>
        </p:nvSpPr>
        <p:spPr bwMode="auto">
          <a:xfrm>
            <a:off x="4198938" y="2343097"/>
            <a:ext cx="1673073" cy="30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93538" tIns="298356" rIns="1063290" bIns="768108" numCol="1" anchor="ctr" anchorCtr="0" compatLnSpc="1">
            <a:spAutoFit/>
          </a:bodyPr>
          <a:lstStyle/>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cs typeface="Arial" panose="020B0604020202020204" pitchFamily="34" charset="0"/>
                <a:sym typeface="Arial" panose="020B0604020202020204" pitchFamily="34" charset="0"/>
              </a:rPr>
            </a:br>
            <a:endParaRPr kumimoji="0" lang="vi-VN" altLang="vi-VN" sz="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pPr>
            <a:endParaRPr kumimoji="0" lang="vi-VN" alt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pic>
        <p:nvPicPr>
          <p:cNvPr id="9" name="Picture 2" descr="Children education Premium V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6314" y="2267985"/>
            <a:ext cx="4588123" cy="3590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a:spLocks noChangeArrowheads="1"/>
          </p:cNvSpPr>
          <p:nvPr/>
        </p:nvSpPr>
        <p:spPr bwMode="auto">
          <a:xfrm>
            <a:off x="4282420" y="352403"/>
            <a:ext cx="3876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DẶN DÒ</a:t>
            </a:r>
            <a:endParaRPr lang="zh-CN" altLang="en-US" sz="6500" b="1" spc="400" dirty="0">
              <a:solidFill>
                <a:srgbClr val="00B050"/>
              </a:solidFill>
              <a:effectLst>
                <a:outerShdw blurRad="38100" dist="38100" dir="2700000" algn="tl">
                  <a:srgbClr val="000000">
                    <a:alpha val="43137"/>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1" name="TextBox 7"/>
          <p:cNvSpPr>
            <a:spLocks noChangeArrowheads="1"/>
          </p:cNvSpPr>
          <p:nvPr/>
        </p:nvSpPr>
        <p:spPr bwMode="auto">
          <a:xfrm>
            <a:off x="313366" y="2736502"/>
            <a:ext cx="7340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Hoàn</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thành</a:t>
            </a:r>
            <a:r>
              <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các</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tập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vào</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vở</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a:p>
            <a:pPr algn="ctr" fontAlgn="auto">
              <a:spcBef>
                <a:spcPts val="0"/>
              </a:spcBef>
              <a:spcAft>
                <a:spcPts val="0"/>
              </a:spcAft>
              <a:defRPr/>
            </a:pP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Chuẩn</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bị</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bài</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tiếp</a:t>
            </a:r>
            <a:r>
              <a:rPr lang="en-US" altLang="zh-CN" sz="3000" b="1" dirty="0"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 </a:t>
            </a:r>
            <a:r>
              <a:rPr lang="en-US" altLang="zh-CN" sz="3000" b="1" dirty="0" err="1" smtClean="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theo</a:t>
            </a:r>
            <a:endParaRPr lang="en-US" altLang="zh-CN" sz="3000" b="1" dirty="0">
              <a:solidFill>
                <a:srgbClr val="00B050"/>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0167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set>
                                      <p:cBhvr>
                                        <p:cTn id="13" dur="46" fill="hold">
                                          <p:stCondLst>
                                            <p:cond delay="0"/>
                                          </p:stCondLst>
                                        </p:cTn>
                                        <p:tgtEl>
                                          <p:spTgt spid="11"/>
                                        </p:tgtEl>
                                        <p:attrNameLst>
                                          <p:attrName>style.rotation</p:attrName>
                                        </p:attrNameLst>
                                      </p:cBhvr>
                                      <p:to>
                                        <p:strVal val="-45.0"/>
                                      </p:to>
                                    </p:set>
                                    <p:anim calcmode="lin" valueType="num">
                                      <p:cBhvr>
                                        <p:cTn id="14" dur="46" fill="hold">
                                          <p:stCondLst>
                                            <p:cond delay="46"/>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p:cNvSpPr>
            <a:spLocks noGrp="1"/>
          </p:cNvSpPr>
          <p:nvPr>
            <p:ph type="title"/>
          </p:nvPr>
        </p:nvSpPr>
        <p:spPr>
          <a:xfrm>
            <a:off x="3515828" y="569344"/>
            <a:ext cx="4159830" cy="680916"/>
          </a:xfrm>
        </p:spPr>
        <p:txBody>
          <a:bodyPr anchor="b">
            <a:normAutofit/>
          </a:bodyPr>
          <a:lstStyle/>
          <a:p>
            <a:pPr algn="ctr"/>
            <a:r>
              <a:rPr lang="en-US" sz="3200" b="1" dirty="0" smtClean="0">
                <a:solidFill>
                  <a:schemeClr val="accent1"/>
                </a:solidFill>
                <a:latin typeface="Arial" panose="020B0604020202020204" pitchFamily="34" charset="0"/>
                <a:cs typeface="Arial" panose="020B0604020202020204" pitchFamily="34" charset="0"/>
                <a:sym typeface="Arial" panose="020B0604020202020204" pitchFamily="34" charset="0"/>
              </a:rPr>
              <a:t>YÊU CẦU CẦN ĐẠT</a:t>
            </a:r>
            <a:endParaRPr lang="vi-VN" sz="32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cstate="print">
            <a:extLst>
              <a:ext uri="{28A0092B-C50C-407E-A947-70E740481C1C}">
                <a14:useLocalDpi xmlns:a14="http://schemas.microsoft.com/office/drawing/2010/main" val="0"/>
              </a:ext>
            </a:extLst>
          </a:blip>
          <a:srcRect l="23538" r="14891"/>
          <a:stretch>
            <a:fillRect/>
          </a:stretch>
        </p:blipFill>
        <p:spPr>
          <a:xfrm>
            <a:off x="10004458" y="29762"/>
            <a:ext cx="2141008" cy="1704147"/>
          </a:xfrm>
          <a:prstGeom prst="rect">
            <a:avLst/>
          </a:prstGeom>
        </p:spPr>
      </p:pic>
      <p:grpSp>
        <p:nvGrpSpPr>
          <p:cNvPr id="19" name="Nhóm 22"/>
          <p:cNvGrpSpPr/>
          <p:nvPr/>
        </p:nvGrpSpPr>
        <p:grpSpPr>
          <a:xfrm>
            <a:off x="370239" y="2061291"/>
            <a:ext cx="10644098" cy="791430"/>
            <a:chOff x="2077989" y="2042483"/>
            <a:chExt cx="10747466" cy="624069"/>
          </a:xfrm>
        </p:grpSpPr>
        <p:sp>
          <p:nvSpPr>
            <p:cNvPr id="20" name="圆角淘宝店chenying0907出品 1"/>
            <p:cNvSpPr/>
            <p:nvPr/>
          </p:nvSpPr>
          <p:spPr>
            <a:xfrm>
              <a:off x="2077989" y="2042483"/>
              <a:ext cx="10747466"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1" name="淘宝店chenying0907出品 2"/>
            <p:cNvGrpSpPr/>
            <p:nvPr/>
          </p:nvGrpSpPr>
          <p:grpSpPr>
            <a:xfrm>
              <a:off x="2501478" y="2088324"/>
              <a:ext cx="2878600" cy="525323"/>
              <a:chOff x="2162838" y="1706026"/>
              <a:chExt cx="2158951" cy="393991"/>
            </a:xfrm>
          </p:grpSpPr>
          <p:sp>
            <p:nvSpPr>
              <p:cNvPr id="23" name="椭圆 4"/>
              <p:cNvSpPr/>
              <p:nvPr/>
            </p:nvSpPr>
            <p:spPr>
              <a:xfrm>
                <a:off x="2162838" y="1706026"/>
                <a:ext cx="457109" cy="330679"/>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2000" b="1" smtClean="0">
                    <a:solidFill>
                      <a:schemeClr val="bg1"/>
                    </a:solidFill>
                    <a:latin typeface="Arial" panose="020B0604020202020204" pitchFamily="34" charset="0"/>
                    <a:cs typeface="Arial" panose="020B0604020202020204" pitchFamily="34" charset="0"/>
                    <a:sym typeface="Arial" panose="020B0604020202020204" pitchFamily="34" charset="0"/>
                  </a:rPr>
                  <a:t>1</a:t>
                </a:r>
                <a:endParaRPr lang="zh-CN" altLang="en-US" sz="2000" b="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TextBox 4"/>
              <p:cNvSpPr txBox="1"/>
              <p:nvPr/>
            </p:nvSpPr>
            <p:spPr>
              <a:xfrm>
                <a:off x="3867144" y="1851107"/>
                <a:ext cx="454645" cy="248910"/>
              </a:xfrm>
              <a:prstGeom prst="rect">
                <a:avLst/>
              </a:prstGeom>
              <a:noFill/>
            </p:spPr>
            <p:txBody>
              <a:bodyPr wrap="square" rtlCol="0">
                <a:spAutoFit/>
              </a:bodyPr>
              <a:lstStyle/>
              <a:p>
                <a:r>
                  <a:rPr lang="en-US" altLang="zh-CN" sz="213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01</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25" name="Nhóm 23"/>
          <p:cNvGrpSpPr/>
          <p:nvPr/>
        </p:nvGrpSpPr>
        <p:grpSpPr>
          <a:xfrm>
            <a:off x="370238" y="3264125"/>
            <a:ext cx="10644099" cy="624069"/>
            <a:chOff x="2077989" y="2971881"/>
            <a:chExt cx="10644099" cy="624069"/>
          </a:xfrm>
        </p:grpSpPr>
        <p:sp>
          <p:nvSpPr>
            <p:cNvPr id="26" name="圆角淘宝店chenying0907出品 6"/>
            <p:cNvSpPr/>
            <p:nvPr/>
          </p:nvSpPr>
          <p:spPr>
            <a:xfrm>
              <a:off x="2077989" y="2971881"/>
              <a:ext cx="10644099"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27" name="淘宝店chenying0907出品 7"/>
            <p:cNvGrpSpPr/>
            <p:nvPr/>
          </p:nvGrpSpPr>
          <p:grpSpPr>
            <a:xfrm>
              <a:off x="2545656" y="3050595"/>
              <a:ext cx="492443" cy="492443"/>
              <a:chOff x="2195969" y="1730685"/>
              <a:chExt cx="369332" cy="369332"/>
            </a:xfrm>
          </p:grpSpPr>
          <p:sp>
            <p:nvSpPr>
              <p:cNvPr id="28" name="椭圆 9"/>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29" name="TextBox 4"/>
              <p:cNvSpPr txBox="1"/>
              <p:nvPr/>
            </p:nvSpPr>
            <p:spPr>
              <a:xfrm>
                <a:off x="2263387" y="1765309"/>
                <a:ext cx="245500" cy="300082"/>
              </a:xfrm>
              <a:prstGeom prst="rect">
                <a:avLst/>
              </a:prstGeom>
              <a:noFill/>
            </p:spPr>
            <p:txBody>
              <a:bodyPr wrap="none" rtlCol="0">
                <a:spAutoFit/>
              </a:bodyPr>
              <a:lstStyle/>
              <a:p>
                <a:r>
                  <a:rPr lang="en-US" altLang="zh-CN" sz="2000"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2</a:t>
                </a:r>
                <a:endParaRPr lang="zh-CN" altLang="en-US" sz="1400"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grpSp>
        <p:nvGrpSpPr>
          <p:cNvPr id="30" name="Nhóm 24"/>
          <p:cNvGrpSpPr/>
          <p:nvPr/>
        </p:nvGrpSpPr>
        <p:grpSpPr>
          <a:xfrm>
            <a:off x="370237" y="4304465"/>
            <a:ext cx="10644099" cy="624069"/>
            <a:chOff x="2077990" y="3893405"/>
            <a:chExt cx="7488832" cy="624069"/>
          </a:xfrm>
        </p:grpSpPr>
        <p:sp>
          <p:nvSpPr>
            <p:cNvPr id="31" name="圆角淘宝店chenying0907出品 11"/>
            <p:cNvSpPr/>
            <p:nvPr/>
          </p:nvSpPr>
          <p:spPr>
            <a:xfrm>
              <a:off x="2077990" y="3893405"/>
              <a:ext cx="7488832"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32" name="淘宝店chenying0907出品 12"/>
            <p:cNvGrpSpPr/>
            <p:nvPr/>
          </p:nvGrpSpPr>
          <p:grpSpPr>
            <a:xfrm>
              <a:off x="2411401" y="3972119"/>
              <a:ext cx="475296" cy="492443"/>
              <a:chOff x="2095265" y="1730685"/>
              <a:chExt cx="356471" cy="369332"/>
            </a:xfrm>
          </p:grpSpPr>
          <p:sp>
            <p:nvSpPr>
              <p:cNvPr id="33" name="椭圆 14"/>
              <p:cNvSpPr/>
              <p:nvPr/>
            </p:nvSpPr>
            <p:spPr>
              <a:xfrm>
                <a:off x="2095265" y="1730685"/>
                <a:ext cx="243959" cy="369332"/>
              </a:xfrm>
              <a:prstGeom prst="ellipse">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34" name="TextBox 4"/>
              <p:cNvSpPr txBox="1"/>
              <p:nvPr/>
            </p:nvSpPr>
            <p:spPr>
              <a:xfrm>
                <a:off x="2133223" y="1743602"/>
                <a:ext cx="318513" cy="315663"/>
              </a:xfrm>
              <a:prstGeom prst="rect">
                <a:avLst/>
              </a:prstGeom>
              <a:noFill/>
            </p:spPr>
            <p:txBody>
              <a:bodyPr wrap="square" rtlCol="0">
                <a:spAutoFit/>
              </a:bodyPr>
              <a:lstStyle/>
              <a:p>
                <a:r>
                  <a:rPr lang="en-US" altLang="zh-CN" sz="2135" b="1" smtClean="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3</a:t>
                </a:r>
                <a:endParaRPr lang="zh-CN" altLang="en-US" sz="1465" b="1" dirty="0">
                  <a:solidFill>
                    <a:srgbClr val="FFFFFF"/>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grpSp>
      <p:sp>
        <p:nvSpPr>
          <p:cNvPr id="40" name="Rectangle 39"/>
          <p:cNvSpPr/>
          <p:nvPr/>
        </p:nvSpPr>
        <p:spPr>
          <a:xfrm>
            <a:off x="1393270" y="3268438"/>
            <a:ext cx="9473675" cy="707886"/>
          </a:xfrm>
          <a:prstGeom prst="rect">
            <a:avLst/>
          </a:prstGeom>
        </p:spPr>
        <p:txBody>
          <a:bodyPr wrap="square">
            <a:spAutoFit/>
          </a:bodyPr>
          <a:lstStyle/>
          <a:p>
            <a:r>
              <a:rPr lang="en-US" sz="2000" b="1" dirty="0" err="1">
                <a:solidFill>
                  <a:srgbClr val="00B050"/>
                </a:solidFill>
                <a:latin typeface="Arial" panose="020B0604020202020204" pitchFamily="34" charset="0"/>
                <a:cs typeface="Arial" panose="020B0604020202020204" pitchFamily="34" charset="0"/>
              </a:rPr>
              <a:t>Hiểu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và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xác</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định</a:t>
            </a:r>
            <a:r>
              <a:rPr lang="en-US" sz="2000" b="1" dirty="0">
                <a:solidFill>
                  <a:srgbClr val="00B050"/>
                </a:solidFill>
                <a:latin typeface="Arial" panose="020B0604020202020204" pitchFamily="34" charset="0"/>
                <a:cs typeface="Arial" panose="020B0604020202020204" pitchFamily="34" charset="0"/>
              </a:rPr>
              <a:t> </a:t>
            </a:r>
            <a:r>
              <a:rPr lang="vi-VN" sz="2000" b="1" dirty="0">
                <a:solidFill>
                  <a:srgbClr val="00B050"/>
                </a:solidFill>
                <a:latin typeface="Arial" panose="020B0604020202020204" pitchFamily="34" charset="0"/>
                <a:cs typeface="Arial" panose="020B0604020202020204" pitchFamily="34" charset="0"/>
              </a:rPr>
              <a:t>được tác dụng của </a:t>
            </a:r>
            <a:r>
              <a:rPr lang="vi-VN" sz="2000" b="1">
                <a:solidFill>
                  <a:srgbClr val="00B050"/>
                </a:solidFill>
                <a:latin typeface="Arial" panose="020B0604020202020204" pitchFamily="34" charset="0"/>
                <a:cs typeface="Arial" panose="020B0604020202020204" pitchFamily="34" charset="0"/>
              </a:rPr>
              <a:t>việc </a:t>
            </a:r>
            <a:r>
              <a:rPr lang="en-US" sz="2000" b="1" smtClean="0">
                <a:solidFill>
                  <a:srgbClr val="00B050"/>
                </a:solidFill>
                <a:latin typeface="Arial" panose="020B0604020202020204" pitchFamily="34" charset="0"/>
                <a:cs typeface="Arial" panose="020B0604020202020204" pitchFamily="34" charset="0"/>
              </a:rPr>
              <a:t>sử dụng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
        <p:nvSpPr>
          <p:cNvPr id="41" name="Rectangle 40"/>
          <p:cNvSpPr/>
          <p:nvPr/>
        </p:nvSpPr>
        <p:spPr>
          <a:xfrm>
            <a:off x="1361148" y="4280612"/>
            <a:ext cx="9459774" cy="707886"/>
          </a:xfrm>
          <a:prstGeom prst="rect">
            <a:avLst/>
          </a:prstGeom>
        </p:spPr>
        <p:txBody>
          <a:bodyPr wrap="square">
            <a:spAutoFit/>
          </a:bodyPr>
          <a:lstStyle/>
          <a:p>
            <a:r>
              <a:rPr lang="en-SG" sz="2000" b="1" dirty="0" err="1">
                <a:solidFill>
                  <a:srgbClr val="00B050"/>
                </a:solidFill>
                <a:latin typeface="Arial" panose="020B0604020202020204" pitchFamily="34" charset="0"/>
                <a:cs typeface="Arial" panose="020B0604020202020204" pitchFamily="34" charset="0"/>
              </a:rPr>
              <a:t>Tạo</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lập</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được</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câu</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văn</a:t>
            </a:r>
            <a:r>
              <a:rPr lang="en-SG" sz="2000" b="1" dirty="0">
                <a:solidFill>
                  <a:srgbClr val="00B050"/>
                </a:solidFill>
                <a:latin typeface="Arial" panose="020B0604020202020204" pitchFamily="34" charset="0"/>
                <a:cs typeface="Arial" panose="020B0604020202020204" pitchFamily="34" charset="0"/>
              </a:rPr>
              <a:t>, </a:t>
            </a:r>
            <a:r>
              <a:rPr lang="en-SG" sz="2000" b="1" dirty="0" err="1">
                <a:solidFill>
                  <a:srgbClr val="00B050"/>
                </a:solidFill>
                <a:latin typeface="Arial" panose="020B0604020202020204" pitchFamily="34" charset="0"/>
                <a:cs typeface="Arial" panose="020B0604020202020204" pitchFamily="34" charset="0"/>
              </a:rPr>
              <a:t>đoạn</a:t>
            </a:r>
            <a:r>
              <a:rPr lang="en-SG" sz="2000" b="1" dirty="0">
                <a:solidFill>
                  <a:srgbClr val="00B050"/>
                </a:solidFill>
                <a:latin typeface="Arial" panose="020B0604020202020204" pitchFamily="34" charset="0"/>
                <a:cs typeface="Arial" panose="020B0604020202020204" pitchFamily="34" charset="0"/>
              </a:rPr>
              <a:t> </a:t>
            </a:r>
            <a:r>
              <a:rPr lang="en-SG" sz="2000" b="1" err="1">
                <a:solidFill>
                  <a:srgbClr val="00B050"/>
                </a:solidFill>
                <a:latin typeface="Arial" panose="020B0604020202020204" pitchFamily="34" charset="0"/>
                <a:cs typeface="Arial" panose="020B0604020202020204" pitchFamily="34" charset="0"/>
              </a:rPr>
              <a:t>văn</a:t>
            </a:r>
            <a:r>
              <a:rPr lang="en-SG" sz="2000" b="1">
                <a:solidFill>
                  <a:srgbClr val="00B050"/>
                </a:solidFill>
                <a:latin typeface="Arial" panose="020B0604020202020204" pitchFamily="34" charset="0"/>
                <a:cs typeface="Arial" panose="020B0604020202020204" pitchFamily="34" charset="0"/>
              </a:rPr>
              <a:t> </a:t>
            </a:r>
            <a:r>
              <a:rPr lang="en-SG" sz="2000" b="1" smtClean="0">
                <a:solidFill>
                  <a:srgbClr val="00B050"/>
                </a:solidFill>
                <a:latin typeface="Arial" panose="020B0604020202020204" pitchFamily="34" charset="0"/>
                <a:cs typeface="Arial" panose="020B0604020202020204" pitchFamily="34" charset="0"/>
              </a:rPr>
              <a:t>có </a:t>
            </a:r>
            <a:r>
              <a:rPr lang="en-US" sz="2000" b="1">
                <a:solidFill>
                  <a:srgbClr val="00B050"/>
                </a:solidFill>
                <a:latin typeface="Arial" panose="020B0604020202020204" pitchFamily="34" charset="0"/>
                <a:cs typeface="Arial" panose="020B0604020202020204" pitchFamily="34" charset="0"/>
              </a:rPr>
              <a:t>sử dụng đảo ngữ, câu hỏi tu từ, từ tượng hình, từ tượng thanh</a:t>
            </a:r>
            <a:r>
              <a:rPr lang="en-US" sz="2000" b="1" smtClean="0">
                <a:solidFill>
                  <a:srgbClr val="00B050"/>
                </a:solidFill>
                <a:latin typeface="Arial" panose="020B0604020202020204" pitchFamily="34" charset="0"/>
                <a:cs typeface="Arial" panose="020B0604020202020204" pitchFamily="34" charset="0"/>
              </a:rPr>
              <a:t>.</a:t>
            </a:r>
            <a:endParaRPr lang="en-US" sz="2000" b="1">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1462258" y="2047577"/>
            <a:ext cx="8932571" cy="707886"/>
          </a:xfrm>
          <a:prstGeom prst="rect">
            <a:avLst/>
          </a:prstGeom>
        </p:spPr>
        <p:txBody>
          <a:bodyPr wrap="square">
            <a:spAutoFit/>
          </a:bodyPr>
          <a:lstStyle/>
          <a:p>
            <a:r>
              <a:rPr lang="en-US" sz="2000" b="1" dirty="0">
                <a:solidFill>
                  <a:srgbClr val="00B050"/>
                </a:solidFill>
                <a:latin typeface="Arial" panose="020B0604020202020204" pitchFamily="34" charset="0"/>
                <a:cs typeface="Arial" panose="020B0604020202020204" pitchFamily="34" charset="0"/>
              </a:rPr>
              <a:t>C</a:t>
            </a:r>
            <a:r>
              <a:rPr lang="vi-VN" sz="2000" b="1" dirty="0">
                <a:solidFill>
                  <a:srgbClr val="00B050"/>
                </a:solidFill>
                <a:latin typeface="Arial" panose="020B0604020202020204" pitchFamily="34" charset="0"/>
                <a:cs typeface="Arial" panose="020B0604020202020204" pitchFamily="34" charset="0"/>
              </a:rPr>
              <a:t>ủng cố kiến thức </a:t>
            </a:r>
            <a:r>
              <a:rPr lang="vi-VN" sz="2000" b="1">
                <a:solidFill>
                  <a:srgbClr val="00B050"/>
                </a:solidFill>
                <a:latin typeface="Arial" panose="020B0604020202020204" pitchFamily="34" charset="0"/>
                <a:cs typeface="Arial" panose="020B0604020202020204" pitchFamily="34" charset="0"/>
              </a:rPr>
              <a:t>về </a:t>
            </a:r>
            <a:r>
              <a:rPr lang="en-US" sz="2000" b="1" smtClean="0">
                <a:solidFill>
                  <a:srgbClr val="00B050"/>
                </a:solidFill>
                <a:latin typeface="Arial" panose="020B0604020202020204" pitchFamily="34" charset="0"/>
                <a:cs typeface="Arial" panose="020B0604020202020204" pitchFamily="34" charset="0"/>
              </a:rPr>
              <a:t>biện pháp tu từ đảo ngữ, câu hỏi tu từ, từ tượng hình, từ tượng thanh.</a:t>
            </a:r>
            <a:endParaRPr lang="en-US" sz="2000" b="1"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725420" y="2200910"/>
            <a:ext cx="6264910" cy="4096385"/>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dirty="0"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KHỞI ĐỘNG</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0"/>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01</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191069"/>
            <a:ext cx="11125200" cy="3505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buNone/>
            </a:pPr>
            <a:r>
              <a:rPr sz="2800" b="1" dirty="0">
                <a:solidFill>
                  <a:srgbClr val="00B050"/>
                </a:solidFill>
                <a:latin typeface="Times New Roman" panose="02020603050405020304" pitchFamily="18" charset="0"/>
                <a:cs typeface="Times New Roman" panose="02020603050405020304" pitchFamily="18" charset="0"/>
              </a:rPr>
              <a:t>PHIẾU HỌC TẬP SỐ 1:</a:t>
            </a:r>
            <a:r>
              <a:rPr lang="vi-VN" altLang="x-none" sz="2800" b="1" dirty="0">
                <a:solidFill>
                  <a:srgbClr val="00B050"/>
                </a:solidFill>
                <a:latin typeface="Times New Roman" panose="02020603050405020304" pitchFamily="18" charset="0"/>
                <a:cs typeface="Times New Roman" panose="02020603050405020304" pitchFamily="18" charset="0"/>
              </a:rPr>
              <a:t> Xác định v</a:t>
            </a:r>
            <a:r>
              <a:rPr lang="vi-VN" altLang="x-none" sz="2800" b="1" dirty="0">
                <a:solidFill>
                  <a:srgbClr val="00B050"/>
                </a:solidFill>
                <a:latin typeface="Times New Roman" panose="02020603050405020304" pitchFamily="18" charset="0"/>
                <a:ea typeface="Times New Roman" panose="02020603050405020304" pitchFamily="18" charset="0"/>
              </a:rPr>
              <a:t>à</a:t>
            </a:r>
            <a:r>
              <a:rPr lang="vi-VN" altLang="x-none" sz="2800" b="1" dirty="0">
                <a:solidFill>
                  <a:srgbClr val="00B050"/>
                </a:solidFill>
                <a:latin typeface="Times New Roman" panose="02020603050405020304" pitchFamily="18" charset="0"/>
                <a:cs typeface="Times New Roman" panose="02020603050405020304" pitchFamily="18" charset="0"/>
              </a:rPr>
              <a:t> nhận </a:t>
            </a:r>
            <a:r>
              <a:rPr lang="vi-VN" altLang="x-none" sz="2800" b="1">
                <a:solidFill>
                  <a:srgbClr val="00B050"/>
                </a:solidFill>
                <a:latin typeface="Times New Roman" panose="02020603050405020304" pitchFamily="18" charset="0"/>
                <a:cs typeface="Times New Roman" panose="02020603050405020304" pitchFamily="18" charset="0"/>
              </a:rPr>
              <a:t>xét </a:t>
            </a:r>
            <a:r>
              <a:rPr lang="en-US" altLang="x-none" sz="2800" b="1" smtClean="0">
                <a:solidFill>
                  <a:srgbClr val="00B050"/>
                </a:solidFill>
                <a:latin typeface="Times New Roman" panose="02020603050405020304" pitchFamily="18" charset="0"/>
                <a:cs typeface="Times New Roman" panose="02020603050405020304" pitchFamily="18" charset="0"/>
              </a:rPr>
              <a:t>tác dụng của biện pháp tu từ đảo ngữ trong đoạn thơ sau</a:t>
            </a:r>
            <a:r>
              <a:rPr lang="vi-VN" altLang="x-none" sz="2800" b="1" smtClean="0">
                <a:solidFill>
                  <a:srgbClr val="00B050"/>
                </a:solidFill>
                <a:latin typeface="Times New Roman" panose="02020603050405020304" pitchFamily="18" charset="0"/>
                <a:cs typeface="Times New Roman" panose="02020603050405020304" pitchFamily="18" charset="0"/>
              </a:rPr>
              <a:t>:</a:t>
            </a:r>
            <a:endParaRPr lang="en-US" altLang="x-none" sz="2800" b="1" smtClean="0">
              <a:solidFill>
                <a:srgbClr val="00B050"/>
              </a:solidFill>
              <a:latin typeface="Times New Roman" panose="02020603050405020304" pitchFamily="18" charset="0"/>
              <a:cs typeface="Times New Roman" panose="02020603050405020304" pitchFamily="18" charset="0"/>
            </a:endParaRPr>
          </a:p>
          <a:p>
            <a:r>
              <a:rPr lang="en-US" sz="2800" smtClean="0">
                <a:solidFill>
                  <a:srgbClr val="00B050"/>
                </a:solidFill>
              </a:rPr>
              <a:t>    </a:t>
            </a:r>
            <a:r>
              <a:rPr lang="vi-VN" sz="2800" smtClean="0">
                <a:solidFill>
                  <a:srgbClr val="00B050"/>
                </a:solidFill>
              </a:rPr>
              <a:t>Thánh </a:t>
            </a:r>
            <a:r>
              <a:rPr lang="vi-VN" sz="2800">
                <a:solidFill>
                  <a:srgbClr val="00B050"/>
                </a:solidFill>
              </a:rPr>
              <a:t>thót tàu tiêu mấy hạt mưa</a:t>
            </a:r>
          </a:p>
          <a:p>
            <a:r>
              <a:rPr lang="en-US" sz="2800">
                <a:solidFill>
                  <a:srgbClr val="00B050"/>
                </a:solidFill>
              </a:rPr>
              <a:t>    </a:t>
            </a:r>
            <a:r>
              <a:rPr lang="vi-VN" sz="2800">
                <a:solidFill>
                  <a:srgbClr val="00B050"/>
                </a:solidFill>
              </a:rPr>
              <a:t>Khen ai khéo vẽ cảnh tiêu sơ</a:t>
            </a:r>
          </a:p>
          <a:p>
            <a:r>
              <a:rPr lang="en-US" sz="2800">
                <a:solidFill>
                  <a:srgbClr val="00B050"/>
                </a:solidFill>
              </a:rPr>
              <a:t>    </a:t>
            </a:r>
            <a:r>
              <a:rPr lang="vi-VN" sz="2800">
                <a:solidFill>
                  <a:srgbClr val="00B050"/>
                </a:solidFill>
              </a:rPr>
              <a:t>Xanh om cổ thụ tròn xoe tán</a:t>
            </a:r>
          </a:p>
          <a:p>
            <a:r>
              <a:rPr lang="en-US" sz="2800">
                <a:solidFill>
                  <a:srgbClr val="00B050"/>
                </a:solidFill>
              </a:rPr>
              <a:t>   </a:t>
            </a:r>
            <a:r>
              <a:rPr lang="en-US" sz="2800" smtClean="0">
                <a:solidFill>
                  <a:srgbClr val="00B050"/>
                </a:solidFill>
              </a:rPr>
              <a:t> </a:t>
            </a:r>
            <a:r>
              <a:rPr lang="vi-VN" sz="2800" smtClean="0">
                <a:solidFill>
                  <a:srgbClr val="00B050"/>
                </a:solidFill>
              </a:rPr>
              <a:t>Trắng </a:t>
            </a:r>
            <a:r>
              <a:rPr lang="vi-VN" sz="2800">
                <a:solidFill>
                  <a:srgbClr val="00B050"/>
                </a:solidFill>
              </a:rPr>
              <a:t>xoá tràng giang phẳng lặng tờ.</a:t>
            </a:r>
          </a:p>
          <a:p>
            <a:r>
              <a:rPr lang="en-US" sz="2800">
                <a:solidFill>
                  <a:srgbClr val="00B050"/>
                </a:solidFill>
              </a:rPr>
              <a:t>           </a:t>
            </a:r>
            <a:r>
              <a:rPr lang="vi-VN" sz="2800">
                <a:solidFill>
                  <a:srgbClr val="00B050"/>
                </a:solidFill>
              </a:rPr>
              <a:t>( Hồ Xuân Hương )</a:t>
            </a:r>
          </a:p>
          <a:p>
            <a:pPr lvl="0">
              <a:buNone/>
            </a:pPr>
            <a:endParaRPr sz="2800" dirty="0">
              <a:latin typeface="Times New Roman" panose="02020603050405020304" pitchFamily="18" charset="0"/>
              <a:cs typeface="Times New Roman" panose="02020603050405020304" pitchFamily="18" charset="0"/>
            </a:endParaRPr>
          </a:p>
        </p:txBody>
      </p:sp>
      <p:sp>
        <p:nvSpPr>
          <p:cNvPr id="34824"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3449472" y="3886198"/>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Đảo ngữ: </a:t>
            </a:r>
            <a:r>
              <a:rPr lang="vi-VN" sz="2400">
                <a:solidFill>
                  <a:srgbClr val="FF0000"/>
                </a:solidFill>
              </a:rPr>
              <a:t>Thánh thót</a:t>
            </a:r>
            <a:r>
              <a:rPr lang="en-US" sz="2400">
                <a:solidFill>
                  <a:srgbClr val="FF0000"/>
                </a:solidFill>
              </a:rPr>
              <a:t>, x</a:t>
            </a:r>
            <a:r>
              <a:rPr lang="vi-VN" sz="2400">
                <a:solidFill>
                  <a:srgbClr val="FF0000"/>
                </a:solidFill>
              </a:rPr>
              <a:t>anh om</a:t>
            </a:r>
            <a:r>
              <a:rPr lang="en-US" sz="2400">
                <a:solidFill>
                  <a:srgbClr val="FF0000"/>
                </a:solidFill>
              </a:rPr>
              <a:t>, t</a:t>
            </a:r>
            <a:r>
              <a:rPr lang="vi-VN" sz="2400">
                <a:solidFill>
                  <a:srgbClr val="FF0000"/>
                </a:solidFill>
              </a:rPr>
              <a:t>rắng </a:t>
            </a:r>
            <a:r>
              <a:rPr lang="vi-VN" sz="2400" smtClean="0">
                <a:solidFill>
                  <a:srgbClr val="FF0000"/>
                </a:solidFill>
              </a:rPr>
              <a:t>xoá</a:t>
            </a:r>
            <a:endParaRPr lang="en-US" sz="2400" smtClean="0">
              <a:solidFill>
                <a:srgbClr val="FF0000"/>
              </a:solidFill>
            </a:endParaRPr>
          </a:p>
          <a:p>
            <a:r>
              <a:rPr lang="en-US" sz="2400" smtClean="0">
                <a:solidFill>
                  <a:srgbClr val="FF0000"/>
                </a:solidFill>
              </a:rPr>
              <a:t>+</a:t>
            </a:r>
            <a:r>
              <a:rPr lang="en-US" sz="2400" i="1" smtClean="0">
                <a:solidFill>
                  <a:srgbClr val="FF0000"/>
                </a:solidFill>
              </a:rPr>
              <a:t>Tác dụng:làm </a:t>
            </a:r>
            <a:r>
              <a:rPr lang="en-US" sz="2400" i="1">
                <a:solidFill>
                  <a:srgbClr val="FF0000"/>
                </a:solidFill>
              </a:rPr>
              <a:t>t</a:t>
            </a:r>
            <a:r>
              <a:rPr lang="vi-VN" sz="2400" i="1">
                <a:solidFill>
                  <a:srgbClr val="FF0000"/>
                </a:solidFill>
              </a:rPr>
              <a:t>ăng sức gợi hình, gợi cảm, tạo nhịp điệu cho câu, làm câu hay hơn, sinh động hơn</a:t>
            </a:r>
            <a:r>
              <a:rPr lang="en-US" sz="2400" i="1">
                <a:solidFill>
                  <a:srgbClr val="FF0000"/>
                </a:solidFill>
              </a:rPr>
              <a:t>. Đồng thời n</a:t>
            </a:r>
            <a:r>
              <a:rPr lang="vi-VN" sz="2400" i="1">
                <a:solidFill>
                  <a:srgbClr val="FF0000"/>
                </a:solidFill>
              </a:rPr>
              <a:t>hấn mạnh bức tranh thiên nhiên buổi đêm sinh động, phong phú, cho thấy sự lặng tờ của thiên nhiên</a:t>
            </a:r>
            <a:r>
              <a:rPr lang="en-US" sz="2400" i="1">
                <a:solidFill>
                  <a:srgbClr val="FF0000"/>
                </a:solidFill>
              </a:rPr>
              <a:t> và </a:t>
            </a:r>
            <a:r>
              <a:rPr lang="vi-VN" sz="2400" i="1">
                <a:solidFill>
                  <a:srgbClr val="FF0000"/>
                </a:solidFill>
              </a:rPr>
              <a:t>tâm hồn nhạy cảm </a:t>
            </a:r>
            <a:r>
              <a:rPr lang="en-US" sz="2400" i="1">
                <a:solidFill>
                  <a:srgbClr val="FF0000"/>
                </a:solidFill>
              </a:rPr>
              <a:t>của</a:t>
            </a:r>
            <a:r>
              <a:rPr lang="vi-VN" sz="2400" i="1">
                <a:solidFill>
                  <a:srgbClr val="FF0000"/>
                </a:solidFill>
              </a:rPr>
              <a:t> tác giả trước những biến chuyển của từng hình ảnh thiên nhiên, vạn </a:t>
            </a:r>
            <a:r>
              <a:rPr lang="vi-VN" sz="2400" i="1" smtClean="0">
                <a:solidFill>
                  <a:srgbClr val="FF0000"/>
                </a:solidFill>
              </a:rPr>
              <a:t>vật</a:t>
            </a:r>
            <a:r>
              <a:rPr lang="en-US" sz="2400" i="1" smtClean="0">
                <a:solidFill>
                  <a:srgbClr val="FF0000"/>
                </a:solidFill>
              </a:rPr>
              <a:t>.</a:t>
            </a:r>
            <a:endParaRPr lang="vi-VN" sz="2400">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3"/>
          <a:stretch>
            <a:fillRect/>
          </a:stretch>
        </p:blipFill>
        <p:spPr>
          <a:xfrm>
            <a:off x="95250" y="0"/>
            <a:ext cx="12096750" cy="6756400"/>
          </a:xfrm>
          <a:prstGeom prst="rect">
            <a:avLst/>
          </a:prstGeom>
          <a:noFill/>
          <a:ln w="9525">
            <a:noFill/>
          </a:ln>
        </p:spPr>
      </p:pic>
      <p:sp>
        <p:nvSpPr>
          <p:cNvPr id="2" name="Rounded Rectangle 1"/>
          <p:cNvSpPr/>
          <p:nvPr/>
        </p:nvSpPr>
        <p:spPr>
          <a:xfrm>
            <a:off x="685800" y="304800"/>
            <a:ext cx="11125200" cy="3200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sz="2800" b="1" dirty="0">
                <a:latin typeface="Times New Roman" panose="02020603050405020304" pitchFamily="18" charset="0"/>
                <a:cs typeface="Times New Roman" panose="02020603050405020304" pitchFamily="18" charset="0"/>
              </a:rPr>
              <a:t>PHIẾU HỌC TẬP SỐ 2: </a:t>
            </a:r>
            <a:r>
              <a:rPr lang="vi-VN" altLang="x-none" sz="2800" b="1" dirty="0">
                <a:latin typeface="Times New Roman" panose="02020603050405020304" pitchFamily="18" charset="0"/>
                <a:cs typeface="Times New Roman" panose="02020603050405020304" pitchFamily="18" charset="0"/>
              </a:rPr>
              <a:t>Xác định v</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 nhận </a:t>
            </a:r>
            <a:r>
              <a:rPr lang="vi-VN" altLang="x-none" sz="2800" b="1">
                <a:latin typeface="Times New Roman" panose="02020603050405020304" pitchFamily="18" charset="0"/>
                <a:cs typeface="Times New Roman" panose="02020603050405020304" pitchFamily="18" charset="0"/>
              </a:rPr>
              <a:t>xét </a:t>
            </a:r>
            <a:r>
              <a:rPr lang="en-US" altLang="x-none" sz="2800" b="1" smtClean="0">
                <a:latin typeface="Times New Roman" panose="02020603050405020304" pitchFamily="18" charset="0"/>
                <a:cs typeface="Times New Roman" panose="02020603050405020304" pitchFamily="18" charset="0"/>
              </a:rPr>
              <a:t>tác dụng </a:t>
            </a:r>
            <a:r>
              <a:rPr lang="vi-VN" altLang="x-none" sz="2800" b="1" smtClean="0">
                <a:latin typeface="Times New Roman" panose="02020603050405020304" pitchFamily="18" charset="0"/>
                <a:cs typeface="Times New Roman" panose="02020603050405020304" pitchFamily="18" charset="0"/>
              </a:rPr>
              <a:t>của </a:t>
            </a:r>
            <a:r>
              <a:rPr lang="en-US" altLang="x-none" sz="2800" b="1" smtClean="0">
                <a:latin typeface="Times New Roman" panose="02020603050405020304" pitchFamily="18" charset="0"/>
                <a:cs typeface="Times New Roman" panose="02020603050405020304" pitchFamily="18" charset="0"/>
              </a:rPr>
              <a:t>câu hỏi tu từ, từ tượng hình, từ tượng thanh trong đoạn thơ sau:</a:t>
            </a: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smtClean="0"/>
              <a:t>Mẹ </a:t>
            </a:r>
            <a:r>
              <a:rPr lang="vi-VN" sz="2800"/>
              <a:t>con đàn lợn âm dương</a:t>
            </a:r>
          </a:p>
          <a:p>
            <a:r>
              <a:rPr lang="en-US" sz="2800"/>
              <a:t>     </a:t>
            </a:r>
            <a:r>
              <a:rPr lang="vi-VN" sz="2800"/>
              <a:t>Chia lìa đôi ngả</a:t>
            </a:r>
          </a:p>
          <a:p>
            <a:r>
              <a:rPr lang="en-US" sz="2800"/>
              <a:t>     </a:t>
            </a:r>
            <a:r>
              <a:rPr lang="vi-VN" sz="2800"/>
              <a:t>Đám cưới chuột đang tưng bừng rộn rã</a:t>
            </a:r>
          </a:p>
          <a:p>
            <a:r>
              <a:rPr lang="en-US" sz="2800"/>
              <a:t>     </a:t>
            </a:r>
            <a:r>
              <a:rPr lang="vi-VN" sz="2800"/>
              <a:t>Bây giờ tan tác về đâu?”</a:t>
            </a:r>
          </a:p>
          <a:p>
            <a:r>
              <a:rPr lang="en-US" sz="2800"/>
              <a:t>                         (</a:t>
            </a:r>
            <a:r>
              <a:rPr lang="vi-VN" sz="2800"/>
              <a:t>Bên kia sông Đuống – Hoàng Cầm</a:t>
            </a:r>
            <a:r>
              <a:rPr lang="en-US" sz="2800"/>
              <a:t>)</a:t>
            </a:r>
            <a:endParaRPr sz="2800" dirty="0">
              <a:latin typeface="Times New Roman" panose="02020603050405020304" pitchFamily="18" charset="0"/>
              <a:cs typeface="Times New Roman" panose="02020603050405020304" pitchFamily="18" charset="0"/>
            </a:endParaRPr>
          </a:p>
        </p:txBody>
      </p:sp>
      <p:sp>
        <p:nvSpPr>
          <p:cNvPr id="36872" name="TextBox 6"/>
          <p:cNvSpPr txBox="1"/>
          <p:nvPr/>
        </p:nvSpPr>
        <p:spPr>
          <a:xfrm>
            <a:off x="1905000" y="3962400"/>
            <a:ext cx="3962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ea typeface="Arial" panose="020B0604020202020204" pitchFamily="34" charset="0"/>
            </a:endParaRPr>
          </a:p>
        </p:txBody>
      </p:sp>
      <p:sp>
        <p:nvSpPr>
          <p:cNvPr id="8" name="Rounded Rectangle 7"/>
          <p:cNvSpPr/>
          <p:nvPr/>
        </p:nvSpPr>
        <p:spPr>
          <a:xfrm>
            <a:off x="2971800" y="3886199"/>
            <a:ext cx="7162800" cy="287020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r>
              <a:rPr lang="en-US" sz="2400">
                <a:solidFill>
                  <a:srgbClr val="FF0000"/>
                </a:solidFill>
              </a:rPr>
              <a:t>+ C</a:t>
            </a:r>
            <a:r>
              <a:rPr lang="vi-VN" sz="2400">
                <a:solidFill>
                  <a:srgbClr val="FF0000"/>
                </a:solidFill>
              </a:rPr>
              <a:t>âu hỏi tu từ</a:t>
            </a:r>
            <a:r>
              <a:rPr lang="en-US" sz="2400">
                <a:solidFill>
                  <a:srgbClr val="FF0000"/>
                </a:solidFill>
              </a:rPr>
              <a:t>: </a:t>
            </a:r>
            <a:r>
              <a:rPr lang="vi-VN" sz="2400">
                <a:solidFill>
                  <a:srgbClr val="FF0000"/>
                </a:solidFill>
              </a:rPr>
              <a:t>Bây giờ tan tác về đâu?</a:t>
            </a:r>
          </a:p>
          <a:p>
            <a:r>
              <a:rPr lang="en-US" sz="2400">
                <a:solidFill>
                  <a:srgbClr val="FF0000"/>
                </a:solidFill>
              </a:rPr>
              <a:t>+ T</a:t>
            </a:r>
            <a:r>
              <a:rPr lang="vi-VN" sz="2400">
                <a:solidFill>
                  <a:srgbClr val="FF0000"/>
                </a:solidFill>
              </a:rPr>
              <a:t>ừ tượng hình</a:t>
            </a:r>
            <a:r>
              <a:rPr lang="en-US" sz="2400">
                <a:solidFill>
                  <a:srgbClr val="FF0000"/>
                </a:solidFill>
              </a:rPr>
              <a:t>, tượng thanh: tưng bừng, rộn rã</a:t>
            </a:r>
            <a:r>
              <a:rPr lang="en-US" sz="2400" smtClean="0">
                <a:solidFill>
                  <a:srgbClr val="FF0000"/>
                </a:solidFill>
              </a:rPr>
              <a:t>..</a:t>
            </a:r>
          </a:p>
          <a:p>
            <a:endParaRPr lang="en-US" sz="2400" i="1" smtClean="0">
              <a:solidFill>
                <a:srgbClr val="FF0000"/>
              </a:solidFill>
            </a:endParaRPr>
          </a:p>
          <a:p>
            <a:r>
              <a:rPr lang="en-US" sz="2400" i="1" smtClean="0">
                <a:solidFill>
                  <a:srgbClr val="FF0000"/>
                </a:solidFill>
              </a:rPr>
              <a:t>+ Tác dụng: Câu </a:t>
            </a:r>
            <a:r>
              <a:rPr lang="en-US" sz="2400" i="1">
                <a:solidFill>
                  <a:srgbClr val="FF0000"/>
                </a:solidFill>
              </a:rPr>
              <a:t>hỏi tu từ cùng từ tượng hình, tượng thanh đã diễn tả rất cảm động nỗi đau đớn, xót xa trong giây phút chứng kiến cảnh quê hương bị giày xéo</a:t>
            </a:r>
            <a:endParaRPr lang="vi-VN" sz="2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2AC886D-1934-4936-876F-EB40811190BD}"/>
              </a:ext>
            </a:extLst>
          </p:cNvPr>
          <p:cNvSpPr txBox="1"/>
          <p:nvPr/>
        </p:nvSpPr>
        <p:spPr>
          <a:xfrm>
            <a:off x="173802" y="1192201"/>
            <a:ext cx="4858871"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1. </a:t>
            </a:r>
            <a:r>
              <a:rPr lang="en-US" sz="2800" b="1" smtClean="0">
                <a:latin typeface="Times New Roman" panose="02020603050405020304" pitchFamily="18" charset="0"/>
                <a:cs typeface="Times New Roman" panose="02020603050405020304" pitchFamily="18" charset="0"/>
              </a:rPr>
              <a:t>Tri thức tiếng Việt</a:t>
            </a:r>
            <a:endParaRPr lang="en-US" sz="2800" b="1" dirty="0">
              <a:latin typeface="Times New Roman" panose="02020603050405020304" pitchFamily="18" charset="0"/>
              <a:cs typeface="Times New Roman" panose="02020603050405020304" pitchFamily="18" charset="0"/>
            </a:endParaRPr>
          </a:p>
        </p:txBody>
      </p:sp>
      <p:sp>
        <p:nvSpPr>
          <p:cNvPr id="2" name="文本框 109">
            <a:extLst>
              <a:ext uri="{FF2B5EF4-FFF2-40B4-BE49-F238E27FC236}">
                <a16:creationId xmlns="" xmlns:a16="http://schemas.microsoft.com/office/drawing/2014/main" id="{BF36D73D-4132-4F13-8B48-AE518D44BC9E}"/>
              </a:ext>
            </a:extLst>
          </p:cNvPr>
          <p:cNvSpPr txBox="1"/>
          <p:nvPr/>
        </p:nvSpPr>
        <p:spPr>
          <a:xfrm>
            <a:off x="1737020" y="176538"/>
            <a:ext cx="9415393" cy="1077218"/>
          </a:xfrm>
          <a:prstGeom prst="rect">
            <a:avLst/>
          </a:prstGeom>
          <a:noFill/>
        </p:spPr>
        <p:txBody>
          <a:bodyPr wrap="square" rtlCol="0">
            <a:spAutoFit/>
          </a:bodyPr>
          <a:lstStyle/>
          <a:p>
            <a:pPr algn="ctr"/>
            <a:r>
              <a:rPr lang="en-US" altLang="zh-CN" sz="3200" smtClean="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BIỆN PHÁP TU TỪ ĐẢO NGỮ, CÂU HỎI TU TỪ, TỪ TƯỢNG HÌNH, TỪ TƯỢNG THANH </a:t>
            </a:r>
            <a:endParaRPr lang="zh-CN" altLang="en-US" sz="2000" i="1" dirty="0">
              <a:ln w="76200">
                <a:noFill/>
              </a:ln>
              <a:solidFill>
                <a:srgbClr val="002060"/>
              </a:solidFill>
              <a:effectLst>
                <a:glow rad="101600">
                  <a:schemeClr val="accent4">
                    <a:satMod val="175000"/>
                    <a:alpha val="40000"/>
                  </a:schemeClr>
                </a:glow>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5" name="TextBox 4"/>
          <p:cNvSpPr txBox="1"/>
          <p:nvPr/>
        </p:nvSpPr>
        <p:spPr>
          <a:xfrm>
            <a:off x="614149" y="1951630"/>
            <a:ext cx="11218460" cy="3416320"/>
          </a:xfrm>
          <a:prstGeom prst="rect">
            <a:avLst/>
          </a:prstGeom>
          <a:noFill/>
        </p:spPr>
        <p:txBody>
          <a:bodyPr wrap="square" rtlCol="0">
            <a:spAutoFit/>
          </a:bodyPr>
          <a:lstStyle/>
          <a:p>
            <a:r>
              <a:rPr lang="vi-VN" i="1" smtClean="0"/>
              <a:t>Đảo </a:t>
            </a:r>
            <a:r>
              <a:rPr lang="vi-VN" i="1"/>
              <a:t>ngữ là biện pháp tu từ, theo đó, một bộ phận câu được chuyển từ vị trí thông thường (vốn có) sang vị trí khác</a:t>
            </a:r>
            <a:r>
              <a:rPr lang="en-US" i="1" smtClean="0"/>
              <a:t>. </a:t>
            </a:r>
            <a:r>
              <a:rPr lang="en-US" i="1"/>
              <a:t>N</a:t>
            </a:r>
            <a:r>
              <a:rPr lang="vi-VN" i="1"/>
              <a:t>hằm nhấn mạnh vào sự vật, sự việc được biểu thị bởi bộ phận đó</a:t>
            </a:r>
            <a:r>
              <a:rPr lang="en-US" i="1" smtClean="0"/>
              <a:t>.T</a:t>
            </a:r>
            <a:r>
              <a:rPr lang="vi-VN" i="1"/>
              <a:t>ạo sự liên kết chặt chẽ giữa các càu trong văn bản. Trong một số trường hợp, đảo ngữ vừa nhấn mạnh vừa tạo sự liên kết</a:t>
            </a:r>
            <a:r>
              <a:rPr lang="en-US" i="1" smtClean="0"/>
              <a:t>.</a:t>
            </a:r>
          </a:p>
          <a:p>
            <a:r>
              <a:rPr lang="en-US" i="1" smtClean="0"/>
              <a:t>- Câu </a:t>
            </a:r>
            <a:r>
              <a:rPr lang="en-US" i="1"/>
              <a:t>hỏi tu từ là câu có đặc điểm hình thức của câu hỏi nhưng không dùng để hỏi mà dùng để gián tiếp biểu thị các mục đích giao tiếp khác như cắu khiến, biểu cảm, khẳng định, phủ định.</a:t>
            </a:r>
            <a:endParaRPr lang="vi-VN"/>
          </a:p>
          <a:p>
            <a:r>
              <a:rPr lang="en-US" i="1" smtClean="0"/>
              <a:t>- Từ </a:t>
            </a:r>
            <a:r>
              <a:rPr lang="en-US" i="1"/>
              <a:t>tượng hình, từ tượng thanh:</a:t>
            </a:r>
            <a:endParaRPr lang="vi-VN"/>
          </a:p>
          <a:p>
            <a:r>
              <a:rPr lang="en-US" i="1"/>
              <a:t>+ </a:t>
            </a:r>
            <a:r>
              <a:rPr lang="vi-VN" i="1"/>
              <a:t>Từ tượng hình</a:t>
            </a:r>
            <a:r>
              <a:rPr lang="en-US" i="1"/>
              <a:t>:</a:t>
            </a:r>
            <a:r>
              <a:rPr lang="vi-VN" i="1"/>
              <a:t> là từ gợi tả hình ảnh của sự vật</a:t>
            </a:r>
            <a:r>
              <a:rPr lang="en-US" i="1"/>
              <a:t>. </a:t>
            </a:r>
            <a:endParaRPr lang="vi-VN"/>
          </a:p>
          <a:p>
            <a:r>
              <a:rPr lang="en-US" i="1"/>
              <a:t>+ </a:t>
            </a:r>
            <a:r>
              <a:rPr lang="vi-VN" i="1"/>
              <a:t>Từ tượng thanh là từ gợi tả (mô phỏng) âm thanh của tự nhiên hoặc âm thanh do con người</a:t>
            </a:r>
            <a:r>
              <a:rPr lang="en-US" i="1"/>
              <a:t>. </a:t>
            </a:r>
            <a:endParaRPr lang="vi-VN"/>
          </a:p>
          <a:p>
            <a:r>
              <a:rPr lang="en-US" i="1"/>
              <a:t>-&gt;Tác dụng: </a:t>
            </a:r>
            <a:endParaRPr lang="vi-VN"/>
          </a:p>
          <a:p>
            <a:r>
              <a:rPr lang="en-US" i="1"/>
              <a:t>+ G</a:t>
            </a:r>
            <a:r>
              <a:rPr lang="vi-VN" i="1"/>
              <a:t>ợi được hình ảnh, âm thanh cụ thể, sinh động, có giá trị biểu cảm cao</a:t>
            </a:r>
            <a:endParaRPr lang="vi-VN"/>
          </a:p>
          <a:p>
            <a:r>
              <a:rPr lang="en-US" i="1"/>
              <a:t>=&gt;T</a:t>
            </a:r>
            <a:r>
              <a:rPr lang="vi-VN" i="1"/>
              <a:t>hường được sử dụng trong thơ văn và khẩu ngữ.</a:t>
            </a:r>
            <a:r>
              <a:rPr lang="vi-VN"/>
              <a:t> </a:t>
            </a:r>
          </a:p>
          <a:p>
            <a:endParaRPr lang="vi-VN"/>
          </a:p>
        </p:txBody>
      </p:sp>
    </p:spTree>
    <p:extLst>
      <p:ext uri="{BB962C8B-B14F-4D97-AF65-F5344CB8AC3E}">
        <p14:creationId xmlns:p14="http://schemas.microsoft.com/office/powerpoint/2010/main" val="785593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p:cNvPicPr>
            <a:picLocks noChangeAspect="1"/>
          </p:cNvPicPr>
          <p:nvPr/>
        </p:nvPicPr>
        <p:blipFill rotWithShape="1">
          <a:blip r:embed="rId2">
            <a:extLst>
              <a:ext uri="{28A0092B-C50C-407E-A947-70E740481C1C}">
                <a14:useLocalDpi xmlns:a14="http://schemas.microsoft.com/office/drawing/2010/main" val="0"/>
              </a:ext>
            </a:extLst>
          </a:blip>
          <a:srcRect l="23538" r="14891"/>
          <a:stretch>
            <a:fillRect/>
          </a:stretch>
        </p:blipFill>
        <p:spPr>
          <a:xfrm>
            <a:off x="2178022" y="2302562"/>
            <a:ext cx="7814619" cy="4096512"/>
          </a:xfrm>
          <a:prstGeom prst="rect">
            <a:avLst/>
          </a:prstGeom>
        </p:spPr>
      </p:pic>
      <p:grpSp>
        <p:nvGrpSpPr>
          <p:cNvPr id="14" name="Nhóm 1"/>
          <p:cNvGrpSpPr/>
          <p:nvPr/>
        </p:nvGrpSpPr>
        <p:grpSpPr>
          <a:xfrm>
            <a:off x="2725441" y="389652"/>
            <a:ext cx="6265567" cy="1061931"/>
            <a:chOff x="4183305" y="2278837"/>
            <a:chExt cx="6265567" cy="1061931"/>
          </a:xfrm>
        </p:grpSpPr>
        <p:sp>
          <p:nvSpPr>
            <p:cNvPr id="15" name="任意多边形 32"/>
            <p:cNvSpPr/>
            <p:nvPr/>
          </p:nvSpPr>
          <p:spPr bwMode="auto">
            <a:xfrm>
              <a:off x="4183305" y="2278837"/>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1"/>
            <p:cNvSpPr>
              <a:spLocks noChangeArrowheads="1"/>
            </p:cNvSpPr>
            <p:nvPr/>
          </p:nvSpPr>
          <p:spPr bwMode="gray">
            <a:xfrm>
              <a:off x="5970081" y="2563580"/>
              <a:ext cx="4298955" cy="492443"/>
            </a:xfrm>
            <a:prstGeom prst="rect">
              <a:avLst/>
            </a:prstGeom>
            <a:noFill/>
            <a:ln>
              <a:noFill/>
            </a:ln>
          </p:spPr>
          <p:txBody>
            <a:bodyPr wrap="square" lIns="0" tIns="0" rIns="0" bIns="0">
              <a:spAutoFit/>
            </a:bodyPr>
            <a:lstStyle/>
            <a:p>
              <a:r>
                <a:rPr lang="en-US" altLang="zh-CN" sz="3200" b="1" smtClean="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THỰC HÀNH</a:t>
              </a:r>
              <a:endParaRPr lang="zh-CN" altLang="en-US" sz="3200" b="1" dirty="0">
                <a:solidFill>
                  <a:schemeClr val="bg1"/>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7"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2"/>
            <p:cNvSpPr txBox="1"/>
            <p:nvPr/>
          </p:nvSpPr>
          <p:spPr>
            <a:xfrm>
              <a:off x="5135987" y="2487201"/>
              <a:ext cx="608163"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Microsoft YaHei" panose="020B0503020204020204" charset="-122"/>
                </a:defRPr>
              </a:lvl1pPr>
            </a:lstStyle>
            <a:p>
              <a:r>
                <a:rPr lang="en-US" altLang="zh-CN" sz="4000" dirty="0" smtClean="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rPr>
                <a:t>02</a:t>
              </a:r>
              <a:endParaRPr lang="zh-CN" altLang="en-US" sz="4000" dirty="0">
                <a:ln w="12700">
                  <a:noFill/>
                </a:ln>
                <a:solidFill>
                  <a:schemeClr val="accent1">
                    <a:lumMod val="75000"/>
                  </a:schemeClr>
                </a:solidFill>
                <a:effectLst/>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23517207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=&gt; </a:t>
            </a:r>
            <a:r>
              <a:rPr lang="vi-VN" dirty="0"/>
              <a:t>Có thể rút gọn thành phần chủ ngữ thành </a:t>
            </a:r>
            <a:r>
              <a:rPr lang="vi-VN" i="1" dirty="0"/>
              <a:t>Phút yên tĩnh.</a:t>
            </a:r>
            <a:r>
              <a:rPr lang="vi-VN" dirty="0"/>
              <a:t> Nếu rút gọn như vậy, câu sẽ mất đi ý nghĩa miêu tả, hạn định </a:t>
            </a:r>
            <a:r>
              <a:rPr lang="vi-VN" i="1" dirty="0"/>
              <a:t>(của rừng ban mai</a:t>
            </a:r>
            <a:r>
              <a:rPr lang="en-US" i="1" dirty="0"/>
              <a:t>)</a:t>
            </a:r>
            <a:endParaRPr lang="en-US" dirty="0"/>
          </a:p>
        </p:txBody>
      </p:sp>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32"/>
          <p:cNvSpPr/>
          <p:nvPr/>
        </p:nvSpPr>
        <p:spPr bwMode="auto">
          <a:xfrm>
            <a:off x="94887" y="143428"/>
            <a:ext cx="11792816" cy="140932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lgn="just"/>
            <a:endParaRPr lang="zh-CN" altLang="en-US" sz="160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p:cNvSpPr/>
          <p:nvPr/>
        </p:nvSpPr>
        <p:spPr>
          <a:xfrm>
            <a:off x="2452776" y="316153"/>
            <a:ext cx="8856453" cy="523220"/>
          </a:xfrm>
          <a:prstGeom prst="rect">
            <a:avLst/>
          </a:prstGeom>
        </p:spPr>
        <p:txBody>
          <a:bodyPr wrap="square">
            <a:spAutoFit/>
          </a:bodyPr>
          <a:lstStyle/>
          <a:p>
            <a:endParaRPr lang="en-US" sz="2800" b="1" dirty="0">
              <a:solidFill>
                <a:schemeClr val="bg1"/>
              </a:solidFill>
            </a:endParaRPr>
          </a:p>
        </p:txBody>
      </p:sp>
      <p:sp>
        <p:nvSpPr>
          <p:cNvPr id="3" name="Rectangle 2"/>
          <p:cNvSpPr/>
          <p:nvPr/>
        </p:nvSpPr>
        <p:spPr>
          <a:xfrm>
            <a:off x="696844" y="2303765"/>
            <a:ext cx="10897748" cy="1384995"/>
          </a:xfrm>
          <a:prstGeom prst="rect">
            <a:avLst/>
          </a:prstGeom>
          <a:solidFill>
            <a:srgbClr val="F9F4C7"/>
          </a:solidFill>
        </p:spPr>
        <p:txBody>
          <a:bodyPr wrap="square">
            <a:spAutoFit/>
          </a:bodyPr>
          <a:lstStyle/>
          <a:p>
            <a:r>
              <a:rPr lang="en-US" sz="2800"/>
              <a:t>"Tiếng suối trong như tiếng hát xa,", so sánh âm thanh của tiếng suối với âm thanh của tiếng hát - tương đồng về đặc điểm âm thanh: hay, thánh thót và văng vẳng mơ hồ từ phía xa vọng lại.</a:t>
            </a:r>
            <a:endParaRPr lang="vi-VN" sz="2800"/>
          </a:p>
        </p:txBody>
      </p:sp>
      <p:sp>
        <p:nvSpPr>
          <p:cNvPr id="25" name="Rectangle 24"/>
          <p:cNvSpPr/>
          <p:nvPr/>
        </p:nvSpPr>
        <p:spPr>
          <a:xfrm>
            <a:off x="696844" y="5022669"/>
            <a:ext cx="10897748" cy="954107"/>
          </a:xfrm>
          <a:prstGeom prst="rect">
            <a:avLst/>
          </a:prstGeom>
          <a:solidFill>
            <a:srgbClr val="CEF6D4"/>
          </a:solidFill>
        </p:spPr>
        <p:txBody>
          <a:bodyPr wrap="square">
            <a:spAutoFit/>
          </a:bodyPr>
          <a:lstStyle/>
          <a:p>
            <a:r>
              <a:rPr lang="en-US" sz="2800" smtClean="0">
                <a:latin typeface="Times New Roman" panose="02020603050405020304" pitchFamily="18" charset="0"/>
                <a:cs typeface="Times New Roman" panose="02020603050405020304" pitchFamily="18" charset="0"/>
              </a:rPr>
              <a:t>- </a:t>
            </a:r>
            <a:r>
              <a:rPr lang="en-US" sz="2800" smtClean="0"/>
              <a:t>Cách </a:t>
            </a:r>
            <a:r>
              <a:rPr lang="en-US" sz="2800"/>
              <a:t>so sánh này khiến cho âm thanh tiếng suối trở nên có âm điệu hơn và tình cảm hơn</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76072" y="432486"/>
            <a:ext cx="10733157" cy="646331"/>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smtClean="0"/>
              <a:t>Bài tập 1:Tìm </a:t>
            </a:r>
            <a:r>
              <a:rPr lang="en-US" b="1"/>
              <a:t>biện pháp tu từ so sánh trong bài thơ </a:t>
            </a:r>
            <a:r>
              <a:rPr lang="en-US" b="1" i="1"/>
              <a:t>Cảnh khuya</a:t>
            </a:r>
            <a:r>
              <a:rPr lang="en-US" b="1"/>
              <a:t> (Hồ Chí </a:t>
            </a:r>
            <a:r>
              <a:rPr lang="en-US" b="1" smtClean="0"/>
              <a:t>Minh)? Nêu </a:t>
            </a:r>
            <a:r>
              <a:rPr lang="en-US" b="1"/>
              <a:t>tác dụng miêu tả và biểu cảm của biện pháp tu từ đó?</a:t>
            </a:r>
            <a:endParaRPr lang="vi-VN"/>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Rot="1" noChangeAspect="1" noMove="1" noResize="1" noEditPoints="1" noAdjustHandles="1" noChangeArrowheads="1" noChangeShapeType="1" noTextEdit="1"/>
          </p:cNvSpPr>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2BB38"/>
          </a:solidFill>
          <a:ln w="38100" cap="rnd">
            <a:solidFill>
              <a:srgbClr val="22BB3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5" name="任意多边形 32"/>
          <p:cNvSpPr/>
          <p:nvPr/>
        </p:nvSpPr>
        <p:spPr bwMode="auto">
          <a:xfrm>
            <a:off x="51978" y="132806"/>
            <a:ext cx="11792815"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00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Rectangle 1"/>
          <p:cNvSpPr/>
          <p:nvPr/>
        </p:nvSpPr>
        <p:spPr>
          <a:xfrm>
            <a:off x="2040217" y="261065"/>
            <a:ext cx="9434927" cy="400110"/>
          </a:xfrm>
          <a:prstGeom prst="rect">
            <a:avLst/>
          </a:prstGeom>
        </p:spPr>
        <p:txBody>
          <a:bodyPr wrap="square">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65040" y="202106"/>
            <a:ext cx="10766689"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smtClean="0"/>
              <a:t>Bài tập 2:? </a:t>
            </a:r>
            <a:r>
              <a:rPr lang="vi-VN" sz="2000"/>
              <a:t>Xác định biện pháp tu từ </a:t>
            </a:r>
            <a:r>
              <a:rPr lang="en-US" sz="2000" smtClean="0"/>
              <a:t>đảo</a:t>
            </a:r>
            <a:r>
              <a:rPr lang="vi-VN" sz="2000" smtClean="0"/>
              <a:t> </a:t>
            </a:r>
            <a:r>
              <a:rPr lang="vi-VN" sz="2000"/>
              <a:t>ng</a:t>
            </a:r>
            <a:r>
              <a:rPr lang="en-US" sz="2000"/>
              <a:t>ữ</a:t>
            </a:r>
            <a:r>
              <a:rPr lang="vi-VN" sz="2000"/>
              <a:t> trong những câu dưới đây. N</a:t>
            </a:r>
            <a:r>
              <a:rPr lang="en-US" sz="2000"/>
              <a:t>êu</a:t>
            </a:r>
            <a:r>
              <a:rPr lang="vi-VN" sz="2000"/>
              <a:t> tác dụng </a:t>
            </a:r>
            <a:r>
              <a:rPr lang="en-US" sz="2000"/>
              <a:t>của</a:t>
            </a:r>
            <a:r>
              <a:rPr lang="vi-VN" sz="2000"/>
              <a:t> mỗi biện pháp tu từ đó</a:t>
            </a:r>
            <a:r>
              <a:rPr lang="en-US" sz="2000" smtClean="0"/>
              <a:t>?</a:t>
            </a:r>
            <a:endParaRPr lang="vi-VN" sz="2000"/>
          </a:p>
        </p:txBody>
      </p:sp>
      <p:sp>
        <p:nvSpPr>
          <p:cNvPr id="6" name="TextBox 5"/>
          <p:cNvSpPr txBox="1"/>
          <p:nvPr/>
        </p:nvSpPr>
        <p:spPr>
          <a:xfrm>
            <a:off x="1136977" y="2040600"/>
            <a:ext cx="9725076" cy="1015663"/>
          </a:xfrm>
          <a:prstGeom prst="rect">
            <a:avLst/>
          </a:prstGeom>
          <a:solidFill>
            <a:srgbClr val="F9F4C7"/>
          </a:solidFill>
        </p:spPr>
        <p:txBody>
          <a:bodyPr wrap="square" rtlCol="0">
            <a:spAutoFit/>
          </a:bodyPr>
          <a:lstStyle/>
          <a:p>
            <a:pPr lvl="0"/>
            <a:r>
              <a:rPr lang="en-US" sz="2000" i="1" smtClean="0"/>
              <a:t>a,  </a:t>
            </a:r>
            <a:r>
              <a:rPr lang="vi-VN" sz="2000" i="1" smtClean="0"/>
              <a:t>Lom </a:t>
            </a:r>
            <a:r>
              <a:rPr lang="vi-VN" sz="2000" i="1"/>
              <a:t>khom dưới núi, tiều vài chú, </a:t>
            </a:r>
            <a:endParaRPr lang="vi-VN" sz="2000"/>
          </a:p>
          <a:p>
            <a:pPr lvl="0"/>
            <a:r>
              <a:rPr lang="en-US" sz="2000" i="1" smtClean="0"/>
              <a:t>b, </a:t>
            </a:r>
            <a:r>
              <a:rPr lang="vi-VN" sz="2000" i="1" smtClean="0"/>
              <a:t>Lác </a:t>
            </a:r>
            <a:r>
              <a:rPr lang="en-US" sz="2000" i="1"/>
              <a:t>đ</a:t>
            </a:r>
            <a:r>
              <a:rPr lang="vi-VN" sz="2000" i="1"/>
              <a:t>ác </a:t>
            </a:r>
            <a:r>
              <a:rPr lang="en-US" sz="2000" i="1"/>
              <a:t>b</a:t>
            </a:r>
            <a:r>
              <a:rPr lang="vi-VN" sz="2000" i="1"/>
              <a:t>ên sông, chợ </a:t>
            </a:r>
            <a:r>
              <a:rPr lang="en-US" sz="2000" i="1"/>
              <a:t>mấy</a:t>
            </a:r>
            <a:r>
              <a:rPr lang="vi-VN" sz="2000" i="1"/>
              <a:t> nhà.</a:t>
            </a:r>
            <a:endParaRPr lang="vi-VN" sz="2000"/>
          </a:p>
          <a:p>
            <a:r>
              <a:rPr lang="en-US" sz="2000" smtClean="0"/>
              <a:t>                                    </a:t>
            </a:r>
            <a:r>
              <a:rPr lang="vi-VN" sz="2000" smtClean="0"/>
              <a:t>(</a:t>
            </a:r>
            <a:r>
              <a:rPr lang="vi-VN" sz="2000"/>
              <a:t>Bà Huyện Thanh Quan)</a:t>
            </a:r>
          </a:p>
        </p:txBody>
      </p:sp>
      <p:sp>
        <p:nvSpPr>
          <p:cNvPr id="13" name="TextBox 12"/>
          <p:cNvSpPr txBox="1"/>
          <p:nvPr/>
        </p:nvSpPr>
        <p:spPr>
          <a:xfrm>
            <a:off x="1136977" y="2963930"/>
            <a:ext cx="9725076" cy="1015663"/>
          </a:xfrm>
          <a:prstGeom prst="rect">
            <a:avLst/>
          </a:prstGeom>
          <a:solidFill>
            <a:srgbClr val="CEF6D4"/>
          </a:solidFill>
        </p:spPr>
        <p:txBody>
          <a:bodyPr wrap="square" rtlCol="0">
            <a:spAutoFit/>
          </a:bodyPr>
          <a:lstStyle/>
          <a:p>
            <a:pPr lvl="0"/>
            <a:r>
              <a:rPr lang="en-US" sz="2000" i="1" smtClean="0"/>
              <a:t>c, </a:t>
            </a:r>
            <a:r>
              <a:rPr lang="vi-VN" sz="2000" i="1" smtClean="0"/>
              <a:t>Lôi </a:t>
            </a:r>
            <a:r>
              <a:rPr lang="vi-VN" sz="2000" i="1"/>
              <a:t>thôi sĩ tư vai </a:t>
            </a:r>
            <a:r>
              <a:rPr lang="en-US" sz="2000" i="1"/>
              <a:t>đ</a:t>
            </a:r>
            <a:r>
              <a:rPr lang="vi-VN" sz="2000" i="1"/>
              <a:t>eo lọ,</a:t>
            </a:r>
            <a:endParaRPr lang="vi-VN" sz="2000"/>
          </a:p>
          <a:p>
            <a:r>
              <a:rPr lang="en-US" sz="2000" i="1" smtClean="0"/>
              <a:t>   </a:t>
            </a:r>
            <a:r>
              <a:rPr lang="vi-VN" sz="2000" i="1" smtClean="0"/>
              <a:t>Ậm </a:t>
            </a:r>
            <a:r>
              <a:rPr lang="vi-VN" sz="2000" i="1"/>
              <a:t>oẹ quan trường miệng thét loa.</a:t>
            </a:r>
            <a:endParaRPr lang="vi-VN" sz="2000"/>
          </a:p>
          <a:p>
            <a:r>
              <a:rPr lang="en-US" sz="2000" smtClean="0"/>
              <a:t>                                     </a:t>
            </a:r>
            <a:r>
              <a:rPr lang="vi-VN" sz="2000" smtClean="0"/>
              <a:t>(</a:t>
            </a:r>
            <a:r>
              <a:rPr lang="vi-VN" sz="2000"/>
              <a:t>Trần T</a:t>
            </a:r>
            <a:r>
              <a:rPr lang="en-US" sz="2000"/>
              <a:t>ế</a:t>
            </a:r>
            <a:r>
              <a:rPr lang="vi-VN" sz="2000"/>
              <a:t> Xương)</a:t>
            </a:r>
          </a:p>
        </p:txBody>
      </p:sp>
      <p:sp>
        <p:nvSpPr>
          <p:cNvPr id="37" name="TextBox 36"/>
          <p:cNvSpPr txBox="1"/>
          <p:nvPr/>
        </p:nvSpPr>
        <p:spPr>
          <a:xfrm>
            <a:off x="1136978" y="3905795"/>
            <a:ext cx="9725076" cy="1015663"/>
          </a:xfrm>
          <a:prstGeom prst="rect">
            <a:avLst/>
          </a:prstGeom>
          <a:solidFill>
            <a:srgbClr val="F9F4C7"/>
          </a:solidFill>
          <a:ln>
            <a:solidFill>
              <a:srgbClr val="F9F4C7"/>
            </a:solidFill>
          </a:ln>
        </p:spPr>
        <p:txBody>
          <a:bodyPr wrap="square" rtlCol="0">
            <a:spAutoFit/>
          </a:bodyPr>
          <a:lstStyle/>
          <a:p>
            <a:pPr lvl="0"/>
            <a:r>
              <a:rPr lang="en-US" sz="2000" i="1" smtClean="0"/>
              <a:t>d, </a:t>
            </a:r>
            <a:r>
              <a:rPr lang="vi-VN" sz="2000" i="1" smtClean="0"/>
              <a:t>Thuyền </a:t>
            </a:r>
            <a:r>
              <a:rPr lang="vi-VN" sz="2000" i="1"/>
              <a:t>về nước lại, sầu trăm ng</a:t>
            </a:r>
            <a:r>
              <a:rPr lang="en-US" sz="2000" i="1"/>
              <a:t>ả</a:t>
            </a:r>
            <a:r>
              <a:rPr lang="vi-VN" sz="2000" i="1"/>
              <a:t>;</a:t>
            </a:r>
            <a:endParaRPr lang="vi-VN" sz="2000"/>
          </a:p>
          <a:p>
            <a:r>
              <a:rPr lang="en-US" sz="2000" i="1" smtClean="0"/>
              <a:t>    </a:t>
            </a:r>
            <a:r>
              <a:rPr lang="vi-VN" sz="2000" i="1" smtClean="0"/>
              <a:t>C</a:t>
            </a:r>
            <a:r>
              <a:rPr lang="en-US" sz="2000" i="1"/>
              <a:t>ủ</a:t>
            </a:r>
            <a:r>
              <a:rPr lang="vi-VN" sz="2000" i="1"/>
              <a:t>i một cành kh</a:t>
            </a:r>
            <a:r>
              <a:rPr lang="en-US" sz="2000" i="1"/>
              <a:t>ô</a:t>
            </a:r>
            <a:r>
              <a:rPr lang="vi-VN" sz="2000" i="1"/>
              <a:t> lạc m</a:t>
            </a:r>
            <a:r>
              <a:rPr lang="en-US" sz="2000" i="1"/>
              <a:t>ấy</a:t>
            </a:r>
            <a:r>
              <a:rPr lang="vi-VN" sz="2000" i="1"/>
              <a:t> dòng.</a:t>
            </a:r>
            <a:endParaRPr lang="vi-VN" sz="2000"/>
          </a:p>
          <a:p>
            <a:r>
              <a:rPr lang="en-US" sz="2000" smtClean="0"/>
              <a:t>                                          </a:t>
            </a:r>
            <a:r>
              <a:rPr lang="vi-VN" sz="2000" smtClean="0"/>
              <a:t>(</a:t>
            </a:r>
            <a:r>
              <a:rPr lang="vi-VN" sz="2000"/>
              <a:t>Huy Cận)</a:t>
            </a:r>
          </a:p>
        </p:txBody>
      </p:sp>
      <p:sp>
        <p:nvSpPr>
          <p:cNvPr id="39" name="TextBox 38"/>
          <p:cNvSpPr txBox="1"/>
          <p:nvPr/>
        </p:nvSpPr>
        <p:spPr>
          <a:xfrm>
            <a:off x="1136978" y="4932080"/>
            <a:ext cx="9725077" cy="1015663"/>
          </a:xfrm>
          <a:prstGeom prst="rect">
            <a:avLst/>
          </a:prstGeom>
          <a:solidFill>
            <a:srgbClr val="CEF6D4"/>
          </a:solidFill>
        </p:spPr>
        <p:txBody>
          <a:bodyPr wrap="square" rtlCol="0">
            <a:spAutoFit/>
          </a:bodyPr>
          <a:lstStyle/>
          <a:p>
            <a:pPr lvl="0"/>
            <a:r>
              <a:rPr lang="en-US" sz="2000" i="1" smtClean="0"/>
              <a:t>e, Đã</a:t>
            </a:r>
            <a:r>
              <a:rPr lang="vi-VN" sz="2000" i="1" smtClean="0"/>
              <a:t> </a:t>
            </a:r>
            <a:r>
              <a:rPr lang="vi-VN" sz="2000" i="1"/>
              <a:t>tan tác những </a:t>
            </a:r>
            <a:r>
              <a:rPr lang="en-US" sz="2000" i="1"/>
              <a:t>bóng</a:t>
            </a:r>
            <a:r>
              <a:rPr lang="vi-VN" sz="2000" i="1"/>
              <a:t> thù hắc ám</a:t>
            </a:r>
            <a:endParaRPr lang="vi-VN" sz="2000"/>
          </a:p>
          <a:p>
            <a:r>
              <a:rPr lang="en-US" sz="2000" i="1" smtClean="0"/>
              <a:t>    </a:t>
            </a:r>
            <a:r>
              <a:rPr lang="vi-VN" sz="2000" i="1" smtClean="0"/>
              <a:t>Đã </a:t>
            </a:r>
            <a:r>
              <a:rPr lang="vi-VN" sz="2000" i="1"/>
              <a:t>s</a:t>
            </a:r>
            <a:r>
              <a:rPr lang="en-US" sz="2000" i="1"/>
              <a:t>áng</a:t>
            </a:r>
            <a:r>
              <a:rPr lang="vi-VN" sz="2000" i="1"/>
              <a:t> lại trời thu tháng Tám</a:t>
            </a:r>
            <a:endParaRPr lang="vi-VN" sz="2000"/>
          </a:p>
          <a:p>
            <a:r>
              <a:rPr lang="en-US" sz="2000" smtClean="0"/>
              <a:t>                                          </a:t>
            </a:r>
            <a:r>
              <a:rPr lang="vi-VN" sz="2000" smtClean="0"/>
              <a:t>(</a:t>
            </a:r>
            <a:r>
              <a:rPr lang="vi-VN" sz="2000"/>
              <a:t>Tố H</a:t>
            </a:r>
            <a:r>
              <a:rPr lang="en-US" sz="2000"/>
              <a:t>ữ</a:t>
            </a:r>
            <a:r>
              <a:rPr lang="vi-VN" sz="2000"/>
              <a:t>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7" grpId="0" animBg="1"/>
      <p:bldP spid="39" grpId="0" animBg="1"/>
    </p:bld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413224"/>
      </a:dk2>
      <a:lt2>
        <a:srgbClr val="E8E2E7"/>
      </a:lt2>
      <a:accent1>
        <a:srgbClr val="22BB38"/>
      </a:accent1>
      <a:accent2>
        <a:srgbClr val="41B915"/>
      </a:accent2>
      <a:accent3>
        <a:srgbClr val="82AF20"/>
      </a:accent3>
      <a:accent4>
        <a:srgbClr val="B2A214"/>
      </a:accent4>
      <a:accent5>
        <a:srgbClr val="E6842A"/>
      </a:accent5>
      <a:accent6>
        <a:srgbClr val="D42418"/>
      </a:accent6>
      <a:hlink>
        <a:srgbClr val="A27C3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2381</Words>
  <Application>Microsoft Office PowerPoint</Application>
  <PresentationFormat>Custom</PresentationFormat>
  <Paragraphs>202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SketchyVTI</vt:lpstr>
      <vt:lpstr>THỰC HÀNH TIẾNG VIỆT</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VẬN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Ánh Nguyệt</dc:creator>
  <cp:lastModifiedBy>21AK22</cp:lastModifiedBy>
  <cp:revision>328</cp:revision>
  <dcterms:created xsi:type="dcterms:W3CDTF">2021-07-11T08:12:00Z</dcterms:created>
  <dcterms:modified xsi:type="dcterms:W3CDTF">2023-06-25T07:53:29Z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5F9B4F7BE8C04F9CBA6221CDA9F2089B</vt:lpwstr>
  </property>
  <property fmtid="{D5CDD505-2E9C-101B-9397-08002B2CF9AE}" pid="3" name="KSOProductBuildVer">
    <vt:lpwstr>1033-11.2.0.11306</vt:lpwstr>
  </property>
</Properties>
</file>