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88" r:id="rId2"/>
    <p:sldId id="258" r:id="rId3"/>
    <p:sldId id="308" r:id="rId4"/>
    <p:sldId id="259" r:id="rId5"/>
    <p:sldId id="286" r:id="rId6"/>
    <p:sldId id="264" r:id="rId7"/>
    <p:sldId id="305" r:id="rId8"/>
    <p:sldId id="294" r:id="rId9"/>
    <p:sldId id="291" r:id="rId10"/>
    <p:sldId id="289" r:id="rId11"/>
    <p:sldId id="309" r:id="rId12"/>
    <p:sldId id="292" r:id="rId13"/>
    <p:sldId id="293" r:id="rId14"/>
    <p:sldId id="307" r:id="rId15"/>
    <p:sldId id="290" r:id="rId16"/>
    <p:sldId id="295" r:id="rId17"/>
    <p:sldId id="296" r:id="rId18"/>
    <p:sldId id="297" r:id="rId19"/>
    <p:sldId id="298" r:id="rId20"/>
    <p:sldId id="299" r:id="rId21"/>
    <p:sldId id="312" r:id="rId22"/>
    <p:sldId id="276" r:id="rId23"/>
    <p:sldId id="311" r:id="rId24"/>
    <p:sldId id="281" r:id="rId25"/>
    <p:sldId id="282" r:id="rId26"/>
    <p:sldId id="283" r:id="rId27"/>
    <p:sldId id="300" r:id="rId28"/>
    <p:sldId id="301" r:id="rId29"/>
    <p:sldId id="302" r:id="rId30"/>
    <p:sldId id="303" r:id="rId31"/>
    <p:sldId id="304" r:id="rId32"/>
    <p:sldId id="284" r:id="rId33"/>
    <p:sldId id="285"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006" autoAdjust="0"/>
  </p:normalViewPr>
  <p:slideViewPr>
    <p:cSldViewPr snapToGrid="0">
      <p:cViewPr>
        <p:scale>
          <a:sx n="75" d="100"/>
          <a:sy n="75" d="100"/>
        </p:scale>
        <p:origin x="1176" y="-6"/>
      </p:cViewPr>
      <p:guideLst/>
    </p:cSldViewPr>
  </p:slideViewPr>
  <p:notesTextViewPr>
    <p:cViewPr>
      <p:scale>
        <a:sx n="1" d="1"/>
        <a:sy n="1" d="1"/>
      </p:scale>
      <p:origin x="0" y="0"/>
    </p:cViewPr>
  </p:notesTextViewPr>
  <p:sorterViewPr>
    <p:cViewPr>
      <p:scale>
        <a:sx n="100" d="100"/>
        <a:sy n="100" d="100"/>
      </p:scale>
      <p:origin x="0" y="-2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7F85E-5723-4725-9A8A-675CBD5361D8}"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FB582-6798-4BFD-B3C4-F2FB829A6CB1}" type="slidenum">
              <a:rPr lang="en-US" smtClean="0"/>
              <a:t>‹#›</a:t>
            </a:fld>
            <a:endParaRPr lang="en-US"/>
          </a:p>
        </p:txBody>
      </p:sp>
    </p:spTree>
    <p:extLst>
      <p:ext uri="{BB962C8B-B14F-4D97-AF65-F5344CB8AC3E}">
        <p14:creationId xmlns:p14="http://schemas.microsoft.com/office/powerpoint/2010/main" val="252364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F62C74-FA2A-4405-B6F6-5B6C072F6C48}" type="slidenum">
              <a:rPr lang="en-US" smtClean="0"/>
              <a:pPr eaLnBrk="1" hangingPunct="1"/>
              <a:t>1</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01401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400" kern="1200">
                <a:solidFill>
                  <a:schemeClr val="tx1"/>
                </a:solidFill>
                <a:latin typeface="Times New Roman" panose="02020603050405020304" pitchFamily="18" charset="0"/>
                <a:ea typeface="+mn-ea"/>
                <a:cs typeface="Times New Roman" panose="02020603050405020304" pitchFamily="18" charset="0"/>
              </a:rPr>
              <a:t>Khi bạn thực hiện thay đổi này, bạn sẽ thấy rằng nhân vật Mèo sẽ trước tiên hỏi về vị trí của lò sưởi và sau đó mới chạy một đoạn và kêu rằng nó lạnh quá và không có lò sưởi. Điều này tạo ra một thứ tự khác trong câu chuyện so với việc kêu trước khi chạy.</a:t>
            </a:r>
          </a:p>
          <a:p>
            <a:pPr algn="just"/>
            <a:r>
              <a:rPr lang="vi-VN" sz="1400" kern="1200">
                <a:solidFill>
                  <a:schemeClr val="tx1"/>
                </a:solidFill>
                <a:latin typeface="Times New Roman" panose="02020603050405020304" pitchFamily="18" charset="0"/>
                <a:ea typeface="+mn-ea"/>
                <a:cs typeface="Times New Roman" panose="02020603050405020304" pitchFamily="18" charset="0"/>
              </a:rPr>
              <a:t>Vì vậy, thay đổi bước 2 cho bước 4 sẽ ảnh hưởng đến thứ tự các hoạt động của chương trình và tạo ra sự khác biệt trong cách câu chuyện được diễn tả.</a:t>
            </a:r>
            <a:endParaRPr lang="en-US" sz="140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4FB582-6798-4BFD-B3C4-F2FB829A6CB1}" type="slidenum">
              <a:rPr lang="en-US" smtClean="0"/>
              <a:t>11</a:t>
            </a:fld>
            <a:endParaRPr lang="en-US"/>
          </a:p>
        </p:txBody>
      </p:sp>
    </p:spTree>
    <p:extLst>
      <p:ext uri="{BB962C8B-B14F-4D97-AF65-F5344CB8AC3E}">
        <p14:creationId xmlns:p14="http://schemas.microsoft.com/office/powerpoint/2010/main" val="4148459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Từ những hoạt động trên của HS </a:t>
            </a:r>
            <a:r>
              <a:rPr lang="en-US">
                <a:sym typeface="Wingdings" panose="05000000000000000000" pitchFamily="2" charset="2"/>
              </a:rPr>
              <a:t> </a:t>
            </a:r>
            <a:r>
              <a:rPr lang="en-US"/>
              <a:t>chốt kiến thức phần ghi bảng.</a:t>
            </a:r>
          </a:p>
        </p:txBody>
      </p:sp>
      <p:sp>
        <p:nvSpPr>
          <p:cNvPr id="4" name="Slide Number Placeholder 3"/>
          <p:cNvSpPr>
            <a:spLocks noGrp="1"/>
          </p:cNvSpPr>
          <p:nvPr>
            <p:ph type="sldNum" sz="quarter" idx="5"/>
          </p:nvPr>
        </p:nvSpPr>
        <p:spPr/>
        <p:txBody>
          <a:bodyPr/>
          <a:lstStyle/>
          <a:p>
            <a:fld id="{1F4FB582-6798-4BFD-B3C4-F2FB829A6CB1}" type="slidenum">
              <a:rPr lang="en-US" smtClean="0"/>
              <a:t>12</a:t>
            </a:fld>
            <a:endParaRPr lang="en-US"/>
          </a:p>
        </p:txBody>
      </p:sp>
    </p:spTree>
    <p:extLst>
      <p:ext uri="{BB962C8B-B14F-4D97-AF65-F5344CB8AC3E}">
        <p14:creationId xmlns:p14="http://schemas.microsoft.com/office/powerpoint/2010/main" val="3122422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FB582-6798-4BFD-B3C4-F2FB829A6CB1}" type="slidenum">
              <a:rPr lang="en-US" smtClean="0"/>
              <a:t>15</a:t>
            </a:fld>
            <a:endParaRPr lang="en-US"/>
          </a:p>
        </p:txBody>
      </p:sp>
    </p:spTree>
    <p:extLst>
      <p:ext uri="{BB962C8B-B14F-4D97-AF65-F5344CB8AC3E}">
        <p14:creationId xmlns:p14="http://schemas.microsoft.com/office/powerpoint/2010/main" val="1712993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Chia lớp thành 2 nhóm: Nam (H</a:t>
            </a:r>
            <a:r>
              <a:rPr lang="vi-VN"/>
              <a:t>ư</a:t>
            </a:r>
            <a:r>
              <a:rPr lang="en-US"/>
              <a:t>ơu) và Nữ (Mèo)</a:t>
            </a:r>
          </a:p>
        </p:txBody>
      </p:sp>
      <p:sp>
        <p:nvSpPr>
          <p:cNvPr id="4" name="Slide Number Placeholder 3"/>
          <p:cNvSpPr>
            <a:spLocks noGrp="1"/>
          </p:cNvSpPr>
          <p:nvPr>
            <p:ph type="sldNum" sz="quarter" idx="5"/>
          </p:nvPr>
        </p:nvSpPr>
        <p:spPr/>
        <p:txBody>
          <a:bodyPr/>
          <a:lstStyle/>
          <a:p>
            <a:fld id="{1F4FB582-6798-4BFD-B3C4-F2FB829A6CB1}" type="slidenum">
              <a:rPr lang="en-US" smtClean="0"/>
              <a:t>18</a:t>
            </a:fld>
            <a:endParaRPr lang="en-US"/>
          </a:p>
        </p:txBody>
      </p:sp>
    </p:spTree>
    <p:extLst>
      <p:ext uri="{BB962C8B-B14F-4D97-AF65-F5344CB8AC3E}">
        <p14:creationId xmlns:p14="http://schemas.microsoft.com/office/powerpoint/2010/main" val="157065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E1EE00-E5EB-4B91-85A8-79BE75B154E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0950-2097-486C-A4F8-7E96C990B728}" type="slidenum">
              <a:rPr lang="en-US" smtClean="0"/>
              <a:t>‹#›</a:t>
            </a:fld>
            <a:endParaRPr lang="en-US"/>
          </a:p>
        </p:txBody>
      </p:sp>
    </p:spTree>
    <p:extLst>
      <p:ext uri="{BB962C8B-B14F-4D97-AF65-F5344CB8AC3E}">
        <p14:creationId xmlns:p14="http://schemas.microsoft.com/office/powerpoint/2010/main" val="341868950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E1EE00-E5EB-4B91-85A8-79BE75B154E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0950-2097-486C-A4F8-7E96C990B728}" type="slidenum">
              <a:rPr lang="en-US" smtClean="0"/>
              <a:t>‹#›</a:t>
            </a:fld>
            <a:endParaRPr lang="en-US"/>
          </a:p>
        </p:txBody>
      </p:sp>
    </p:spTree>
    <p:extLst>
      <p:ext uri="{BB962C8B-B14F-4D97-AF65-F5344CB8AC3E}">
        <p14:creationId xmlns:p14="http://schemas.microsoft.com/office/powerpoint/2010/main" val="90744471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E1EE00-E5EB-4B91-85A8-79BE75B154E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0950-2097-486C-A4F8-7E96C990B728}" type="slidenum">
              <a:rPr lang="en-US" smtClean="0"/>
              <a:t>‹#›</a:t>
            </a:fld>
            <a:endParaRPr lang="en-US"/>
          </a:p>
        </p:txBody>
      </p:sp>
    </p:spTree>
    <p:extLst>
      <p:ext uri="{BB962C8B-B14F-4D97-AF65-F5344CB8AC3E}">
        <p14:creationId xmlns:p14="http://schemas.microsoft.com/office/powerpoint/2010/main" val="125683944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E1EE00-E5EB-4B91-85A8-79BE75B154E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0950-2097-486C-A4F8-7E96C990B728}" type="slidenum">
              <a:rPr lang="en-US" smtClean="0"/>
              <a:t>‹#›</a:t>
            </a:fld>
            <a:endParaRPr lang="en-US"/>
          </a:p>
        </p:txBody>
      </p:sp>
    </p:spTree>
    <p:extLst>
      <p:ext uri="{BB962C8B-B14F-4D97-AF65-F5344CB8AC3E}">
        <p14:creationId xmlns:p14="http://schemas.microsoft.com/office/powerpoint/2010/main" val="97319587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E1EE00-E5EB-4B91-85A8-79BE75B154E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0950-2097-486C-A4F8-7E96C990B728}" type="slidenum">
              <a:rPr lang="en-US" smtClean="0"/>
              <a:t>‹#›</a:t>
            </a:fld>
            <a:endParaRPr lang="en-US"/>
          </a:p>
        </p:txBody>
      </p:sp>
    </p:spTree>
    <p:extLst>
      <p:ext uri="{BB962C8B-B14F-4D97-AF65-F5344CB8AC3E}">
        <p14:creationId xmlns:p14="http://schemas.microsoft.com/office/powerpoint/2010/main" val="426190455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E1EE00-E5EB-4B91-85A8-79BE75B154E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F0950-2097-486C-A4F8-7E96C990B728}" type="slidenum">
              <a:rPr lang="en-US" smtClean="0"/>
              <a:t>‹#›</a:t>
            </a:fld>
            <a:endParaRPr lang="en-US"/>
          </a:p>
        </p:txBody>
      </p:sp>
    </p:spTree>
    <p:extLst>
      <p:ext uri="{BB962C8B-B14F-4D97-AF65-F5344CB8AC3E}">
        <p14:creationId xmlns:p14="http://schemas.microsoft.com/office/powerpoint/2010/main" val="154765392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E1EE00-E5EB-4B91-85A8-79BE75B154E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0F0950-2097-486C-A4F8-7E96C990B728}" type="slidenum">
              <a:rPr lang="en-US" smtClean="0"/>
              <a:t>‹#›</a:t>
            </a:fld>
            <a:endParaRPr lang="en-US"/>
          </a:p>
        </p:txBody>
      </p:sp>
    </p:spTree>
    <p:extLst>
      <p:ext uri="{BB962C8B-B14F-4D97-AF65-F5344CB8AC3E}">
        <p14:creationId xmlns:p14="http://schemas.microsoft.com/office/powerpoint/2010/main" val="339735314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E1EE00-E5EB-4B91-85A8-79BE75B154E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0F0950-2097-486C-A4F8-7E96C990B728}" type="slidenum">
              <a:rPr lang="en-US" smtClean="0"/>
              <a:t>‹#›</a:t>
            </a:fld>
            <a:endParaRPr lang="en-US"/>
          </a:p>
        </p:txBody>
      </p:sp>
    </p:spTree>
    <p:extLst>
      <p:ext uri="{BB962C8B-B14F-4D97-AF65-F5344CB8AC3E}">
        <p14:creationId xmlns:p14="http://schemas.microsoft.com/office/powerpoint/2010/main" val="250822433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1EE00-E5EB-4B91-85A8-79BE75B154E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0F0950-2097-486C-A4F8-7E96C990B728}" type="slidenum">
              <a:rPr lang="en-US" smtClean="0"/>
              <a:t>‹#›</a:t>
            </a:fld>
            <a:endParaRPr lang="en-US"/>
          </a:p>
        </p:txBody>
      </p:sp>
    </p:spTree>
    <p:extLst>
      <p:ext uri="{BB962C8B-B14F-4D97-AF65-F5344CB8AC3E}">
        <p14:creationId xmlns:p14="http://schemas.microsoft.com/office/powerpoint/2010/main" val="303663858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0E1EE00-E5EB-4B91-85A8-79BE75B154E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F0950-2097-486C-A4F8-7E96C990B728}" type="slidenum">
              <a:rPr lang="en-US" smtClean="0"/>
              <a:t>‹#›</a:t>
            </a:fld>
            <a:endParaRPr lang="en-US"/>
          </a:p>
        </p:txBody>
      </p:sp>
    </p:spTree>
    <p:extLst>
      <p:ext uri="{BB962C8B-B14F-4D97-AF65-F5344CB8AC3E}">
        <p14:creationId xmlns:p14="http://schemas.microsoft.com/office/powerpoint/2010/main" val="76472592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0E1EE00-E5EB-4B91-85A8-79BE75B154E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F0950-2097-486C-A4F8-7E96C990B728}" type="slidenum">
              <a:rPr lang="en-US" smtClean="0"/>
              <a:t>‹#›</a:t>
            </a:fld>
            <a:endParaRPr lang="en-US"/>
          </a:p>
        </p:txBody>
      </p:sp>
    </p:spTree>
    <p:extLst>
      <p:ext uri="{BB962C8B-B14F-4D97-AF65-F5344CB8AC3E}">
        <p14:creationId xmlns:p14="http://schemas.microsoft.com/office/powerpoint/2010/main" val="369658651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0E1EE00-E5EB-4B91-85A8-79BE75B154EC}" type="datetimeFigureOut">
              <a:rPr lang="en-US" smtClean="0"/>
              <a:t>12/7/2023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B0F0950-2097-486C-A4F8-7E96C990B728}" type="slidenum">
              <a:rPr lang="en-US" smtClean="0"/>
              <a:t>‹#›</a:t>
            </a:fld>
            <a:endParaRPr lang="en-US"/>
          </a:p>
        </p:txBody>
      </p:sp>
    </p:spTree>
    <p:extLst>
      <p:ext uri="{BB962C8B-B14F-4D97-AF65-F5344CB8AC3E}">
        <p14:creationId xmlns:p14="http://schemas.microsoft.com/office/powerpoint/2010/main" val="19912463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p14:dur="0" advClick="0"/>
    </mc:Choice>
    <mc:Fallback>
      <p:transition advClick="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17.png"/><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5.pn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10.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9.wdp"/><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1.wdp"/></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22.png"/><Relationship Id="rId4" Type="http://schemas.microsoft.com/office/2007/relationships/hdphoto" Target="../media/hdphoto12.wdp"/></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4.wdp"/><Relationship Id="rId7" Type="http://schemas.microsoft.com/office/2007/relationships/hdphoto" Target="../media/hdphoto16.wdp"/><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5" Type="http://schemas.microsoft.com/office/2007/relationships/hdphoto" Target="../media/hdphoto15.wdp"/><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7.wdp"/></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C5566F2-F022-4351-BAFB-D5455D797763}"/>
              </a:ext>
            </a:extLst>
          </p:cNvPr>
          <p:cNvSpPr/>
          <p:nvPr/>
        </p:nvSpPr>
        <p:spPr>
          <a:xfrm>
            <a:off x="0" y="0"/>
            <a:ext cx="9144000" cy="79828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C9C0577-41E9-4CF0-B3D1-EB3752976A3D}"/>
              </a:ext>
            </a:extLst>
          </p:cNvPr>
          <p:cNvSpPr/>
          <p:nvPr/>
        </p:nvSpPr>
        <p:spPr>
          <a:xfrm>
            <a:off x="-43544" y="5020931"/>
            <a:ext cx="9187543" cy="12256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1026" name="Picture 2" descr="Hình ảnh Biểu Tượng Hình Giới Sáng Tạo Của ý Tưởng Di động PNG Miễn Phí Tải  Về - Lovepik">
            <a:extLst>
              <a:ext uri="{FF2B5EF4-FFF2-40B4-BE49-F238E27FC236}">
                <a16:creationId xmlns:a16="http://schemas.microsoft.com/office/drawing/2014/main" id="{3539AA71-DCA0-4888-8F24-C7D46E03384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95566" y="-137135"/>
            <a:ext cx="1125012" cy="11250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E92F365-D722-491E-94FB-E9EF28F5B652}"/>
              </a:ext>
            </a:extLst>
          </p:cNvPr>
          <p:cNvSpPr txBox="1"/>
          <p:nvPr/>
        </p:nvSpPr>
        <p:spPr>
          <a:xfrm>
            <a:off x="538663" y="-47125"/>
            <a:ext cx="2568460" cy="743345"/>
          </a:xfrm>
          <a:prstGeom prst="rect">
            <a:avLst/>
          </a:prstGeom>
          <a:noFill/>
        </p:spPr>
        <p:txBody>
          <a:bodyPr wrap="none" rtlCol="0">
            <a:spAutoFit/>
          </a:bodyPr>
          <a:lstStyle/>
          <a:p>
            <a:pPr>
              <a:lnSpc>
                <a:spcPct val="150000"/>
              </a:lnSpc>
            </a:pPr>
            <a:r>
              <a:rPr lang="en-US" sz="1500" b="1">
                <a:latin typeface="Times New Roman" panose="02020603050405020304" pitchFamily="18" charset="0"/>
                <a:cs typeface="Times New Roman" panose="02020603050405020304" pitchFamily="18" charset="0"/>
              </a:rPr>
              <a:t>PHÒNG GD&amp;ĐT:…………..</a:t>
            </a:r>
          </a:p>
          <a:p>
            <a:pPr>
              <a:lnSpc>
                <a:spcPct val="150000"/>
              </a:lnSpc>
            </a:pPr>
            <a:r>
              <a:rPr lang="en-US" sz="1500" b="1">
                <a:latin typeface="Times New Roman" panose="02020603050405020304" pitchFamily="18" charset="0"/>
                <a:cs typeface="Times New Roman" panose="02020603050405020304" pitchFamily="18" charset="0"/>
              </a:rPr>
              <a:t>TRƯỜNG THCS: …………</a:t>
            </a:r>
          </a:p>
        </p:txBody>
      </p:sp>
      <p:sp>
        <p:nvSpPr>
          <p:cNvPr id="9" name="TextBox 8">
            <a:extLst>
              <a:ext uri="{FF2B5EF4-FFF2-40B4-BE49-F238E27FC236}">
                <a16:creationId xmlns:a16="http://schemas.microsoft.com/office/drawing/2014/main" id="{9B33005A-D712-4600-96D4-426A493AE27A}"/>
              </a:ext>
            </a:extLst>
          </p:cNvPr>
          <p:cNvSpPr txBox="1"/>
          <p:nvPr/>
        </p:nvSpPr>
        <p:spPr>
          <a:xfrm>
            <a:off x="2672336" y="1003962"/>
            <a:ext cx="3755782" cy="507831"/>
          </a:xfrm>
          <a:prstGeom prst="rect">
            <a:avLst/>
          </a:prstGeom>
          <a:noFill/>
        </p:spPr>
        <p:txBody>
          <a:bodyPr wrap="square" rtlCol="0">
            <a:spAutoFit/>
          </a:bodyPr>
          <a:lstStyle/>
          <a:p>
            <a:pPr algn="ctr"/>
            <a:r>
              <a:rPr lang="en-US" sz="27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MÔN: TIN HỌC 8</a:t>
            </a:r>
          </a:p>
        </p:txBody>
      </p:sp>
      <p:sp>
        <p:nvSpPr>
          <p:cNvPr id="47" name="TextBox 46">
            <a:extLst>
              <a:ext uri="{FF2B5EF4-FFF2-40B4-BE49-F238E27FC236}">
                <a16:creationId xmlns:a16="http://schemas.microsoft.com/office/drawing/2014/main" id="{54F2E632-0357-4A87-8889-4FD11223B1F5}"/>
              </a:ext>
            </a:extLst>
          </p:cNvPr>
          <p:cNvSpPr txBox="1"/>
          <p:nvPr/>
        </p:nvSpPr>
        <p:spPr>
          <a:xfrm>
            <a:off x="266940" y="1482100"/>
            <a:ext cx="9137939" cy="1200329"/>
          </a:xfrm>
          <a:prstGeom prst="rect">
            <a:avLst/>
          </a:prstGeom>
          <a:noFill/>
        </p:spPr>
        <p:txBody>
          <a:bodyPr wrap="square" rtlCol="0">
            <a:spAutoFit/>
          </a:bodyPr>
          <a:lstStyle/>
          <a:p>
            <a:pPr algn="ctr">
              <a:spcBef>
                <a:spcPct val="50000"/>
              </a:spcBef>
            </a:pPr>
            <a:r>
              <a:rPr lang="en-US" sz="3600" b="1">
                <a:solidFill>
                  <a:srgbClr val="FF0000"/>
                </a:solidFill>
                <a:latin typeface="Times New Roman" panose="02020603050405020304" pitchFamily="18" charset="0"/>
                <a:cs typeface="Times New Roman" panose="02020603050405020304" pitchFamily="18" charset="0"/>
              </a:rPr>
              <a:t>BÀI 1. THỂ HIỆN CẤU TRÚC TUẦN TỰ TRONG CHƯ</a:t>
            </a:r>
            <a:r>
              <a:rPr lang="vi-VN" sz="3600" b="1">
                <a:solidFill>
                  <a:srgbClr val="FF0000"/>
                </a:solidFill>
                <a:latin typeface="Times New Roman" panose="02020603050405020304" pitchFamily="18" charset="0"/>
                <a:cs typeface="Times New Roman" panose="02020603050405020304" pitchFamily="18" charset="0"/>
              </a:rPr>
              <a:t>Ơ</a:t>
            </a:r>
            <a:r>
              <a:rPr lang="en-US" sz="3600" b="1">
                <a:solidFill>
                  <a:srgbClr val="FF0000"/>
                </a:solidFill>
                <a:latin typeface="Times New Roman" panose="02020603050405020304" pitchFamily="18" charset="0"/>
                <a:cs typeface="Times New Roman" panose="02020603050405020304" pitchFamily="18" charset="0"/>
              </a:rPr>
              <a:t>NG TRÌNH</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BBD8E061-90C2-47C8-87D4-4B4B2A295E36}"/>
              </a:ext>
            </a:extLst>
          </p:cNvPr>
          <p:cNvSpPr txBox="1"/>
          <p:nvPr/>
        </p:nvSpPr>
        <p:spPr>
          <a:xfrm>
            <a:off x="2200502" y="2763651"/>
            <a:ext cx="5300663" cy="1133965"/>
          </a:xfrm>
          <a:prstGeom prst="rect">
            <a:avLst/>
          </a:prstGeom>
          <a:noFill/>
        </p:spPr>
        <p:txBody>
          <a:bodyPr wrap="square" rtlCol="0">
            <a:spAutoFit/>
          </a:bodyPr>
          <a:lstStyle/>
          <a:p>
            <a:pPr algn="ctr">
              <a:lnSpc>
                <a:spcPct val="150000"/>
              </a:lnSpc>
            </a:pPr>
            <a:r>
              <a:rPr lang="en-US" sz="2400" b="1">
                <a:latin typeface="Times New Roman" panose="02020603050405020304" pitchFamily="18" charset="0"/>
                <a:cs typeface="Times New Roman" panose="02020603050405020304" pitchFamily="18" charset="0"/>
              </a:rPr>
              <a:t>Giáo viên: ………..</a:t>
            </a:r>
          </a:p>
          <a:p>
            <a:pPr algn="ctr">
              <a:lnSpc>
                <a:spcPct val="150000"/>
              </a:lnSpc>
            </a:pPr>
            <a:r>
              <a:rPr lang="en-US" sz="2400" b="1">
                <a:latin typeface="Times New Roman" panose="02020603050405020304" pitchFamily="18" charset="0"/>
                <a:cs typeface="Times New Roman" panose="02020603050405020304" pitchFamily="18" charset="0"/>
              </a:rPr>
              <a:t>Năm học 2023 - 2024</a:t>
            </a:r>
          </a:p>
        </p:txBody>
      </p:sp>
      <p:pic>
        <p:nvPicPr>
          <p:cNvPr id="2050" name="Picture 2" descr="Giáo dục Giáo viên Clip nghệ thuật Hình ảnh - Cô giáo, png tải về - Miễn  phí trong suốt Phim Hoạt Hình png Tải về.">
            <a:extLst>
              <a:ext uri="{FF2B5EF4-FFF2-40B4-BE49-F238E27FC236}">
                <a16:creationId xmlns:a16="http://schemas.microsoft.com/office/drawing/2014/main" id="{0D871573-032B-418F-97EB-409C122070E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436" b="95128" l="4000" r="91556">
                        <a14:foregroundMark x1="35556" y1="5897" x2="40889" y2="13590"/>
                        <a14:foregroundMark x1="40889" y1="13590" x2="42444" y2="14103"/>
                        <a14:foregroundMark x1="17000" y1="8974" x2="10556" y2="20000"/>
                        <a14:foregroundMark x1="10556" y1="20000" x2="12556" y2="40897"/>
                        <a14:foregroundMark x1="12556" y1="40897" x2="12778" y2="41154"/>
                        <a14:foregroundMark x1="8222" y1="16026" x2="4222" y2="29872"/>
                        <a14:foregroundMark x1="19889" y1="5641" x2="26556" y2="12821"/>
                        <a14:foregroundMark x1="26556" y1="12821" x2="26556" y2="15000"/>
                        <a14:foregroundMark x1="31111" y1="7564" x2="31111" y2="12692"/>
                        <a14:foregroundMark x1="30444" y1="2564" x2="30444" y2="2564"/>
                        <a14:foregroundMark x1="91556" y1="19744" x2="91556" y2="19744"/>
                        <a14:foregroundMark x1="25000" y1="6538" x2="25000" y2="6538"/>
                        <a14:foregroundMark x1="26000" y1="92308" x2="26000" y2="92308"/>
                        <a14:foregroundMark x1="26000" y1="95128" x2="26000" y2="95128"/>
                      </a14:backgroundRemoval>
                    </a14:imgEffect>
                  </a14:imgLayer>
                </a14:imgProps>
              </a:ext>
              <a:ext uri="{28A0092B-C50C-407E-A947-70E740481C1C}">
                <a14:useLocalDpi xmlns:a14="http://schemas.microsoft.com/office/drawing/2010/main" val="0"/>
              </a:ext>
            </a:extLst>
          </a:blip>
          <a:srcRect/>
          <a:stretch>
            <a:fillRect/>
          </a:stretch>
        </p:blipFill>
        <p:spPr bwMode="auto">
          <a:xfrm>
            <a:off x="-6515" y="2132264"/>
            <a:ext cx="3298700" cy="285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34477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a:extLst>
              <a:ext uri="{FF2B5EF4-FFF2-40B4-BE49-F238E27FC236}">
                <a16:creationId xmlns:a16="http://schemas.microsoft.com/office/drawing/2014/main" id="{3EAFC35C-3AF1-4CF0-98C0-B9CE947373BE}"/>
              </a:ext>
            </a:extLst>
          </p:cNvPr>
          <p:cNvSpPr/>
          <p:nvPr/>
        </p:nvSpPr>
        <p:spPr>
          <a:xfrm>
            <a:off x="0" y="0"/>
            <a:ext cx="9144000" cy="1229344"/>
          </a:xfrm>
          <a:prstGeom prst="wedgeRectCallout">
            <a:avLst>
              <a:gd name="adj1" fmla="val -45595"/>
              <a:gd name="adj2" fmla="val 8729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3CC"/>
              </a:solidFill>
            </a:endParaRPr>
          </a:p>
        </p:txBody>
      </p:sp>
      <p:sp>
        <p:nvSpPr>
          <p:cNvPr id="2" name="Rectangle 1">
            <a:extLst>
              <a:ext uri="{FF2B5EF4-FFF2-40B4-BE49-F238E27FC236}">
                <a16:creationId xmlns:a16="http://schemas.microsoft.com/office/drawing/2014/main" id="{127AE865-D8E4-4924-9783-C9DC6A59D392}"/>
              </a:ext>
            </a:extLst>
          </p:cNvPr>
          <p:cNvSpPr/>
          <p:nvPr/>
        </p:nvSpPr>
        <p:spPr>
          <a:xfrm>
            <a:off x="188686" y="29015"/>
            <a:ext cx="8955314" cy="1200329"/>
          </a:xfrm>
          <a:prstGeom prst="rect">
            <a:avLst/>
          </a:prstGeom>
        </p:spPr>
        <p:txBody>
          <a:bodyPr wrap="square">
            <a:spAutoFit/>
          </a:bodyPr>
          <a:lstStyle/>
          <a:p>
            <a:pPr lvl="0" algn="just"/>
            <a:r>
              <a:rPr lang="en-US" sz="2400">
                <a:solidFill>
                  <a:schemeClr val="bg1"/>
                </a:solidFill>
                <a:latin typeface="Times New Roman" panose="02020603050405020304" pitchFamily="18" charset="0"/>
                <a:cs typeface="Times New Roman" panose="02020603050405020304" pitchFamily="18" charset="0"/>
              </a:rPr>
              <a:t>Nếu t</a:t>
            </a:r>
            <a:r>
              <a:rPr lang="vi-VN" sz="2400">
                <a:solidFill>
                  <a:schemeClr val="bg1"/>
                </a:solidFill>
                <a:latin typeface="Times New Roman" panose="02020603050405020304" pitchFamily="18" charset="0"/>
                <a:cs typeface="Times New Roman" panose="02020603050405020304" pitchFamily="18" charset="0"/>
              </a:rPr>
              <a:t>hay đổi thứ tự các bước 2 và 4 </a:t>
            </a:r>
            <a:r>
              <a:rPr lang="en-US" sz="2400">
                <a:solidFill>
                  <a:schemeClr val="bg1"/>
                </a:solidFill>
                <a:latin typeface="Times New Roman" panose="02020603050405020304" pitchFamily="18" charset="0"/>
                <a:cs typeface="Times New Roman" panose="02020603050405020304" pitchFamily="18" charset="0"/>
              </a:rPr>
              <a:t>thì </a:t>
            </a:r>
            <a:r>
              <a:rPr lang="vi-VN" sz="2400">
                <a:solidFill>
                  <a:schemeClr val="bg1"/>
                </a:solidFill>
                <a:latin typeface="Times New Roman" panose="02020603050405020304" pitchFamily="18" charset="0"/>
                <a:cs typeface="Times New Roman" panose="02020603050405020304" pitchFamily="18" charset="0"/>
              </a:rPr>
              <a:t>chương trình Scratch thể hiện thuật toán ở </a:t>
            </a:r>
            <a:r>
              <a:rPr lang="vi-VN" sz="2400" b="1">
                <a:solidFill>
                  <a:schemeClr val="bg1"/>
                </a:solidFill>
                <a:latin typeface="Times New Roman" panose="02020603050405020304" pitchFamily="18" charset="0"/>
                <a:cs typeface="Times New Roman" panose="02020603050405020304" pitchFamily="18" charset="0"/>
              </a:rPr>
              <a:t>hình</a:t>
            </a:r>
            <a:r>
              <a:rPr lang="vi-VN" sz="2400">
                <a:solidFill>
                  <a:schemeClr val="bg1"/>
                </a:solidFill>
                <a:latin typeface="Times New Roman" panose="02020603050405020304" pitchFamily="18" charset="0"/>
                <a:cs typeface="Times New Roman" panose="02020603050405020304" pitchFamily="18" charset="0"/>
              </a:rPr>
              <a:t> </a:t>
            </a:r>
            <a:r>
              <a:rPr lang="vi-VN" sz="2400" b="1">
                <a:solidFill>
                  <a:schemeClr val="bg1"/>
                </a:solidFill>
                <a:latin typeface="Times New Roman" panose="02020603050405020304" pitchFamily="18" charset="0"/>
                <a:cs typeface="Times New Roman" panose="02020603050405020304" pitchFamily="18" charset="0"/>
              </a:rPr>
              <a:t>bên trái </a:t>
            </a:r>
            <a:r>
              <a:rPr lang="vi-VN" sz="2400">
                <a:solidFill>
                  <a:schemeClr val="bg1"/>
                </a:solidFill>
                <a:latin typeface="Times New Roman" panose="02020603050405020304" pitchFamily="18" charset="0"/>
                <a:cs typeface="Times New Roman" panose="02020603050405020304" pitchFamily="18" charset="0"/>
              </a:rPr>
              <a:t>(kịch bản ban đầu) có khác với chương trình Scratch thể hiện thuật toán ở </a:t>
            </a:r>
            <a:r>
              <a:rPr lang="vi-VN" sz="2400" b="1">
                <a:solidFill>
                  <a:schemeClr val="bg1"/>
                </a:solidFill>
                <a:latin typeface="Times New Roman" panose="02020603050405020304" pitchFamily="18" charset="0"/>
                <a:cs typeface="Times New Roman" panose="02020603050405020304" pitchFamily="18" charset="0"/>
              </a:rPr>
              <a:t>hình</a:t>
            </a:r>
            <a:r>
              <a:rPr lang="vi-VN" sz="2400">
                <a:solidFill>
                  <a:schemeClr val="bg1"/>
                </a:solidFill>
                <a:latin typeface="Times New Roman" panose="02020603050405020304" pitchFamily="18" charset="0"/>
                <a:cs typeface="Times New Roman" panose="02020603050405020304" pitchFamily="18" charset="0"/>
              </a:rPr>
              <a:t> </a:t>
            </a:r>
            <a:r>
              <a:rPr lang="vi-VN" sz="2400" b="1">
                <a:solidFill>
                  <a:schemeClr val="bg1"/>
                </a:solidFill>
                <a:latin typeface="Times New Roman" panose="02020603050405020304" pitchFamily="18" charset="0"/>
                <a:cs typeface="Times New Roman" panose="02020603050405020304" pitchFamily="18" charset="0"/>
              </a:rPr>
              <a:t>bên phải </a:t>
            </a:r>
            <a:r>
              <a:rPr lang="vi-VN" sz="2400">
                <a:solidFill>
                  <a:schemeClr val="bg1"/>
                </a:solidFill>
                <a:latin typeface="Times New Roman" panose="02020603050405020304" pitchFamily="18" charset="0"/>
                <a:cs typeface="Times New Roman" panose="02020603050405020304" pitchFamily="18" charset="0"/>
              </a:rPr>
              <a:t>không?</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AB20EC7-0A66-402C-AFA3-F73724AA4D00}"/>
              </a:ext>
            </a:extLst>
          </p:cNvPr>
          <p:cNvPicPr>
            <a:picLocks noChangeAspect="1"/>
          </p:cNvPicPr>
          <p:nvPr/>
        </p:nvPicPr>
        <p:blipFill>
          <a:blip r:embed="rId2"/>
          <a:stretch>
            <a:fillRect/>
          </a:stretch>
        </p:blipFill>
        <p:spPr>
          <a:xfrm>
            <a:off x="1945724" y="1345852"/>
            <a:ext cx="7009590" cy="3797648"/>
          </a:xfrm>
          <a:prstGeom prst="rect">
            <a:avLst/>
          </a:prstGeom>
        </p:spPr>
      </p:pic>
      <p:pic>
        <p:nvPicPr>
          <p:cNvPr id="3076" name="Picture 4" descr="12 Fragen die man einem Buchcover Designer stellen muss -  autoren.buchdeals.de">
            <a:extLst>
              <a:ext uri="{FF2B5EF4-FFF2-40B4-BE49-F238E27FC236}">
                <a16:creationId xmlns:a16="http://schemas.microsoft.com/office/drawing/2014/main" id="{0C8038D0-36D3-4E35-9C66-246C5F269422}"/>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741" b="99111" l="46973" r="94141">
                        <a14:foregroundMark x1="68652" y1="8444" x2="73242" y2="9630"/>
                        <a14:foregroundMark x1="48340" y1="5630" x2="48340" y2="5630"/>
                        <a14:foregroundMark x1="47559" y1="7111" x2="47949" y2="7852"/>
                        <a14:foregroundMark x1="47363" y1="4741" x2="47070" y2="6519"/>
                        <a14:foregroundMark x1="49805" y1="5037" x2="48145" y2="7556"/>
                        <a14:foregroundMark x1="48535" y1="7556" x2="48535" y2="7556"/>
                        <a14:foregroundMark x1="48926" y1="7852" x2="48926" y2="7852"/>
                        <a14:foregroundMark x1="48926" y1="7852" x2="48926" y2="7852"/>
                        <a14:foregroundMark x1="48926" y1="7852" x2="48730" y2="9333"/>
                        <a14:foregroundMark x1="48535" y1="9630" x2="47949" y2="9630"/>
                        <a14:foregroundMark x1="47949" y1="9630" x2="47949" y2="9630"/>
                        <a14:foregroundMark x1="54883" y1="9333" x2="54883" y2="9333"/>
                        <a14:foregroundMark x1="54883" y1="9333" x2="54883" y2="9333"/>
                        <a14:foregroundMark x1="54688" y1="9333" x2="54688" y2="9333"/>
                        <a14:foregroundMark x1="54688" y1="9333" x2="54688" y2="9333"/>
                        <a14:foregroundMark x1="54688" y1="9333" x2="54688" y2="9333"/>
                        <a14:foregroundMark x1="54688" y1="9333" x2="54688" y2="9333"/>
                        <a14:foregroundMark x1="54688" y1="9333" x2="54688" y2="9333"/>
                        <a14:foregroundMark x1="54688" y1="9333" x2="54688" y2="9333"/>
                        <a14:foregroundMark x1="53711" y1="9333" x2="53711" y2="9333"/>
                        <a14:foregroundMark x1="53711" y1="9333" x2="53711" y2="9333"/>
                        <a14:foregroundMark x1="53711" y1="9333" x2="53711" y2="9333"/>
                        <a14:foregroundMark x1="53711" y1="9333" x2="53711" y2="9333"/>
                        <a14:foregroundMark x1="53711" y1="9333" x2="53711" y2="9333"/>
                        <a14:foregroundMark x1="53516" y1="11556" x2="53516" y2="11556"/>
                        <a14:foregroundMark x1="53516" y1="10370" x2="53516" y2="10370"/>
                        <a14:foregroundMark x1="53516" y1="10370" x2="53516" y2="10370"/>
                        <a14:foregroundMark x1="53516" y1="10370" x2="53516" y2="10370"/>
                        <a14:foregroundMark x1="54102" y1="10222" x2="54102" y2="10222"/>
                        <a14:foregroundMark x1="54102" y1="10222" x2="54102" y2="10222"/>
                        <a14:foregroundMark x1="61914" y1="90815" x2="60645" y2="99111"/>
                      </a14:backgroundRemoval>
                    </a14:imgEffect>
                  </a14:imgLayer>
                </a14:imgProps>
              </a:ext>
              <a:ext uri="{28A0092B-C50C-407E-A947-70E740481C1C}">
                <a14:useLocalDpi xmlns:a14="http://schemas.microsoft.com/office/drawing/2010/main" val="0"/>
              </a:ext>
            </a:extLst>
          </a:blip>
          <a:srcRect l="42756"/>
          <a:stretch/>
        </p:blipFill>
        <p:spPr bwMode="auto">
          <a:xfrm flipH="1">
            <a:off x="-437760" y="2155182"/>
            <a:ext cx="2383484" cy="274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47906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251FD98-5E10-43E2-AECC-B0FE67606292}"/>
              </a:ext>
            </a:extLst>
          </p:cNvPr>
          <p:cNvSpPr/>
          <p:nvPr/>
        </p:nvSpPr>
        <p:spPr>
          <a:xfrm>
            <a:off x="159658" y="261259"/>
            <a:ext cx="4158235" cy="646330"/>
          </a:xfrm>
          <a:prstGeom prst="roundRect">
            <a:avLst/>
          </a:prstGeom>
          <a:effectLst>
            <a:glow rad="101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6A7F7B9-27DD-4288-BAFC-0B84FBF4FDE1}"/>
              </a:ext>
            </a:extLst>
          </p:cNvPr>
          <p:cNvSpPr txBox="1"/>
          <p:nvPr/>
        </p:nvSpPr>
        <p:spPr>
          <a:xfrm>
            <a:off x="264832" y="230481"/>
            <a:ext cx="3886255" cy="707886"/>
          </a:xfrm>
          <a:prstGeom prst="rect">
            <a:avLst/>
          </a:prstGeom>
          <a:noFill/>
          <a:effectLst>
            <a:glow rad="101600">
              <a:schemeClr val="accent6">
                <a:satMod val="175000"/>
                <a:alpha val="40000"/>
              </a:schemeClr>
            </a:glow>
          </a:effectLst>
        </p:spPr>
        <p:txBody>
          <a:bodyPr wrap="square" rtlCol="0">
            <a:spAutoFit/>
          </a:bodyPr>
          <a:lstStyle/>
          <a:p>
            <a:r>
              <a:rPr lang="en-US" sz="2000" b="1" i="1">
                <a:latin typeface="Times New Roman" panose="02020603050405020304" pitchFamily="18" charset="0"/>
                <a:cs typeface="Times New Roman" panose="02020603050405020304" pitchFamily="18" charset="0"/>
              </a:rPr>
              <a:t>Bước 1. </a:t>
            </a:r>
            <a:r>
              <a:rPr lang="en-US" sz="2000" b="1">
                <a:latin typeface="Times New Roman" panose="02020603050405020304" pitchFamily="18" charset="0"/>
                <a:cs typeface="Times New Roman" panose="02020603050405020304" pitchFamily="18" charset="0"/>
              </a:rPr>
              <a:t>Đặt nhân vật Mèo đứng bên trái căn phòng</a:t>
            </a:r>
          </a:p>
        </p:txBody>
      </p:sp>
      <p:sp>
        <p:nvSpPr>
          <p:cNvPr id="12" name="Rectangle: Rounded Corners 11">
            <a:extLst>
              <a:ext uri="{FF2B5EF4-FFF2-40B4-BE49-F238E27FC236}">
                <a16:creationId xmlns:a16="http://schemas.microsoft.com/office/drawing/2014/main" id="{F6715932-C9A1-4164-9851-3D3E3F96D305}"/>
              </a:ext>
            </a:extLst>
          </p:cNvPr>
          <p:cNvSpPr/>
          <p:nvPr/>
        </p:nvSpPr>
        <p:spPr>
          <a:xfrm>
            <a:off x="159658" y="1251219"/>
            <a:ext cx="4158235" cy="646330"/>
          </a:xfrm>
          <a:prstGeom prst="roundRect">
            <a:avLst/>
          </a:prstGeom>
          <a:effectLst>
            <a:glow rad="101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BBADDB0-EAB4-474D-A060-A03267E9AA0C}"/>
              </a:ext>
            </a:extLst>
          </p:cNvPr>
          <p:cNvSpPr txBox="1"/>
          <p:nvPr/>
        </p:nvSpPr>
        <p:spPr>
          <a:xfrm>
            <a:off x="264832" y="1220441"/>
            <a:ext cx="4053060"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Bước 2. </a:t>
            </a:r>
            <a:r>
              <a:rPr lang="en-US" sz="2000" b="1">
                <a:latin typeface="Times New Roman" panose="02020603050405020304" pitchFamily="18" charset="0"/>
                <a:cs typeface="Times New Roman" panose="02020603050405020304" pitchFamily="18" charset="0"/>
              </a:rPr>
              <a:t>Nhân vật Mèo kêu: Grừ, Grừ, …, lạnh quá</a:t>
            </a:r>
            <a:endParaRPr lang="en-US" sz="2000">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AA8AEC20-46D5-4F2E-BC5E-82DE3E9059AA}"/>
              </a:ext>
            </a:extLst>
          </p:cNvPr>
          <p:cNvSpPr/>
          <p:nvPr/>
        </p:nvSpPr>
        <p:spPr>
          <a:xfrm>
            <a:off x="159658" y="2255693"/>
            <a:ext cx="4158235" cy="646330"/>
          </a:xfrm>
          <a:prstGeom prst="roundRect">
            <a:avLst/>
          </a:prstGeom>
          <a:effectLst>
            <a:glow rad="101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25B4D0F-C33F-48CA-B03B-7765CBD90071}"/>
              </a:ext>
            </a:extLst>
          </p:cNvPr>
          <p:cNvSpPr txBox="1"/>
          <p:nvPr/>
        </p:nvSpPr>
        <p:spPr>
          <a:xfrm>
            <a:off x="264832" y="2224915"/>
            <a:ext cx="3886256" cy="707886"/>
          </a:xfrm>
          <a:prstGeom prst="rect">
            <a:avLst/>
          </a:prstGeom>
          <a:noFill/>
          <a:effectLst>
            <a:glow rad="101600">
              <a:schemeClr val="accent6">
                <a:satMod val="175000"/>
                <a:alpha val="40000"/>
              </a:schemeClr>
            </a:glow>
          </a:effectLst>
        </p:spPr>
        <p:txBody>
          <a:bodyPr wrap="square" rtlCol="0">
            <a:spAutoFit/>
          </a:bodyPr>
          <a:lstStyle/>
          <a:p>
            <a:r>
              <a:rPr lang="en-US" sz="2000" b="1" i="1">
                <a:latin typeface="Times New Roman" panose="02020603050405020304" pitchFamily="18" charset="0"/>
                <a:cs typeface="Times New Roman" panose="02020603050405020304" pitchFamily="18" charset="0"/>
              </a:rPr>
              <a:t>Bước 3. </a:t>
            </a:r>
            <a:r>
              <a:rPr lang="en-US" sz="2000" b="1">
                <a:latin typeface="Times New Roman" panose="02020603050405020304" pitchFamily="18" charset="0"/>
                <a:cs typeface="Times New Roman" panose="02020603050405020304" pitchFamily="18" charset="0"/>
              </a:rPr>
              <a:t>Nhân vật Mèo kêu: Lò s</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ởi ở đâu nhỉ?</a:t>
            </a:r>
            <a:endParaRPr lang="en-US" sz="2000">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CAED31C9-BC31-4E26-BA54-CDFA5CEA17EA}"/>
              </a:ext>
            </a:extLst>
          </p:cNvPr>
          <p:cNvSpPr/>
          <p:nvPr/>
        </p:nvSpPr>
        <p:spPr>
          <a:xfrm>
            <a:off x="159658" y="3260167"/>
            <a:ext cx="4158235" cy="646330"/>
          </a:xfrm>
          <a:prstGeom prst="roundRect">
            <a:avLst/>
          </a:prstGeom>
          <a:effectLst>
            <a:glow rad="101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8AACD6A-7BFF-416B-A99D-5BA4A6CC10A0}"/>
              </a:ext>
            </a:extLst>
          </p:cNvPr>
          <p:cNvSpPr txBox="1"/>
          <p:nvPr/>
        </p:nvSpPr>
        <p:spPr>
          <a:xfrm>
            <a:off x="264832" y="3229389"/>
            <a:ext cx="3886255" cy="707886"/>
          </a:xfrm>
          <a:prstGeom prst="rect">
            <a:avLst/>
          </a:prstGeom>
          <a:noFill/>
          <a:effectLst>
            <a:glow rad="101600">
              <a:schemeClr val="accent6">
                <a:satMod val="175000"/>
                <a:alpha val="40000"/>
              </a:schemeClr>
            </a:glow>
          </a:effectLst>
        </p:spPr>
        <p:txBody>
          <a:bodyPr wrap="square" rtlCol="0">
            <a:spAutoFit/>
          </a:bodyPr>
          <a:lstStyle/>
          <a:p>
            <a:r>
              <a:rPr lang="en-US" sz="2000" b="1" i="1">
                <a:latin typeface="Times New Roman" panose="02020603050405020304" pitchFamily="18" charset="0"/>
                <a:cs typeface="Times New Roman" panose="02020603050405020304" pitchFamily="18" charset="0"/>
              </a:rPr>
              <a:t>Bước 4. </a:t>
            </a:r>
            <a:r>
              <a:rPr lang="en-US" sz="2000" b="1">
                <a:latin typeface="Times New Roman" panose="02020603050405020304" pitchFamily="18" charset="0"/>
                <a:cs typeface="Times New Roman" panose="02020603050405020304" pitchFamily="18" charset="0"/>
              </a:rPr>
              <a:t>Nhân vật Mèo  chạy một đoạn (10 b</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ớc)</a:t>
            </a:r>
            <a:endParaRPr lang="en-US" sz="2000">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B2EB2918-9F58-4FEE-A146-8E68C86508D8}"/>
              </a:ext>
            </a:extLst>
          </p:cNvPr>
          <p:cNvSpPr/>
          <p:nvPr/>
        </p:nvSpPr>
        <p:spPr>
          <a:xfrm>
            <a:off x="159658" y="4248682"/>
            <a:ext cx="4158235" cy="646330"/>
          </a:xfrm>
          <a:prstGeom prst="roundRect">
            <a:avLst/>
          </a:prstGeom>
          <a:effectLst>
            <a:glow rad="101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08C4EF0-7AFF-4AD2-B63F-65111DE35FDF}"/>
              </a:ext>
            </a:extLst>
          </p:cNvPr>
          <p:cNvSpPr txBox="1"/>
          <p:nvPr/>
        </p:nvSpPr>
        <p:spPr>
          <a:xfrm>
            <a:off x="264831" y="4217904"/>
            <a:ext cx="3886255" cy="707886"/>
          </a:xfrm>
          <a:prstGeom prst="rect">
            <a:avLst/>
          </a:prstGeom>
          <a:noFill/>
          <a:effectLst>
            <a:glow rad="101600">
              <a:schemeClr val="accent6">
                <a:satMod val="175000"/>
                <a:alpha val="40000"/>
              </a:schemeClr>
            </a:glow>
          </a:effectLst>
        </p:spPr>
        <p:txBody>
          <a:bodyPr wrap="square" rtlCol="0">
            <a:spAutoFit/>
          </a:bodyPr>
          <a:lstStyle/>
          <a:p>
            <a:r>
              <a:rPr lang="en-US" sz="2000" b="1" i="1">
                <a:latin typeface="Times New Roman" panose="02020603050405020304" pitchFamily="18" charset="0"/>
                <a:cs typeface="Times New Roman" panose="02020603050405020304" pitchFamily="18" charset="0"/>
              </a:rPr>
              <a:t>Bước 5</a:t>
            </a:r>
            <a:r>
              <a:rPr lang="en-US" sz="2000" b="1">
                <a:latin typeface="Times New Roman" panose="02020603050405020304" pitchFamily="18" charset="0"/>
                <a:cs typeface="Times New Roman" panose="02020603050405020304" pitchFamily="18" charset="0"/>
              </a:rPr>
              <a:t>. Nhân vật Mèo kêu: Không có cái nào.</a:t>
            </a:r>
            <a:endParaRPr lang="en-US" sz="2000">
              <a:latin typeface="Times New Roman" panose="02020603050405020304" pitchFamily="18" charset="0"/>
              <a:cs typeface="Times New Roman" panose="02020603050405020304" pitchFamily="18" charset="0"/>
            </a:endParaRPr>
          </a:p>
        </p:txBody>
      </p:sp>
      <p:sp>
        <p:nvSpPr>
          <p:cNvPr id="5" name="Arrow: Down 4">
            <a:extLst>
              <a:ext uri="{FF2B5EF4-FFF2-40B4-BE49-F238E27FC236}">
                <a16:creationId xmlns:a16="http://schemas.microsoft.com/office/drawing/2014/main" id="{8825AD5E-6F25-400F-9AD6-D5339974F203}"/>
              </a:ext>
            </a:extLst>
          </p:cNvPr>
          <p:cNvSpPr/>
          <p:nvPr/>
        </p:nvSpPr>
        <p:spPr>
          <a:xfrm>
            <a:off x="2032001" y="899886"/>
            <a:ext cx="275772" cy="3513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25" name="Arrow: Down 24">
            <a:extLst>
              <a:ext uri="{FF2B5EF4-FFF2-40B4-BE49-F238E27FC236}">
                <a16:creationId xmlns:a16="http://schemas.microsoft.com/office/drawing/2014/main" id="{BCAC088E-3229-4359-BC4B-5429DF853585}"/>
              </a:ext>
            </a:extLst>
          </p:cNvPr>
          <p:cNvSpPr/>
          <p:nvPr/>
        </p:nvSpPr>
        <p:spPr>
          <a:xfrm>
            <a:off x="2032001" y="1928327"/>
            <a:ext cx="275772" cy="3513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26" name="Arrow: Down 25">
            <a:extLst>
              <a:ext uri="{FF2B5EF4-FFF2-40B4-BE49-F238E27FC236}">
                <a16:creationId xmlns:a16="http://schemas.microsoft.com/office/drawing/2014/main" id="{0483768F-09B0-4E47-BFB4-81C2A47EB8A8}"/>
              </a:ext>
            </a:extLst>
          </p:cNvPr>
          <p:cNvSpPr/>
          <p:nvPr/>
        </p:nvSpPr>
        <p:spPr>
          <a:xfrm>
            <a:off x="2032001" y="2902023"/>
            <a:ext cx="275772" cy="3513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27" name="Arrow: Down 26">
            <a:extLst>
              <a:ext uri="{FF2B5EF4-FFF2-40B4-BE49-F238E27FC236}">
                <a16:creationId xmlns:a16="http://schemas.microsoft.com/office/drawing/2014/main" id="{931B8A6B-C134-495E-8B3C-BE4F1CF52525}"/>
              </a:ext>
            </a:extLst>
          </p:cNvPr>
          <p:cNvSpPr/>
          <p:nvPr/>
        </p:nvSpPr>
        <p:spPr>
          <a:xfrm>
            <a:off x="2032001" y="3906795"/>
            <a:ext cx="275772" cy="3513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28" name="Rectangle: Rounded Corners 27">
            <a:extLst>
              <a:ext uri="{FF2B5EF4-FFF2-40B4-BE49-F238E27FC236}">
                <a16:creationId xmlns:a16="http://schemas.microsoft.com/office/drawing/2014/main" id="{9FAA7C13-C064-4492-9D1B-90062A654AE5}"/>
              </a:ext>
            </a:extLst>
          </p:cNvPr>
          <p:cNvSpPr/>
          <p:nvPr/>
        </p:nvSpPr>
        <p:spPr>
          <a:xfrm>
            <a:off x="4826107" y="261259"/>
            <a:ext cx="4158235" cy="646330"/>
          </a:xfrm>
          <a:prstGeom prst="roundRect">
            <a:avLst/>
          </a:prstGeom>
          <a:effectLst>
            <a:glow rad="101600">
              <a:schemeClr val="accent4">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F35AFC3B-0CB4-43ED-A003-7CD1EE5D9977}"/>
              </a:ext>
            </a:extLst>
          </p:cNvPr>
          <p:cNvSpPr txBox="1"/>
          <p:nvPr/>
        </p:nvSpPr>
        <p:spPr>
          <a:xfrm>
            <a:off x="4931281" y="230481"/>
            <a:ext cx="3886255" cy="707886"/>
          </a:xfrm>
          <a:prstGeom prst="rect">
            <a:avLst/>
          </a:prstGeom>
          <a:noFill/>
          <a:effectLst>
            <a:glow rad="101600">
              <a:schemeClr val="accent6">
                <a:satMod val="175000"/>
                <a:alpha val="40000"/>
              </a:schemeClr>
            </a:glow>
          </a:effectLst>
        </p:spPr>
        <p:txBody>
          <a:bodyPr wrap="square" rtlCol="0">
            <a:spAutoFit/>
          </a:bodyPr>
          <a:lstStyle/>
          <a:p>
            <a:r>
              <a:rPr lang="en-US" sz="2000" b="1" i="1">
                <a:latin typeface="Times New Roman" panose="02020603050405020304" pitchFamily="18" charset="0"/>
                <a:cs typeface="Times New Roman" panose="02020603050405020304" pitchFamily="18" charset="0"/>
              </a:rPr>
              <a:t>Bước 1. </a:t>
            </a:r>
            <a:r>
              <a:rPr lang="en-US" sz="2000" b="1">
                <a:latin typeface="Times New Roman" panose="02020603050405020304" pitchFamily="18" charset="0"/>
                <a:cs typeface="Times New Roman" panose="02020603050405020304" pitchFamily="18" charset="0"/>
              </a:rPr>
              <a:t>Đặt nhân vật Mèo đứng bên trái căn phòng</a:t>
            </a:r>
          </a:p>
        </p:txBody>
      </p:sp>
      <p:sp>
        <p:nvSpPr>
          <p:cNvPr id="30" name="Rectangle: Rounded Corners 29">
            <a:extLst>
              <a:ext uri="{FF2B5EF4-FFF2-40B4-BE49-F238E27FC236}">
                <a16:creationId xmlns:a16="http://schemas.microsoft.com/office/drawing/2014/main" id="{CA905DFE-12F9-41B5-AB74-073A18D96F25}"/>
              </a:ext>
            </a:extLst>
          </p:cNvPr>
          <p:cNvSpPr/>
          <p:nvPr/>
        </p:nvSpPr>
        <p:spPr>
          <a:xfrm>
            <a:off x="4826108" y="3267576"/>
            <a:ext cx="4158235" cy="646330"/>
          </a:xfrm>
          <a:prstGeom prst="roundRect">
            <a:avLst/>
          </a:prstGeom>
          <a:effectLst>
            <a:glow rad="101600">
              <a:schemeClr val="accent4">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C426E062-DE2F-40DC-BC6E-7410BB3ACB30}"/>
              </a:ext>
            </a:extLst>
          </p:cNvPr>
          <p:cNvSpPr txBox="1"/>
          <p:nvPr/>
        </p:nvSpPr>
        <p:spPr>
          <a:xfrm>
            <a:off x="4931282" y="3236798"/>
            <a:ext cx="4053060"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Bước 4. </a:t>
            </a:r>
            <a:r>
              <a:rPr lang="en-US" sz="2000" b="1">
                <a:latin typeface="Times New Roman" panose="02020603050405020304" pitchFamily="18" charset="0"/>
                <a:cs typeface="Times New Roman" panose="02020603050405020304" pitchFamily="18" charset="0"/>
              </a:rPr>
              <a:t>Nhân vật Mèo kêu: Grừ, Grừ, …, lạnh quá</a:t>
            </a:r>
            <a:endParaRPr lang="en-US" sz="2000">
              <a:latin typeface="Times New Roman" panose="02020603050405020304" pitchFamily="18"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9B16CF81-9043-42C8-B746-6F0BF5A9ADFF}"/>
              </a:ext>
            </a:extLst>
          </p:cNvPr>
          <p:cNvSpPr/>
          <p:nvPr/>
        </p:nvSpPr>
        <p:spPr>
          <a:xfrm>
            <a:off x="4826107" y="2255693"/>
            <a:ext cx="4158235" cy="646330"/>
          </a:xfrm>
          <a:prstGeom prst="roundRect">
            <a:avLst/>
          </a:prstGeom>
          <a:effectLst>
            <a:glow rad="101600">
              <a:schemeClr val="accent4">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41ED3078-7EF9-47E2-BB93-54115D36B80D}"/>
              </a:ext>
            </a:extLst>
          </p:cNvPr>
          <p:cNvSpPr txBox="1"/>
          <p:nvPr/>
        </p:nvSpPr>
        <p:spPr>
          <a:xfrm>
            <a:off x="4931281" y="2224915"/>
            <a:ext cx="3886256" cy="707886"/>
          </a:xfrm>
          <a:prstGeom prst="rect">
            <a:avLst/>
          </a:prstGeom>
          <a:noFill/>
          <a:effectLst>
            <a:glow rad="101600">
              <a:schemeClr val="accent6">
                <a:satMod val="175000"/>
                <a:alpha val="40000"/>
              </a:schemeClr>
            </a:glow>
          </a:effectLst>
        </p:spPr>
        <p:txBody>
          <a:bodyPr wrap="square" rtlCol="0">
            <a:spAutoFit/>
          </a:bodyPr>
          <a:lstStyle/>
          <a:p>
            <a:r>
              <a:rPr lang="en-US" sz="2000" b="1" i="1">
                <a:latin typeface="Times New Roman" panose="02020603050405020304" pitchFamily="18" charset="0"/>
                <a:cs typeface="Times New Roman" panose="02020603050405020304" pitchFamily="18" charset="0"/>
              </a:rPr>
              <a:t>Bước 3. </a:t>
            </a:r>
            <a:r>
              <a:rPr lang="en-US" sz="2000" b="1">
                <a:latin typeface="Times New Roman" panose="02020603050405020304" pitchFamily="18" charset="0"/>
                <a:cs typeface="Times New Roman" panose="02020603050405020304" pitchFamily="18" charset="0"/>
              </a:rPr>
              <a:t>Nhân vật Mèo kêu: Lò s</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ởi ở đâu nhỉ?</a:t>
            </a:r>
            <a:endParaRPr lang="en-US" sz="2000">
              <a:latin typeface="Times New Roman" panose="02020603050405020304" pitchFamily="18" charset="0"/>
              <a:cs typeface="Times New Roman" panose="02020603050405020304" pitchFamily="18" charset="0"/>
            </a:endParaRPr>
          </a:p>
        </p:txBody>
      </p:sp>
      <p:sp>
        <p:nvSpPr>
          <p:cNvPr id="34" name="Rectangle: Rounded Corners 33">
            <a:extLst>
              <a:ext uri="{FF2B5EF4-FFF2-40B4-BE49-F238E27FC236}">
                <a16:creationId xmlns:a16="http://schemas.microsoft.com/office/drawing/2014/main" id="{494DCB58-4FA7-4A8D-9B56-35F5D29EA3A7}"/>
              </a:ext>
            </a:extLst>
          </p:cNvPr>
          <p:cNvSpPr/>
          <p:nvPr/>
        </p:nvSpPr>
        <p:spPr>
          <a:xfrm>
            <a:off x="4826107" y="1312887"/>
            <a:ext cx="4158235" cy="646330"/>
          </a:xfrm>
          <a:prstGeom prst="roundRect">
            <a:avLst/>
          </a:prstGeom>
          <a:effectLst>
            <a:glow rad="101600">
              <a:schemeClr val="accent4">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45EA738D-2D9A-4B12-9E8D-77083A6F895F}"/>
              </a:ext>
            </a:extLst>
          </p:cNvPr>
          <p:cNvSpPr txBox="1"/>
          <p:nvPr/>
        </p:nvSpPr>
        <p:spPr>
          <a:xfrm>
            <a:off x="4931281" y="1282109"/>
            <a:ext cx="3886255" cy="707886"/>
          </a:xfrm>
          <a:prstGeom prst="rect">
            <a:avLst/>
          </a:prstGeom>
          <a:noFill/>
          <a:effectLst>
            <a:glow rad="101600">
              <a:schemeClr val="accent6">
                <a:satMod val="175000"/>
                <a:alpha val="40000"/>
              </a:schemeClr>
            </a:glow>
          </a:effectLst>
        </p:spPr>
        <p:txBody>
          <a:bodyPr wrap="square" rtlCol="0">
            <a:spAutoFit/>
          </a:bodyPr>
          <a:lstStyle/>
          <a:p>
            <a:r>
              <a:rPr lang="en-US" sz="2000" b="1" i="1">
                <a:latin typeface="Times New Roman" panose="02020603050405020304" pitchFamily="18" charset="0"/>
                <a:cs typeface="Times New Roman" panose="02020603050405020304" pitchFamily="18" charset="0"/>
              </a:rPr>
              <a:t>Bước 2. </a:t>
            </a:r>
            <a:r>
              <a:rPr lang="en-US" sz="2000" b="1">
                <a:latin typeface="Times New Roman" panose="02020603050405020304" pitchFamily="18" charset="0"/>
                <a:cs typeface="Times New Roman" panose="02020603050405020304" pitchFamily="18" charset="0"/>
              </a:rPr>
              <a:t>Nhân vật Mèo  chạy một đoạn (10 b</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ớc)</a:t>
            </a:r>
            <a:endParaRPr lang="en-US" sz="2000">
              <a:latin typeface="Times New Roman" panose="02020603050405020304" pitchFamily="18" charset="0"/>
              <a:cs typeface="Times New Roman" panose="02020603050405020304" pitchFamily="18" charset="0"/>
            </a:endParaRPr>
          </a:p>
        </p:txBody>
      </p:sp>
      <p:sp>
        <p:nvSpPr>
          <p:cNvPr id="36" name="Rectangle: Rounded Corners 35">
            <a:extLst>
              <a:ext uri="{FF2B5EF4-FFF2-40B4-BE49-F238E27FC236}">
                <a16:creationId xmlns:a16="http://schemas.microsoft.com/office/drawing/2014/main" id="{217B9450-D583-4883-A026-6B3C5D6C63DA}"/>
              </a:ext>
            </a:extLst>
          </p:cNvPr>
          <p:cNvSpPr/>
          <p:nvPr/>
        </p:nvSpPr>
        <p:spPr>
          <a:xfrm>
            <a:off x="4826107" y="4248682"/>
            <a:ext cx="4158235" cy="646330"/>
          </a:xfrm>
          <a:prstGeom prst="roundRect">
            <a:avLst/>
          </a:prstGeom>
          <a:effectLst>
            <a:glow rad="101600">
              <a:schemeClr val="accent4">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544F8308-A2D6-4185-80A3-99A336698B1B}"/>
              </a:ext>
            </a:extLst>
          </p:cNvPr>
          <p:cNvSpPr txBox="1"/>
          <p:nvPr/>
        </p:nvSpPr>
        <p:spPr>
          <a:xfrm>
            <a:off x="4931280" y="4217904"/>
            <a:ext cx="3886255" cy="707886"/>
          </a:xfrm>
          <a:prstGeom prst="rect">
            <a:avLst/>
          </a:prstGeom>
          <a:noFill/>
          <a:effectLst>
            <a:glow rad="101600">
              <a:schemeClr val="accent6">
                <a:satMod val="175000"/>
                <a:alpha val="40000"/>
              </a:schemeClr>
            </a:glow>
          </a:effectLst>
        </p:spPr>
        <p:txBody>
          <a:bodyPr wrap="square" rtlCol="0">
            <a:spAutoFit/>
          </a:bodyPr>
          <a:lstStyle/>
          <a:p>
            <a:r>
              <a:rPr lang="en-US" sz="2000" b="1" i="1">
                <a:latin typeface="Times New Roman" panose="02020603050405020304" pitchFamily="18" charset="0"/>
                <a:cs typeface="Times New Roman" panose="02020603050405020304" pitchFamily="18" charset="0"/>
              </a:rPr>
              <a:t>Bước 5</a:t>
            </a:r>
            <a:r>
              <a:rPr lang="en-US" sz="2000" b="1">
                <a:latin typeface="Times New Roman" panose="02020603050405020304" pitchFamily="18" charset="0"/>
                <a:cs typeface="Times New Roman" panose="02020603050405020304" pitchFamily="18" charset="0"/>
              </a:rPr>
              <a:t>. Nhân vật Mèo kêu: Không có cái nào.</a:t>
            </a:r>
            <a:endParaRPr lang="en-US" sz="2000">
              <a:latin typeface="Times New Roman" panose="02020603050405020304" pitchFamily="18" charset="0"/>
              <a:cs typeface="Times New Roman" panose="02020603050405020304" pitchFamily="18" charset="0"/>
            </a:endParaRPr>
          </a:p>
        </p:txBody>
      </p:sp>
      <p:sp>
        <p:nvSpPr>
          <p:cNvPr id="38" name="Arrow: Down 37">
            <a:extLst>
              <a:ext uri="{FF2B5EF4-FFF2-40B4-BE49-F238E27FC236}">
                <a16:creationId xmlns:a16="http://schemas.microsoft.com/office/drawing/2014/main" id="{DBFF20BE-FE33-46F6-AAD1-5471ABA99752}"/>
              </a:ext>
            </a:extLst>
          </p:cNvPr>
          <p:cNvSpPr/>
          <p:nvPr/>
        </p:nvSpPr>
        <p:spPr>
          <a:xfrm>
            <a:off x="6698450" y="943428"/>
            <a:ext cx="275772" cy="351333"/>
          </a:xfrm>
          <a:prstGeom prst="downArrow">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9" name="Arrow: Down 38">
            <a:extLst>
              <a:ext uri="{FF2B5EF4-FFF2-40B4-BE49-F238E27FC236}">
                <a16:creationId xmlns:a16="http://schemas.microsoft.com/office/drawing/2014/main" id="{FF48E390-8958-408B-B683-3758106785B1}"/>
              </a:ext>
            </a:extLst>
          </p:cNvPr>
          <p:cNvSpPr/>
          <p:nvPr/>
        </p:nvSpPr>
        <p:spPr>
          <a:xfrm>
            <a:off x="6698450" y="1942841"/>
            <a:ext cx="275772" cy="351333"/>
          </a:xfrm>
          <a:prstGeom prst="downArrow">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0" name="Arrow: Down 39">
            <a:extLst>
              <a:ext uri="{FF2B5EF4-FFF2-40B4-BE49-F238E27FC236}">
                <a16:creationId xmlns:a16="http://schemas.microsoft.com/office/drawing/2014/main" id="{BD87E7F1-7412-40FC-8995-617FBB2B4136}"/>
              </a:ext>
            </a:extLst>
          </p:cNvPr>
          <p:cNvSpPr/>
          <p:nvPr/>
        </p:nvSpPr>
        <p:spPr>
          <a:xfrm>
            <a:off x="6698450" y="2916537"/>
            <a:ext cx="275772" cy="351333"/>
          </a:xfrm>
          <a:prstGeom prst="downArrow">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1" name="Arrow: Down 40">
            <a:extLst>
              <a:ext uri="{FF2B5EF4-FFF2-40B4-BE49-F238E27FC236}">
                <a16:creationId xmlns:a16="http://schemas.microsoft.com/office/drawing/2014/main" id="{ED52D8CC-8AA6-4156-906B-492BE8931853}"/>
              </a:ext>
            </a:extLst>
          </p:cNvPr>
          <p:cNvSpPr/>
          <p:nvPr/>
        </p:nvSpPr>
        <p:spPr>
          <a:xfrm>
            <a:off x="6698450" y="3935823"/>
            <a:ext cx="275772" cy="351333"/>
          </a:xfrm>
          <a:prstGeom prst="downArrow">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061513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500"/>
                                        <p:tgtEl>
                                          <p:spTgt spid="17"/>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up)">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up)">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up)">
                                      <p:cBhvr>
                                        <p:cTn id="67" dur="500"/>
                                        <p:tgtEl>
                                          <p:spTgt spid="2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up)">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up)">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up)">
                                      <p:cBhvr>
                                        <p:cTn id="80" dur="500"/>
                                        <p:tgtEl>
                                          <p:spTgt spid="35"/>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up)">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wipe(up)">
                                      <p:cBhvr>
                                        <p:cTn id="88" dur="5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up)">
                                      <p:cBhvr>
                                        <p:cTn id="96" dur="5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wipe(up)">
                                      <p:cBhvr>
                                        <p:cTn id="101" dur="500"/>
                                        <p:tgtEl>
                                          <p:spTgt spid="4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wipe(up)">
                                      <p:cBhvr>
                                        <p:cTn id="106" dur="500"/>
                                        <p:tgtEl>
                                          <p:spTgt spid="30"/>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up)">
                                      <p:cBhvr>
                                        <p:cTn id="109" dur="500"/>
                                        <p:tgtEl>
                                          <p:spTgt spid="3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wipe(up)">
                                      <p:cBhvr>
                                        <p:cTn id="119" dur="500"/>
                                        <p:tgtEl>
                                          <p:spTgt spid="37"/>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wipe(up)">
                                      <p:cBhvr>
                                        <p:cTn id="1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2" grpId="0" animBg="1"/>
      <p:bldP spid="13" grpId="0"/>
      <p:bldP spid="14" grpId="0" animBg="1"/>
      <p:bldP spid="15" grpId="0"/>
      <p:bldP spid="16" grpId="0" animBg="1"/>
      <p:bldP spid="17" grpId="0"/>
      <p:bldP spid="18" grpId="0" animBg="1"/>
      <p:bldP spid="19" grpId="0"/>
      <p:bldP spid="5" grpId="0" animBg="1"/>
      <p:bldP spid="25" grpId="0" animBg="1"/>
      <p:bldP spid="26" grpId="0" animBg="1"/>
      <p:bldP spid="27" grpId="0" animBg="1"/>
      <p:bldP spid="28" grpId="0" animBg="1"/>
      <p:bldP spid="29" grpId="0"/>
      <p:bldP spid="30" grpId="0" animBg="1"/>
      <p:bldP spid="31" grpId="0"/>
      <p:bldP spid="32" grpId="0" animBg="1"/>
      <p:bldP spid="33" grpId="0"/>
      <p:bldP spid="34" grpId="0" animBg="1"/>
      <p:bldP spid="35" grpId="0"/>
      <p:bldP spid="36" grpId="0" animBg="1"/>
      <p:bldP spid="37" grpId="0"/>
      <p:bldP spid="38" grpId="0" animBg="1"/>
      <p:bldP spid="39" grpId="0" animBg="1"/>
      <p:bldP spid="40"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77" y="915500"/>
            <a:ext cx="8928848" cy="1146211"/>
          </a:xfrm>
          <a:prstGeom prst="rect">
            <a:avLst/>
          </a:prstGeom>
        </p:spPr>
        <p:txBody>
          <a:bodyPr wrap="square">
            <a:spAutoFit/>
          </a:bodyPr>
          <a:lstStyle/>
          <a:p>
            <a:pPr algn="just">
              <a:lnSpc>
                <a:spcPct val="107000"/>
              </a:lnSpc>
              <a:spcBef>
                <a:spcPts val="300"/>
              </a:spcBef>
              <a:spcAft>
                <a:spcPts val="300"/>
              </a:spcAft>
            </a:pPr>
            <a:r>
              <a:rPr lang="en-US" sz="3200" dirty="0">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Việc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thể</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hiện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một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kịch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bản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có</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các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bước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kế</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tiếp</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nhau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thực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hiện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tuần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tự</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các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bước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một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thuât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toán</a:t>
            </a:r>
            <a:r>
              <a:rPr lang="en-US" sz="3200" dirty="0">
                <a:solidFill>
                  <a:srgbClr val="000000"/>
                </a:solidFill>
                <a:latin typeface="Times New Roman" panose="02020603050405020304" pitchFamily="18" charset="0"/>
                <a:ea typeface="Calibri" panose="020F0502020204030204" pitchFamily="34" charset="0"/>
              </a:rPr>
              <a:t>.</a:t>
            </a:r>
            <a:endParaRPr lang="en-US" sz="3200" dirty="0">
              <a:latin typeface="Calibri" panose="020F0502020204030204" pitchFamily="34" charset="0"/>
              <a:ea typeface="Calibri" panose="020F0502020204030204" pitchFamily="34" charset="0"/>
            </a:endParaRPr>
          </a:p>
        </p:txBody>
      </p:sp>
      <p:sp>
        <p:nvSpPr>
          <p:cNvPr id="7" name="Rectangle 6"/>
          <p:cNvSpPr/>
          <p:nvPr/>
        </p:nvSpPr>
        <p:spPr>
          <a:xfrm>
            <a:off x="107578" y="2061711"/>
            <a:ext cx="8776449" cy="1146211"/>
          </a:xfrm>
          <a:prstGeom prst="rect">
            <a:avLst/>
          </a:prstGeom>
        </p:spPr>
        <p:txBody>
          <a:bodyPr wrap="square">
            <a:spAutoFit/>
          </a:bodyPr>
          <a:lstStyle/>
          <a:p>
            <a:pPr algn="just">
              <a:lnSpc>
                <a:spcPct val="107000"/>
              </a:lnSpc>
              <a:spcBef>
                <a:spcPts val="300"/>
              </a:spcBef>
              <a:spcAft>
                <a:spcPts val="300"/>
              </a:spcAft>
            </a:pPr>
            <a:r>
              <a:rPr lang="en-US" sz="3200" dirty="0">
                <a:latin typeface="Times New Roman" panose="02020603050405020304" pitchFamily="18" charset="0"/>
                <a:ea typeface="Calibri" panose="020F0502020204030204" pitchFamily="34" charset="0"/>
              </a:rPr>
              <a:t>- </a:t>
            </a:r>
            <a:r>
              <a:rPr lang="vi-VN" sz="3200" dirty="0">
                <a:solidFill>
                  <a:srgbClr val="000000"/>
                </a:solidFill>
                <a:latin typeface="Times New Roman" panose="02020603050405020304" pitchFamily="18" charset="0"/>
                <a:ea typeface="Calibri" panose="020F0502020204030204" pitchFamily="34" charset="0"/>
              </a:rPr>
              <a:t>Việc thay đổi thứ tự các bước trong thuật toán sẽ dẫn đến chương trình đưa ra các kết quả khác nhau.</a:t>
            </a:r>
          </a:p>
        </p:txBody>
      </p:sp>
      <p:sp>
        <p:nvSpPr>
          <p:cNvPr id="6" name="Rectangle: Rounded Corners 5">
            <a:extLst>
              <a:ext uri="{FF2B5EF4-FFF2-40B4-BE49-F238E27FC236}">
                <a16:creationId xmlns:a16="http://schemas.microsoft.com/office/drawing/2014/main" id="{781580B9-CA7C-4776-A4D1-31B8894DA2C7}"/>
              </a:ext>
            </a:extLst>
          </p:cNvPr>
          <p:cNvSpPr/>
          <p:nvPr/>
        </p:nvSpPr>
        <p:spPr>
          <a:xfrm>
            <a:off x="0" y="0"/>
            <a:ext cx="9144000" cy="79828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D7BE0D-19A7-4D81-B358-C8DFE954B00B}"/>
              </a:ext>
            </a:extLst>
          </p:cNvPr>
          <p:cNvSpPr/>
          <p:nvPr/>
        </p:nvSpPr>
        <p:spPr>
          <a:xfrm>
            <a:off x="224971" y="137533"/>
            <a:ext cx="8919029" cy="523220"/>
          </a:xfrm>
          <a:prstGeom prst="rect">
            <a:avLst/>
          </a:prstGeom>
        </p:spPr>
        <p:txBody>
          <a:bodyPr wrap="square">
            <a:spAutoFit/>
          </a:bodyPr>
          <a:lstStyle/>
          <a:p>
            <a:pPr lvl="0">
              <a:spcBef>
                <a:spcPct val="50000"/>
              </a:spcBef>
              <a:defRPr/>
            </a:pPr>
            <a:r>
              <a:rPr lang="en-US" sz="2800" b="1">
                <a:solidFill>
                  <a:prstClr val="white"/>
                </a:solidFill>
                <a:latin typeface="Times New Roman" panose="02020603050405020304" pitchFamily="18" charset="0"/>
                <a:cs typeface="Times New Roman" panose="02020603050405020304" pitchFamily="18" charset="0"/>
              </a:rPr>
              <a:t>1. Tuần tự trong kịch bản và tuần tự trong thuật toán</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83C85C49-4506-4833-967A-37BE5AE808C2}"/>
              </a:ext>
            </a:extLst>
          </p:cNvPr>
          <p:cNvSpPr/>
          <p:nvPr/>
        </p:nvSpPr>
        <p:spPr>
          <a:xfrm>
            <a:off x="-43544" y="5020931"/>
            <a:ext cx="9187543" cy="12256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84717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78B8E52-C30E-497D-A41C-6725ADCEA12D}"/>
              </a:ext>
            </a:extLst>
          </p:cNvPr>
          <p:cNvSpPr/>
          <p:nvPr/>
        </p:nvSpPr>
        <p:spPr>
          <a:xfrm>
            <a:off x="0" y="0"/>
            <a:ext cx="9144000" cy="79828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33745FE-9F43-4D93-AA6D-C42F9BE5518A}"/>
              </a:ext>
            </a:extLst>
          </p:cNvPr>
          <p:cNvSpPr/>
          <p:nvPr/>
        </p:nvSpPr>
        <p:spPr>
          <a:xfrm>
            <a:off x="224971" y="137533"/>
            <a:ext cx="8919029" cy="523220"/>
          </a:xfrm>
          <a:prstGeom prst="rect">
            <a:avLst/>
          </a:prstGeom>
        </p:spPr>
        <p:txBody>
          <a:bodyPr wrap="square">
            <a:spAutoFit/>
          </a:bodyPr>
          <a:lstStyle/>
          <a:p>
            <a:pPr lvl="0">
              <a:spcBef>
                <a:spcPct val="50000"/>
              </a:spcBef>
              <a:defRPr/>
            </a:pPr>
            <a:r>
              <a:rPr lang="en-US" sz="2800" b="1">
                <a:solidFill>
                  <a:prstClr val="white"/>
                </a:solidFill>
                <a:latin typeface="Times New Roman" panose="02020603050405020304" pitchFamily="18" charset="0"/>
                <a:cs typeface="Times New Roman" panose="02020603050405020304" pitchFamily="18" charset="0"/>
              </a:rPr>
              <a:t>1. Tuần tự trong kịch bản và tuần tự trong thuật toán</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A04D472F-76DC-4022-9226-4B91BC0A785B}"/>
              </a:ext>
            </a:extLst>
          </p:cNvPr>
          <p:cNvSpPr/>
          <p:nvPr/>
        </p:nvSpPr>
        <p:spPr>
          <a:xfrm>
            <a:off x="-43544" y="5020931"/>
            <a:ext cx="9187543" cy="12256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A8C4AFF-420B-461F-ADB0-8068C2F6D78E}"/>
              </a:ext>
            </a:extLst>
          </p:cNvPr>
          <p:cNvSpPr/>
          <p:nvPr/>
        </p:nvSpPr>
        <p:spPr>
          <a:xfrm>
            <a:off x="0" y="935819"/>
            <a:ext cx="9144000" cy="79828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5644A6-2DE8-4335-A4BC-5AFEE8646FC6}"/>
              </a:ext>
            </a:extLst>
          </p:cNvPr>
          <p:cNvSpPr/>
          <p:nvPr/>
        </p:nvSpPr>
        <p:spPr>
          <a:xfrm>
            <a:off x="224970" y="1101373"/>
            <a:ext cx="8919029" cy="523220"/>
          </a:xfrm>
          <a:prstGeom prst="rect">
            <a:avLst/>
          </a:prstGeom>
        </p:spPr>
        <p:txBody>
          <a:bodyPr wrap="square">
            <a:spAutoFit/>
          </a:bodyPr>
          <a:lstStyle/>
          <a:p>
            <a:pPr lvl="0">
              <a:spcBef>
                <a:spcPct val="50000"/>
              </a:spcBef>
              <a:defRPr/>
            </a:pPr>
            <a:r>
              <a:rPr lang="vi-VN" sz="2800" b="1">
                <a:solidFill>
                  <a:prstClr val="white"/>
                </a:solidFill>
                <a:latin typeface="Times New Roman" panose="02020603050405020304" pitchFamily="18" charset="0"/>
                <a:cs typeface="Times New Roman" panose="02020603050405020304" pitchFamily="18" charset="0"/>
              </a:rPr>
              <a:t>2. Thể hiện thuật toán bằng chương trình</a:t>
            </a:r>
            <a:endParaRPr lang="vi-VN" sz="2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8797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DE5DB54-BA21-4A6D-AEC8-51E0324DF2D4}"/>
              </a:ext>
            </a:extLst>
          </p:cNvPr>
          <p:cNvSpPr/>
          <p:nvPr/>
        </p:nvSpPr>
        <p:spPr>
          <a:xfrm>
            <a:off x="0" y="0"/>
            <a:ext cx="9144000" cy="12256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E196945-25B2-4EF9-9927-5DB75D1284D8}"/>
              </a:ext>
            </a:extLst>
          </p:cNvPr>
          <p:cNvSpPr/>
          <p:nvPr/>
        </p:nvSpPr>
        <p:spPr>
          <a:xfrm>
            <a:off x="-43544" y="5020931"/>
            <a:ext cx="9187543" cy="12256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33745FE-9F43-4D93-AA6D-C42F9BE5518A}"/>
              </a:ext>
            </a:extLst>
          </p:cNvPr>
          <p:cNvSpPr/>
          <p:nvPr/>
        </p:nvSpPr>
        <p:spPr>
          <a:xfrm>
            <a:off x="224971" y="137533"/>
            <a:ext cx="8919029" cy="523220"/>
          </a:xfrm>
          <a:prstGeom prst="rect">
            <a:avLst/>
          </a:prstGeom>
        </p:spPr>
        <p:txBody>
          <a:bodyPr wrap="square">
            <a:spAutoFit/>
          </a:bodyPr>
          <a:lstStyle/>
          <a:p>
            <a:pPr lvl="0">
              <a:spcBef>
                <a:spcPct val="50000"/>
              </a:spcBef>
              <a:defRPr/>
            </a:pPr>
            <a:r>
              <a:rPr lang="en-US" sz="2800" b="1">
                <a:solidFill>
                  <a:prstClr val="white"/>
                </a:solidFill>
                <a:latin typeface="Times New Roman" panose="02020603050405020304" pitchFamily="18" charset="0"/>
                <a:cs typeface="Times New Roman" panose="02020603050405020304" pitchFamily="18" charset="0"/>
              </a:rPr>
              <a:t>1. Tuần tự trong kịch bản và tuần tự trong thuật toán</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15644A6-2DE8-4335-A4BC-5AFEE8646FC6}"/>
              </a:ext>
            </a:extLst>
          </p:cNvPr>
          <p:cNvSpPr/>
          <p:nvPr/>
        </p:nvSpPr>
        <p:spPr>
          <a:xfrm>
            <a:off x="224970" y="1101373"/>
            <a:ext cx="8919029" cy="523220"/>
          </a:xfrm>
          <a:prstGeom prst="rect">
            <a:avLst/>
          </a:prstGeom>
        </p:spPr>
        <p:txBody>
          <a:bodyPr wrap="square">
            <a:spAutoFit/>
          </a:bodyPr>
          <a:lstStyle/>
          <a:p>
            <a:pPr lvl="0">
              <a:spcBef>
                <a:spcPct val="50000"/>
              </a:spcBef>
              <a:defRPr/>
            </a:pPr>
            <a:r>
              <a:rPr lang="vi-VN" sz="2800" b="1">
                <a:solidFill>
                  <a:prstClr val="white"/>
                </a:solidFill>
                <a:latin typeface="Times New Roman" panose="02020603050405020304" pitchFamily="18" charset="0"/>
                <a:cs typeface="Times New Roman" panose="02020603050405020304" pitchFamily="18" charset="0"/>
              </a:rPr>
              <a:t>2. Thể hiện thuật toán bằng chương trình</a:t>
            </a:r>
            <a:endParaRPr lang="vi-VN" sz="2800" b="1" dirty="0">
              <a:solidFill>
                <a:prstClr val="white"/>
              </a:solidFill>
              <a:latin typeface="Times New Roman" panose="02020603050405020304" pitchFamily="18" charset="0"/>
              <a:cs typeface="Times New Roman" panose="02020603050405020304" pitchFamily="18" charset="0"/>
            </a:endParaRPr>
          </a:p>
        </p:txBody>
      </p:sp>
      <p:sp>
        <p:nvSpPr>
          <p:cNvPr id="16" name="Thought Bubble: Cloud 15">
            <a:extLst>
              <a:ext uri="{FF2B5EF4-FFF2-40B4-BE49-F238E27FC236}">
                <a16:creationId xmlns:a16="http://schemas.microsoft.com/office/drawing/2014/main" id="{2132129A-2D72-4C88-9B8A-EF8832931140}"/>
              </a:ext>
            </a:extLst>
          </p:cNvPr>
          <p:cNvSpPr/>
          <p:nvPr/>
        </p:nvSpPr>
        <p:spPr bwMode="auto">
          <a:xfrm>
            <a:off x="96711" y="290286"/>
            <a:ext cx="8350604" cy="2757714"/>
          </a:xfrm>
          <a:prstGeom prst="cloudCallout">
            <a:avLst>
              <a:gd name="adj1" fmla="val -25459"/>
              <a:gd name="adj2" fmla="val 77218"/>
            </a:avLst>
          </a:prstGeom>
          <a:solidFill>
            <a:schemeClr val="accent6"/>
          </a:solidFill>
          <a:ln>
            <a:headEnd type="none" w="med" len="med"/>
            <a:tailEnd type="none" w="med" len="med"/>
          </a:ln>
          <a:effectLst>
            <a:glow rad="101600">
              <a:schemeClr val="accent4">
                <a:satMod val="175000"/>
                <a:alpha val="40000"/>
              </a:schemeClr>
            </a:glow>
          </a:effectLst>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17" name="Picture 2">
            <a:extLst>
              <a:ext uri="{FF2B5EF4-FFF2-40B4-BE49-F238E27FC236}">
                <a16:creationId xmlns:a16="http://schemas.microsoft.com/office/drawing/2014/main" id="{B90DDD12-1EE6-411F-ADBC-FB5BFDBFD374}"/>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795" b="99872" l="4167" r="56167">
                        <a14:foregroundMark x1="14917" y1="14615" x2="13417" y2="10128"/>
                        <a14:foregroundMark x1="36000" y1="12051" x2="36167" y2="7051"/>
                        <a14:foregroundMark x1="25667" y1="31923" x2="30167" y2="30000"/>
                        <a14:foregroundMark x1="42500" y1="26026" x2="40333" y2="37821"/>
                        <a14:foregroundMark x1="18500" y1="55513" x2="15667" y2="66154"/>
                        <a14:foregroundMark x1="11250" y1="68333" x2="18917" y2="75897"/>
                        <a14:foregroundMark x1="18917" y1="75897" x2="19250" y2="75897"/>
                        <a14:foregroundMark x1="26167" y1="90769" x2="25083" y2="97692"/>
                        <a14:foregroundMark x1="25083" y1="97692" x2="24750" y2="97692"/>
                        <a14:foregroundMark x1="32917" y1="99615" x2="36000" y2="99359"/>
                        <a14:foregroundMark x1="4167" y1="35000" x2="5667" y2="35897"/>
                        <a14:foregroundMark x1="52750" y1="38462" x2="56167" y2="36154"/>
                        <a14:foregroundMark x1="23417" y1="99359" x2="24000" y2="99615"/>
                        <a14:foregroundMark x1="27833" y1="99872" x2="25667" y2="99872"/>
                        <a14:foregroundMark x1="34167" y1="99615" x2="36333" y2="99872"/>
                        <a14:backgroundMark x1="50917" y1="30769" x2="49833" y2="33077"/>
                        <a14:backgroundMark x1="7417" y1="43077" x2="7417" y2="43077"/>
                      </a14:backgroundRemoval>
                    </a14:imgEffect>
                  </a14:imgLayer>
                </a14:imgProps>
              </a:ext>
              <a:ext uri="{28A0092B-C50C-407E-A947-70E740481C1C}">
                <a14:useLocalDpi xmlns:a14="http://schemas.microsoft.com/office/drawing/2010/main" val="0"/>
              </a:ext>
            </a:extLst>
          </a:blip>
          <a:srcRect l="2711" t="4873" r="42177" b="-257"/>
          <a:stretch/>
        </p:blipFill>
        <p:spPr bwMode="auto">
          <a:xfrm>
            <a:off x="152407" y="2941864"/>
            <a:ext cx="1879032" cy="21139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97">
            <a:extLst>
              <a:ext uri="{FF2B5EF4-FFF2-40B4-BE49-F238E27FC236}">
                <a16:creationId xmlns:a16="http://schemas.microsoft.com/office/drawing/2014/main" id="{6F3F0030-A823-454A-AA22-895DAA9678E6}"/>
              </a:ext>
            </a:extLst>
          </p:cNvPr>
          <p:cNvSpPr txBox="1">
            <a:spLocks noChangeArrowheads="1"/>
          </p:cNvSpPr>
          <p:nvPr/>
        </p:nvSpPr>
        <p:spPr bwMode="auto">
          <a:xfrm>
            <a:off x="1106437" y="984462"/>
            <a:ext cx="618111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algn="ctr">
              <a:spcBef>
                <a:spcPts val="0"/>
              </a:spcBef>
              <a:buNone/>
            </a:pPr>
            <a:r>
              <a:rPr lang="en-US" sz="2800" b="1">
                <a:solidFill>
                  <a:prstClr val="black"/>
                </a:solidFill>
                <a:cs typeface="Times New Roman" panose="02020603050405020304" pitchFamily="18" charset="0"/>
              </a:rPr>
              <a:t>Em hãy </a:t>
            </a:r>
            <a:r>
              <a:rPr lang="vi-VN" sz="2800" b="1">
                <a:solidFill>
                  <a:prstClr val="black"/>
                </a:solidFill>
                <a:cs typeface="Times New Roman" panose="02020603050405020304" pitchFamily="18" charset="0"/>
              </a:rPr>
              <a:t>ghép nối mỗi lệnh/</a:t>
            </a:r>
            <a:r>
              <a:rPr lang="en-US" sz="2800" b="1">
                <a:solidFill>
                  <a:prstClr val="black"/>
                </a:solidFill>
                <a:cs typeface="Times New Roman" panose="02020603050405020304" pitchFamily="18" charset="0"/>
              </a:rPr>
              <a:t> </a:t>
            </a:r>
            <a:r>
              <a:rPr lang="vi-VN" sz="2800" b="1">
                <a:solidFill>
                  <a:prstClr val="black"/>
                </a:solidFill>
                <a:cs typeface="Times New Roman" panose="02020603050405020304" pitchFamily="18" charset="0"/>
              </a:rPr>
              <a:t>khối lệnh tương ứng với mỗi bước mô tả trong thuật toán</a:t>
            </a:r>
            <a:endParaRPr lang="vi-VN" sz="2800" b="1"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146587883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3695722024"/>
              </p:ext>
            </p:extLst>
          </p:nvPr>
        </p:nvGraphicFramePr>
        <p:xfrm>
          <a:off x="138161" y="125123"/>
          <a:ext cx="8867678" cy="4988665"/>
        </p:xfrm>
        <a:graphic>
          <a:graphicData uri="http://schemas.openxmlformats.org/drawingml/2006/table">
            <a:tbl>
              <a:tblPr firstRow="1" firstCol="1" bandRow="1">
                <a:tableStyleId>{5940675A-B579-460E-94D1-54222C63F5DA}</a:tableStyleId>
              </a:tblPr>
              <a:tblGrid>
                <a:gridCol w="5203096">
                  <a:extLst>
                    <a:ext uri="{9D8B030D-6E8A-4147-A177-3AD203B41FA5}">
                      <a16:colId xmlns:a16="http://schemas.microsoft.com/office/drawing/2014/main" val="20000"/>
                    </a:ext>
                  </a:extLst>
                </a:gridCol>
                <a:gridCol w="3664582">
                  <a:extLst>
                    <a:ext uri="{9D8B030D-6E8A-4147-A177-3AD203B41FA5}">
                      <a16:colId xmlns:a16="http://schemas.microsoft.com/office/drawing/2014/main" val="20001"/>
                    </a:ext>
                  </a:extLst>
                </a:gridCol>
              </a:tblGrid>
              <a:tr h="403060">
                <a:tc>
                  <a:txBody>
                    <a:bodyPr/>
                    <a:lstStyle/>
                    <a:p>
                      <a:pPr algn="ctr">
                        <a:lnSpc>
                          <a:spcPct val="107000"/>
                        </a:lnSpc>
                        <a:spcBef>
                          <a:spcPts val="300"/>
                        </a:spcBef>
                        <a:spcAft>
                          <a:spcPts val="300"/>
                        </a:spcAft>
                      </a:pPr>
                      <a:r>
                        <a:rPr lang="en-US" sz="2200" b="1" dirty="0" err="1">
                          <a:solidFill>
                            <a:schemeClr val="bg1"/>
                          </a:solidFill>
                          <a:effectLst/>
                          <a:latin typeface="Times New Roman" panose="02020603050405020304" pitchFamily="18" charset="0"/>
                          <a:cs typeface="Times New Roman" panose="02020603050405020304" pitchFamily="18" charset="0"/>
                        </a:rPr>
                        <a:t>Mô</a:t>
                      </a:r>
                      <a:r>
                        <a:rPr lang="en-US" sz="2200" b="1" dirty="0">
                          <a:solidFill>
                            <a:schemeClr val="bg1"/>
                          </a:solidFill>
                          <a:effectLst/>
                          <a:latin typeface="Times New Roman" panose="02020603050405020304" pitchFamily="18" charset="0"/>
                          <a:cs typeface="Times New Roman" panose="02020603050405020304" pitchFamily="18" charset="0"/>
                        </a:rPr>
                        <a:t> </a:t>
                      </a:r>
                      <a:r>
                        <a:rPr lang="en-US" sz="2200" b="1" dirty="0" err="1">
                          <a:solidFill>
                            <a:schemeClr val="bg1"/>
                          </a:solidFill>
                          <a:effectLst/>
                          <a:latin typeface="Times New Roman" panose="02020603050405020304" pitchFamily="18" charset="0"/>
                          <a:cs typeface="Times New Roman" panose="02020603050405020304" pitchFamily="18" charset="0"/>
                        </a:rPr>
                        <a:t>tả</a:t>
                      </a:r>
                      <a:r>
                        <a:rPr lang="en-US" sz="2200" b="1" dirty="0">
                          <a:solidFill>
                            <a:schemeClr val="bg1"/>
                          </a:solidFill>
                          <a:effectLst/>
                          <a:latin typeface="Times New Roman" panose="02020603050405020304" pitchFamily="18" charset="0"/>
                          <a:cs typeface="Times New Roman" panose="02020603050405020304" pitchFamily="18" charset="0"/>
                        </a:rPr>
                        <a:t> </a:t>
                      </a:r>
                      <a:r>
                        <a:rPr lang="en-US" sz="2200" b="1" dirty="0" err="1">
                          <a:solidFill>
                            <a:schemeClr val="bg1"/>
                          </a:solidFill>
                          <a:effectLst/>
                          <a:latin typeface="Times New Roman" panose="02020603050405020304" pitchFamily="18" charset="0"/>
                          <a:cs typeface="Times New Roman" panose="02020603050405020304" pitchFamily="18" charset="0"/>
                        </a:rPr>
                        <a:t>thuật</a:t>
                      </a:r>
                      <a:r>
                        <a:rPr lang="en-US" sz="2200" b="1" dirty="0">
                          <a:solidFill>
                            <a:schemeClr val="bg1"/>
                          </a:solidFill>
                          <a:effectLst/>
                          <a:latin typeface="Times New Roman" panose="02020603050405020304" pitchFamily="18" charset="0"/>
                          <a:cs typeface="Times New Roman" panose="02020603050405020304" pitchFamily="18" charset="0"/>
                        </a:rPr>
                        <a:t> </a:t>
                      </a:r>
                      <a:r>
                        <a:rPr lang="en-US" sz="2200" b="1" dirty="0" err="1">
                          <a:solidFill>
                            <a:schemeClr val="bg1"/>
                          </a:solidFill>
                          <a:effectLst/>
                          <a:latin typeface="Times New Roman" panose="02020603050405020304" pitchFamily="18" charset="0"/>
                          <a:cs typeface="Times New Roman" panose="02020603050405020304" pitchFamily="18" charset="0"/>
                        </a:rPr>
                        <a:t>toán</a:t>
                      </a:r>
                      <a:endPar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07000"/>
                        </a:lnSpc>
                        <a:spcBef>
                          <a:spcPts val="300"/>
                        </a:spcBef>
                        <a:spcAft>
                          <a:spcPts val="300"/>
                        </a:spcAft>
                      </a:pPr>
                      <a:r>
                        <a:rPr lang="en-US" sz="2200" b="1" dirty="0" err="1">
                          <a:solidFill>
                            <a:schemeClr val="bg1"/>
                          </a:solidFill>
                          <a:effectLst/>
                          <a:latin typeface="Times New Roman" panose="02020603050405020304" pitchFamily="18" charset="0"/>
                          <a:cs typeface="Times New Roman" panose="02020603050405020304" pitchFamily="18" charset="0"/>
                        </a:rPr>
                        <a:t>Khối</a:t>
                      </a:r>
                      <a:r>
                        <a:rPr lang="en-US" sz="2200" b="1" dirty="0">
                          <a:solidFill>
                            <a:schemeClr val="bg1"/>
                          </a:solidFill>
                          <a:effectLst/>
                          <a:latin typeface="Times New Roman" panose="02020603050405020304" pitchFamily="18" charset="0"/>
                          <a:cs typeface="Times New Roman" panose="02020603050405020304" pitchFamily="18" charset="0"/>
                        </a:rPr>
                        <a:t> </a:t>
                      </a:r>
                      <a:r>
                        <a:rPr lang="en-US" sz="2200" b="1" dirty="0" err="1">
                          <a:solidFill>
                            <a:schemeClr val="bg1"/>
                          </a:solidFill>
                          <a:effectLst/>
                          <a:latin typeface="Times New Roman" panose="02020603050405020304" pitchFamily="18" charset="0"/>
                          <a:cs typeface="Times New Roman" panose="02020603050405020304" pitchFamily="18" charset="0"/>
                        </a:rPr>
                        <a:t>lệnh</a:t>
                      </a:r>
                      <a:endPar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10001"/>
                  </a:ext>
                </a:extLst>
              </a:tr>
              <a:tr h="803111">
                <a:tc>
                  <a:txBody>
                    <a:bodyPr/>
                    <a:lstStyle/>
                    <a:p>
                      <a:pPr algn="just">
                        <a:lnSpc>
                          <a:spcPct val="10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1. </a:t>
                      </a:r>
                      <a:r>
                        <a:rPr lang="en-US" sz="2200" dirty="0" err="1">
                          <a:effectLst/>
                          <a:latin typeface="Times New Roman" panose="02020603050405020304" pitchFamily="18" charset="0"/>
                          <a:cs typeface="Times New Roman" panose="02020603050405020304" pitchFamily="18" charset="0"/>
                        </a:rPr>
                        <a:t>Đặt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nhân</a:t>
                      </a:r>
                      <a:r>
                        <a:rPr lang="en-US" sz="2200" dirty="0">
                          <a:effectLst/>
                          <a:latin typeface="Times New Roman" panose="02020603050405020304" pitchFamily="18" charset="0"/>
                          <a:cs typeface="Times New Roman" panose="02020603050405020304" pitchFamily="18" charset="0"/>
                        </a:rPr>
                        <a:t> </a:t>
                      </a:r>
                      <a:r>
                        <a:rPr lang="en-US" sz="2200" err="1">
                          <a:effectLst/>
                          <a:latin typeface="Times New Roman" panose="02020603050405020304" pitchFamily="18" charset="0"/>
                          <a:cs typeface="Times New Roman" panose="02020603050405020304" pitchFamily="18" charset="0"/>
                        </a:rPr>
                        <a:t>vật</a:t>
                      </a:r>
                      <a:r>
                        <a:rPr lang="en-US" sz="2200">
                          <a:effectLst/>
                          <a:latin typeface="Times New Roman" panose="02020603050405020304" pitchFamily="18" charset="0"/>
                          <a:cs typeface="Times New Roman" panose="02020603050405020304" pitchFamily="18" charset="0"/>
                        </a:rPr>
                        <a:t> Mèo đứng </a:t>
                      </a:r>
                      <a:r>
                        <a:rPr lang="en-US" sz="2200" dirty="0" err="1">
                          <a:effectLst/>
                          <a:latin typeface="Times New Roman" panose="02020603050405020304" pitchFamily="18" charset="0"/>
                          <a:cs typeface="Times New Roman" panose="02020603050405020304" pitchFamily="18" charset="0"/>
                        </a:rPr>
                        <a:t>bên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trái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căn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phòng</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300"/>
                        </a:spcBef>
                        <a:spcAft>
                          <a:spcPts val="300"/>
                        </a:spcAft>
                      </a:pPr>
                      <a:r>
                        <a:rPr lang="en-US" sz="2200" dirty="0">
                          <a:effectLst/>
                          <a:latin typeface="Times New Roman" panose="02020603050405020304" pitchFamily="18" charset="0"/>
                          <a:cs typeface="Times New Roman" panose="02020603050405020304" pitchFamily="18" charset="0"/>
                        </a:rPr>
                        <a:t>A. </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773277">
                <a:tc>
                  <a:txBody>
                    <a:bodyPr/>
                    <a:lstStyle/>
                    <a:p>
                      <a:pPr algn="just">
                        <a:lnSpc>
                          <a:spcPct val="10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2. </a:t>
                      </a:r>
                      <a:r>
                        <a:rPr lang="en-US" sz="2200" dirty="0" err="1">
                          <a:effectLst/>
                          <a:latin typeface="Times New Roman" panose="02020603050405020304" pitchFamily="18" charset="0"/>
                          <a:cs typeface="Times New Roman" panose="02020603050405020304" pitchFamily="18" charset="0"/>
                        </a:rPr>
                        <a:t>Nhân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vật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Mèo</a:t>
                      </a:r>
                      <a:r>
                        <a:rPr lang="en-US" sz="2200" dirty="0">
                          <a:effectLst/>
                          <a:latin typeface="Times New Roman" panose="02020603050405020304" pitchFamily="18" charset="0"/>
                          <a:cs typeface="Times New Roman" panose="02020603050405020304" pitchFamily="18" charset="0"/>
                        </a:rPr>
                        <a:t> </a:t>
                      </a:r>
                      <a:r>
                        <a:rPr lang="en-US" sz="2200" err="1">
                          <a:effectLst/>
                          <a:latin typeface="Times New Roman" panose="02020603050405020304" pitchFamily="18" charset="0"/>
                          <a:cs typeface="Times New Roman" panose="02020603050405020304" pitchFamily="18" charset="0"/>
                        </a:rPr>
                        <a:t>kêu</a:t>
                      </a:r>
                      <a:r>
                        <a:rPr lang="en-US" sz="2200">
                          <a:effectLst/>
                          <a:latin typeface="Times New Roman" panose="02020603050405020304" pitchFamily="18" charset="0"/>
                          <a:cs typeface="Times New Roman" panose="02020603050405020304" pitchFamily="18" charset="0"/>
                        </a:rPr>
                        <a:t>: Grừ</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Grừ</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lạnh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quá</a:t>
                      </a:r>
                      <a:r>
                        <a:rPr lang="en-US" sz="2200" dirty="0">
                          <a:effectLst/>
                          <a:latin typeface="Times New Roman" panose="02020603050405020304" pitchFamily="18" charset="0"/>
                          <a:cs typeface="Times New Roman" panose="02020603050405020304" pitchFamily="18" charset="0"/>
                        </a:rPr>
                        <a:t>...!</a:t>
                      </a:r>
                      <a:endParaRPr lang="en-US" sz="2200" b="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300"/>
                        </a:spcBef>
                        <a:spcAft>
                          <a:spcPts val="300"/>
                        </a:spcAft>
                      </a:pPr>
                      <a:r>
                        <a:rPr lang="en-US" sz="2200" dirty="0">
                          <a:effectLst/>
                          <a:latin typeface="Times New Roman" panose="02020603050405020304" pitchFamily="18" charset="0"/>
                          <a:cs typeface="Times New Roman" panose="02020603050405020304" pitchFamily="18" charset="0"/>
                        </a:rPr>
                        <a:t>B. </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132115">
                <a:tc>
                  <a:txBody>
                    <a:bodyPr/>
                    <a:lstStyle/>
                    <a:p>
                      <a:pPr algn="just">
                        <a:lnSpc>
                          <a:spcPct val="100000"/>
                        </a:lnSpc>
                        <a:spcBef>
                          <a:spcPts val="0"/>
                        </a:spcBef>
                        <a:spcAft>
                          <a:spcPts val="0"/>
                        </a:spcAft>
                      </a:pPr>
                      <a:r>
                        <a:rPr lang="en-US" sz="2200">
                          <a:effectLst/>
                          <a:latin typeface="Times New Roman" panose="02020603050405020304" pitchFamily="18" charset="0"/>
                          <a:cs typeface="Times New Roman" panose="02020603050405020304" pitchFamily="18" charset="0"/>
                        </a:rPr>
                        <a:t>3</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Nhân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vật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mèo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kêu</a:t>
                      </a:r>
                      <a:r>
                        <a:rPr lang="en-US" sz="2200">
                          <a:effectLst/>
                          <a:latin typeface="Times New Roman" panose="02020603050405020304" pitchFamily="18" charset="0"/>
                          <a:cs typeface="Times New Roman" panose="02020603050405020304" pitchFamily="18" charset="0"/>
                        </a:rPr>
                        <a:t>: Lò </a:t>
                      </a:r>
                      <a:r>
                        <a:rPr lang="en-US" sz="2200" dirty="0" err="1">
                          <a:effectLst/>
                          <a:latin typeface="Times New Roman" panose="02020603050405020304" pitchFamily="18" charset="0"/>
                          <a:cs typeface="Times New Roman" panose="02020603050405020304" pitchFamily="18" charset="0"/>
                        </a:rPr>
                        <a:t>sưởi</a:t>
                      </a:r>
                      <a:r>
                        <a:rPr lang="en-US" sz="2200" dirty="0">
                          <a:effectLst/>
                          <a:latin typeface="Times New Roman" panose="02020603050405020304" pitchFamily="18" charset="0"/>
                          <a:cs typeface="Times New Roman" panose="02020603050405020304" pitchFamily="18" charset="0"/>
                        </a:rPr>
                        <a:t> ở </a:t>
                      </a:r>
                      <a:r>
                        <a:rPr lang="en-US" sz="2200" dirty="0" err="1">
                          <a:effectLst/>
                          <a:latin typeface="Times New Roman" panose="02020603050405020304" pitchFamily="18" charset="0"/>
                          <a:cs typeface="Times New Roman" panose="02020603050405020304" pitchFamily="18" charset="0"/>
                        </a:rPr>
                        <a:t>đâu</a:t>
                      </a:r>
                      <a:r>
                        <a:rPr lang="en-US" sz="2200" dirty="0">
                          <a:effectLst/>
                          <a:latin typeface="Times New Roman" panose="02020603050405020304" pitchFamily="18" charset="0"/>
                          <a:cs typeface="Times New Roman" panose="02020603050405020304" pitchFamily="18" charset="0"/>
                        </a:rPr>
                        <a:t> </a:t>
                      </a:r>
                      <a:r>
                        <a:rPr lang="en-US" sz="2200" err="1">
                          <a:effectLst/>
                          <a:latin typeface="Times New Roman" panose="02020603050405020304" pitchFamily="18" charset="0"/>
                          <a:cs typeface="Times New Roman" panose="02020603050405020304" pitchFamily="18" charset="0"/>
                        </a:rPr>
                        <a:t>nhỉ</a:t>
                      </a:r>
                      <a:r>
                        <a:rPr lang="en-US" sz="2200">
                          <a:effectLst/>
                          <a:latin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Bef>
                          <a:spcPts val="300"/>
                        </a:spcBef>
                        <a:spcAft>
                          <a:spcPts val="300"/>
                        </a:spcAft>
                      </a:pPr>
                      <a:r>
                        <a:rPr lang="en-US" sz="2200">
                          <a:effectLst/>
                          <a:latin typeface="Times New Roman" panose="02020603050405020304" pitchFamily="18" charset="0"/>
                          <a:cs typeface="Times New Roman" panose="02020603050405020304" pitchFamily="18" charset="0"/>
                        </a:rPr>
                        <a:t>C.  </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773070">
                <a:tc>
                  <a:txBody>
                    <a:bodyPr/>
                    <a:lstStyle/>
                    <a:p>
                      <a:pPr algn="just">
                        <a:lnSpc>
                          <a:spcPct val="10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4. </a:t>
                      </a:r>
                      <a:r>
                        <a:rPr lang="en-US" sz="2200" dirty="0" err="1">
                          <a:effectLst/>
                          <a:latin typeface="Times New Roman" panose="02020603050405020304" pitchFamily="18" charset="0"/>
                          <a:cs typeface="Times New Roman" panose="02020603050405020304" pitchFamily="18" charset="0"/>
                        </a:rPr>
                        <a:t>Nhân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vật</a:t>
                      </a:r>
                      <a:r>
                        <a:rPr lang="en-US" sz="2200" dirty="0">
                          <a:effectLst/>
                          <a:latin typeface="Times New Roman" panose="02020603050405020304" pitchFamily="18" charset="0"/>
                          <a:cs typeface="Times New Roman" panose="02020603050405020304" pitchFamily="18" charset="0"/>
                        </a:rPr>
                        <a:t> </a:t>
                      </a:r>
                      <a:r>
                        <a:rPr lang="en-US" sz="2200" err="1">
                          <a:effectLst/>
                          <a:latin typeface="Times New Roman" panose="02020603050405020304" pitchFamily="18" charset="0"/>
                          <a:cs typeface="Times New Roman" panose="02020603050405020304" pitchFamily="18" charset="0"/>
                        </a:rPr>
                        <a:t>Mèo</a:t>
                      </a:r>
                      <a:r>
                        <a:rPr lang="en-US" sz="2200">
                          <a:effectLst/>
                          <a:latin typeface="Times New Roman" panose="02020603050405020304" pitchFamily="18" charset="0"/>
                          <a:cs typeface="Times New Roman" panose="02020603050405020304" pitchFamily="18" charset="0"/>
                        </a:rPr>
                        <a:t> chạy một </a:t>
                      </a:r>
                      <a:r>
                        <a:rPr lang="en-US" sz="2200" dirty="0" err="1">
                          <a:effectLst/>
                          <a:latin typeface="Times New Roman" panose="02020603050405020304" pitchFamily="18" charset="0"/>
                          <a:cs typeface="Times New Roman" panose="02020603050405020304" pitchFamily="18" charset="0"/>
                        </a:rPr>
                        <a:t>đoạn</a:t>
                      </a:r>
                      <a:r>
                        <a:rPr lang="en-US" sz="2200" dirty="0">
                          <a:effectLst/>
                          <a:latin typeface="Times New Roman" panose="02020603050405020304" pitchFamily="18" charset="0"/>
                          <a:cs typeface="Times New Roman" panose="02020603050405020304" pitchFamily="18" charset="0"/>
                        </a:rPr>
                        <a:t> (10 </a:t>
                      </a:r>
                      <a:r>
                        <a:rPr lang="en-US" sz="2200" dirty="0" err="1">
                          <a:effectLst/>
                          <a:latin typeface="Times New Roman" panose="02020603050405020304" pitchFamily="18" charset="0"/>
                          <a:cs typeface="Times New Roman" panose="02020603050405020304" pitchFamily="18" charset="0"/>
                        </a:rPr>
                        <a:t>bước</a:t>
                      </a:r>
                      <a:r>
                        <a:rPr lang="en-US" sz="2200" dirty="0">
                          <a:effectLst/>
                          <a:latin typeface="Times New Roman" panose="02020603050405020304" pitchFamily="18" charset="0"/>
                          <a:cs typeface="Times New Roman" panose="02020603050405020304" pitchFamily="18" charset="0"/>
                        </a:rPr>
                        <a:t>)</a:t>
                      </a:r>
                      <a:endParaRPr lang="en-US" sz="2200" b="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300"/>
                        </a:spcBef>
                        <a:spcAft>
                          <a:spcPts val="300"/>
                        </a:spcAft>
                      </a:pPr>
                      <a:r>
                        <a:rPr lang="en-US" sz="2200" dirty="0">
                          <a:effectLst/>
                          <a:latin typeface="Times New Roman" panose="02020603050405020304" pitchFamily="18" charset="0"/>
                          <a:cs typeface="Times New Roman" panose="02020603050405020304" pitchFamily="18" charset="0"/>
                        </a:rPr>
                        <a:t>D. </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604635">
                <a:tc>
                  <a:txBody>
                    <a:bodyPr/>
                    <a:lstStyle/>
                    <a:p>
                      <a:pPr algn="just">
                        <a:lnSpc>
                          <a:spcPct val="100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5. </a:t>
                      </a:r>
                      <a:r>
                        <a:rPr lang="en-US" sz="2200" dirty="0" err="1">
                          <a:effectLst/>
                          <a:latin typeface="Times New Roman" panose="02020603050405020304" pitchFamily="18" charset="0"/>
                          <a:cs typeface="Times New Roman" panose="02020603050405020304" pitchFamily="18" charset="0"/>
                        </a:rPr>
                        <a:t>Nhân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vật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Mèo</a:t>
                      </a:r>
                      <a:r>
                        <a:rPr lang="en-US" sz="2200" dirty="0">
                          <a:effectLst/>
                          <a:latin typeface="Times New Roman" panose="02020603050405020304" pitchFamily="18" charset="0"/>
                          <a:cs typeface="Times New Roman" panose="02020603050405020304" pitchFamily="18" charset="0"/>
                        </a:rPr>
                        <a:t> </a:t>
                      </a:r>
                      <a:r>
                        <a:rPr lang="en-US" sz="2200" err="1">
                          <a:effectLst/>
                          <a:latin typeface="Times New Roman" panose="02020603050405020304" pitchFamily="18" charset="0"/>
                          <a:cs typeface="Times New Roman" panose="02020603050405020304" pitchFamily="18" charset="0"/>
                        </a:rPr>
                        <a:t>kêu</a:t>
                      </a:r>
                      <a:r>
                        <a:rPr lang="en-US" sz="2200">
                          <a:effectLst/>
                          <a:latin typeface="Times New Roman" panose="02020603050405020304" pitchFamily="18" charset="0"/>
                          <a:cs typeface="Times New Roman" panose="02020603050405020304" pitchFamily="18" charset="0"/>
                        </a:rPr>
                        <a:t>: Không </a:t>
                      </a:r>
                      <a:r>
                        <a:rPr lang="en-US" sz="2200" dirty="0" err="1">
                          <a:effectLst/>
                          <a:latin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nào</a:t>
                      </a:r>
                      <a:r>
                        <a:rPr lang="en-US" sz="2200" dirty="0">
                          <a:effectLst/>
                          <a:latin typeface="Times New Roman" panose="02020603050405020304" pitchFamily="18" charset="0"/>
                          <a:cs typeface="Times New Roman" panose="02020603050405020304" pitchFamily="18" charset="0"/>
                        </a:rPr>
                        <a:t>.</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Bef>
                          <a:spcPts val="300"/>
                        </a:spcBef>
                        <a:spcAft>
                          <a:spcPts val="300"/>
                        </a:spcAft>
                      </a:pPr>
                      <a:r>
                        <a:rPr lang="en-US" sz="2200" dirty="0">
                          <a:effectLst/>
                          <a:latin typeface="Times New Roman" panose="02020603050405020304" pitchFamily="18" charset="0"/>
                          <a:cs typeface="Times New Roman" panose="02020603050405020304" pitchFamily="18" charset="0"/>
                        </a:rPr>
                        <a:t>E. </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99397">
                <a:tc gridSpan="2">
                  <a:txBody>
                    <a:bodyPr/>
                    <a:lstStyle/>
                    <a:p>
                      <a:pPr algn="just">
                        <a:lnSpc>
                          <a:spcPct val="100000"/>
                        </a:lnSpc>
                        <a:spcBef>
                          <a:spcPts val="0"/>
                        </a:spcBef>
                        <a:spcAft>
                          <a:spcPts val="0"/>
                        </a:spcAft>
                      </a:pPr>
                      <a:r>
                        <a:rPr lang="en-US" sz="2200" dirty="0" err="1">
                          <a:effectLst/>
                          <a:latin typeface="Times New Roman" panose="02020603050405020304" pitchFamily="18" charset="0"/>
                          <a:cs typeface="Times New Roman" panose="02020603050405020304" pitchFamily="18" charset="0"/>
                        </a:rPr>
                        <a:t>Đáp</a:t>
                      </a:r>
                      <a:r>
                        <a:rPr lang="en-US" sz="2200" baseline="0" dirty="0">
                          <a:effectLst/>
                          <a:latin typeface="Times New Roman" panose="02020603050405020304" pitchFamily="18" charset="0"/>
                          <a:cs typeface="Times New Roman" panose="02020603050405020304" pitchFamily="18" charset="0"/>
                        </a:rPr>
                        <a:t> </a:t>
                      </a:r>
                      <a:r>
                        <a:rPr lang="en-US" sz="2200" baseline="0" dirty="0" err="1">
                          <a:effectLst/>
                          <a:latin typeface="Times New Roman" panose="02020603050405020304" pitchFamily="18" charset="0"/>
                          <a:cs typeface="Times New Roman" panose="02020603050405020304" pitchFamily="18" charset="0"/>
                        </a:rPr>
                        <a:t>án</a:t>
                      </a:r>
                      <a:r>
                        <a:rPr lang="en-US" sz="2200" baseline="0" dirty="0">
                          <a:effectLst/>
                          <a:latin typeface="Times New Roman" panose="02020603050405020304" pitchFamily="18" charset="0"/>
                          <a:cs typeface="Times New Roman" panose="02020603050405020304" pitchFamily="18" charset="0"/>
                        </a:rPr>
                        <a:t>:</a:t>
                      </a:r>
                      <a:endParaRPr lang="en-US" sz="2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l">
                        <a:lnSpc>
                          <a:spcPct val="107000"/>
                        </a:lnSpc>
                        <a:spcBef>
                          <a:spcPts val="300"/>
                        </a:spcBef>
                        <a:spcAft>
                          <a:spcPts val="300"/>
                        </a:spcAft>
                      </a:pP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bl>
          </a:graphicData>
        </a:graphic>
      </p:graphicFrame>
      <p:pic>
        <p:nvPicPr>
          <p:cNvPr id="28" name="Picture 3">
            <a:extLst>
              <a:ext uri="{FF2B5EF4-FFF2-40B4-BE49-F238E27FC236}">
                <a16:creationId xmlns:a16="http://schemas.microsoft.com/office/drawing/2014/main" id="{CF3D936B-AAB9-439B-8638-0594ECB2D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864" y="2147396"/>
            <a:ext cx="1921181" cy="118219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6E725E5E-340C-422C-87B2-EE70EFC87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864" y="3279623"/>
            <a:ext cx="1642975" cy="7397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9864" y="4067913"/>
            <a:ext cx="2404985" cy="6335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40607" y="4617817"/>
            <a:ext cx="5499847" cy="468077"/>
          </a:xfrm>
          <a:prstGeom prst="rect">
            <a:avLst/>
          </a:prstGeom>
        </p:spPr>
        <p:txBody>
          <a:bodyPr wrap="square">
            <a:spAutoFit/>
          </a:bodyPr>
          <a:lstStyle/>
          <a:p>
            <a:pPr algn="just">
              <a:lnSpc>
                <a:spcPct val="107000"/>
              </a:lnSpc>
              <a:spcBef>
                <a:spcPts val="300"/>
              </a:spcBef>
              <a:spcAft>
                <a:spcPts val="300"/>
              </a:spcAft>
            </a:pPr>
            <a:r>
              <a:rPr lang="en-US" sz="2400" b="1" dirty="0">
                <a:solidFill>
                  <a:srgbClr val="FF0000"/>
                </a:solidFill>
                <a:latin typeface="Times New Roman" panose="02020603050405020304" pitchFamily="18" charset="0"/>
                <a:ea typeface="Calibri" panose="020F0502020204030204" pitchFamily="34" charset="0"/>
              </a:rPr>
              <a:t>1...D     2...A     3...E     4...C     5...B</a:t>
            </a:r>
            <a:endParaRPr lang="en-US" b="1" dirty="0">
              <a:solidFill>
                <a:srgbClr val="FF0000"/>
              </a:solidFill>
              <a:latin typeface="Calibri" panose="020F0502020204030204" pitchFamily="34" charset="0"/>
              <a:ea typeface="Calibri" panose="020F0502020204030204" pitchFamily="34" charset="0"/>
            </a:endParaRPr>
          </a:p>
        </p:txBody>
      </p:sp>
      <p:pic>
        <p:nvPicPr>
          <p:cNvPr id="15" name="Picture 1">
            <a:extLst>
              <a:ext uri="{FF2B5EF4-FFF2-40B4-BE49-F238E27FC236}">
                <a16:creationId xmlns:a16="http://schemas.microsoft.com/office/drawing/2014/main" id="{F2B69BC7-612D-4C81-8F29-420ECE2376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2275" y="548893"/>
            <a:ext cx="2742640" cy="7084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F35276D6-F7FF-4255-844B-927C295AB3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5042" y="1411286"/>
            <a:ext cx="2732836" cy="58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59035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16" presetClass="entr" presetSubtype="37"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par>
                                <p:cTn id="11" presetID="16" presetClass="entr" presetSubtype="37"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outVertical)">
                                      <p:cBhvr>
                                        <p:cTn id="13" dur="500"/>
                                        <p:tgtEl>
                                          <p:spTgt spid="29"/>
                                        </p:tgtEl>
                                      </p:cBhvr>
                                    </p:animEffect>
                                  </p:childTnLst>
                                </p:cTn>
                              </p:par>
                              <p:par>
                                <p:cTn id="14" presetID="16" presetClass="entr" presetSubtype="37"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outVertical)">
                                      <p:cBhvr>
                                        <p:cTn id="16" dur="500"/>
                                        <p:tgtEl>
                                          <p:spTgt spid="27"/>
                                        </p:tgtEl>
                                      </p:cBhvr>
                                    </p:animEffect>
                                  </p:childTnLst>
                                </p:cTn>
                              </p:par>
                              <p:par>
                                <p:cTn id="17" presetID="16" presetClass="entr" presetSubtype="37"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par>
                                <p:cTn id="20" presetID="16" presetClass="entr" presetSubtype="37"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44FC15A-EFA4-40BC-855C-47A516AA07D1}"/>
              </a:ext>
            </a:extLst>
          </p:cNvPr>
          <p:cNvGrpSpPr/>
          <p:nvPr/>
        </p:nvGrpSpPr>
        <p:grpSpPr>
          <a:xfrm>
            <a:off x="152407" y="854328"/>
            <a:ext cx="8839186" cy="3006472"/>
            <a:chOff x="152407" y="854328"/>
            <a:chExt cx="8839186" cy="3006472"/>
          </a:xfrm>
        </p:grpSpPr>
        <p:sp>
          <p:nvSpPr>
            <p:cNvPr id="15" name="Thought Bubble: Cloud 14">
              <a:extLst>
                <a:ext uri="{FF2B5EF4-FFF2-40B4-BE49-F238E27FC236}">
                  <a16:creationId xmlns:a16="http://schemas.microsoft.com/office/drawing/2014/main" id="{D08A3360-683D-4261-8201-808F0C72A51E}"/>
                </a:ext>
              </a:extLst>
            </p:cNvPr>
            <p:cNvSpPr/>
            <p:nvPr/>
          </p:nvSpPr>
          <p:spPr bwMode="auto">
            <a:xfrm>
              <a:off x="152407" y="854328"/>
              <a:ext cx="8839186" cy="3006472"/>
            </a:xfrm>
            <a:prstGeom prst="cloudCallout">
              <a:avLst>
                <a:gd name="adj1" fmla="val -33914"/>
                <a:gd name="adj2" fmla="val 56554"/>
              </a:avLst>
            </a:prstGeom>
            <a:solidFill>
              <a:schemeClr val="accent6"/>
            </a:solidFill>
            <a:ln>
              <a:headEnd type="none" w="med" len="med"/>
              <a:tailEnd type="none" w="med" len="med"/>
            </a:ln>
            <a:effectLst>
              <a:glow rad="101600">
                <a:schemeClr val="accent4">
                  <a:satMod val="175000"/>
                  <a:alpha val="40000"/>
                </a:schemeClr>
              </a:glow>
            </a:effectLst>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 name="Rectangle 1"/>
            <p:cNvSpPr/>
            <p:nvPr/>
          </p:nvSpPr>
          <p:spPr>
            <a:xfrm>
              <a:off x="1066795" y="1449623"/>
              <a:ext cx="6799950" cy="1815882"/>
            </a:xfrm>
            <a:prstGeom prst="rect">
              <a:avLst/>
            </a:prstGeom>
          </p:spPr>
          <p:txBody>
            <a:bodyPr wrap="square">
              <a:spAutoFit/>
            </a:bodyPr>
            <a:lstStyle/>
            <a:p>
              <a:pPr algn="ctr"/>
              <a:r>
                <a:rPr lang="vi-VN" sz="2800" dirty="0">
                  <a:latin typeface="Times New Roman" panose="02020603050405020304" pitchFamily="18" charset="0"/>
                  <a:cs typeface="Times New Roman" panose="02020603050405020304" pitchFamily="18" charset="0"/>
                </a:rPr>
                <a:t>- Nêu khái niệm chương trình máy tính?</a:t>
              </a:r>
            </a:p>
            <a:p>
              <a:pPr algn="ctr"/>
              <a:r>
                <a:rPr lang="vi-VN" sz="2800" dirty="0">
                  <a:latin typeface="Times New Roman" panose="02020603050405020304" pitchFamily="18" charset="0"/>
                  <a:cs typeface="Times New Roman" panose="02020603050405020304" pitchFamily="18" charset="0"/>
                </a:rPr>
                <a:t>- Các lệnh trong chương trình được thể hiện tùy ý hay tuần tự như các bước trong mô tả thuật toán? </a:t>
              </a:r>
            </a:p>
          </p:txBody>
        </p:sp>
      </p:grpSp>
      <p:sp>
        <p:nvSpPr>
          <p:cNvPr id="10" name="Rectangle 9">
            <a:extLst>
              <a:ext uri="{FF2B5EF4-FFF2-40B4-BE49-F238E27FC236}">
                <a16:creationId xmlns:a16="http://schemas.microsoft.com/office/drawing/2014/main" id="{DFFF5BC4-E8C0-45FE-BC5C-B26F9F239CC9}"/>
              </a:ext>
            </a:extLst>
          </p:cNvPr>
          <p:cNvSpPr/>
          <p:nvPr/>
        </p:nvSpPr>
        <p:spPr>
          <a:xfrm>
            <a:off x="224971" y="137533"/>
            <a:ext cx="8919029" cy="523220"/>
          </a:xfrm>
          <a:prstGeom prst="rect">
            <a:avLst/>
          </a:prstGeom>
        </p:spPr>
        <p:txBody>
          <a:bodyPr wrap="square">
            <a:spAutoFit/>
          </a:bodyPr>
          <a:lstStyle/>
          <a:p>
            <a:pPr lvl="0">
              <a:spcBef>
                <a:spcPct val="50000"/>
              </a:spcBef>
              <a:defRPr/>
            </a:pPr>
            <a:r>
              <a:rPr lang="en-US" sz="2800" b="1">
                <a:solidFill>
                  <a:prstClr val="white"/>
                </a:solidFill>
                <a:latin typeface="Times New Roman" panose="02020603050405020304" pitchFamily="18" charset="0"/>
                <a:cs typeface="Times New Roman" panose="02020603050405020304" pitchFamily="18" charset="0"/>
              </a:rPr>
              <a:t>1. Tuần tự trong kịch bản và tuần tự trong thuật toán</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B23F7E54-FAD9-4690-9E80-F996BEB6609C}"/>
              </a:ext>
            </a:extLst>
          </p:cNvPr>
          <p:cNvSpPr/>
          <p:nvPr/>
        </p:nvSpPr>
        <p:spPr>
          <a:xfrm>
            <a:off x="0" y="0"/>
            <a:ext cx="9144000" cy="798286"/>
          </a:xfrm>
          <a:prstGeom prst="roundRect">
            <a:avLst/>
          </a:prstGeom>
          <a:effectLst>
            <a:glow rad="1016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2AB35-0D68-425D-93EA-EF6D176FD843}"/>
              </a:ext>
            </a:extLst>
          </p:cNvPr>
          <p:cNvSpPr/>
          <p:nvPr/>
        </p:nvSpPr>
        <p:spPr>
          <a:xfrm>
            <a:off x="224970" y="165554"/>
            <a:ext cx="8919029" cy="523220"/>
          </a:xfrm>
          <a:prstGeom prst="rect">
            <a:avLst/>
          </a:prstGeom>
        </p:spPr>
        <p:txBody>
          <a:bodyPr wrap="square">
            <a:spAutoFit/>
          </a:bodyPr>
          <a:lstStyle/>
          <a:p>
            <a:pPr lvl="0">
              <a:spcBef>
                <a:spcPct val="50000"/>
              </a:spcBef>
              <a:defRPr/>
            </a:pPr>
            <a:r>
              <a:rPr lang="vi-VN" sz="2800" b="1">
                <a:solidFill>
                  <a:prstClr val="white"/>
                </a:solidFill>
                <a:latin typeface="Times New Roman" panose="02020603050405020304" pitchFamily="18" charset="0"/>
                <a:cs typeface="Times New Roman" panose="02020603050405020304" pitchFamily="18" charset="0"/>
              </a:rPr>
              <a:t>2. Thể hiện thuật toán bằng chương trình</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6" name="Picture 2">
            <a:extLst>
              <a:ext uri="{FF2B5EF4-FFF2-40B4-BE49-F238E27FC236}">
                <a16:creationId xmlns:a16="http://schemas.microsoft.com/office/drawing/2014/main" id="{19150FA6-3533-4C6D-9A1F-63FD1FDBD888}"/>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795" b="99872" l="4167" r="56167">
                        <a14:foregroundMark x1="14917" y1="14615" x2="13417" y2="10128"/>
                        <a14:foregroundMark x1="36000" y1="12051" x2="36167" y2="7051"/>
                        <a14:foregroundMark x1="25667" y1="31923" x2="30167" y2="30000"/>
                        <a14:foregroundMark x1="42500" y1="26026" x2="40333" y2="37821"/>
                        <a14:foregroundMark x1="18500" y1="55513" x2="15667" y2="66154"/>
                        <a14:foregroundMark x1="11250" y1="68333" x2="18917" y2="75897"/>
                        <a14:foregroundMark x1="18917" y1="75897" x2="19250" y2="75897"/>
                        <a14:foregroundMark x1="26167" y1="90769" x2="25083" y2="97692"/>
                        <a14:foregroundMark x1="25083" y1="97692" x2="24750" y2="97692"/>
                        <a14:foregroundMark x1="32917" y1="99615" x2="36000" y2="99359"/>
                        <a14:foregroundMark x1="4167" y1="35000" x2="5667" y2="35897"/>
                        <a14:foregroundMark x1="52750" y1="38462" x2="56167" y2="36154"/>
                        <a14:foregroundMark x1="23417" y1="99359" x2="24000" y2="99615"/>
                        <a14:foregroundMark x1="27833" y1="99872" x2="25667" y2="99872"/>
                        <a14:foregroundMark x1="34167" y1="99615" x2="36333" y2="99872"/>
                        <a14:backgroundMark x1="50917" y1="30769" x2="49833" y2="33077"/>
                        <a14:backgroundMark x1="7417" y1="43077" x2="7417" y2="43077"/>
                      </a14:backgroundRemoval>
                    </a14:imgEffect>
                  </a14:imgLayer>
                </a14:imgProps>
              </a:ext>
              <a:ext uri="{28A0092B-C50C-407E-A947-70E740481C1C}">
                <a14:useLocalDpi xmlns:a14="http://schemas.microsoft.com/office/drawing/2010/main" val="0"/>
              </a:ext>
            </a:extLst>
          </a:blip>
          <a:srcRect l="2711" t="4873" r="42177" b="-257"/>
          <a:stretch/>
        </p:blipFill>
        <p:spPr bwMode="auto">
          <a:xfrm>
            <a:off x="152407" y="3545388"/>
            <a:ext cx="1342564" cy="151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10409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579" y="941016"/>
            <a:ext cx="8928848" cy="1146211"/>
          </a:xfrm>
          <a:prstGeom prst="rect">
            <a:avLst/>
          </a:prstGeom>
        </p:spPr>
        <p:txBody>
          <a:bodyPr wrap="square">
            <a:spAutoFit/>
          </a:bodyPr>
          <a:lstStyle/>
          <a:p>
            <a:pPr algn="just">
              <a:lnSpc>
                <a:spcPct val="107000"/>
              </a:lnSpc>
              <a:spcBef>
                <a:spcPts val="300"/>
              </a:spcBef>
              <a:spcAft>
                <a:spcPts val="300"/>
              </a:spcAft>
            </a:pPr>
            <a:r>
              <a:rPr lang="en-US" sz="3200" dirty="0">
                <a:latin typeface="Times New Roman" panose="02020603050405020304" pitchFamily="18" charset="0"/>
                <a:ea typeface="Calibri" panose="020F0502020204030204" pitchFamily="34" charset="0"/>
              </a:rPr>
              <a:t>- </a:t>
            </a:r>
            <a:r>
              <a:rPr lang="vi-VN" sz="3200" b="1" i="1" dirty="0">
                <a:solidFill>
                  <a:srgbClr val="000000"/>
                </a:solidFill>
                <a:latin typeface="Times New Roman" panose="02020603050405020304" pitchFamily="18" charset="0"/>
                <a:ea typeface="Calibri" panose="020F0502020204030204" pitchFamily="34" charset="0"/>
              </a:rPr>
              <a:t>Chương trình máy tính </a:t>
            </a:r>
            <a:r>
              <a:rPr lang="vi-VN" sz="3200" dirty="0">
                <a:solidFill>
                  <a:srgbClr val="000000"/>
                </a:solidFill>
                <a:latin typeface="Times New Roman" panose="02020603050405020304" pitchFamily="18" charset="0"/>
                <a:ea typeface="Calibri" panose="020F0502020204030204" pitchFamily="34" charset="0"/>
              </a:rPr>
              <a:t>là một dãy các lệnh điều khiển máy tính thực hiện một thuật toán. </a:t>
            </a:r>
          </a:p>
        </p:txBody>
      </p:sp>
      <p:sp>
        <p:nvSpPr>
          <p:cNvPr id="12" name="Rectangle 11"/>
          <p:cNvSpPr/>
          <p:nvPr/>
        </p:nvSpPr>
        <p:spPr>
          <a:xfrm>
            <a:off x="107579" y="2096498"/>
            <a:ext cx="8776449" cy="1637628"/>
          </a:xfrm>
          <a:prstGeom prst="rect">
            <a:avLst/>
          </a:prstGeom>
        </p:spPr>
        <p:txBody>
          <a:bodyPr wrap="square">
            <a:spAutoFit/>
          </a:bodyPr>
          <a:lstStyle/>
          <a:p>
            <a:pPr algn="just">
              <a:lnSpc>
                <a:spcPct val="107000"/>
              </a:lnSpc>
              <a:spcBef>
                <a:spcPts val="300"/>
              </a:spcBef>
              <a:spcAft>
                <a:spcPts val="300"/>
              </a:spcAft>
            </a:pPr>
            <a:r>
              <a:rPr lang="en-US" sz="3200" dirty="0">
                <a:latin typeface="Times New Roman" panose="02020603050405020304" pitchFamily="18" charset="0"/>
                <a:ea typeface="Calibri" panose="020F0502020204030204" pitchFamily="34" charset="0"/>
              </a:rPr>
              <a:t>- </a:t>
            </a:r>
            <a:r>
              <a:rPr lang="vi-VN" sz="3200" b="1" i="1" dirty="0">
                <a:solidFill>
                  <a:srgbClr val="000000"/>
                </a:solidFill>
                <a:latin typeface="Times New Roman" panose="02020603050405020304" pitchFamily="18" charset="0"/>
                <a:ea typeface="Calibri" panose="020F0502020204030204" pitchFamily="34" charset="0"/>
              </a:rPr>
              <a:t>Các lệnh (hay các khối lệnh)</a:t>
            </a:r>
            <a:r>
              <a:rPr lang="vi-VN" sz="3200" dirty="0">
                <a:solidFill>
                  <a:srgbClr val="000000"/>
                </a:solidFill>
                <a:latin typeface="Times New Roman" panose="02020603050405020304" pitchFamily="18" charset="0"/>
                <a:ea typeface="Calibri" panose="020F0502020204030204" pitchFamily="34" charset="0"/>
              </a:rPr>
              <a:t> kế tiếp nhau trong chương trình điều khiển máy tính thực hiện các bước tuần tự trong thuật toán</a:t>
            </a:r>
            <a:r>
              <a:rPr lang="en-US" sz="3200" dirty="0">
                <a:solidFill>
                  <a:srgbClr val="000000"/>
                </a:solidFill>
                <a:latin typeface="Times New Roman" panose="02020603050405020304" pitchFamily="18" charset="0"/>
                <a:ea typeface="Calibri" panose="020F0502020204030204" pitchFamily="34" charset="0"/>
              </a:rPr>
              <a:t>.</a:t>
            </a:r>
            <a:endParaRPr lang="vi-VN" sz="3200" dirty="0">
              <a:solidFill>
                <a:srgbClr val="000000"/>
              </a:solidFill>
              <a:latin typeface="Times New Roman" panose="02020603050405020304" pitchFamily="18" charset="0"/>
              <a:ea typeface="Calibri" panose="020F0502020204030204" pitchFamily="34" charset="0"/>
            </a:endParaRPr>
          </a:p>
        </p:txBody>
      </p:sp>
      <p:sp>
        <p:nvSpPr>
          <p:cNvPr id="7" name="Rectangle: Rounded Corners 6">
            <a:extLst>
              <a:ext uri="{FF2B5EF4-FFF2-40B4-BE49-F238E27FC236}">
                <a16:creationId xmlns:a16="http://schemas.microsoft.com/office/drawing/2014/main" id="{B01E27DC-6107-4716-876E-4DA6AC441701}"/>
              </a:ext>
            </a:extLst>
          </p:cNvPr>
          <p:cNvSpPr/>
          <p:nvPr/>
        </p:nvSpPr>
        <p:spPr>
          <a:xfrm>
            <a:off x="0" y="0"/>
            <a:ext cx="9144000" cy="798286"/>
          </a:xfrm>
          <a:prstGeom prst="roundRect">
            <a:avLst/>
          </a:prstGeom>
          <a:effectLst>
            <a:glow rad="1016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FCF933-2ADA-4C5C-9399-8F246F1A4A4A}"/>
              </a:ext>
            </a:extLst>
          </p:cNvPr>
          <p:cNvSpPr/>
          <p:nvPr/>
        </p:nvSpPr>
        <p:spPr>
          <a:xfrm>
            <a:off x="224970" y="165554"/>
            <a:ext cx="8919029" cy="523220"/>
          </a:xfrm>
          <a:prstGeom prst="rect">
            <a:avLst/>
          </a:prstGeom>
        </p:spPr>
        <p:txBody>
          <a:bodyPr wrap="square">
            <a:spAutoFit/>
          </a:bodyPr>
          <a:lstStyle/>
          <a:p>
            <a:pPr lvl="0">
              <a:spcBef>
                <a:spcPct val="50000"/>
              </a:spcBef>
              <a:defRPr/>
            </a:pPr>
            <a:r>
              <a:rPr lang="vi-VN" sz="2800" b="1">
                <a:solidFill>
                  <a:prstClr val="white"/>
                </a:solidFill>
                <a:latin typeface="Times New Roman" panose="02020603050405020304" pitchFamily="18" charset="0"/>
                <a:cs typeface="Times New Roman" panose="02020603050405020304" pitchFamily="18" charset="0"/>
              </a:rPr>
              <a:t>2. Thể hiện thuật toán bằng chương trình</a:t>
            </a:r>
            <a:endParaRPr lang="vi-VN" sz="2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74852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083" y="309790"/>
            <a:ext cx="4114800" cy="1371600"/>
          </a:xfrm>
          <a:prstGeom prst="rect">
            <a:avLst/>
          </a:prstGeom>
          <a:ln/>
          <a:effectLst>
            <a:glow rad="635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Nhóm</a:t>
            </a:r>
            <a:r>
              <a:rPr lang="en-US" sz="2800" b="1" dirty="0">
                <a:solidFill>
                  <a:schemeClr val="tx1"/>
                </a:solidFill>
                <a:latin typeface="Times New Roman" panose="02020603050405020304" pitchFamily="18" charset="0"/>
                <a:cs typeface="Times New Roman" panose="02020603050405020304" pitchFamily="18" charset="0"/>
              </a:rPr>
              <a:t> 1: </a:t>
            </a:r>
          </a:p>
          <a:p>
            <a:pPr algn="ctr">
              <a:defRPr/>
            </a:pPr>
            <a:r>
              <a:rPr lang="en-US" sz="2800" dirty="0" err="1">
                <a:solidFill>
                  <a:schemeClr val="tx1"/>
                </a:solidFill>
                <a:latin typeface="Times New Roman" panose="02020603050405020304" pitchFamily="18" charset="0"/>
                <a:cs typeface="Times New Roman" panose="02020603050405020304" pitchFamily="18" charset="0"/>
              </a:rPr>
              <a:t>Mô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toán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Mèo</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4572000" y="311205"/>
            <a:ext cx="4114800" cy="1371600"/>
          </a:xfrm>
          <a:prstGeom prst="rect">
            <a:avLst/>
          </a:prstGeom>
          <a:solidFill>
            <a:schemeClr val="accent6"/>
          </a:solidFill>
          <a:ln>
            <a:solidFill>
              <a:schemeClr val="tx1"/>
            </a:solidFill>
          </a:ln>
        </p:spPr>
        <p:txBody>
          <a:bodyPr wrap="square">
            <a:spAutoFit/>
          </a:bodyPr>
          <a:lstStyle/>
          <a:p>
            <a:pPr algn="ctr">
              <a:defRPr/>
            </a:pP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Nhóm</a:t>
            </a:r>
            <a:r>
              <a:rPr lang="en-US" sz="2800" b="1" dirty="0">
                <a:solidFill>
                  <a:srgbClr val="000099"/>
                </a:solidFill>
                <a:latin typeface="Times New Roman" panose="02020603050405020304" pitchFamily="18" charset="0"/>
                <a:cs typeface="Times New Roman" panose="02020603050405020304" pitchFamily="18" charset="0"/>
              </a:rPr>
              <a:t> 2: </a:t>
            </a:r>
          </a:p>
          <a:p>
            <a:pPr algn="ctr">
              <a:defRPr/>
            </a:pPr>
            <a:r>
              <a:rPr lang="vi-VN" sz="2800" dirty="0">
                <a:latin typeface="Times New Roman" panose="02020603050405020304" pitchFamily="18" charset="0"/>
                <a:cs typeface="Times New Roman" panose="02020603050405020304" pitchFamily="18" charset="0"/>
              </a:rPr>
              <a:t>Mô tả thuật toán điều khiển nhân vật Hươu cao cổ</a:t>
            </a:r>
          </a:p>
        </p:txBody>
      </p:sp>
      <p:pic>
        <p:nvPicPr>
          <p:cNvPr id="4098" name="Picture 2" descr="Hướng dẫn về hình ảnh con mèo trong scratch là điều mà ai cũng cần biết">
            <a:extLst>
              <a:ext uri="{FF2B5EF4-FFF2-40B4-BE49-F238E27FC236}">
                <a16:creationId xmlns:a16="http://schemas.microsoft.com/office/drawing/2014/main" id="{A61A5BD0-EF76-43DD-859B-3948F832B4C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84" b="97357" l="4955" r="89640">
                        <a14:foregroundMark x1="37838" y1="22467" x2="50450" y2="53744"/>
                        <a14:foregroundMark x1="50450" y1="53744" x2="50901" y2="48899"/>
                        <a14:foregroundMark x1="57207" y1="27313" x2="62162" y2="55947"/>
                        <a14:foregroundMark x1="62162" y1="55947" x2="62162" y2="54185"/>
                        <a14:foregroundMark x1="67117" y1="35242" x2="70270" y2="47577"/>
                        <a14:foregroundMark x1="70270" y1="47577" x2="71622" y2="46256"/>
                        <a14:foregroundMark x1="74324" y1="28634" x2="78829" y2="46256"/>
                        <a14:foregroundMark x1="78829" y1="46256" x2="77477" y2="43612"/>
                        <a14:foregroundMark x1="73423" y1="32599" x2="77928" y2="44493"/>
                        <a14:foregroundMark x1="72072" y1="20264" x2="72072" y2="37445"/>
                        <a14:foregroundMark x1="72072" y1="37445" x2="72072" y2="37445"/>
                        <a14:foregroundMark x1="65315" y1="15859" x2="67568" y2="38326"/>
                        <a14:foregroundMark x1="63514" y1="6608" x2="64414" y2="12335"/>
                        <a14:foregroundMark x1="29279" y1="4405" x2="29279" y2="4405"/>
                        <a14:foregroundMark x1="67117" y1="3524" x2="67117" y2="3524"/>
                        <a14:foregroundMark x1="47297" y1="67841" x2="47297" y2="67841"/>
                        <a14:foregroundMark x1="51802" y1="67401" x2="51802" y2="67401"/>
                        <a14:foregroundMark x1="51802" y1="67401" x2="51802" y2="67401"/>
                        <a14:foregroundMark x1="67117" y1="92952" x2="67117" y2="92952"/>
                        <a14:foregroundMark x1="68919" y1="93392" x2="68919" y2="93392"/>
                        <a14:foregroundMark x1="22072" y1="96035" x2="22072" y2="96035"/>
                        <a14:foregroundMark x1="11712" y1="66079" x2="11712" y2="66079"/>
                        <a14:foregroundMark x1="9910" y1="65639" x2="9910" y2="65639"/>
                        <a14:foregroundMark x1="9910" y1="65639" x2="9910" y2="65639"/>
                        <a14:foregroundMark x1="9910" y1="60352" x2="9910" y2="60352"/>
                        <a14:foregroundMark x1="9910" y1="62996" x2="9910" y2="62996"/>
                        <a14:foregroundMark x1="9910" y1="62996" x2="9910" y2="66960"/>
                        <a14:foregroundMark x1="8108" y1="65198" x2="8108" y2="65198"/>
                        <a14:foregroundMark x1="5405" y1="65198" x2="5405" y2="65198"/>
                        <a14:foregroundMark x1="47748" y1="27313" x2="47748" y2="27313"/>
                        <a14:foregroundMark x1="76577" y1="46256" x2="76577" y2="46256"/>
                        <a14:foregroundMark x1="77027" y1="51542" x2="77027" y2="51542"/>
                        <a14:foregroundMark x1="70721" y1="97357" x2="70721" y2="97357"/>
                        <a14:foregroundMark x1="53604" y1="66079" x2="53604" y2="66079"/>
                        <a14:foregroundMark x1="80631" y1="50661" x2="80631" y2="50661"/>
                        <a14:foregroundMark x1="24775" y1="97357" x2="24775" y2="97357"/>
                      </a14:backgroundRemoval>
                    </a14:imgEffect>
                  </a14:imgLayer>
                </a14:imgProps>
              </a:ext>
              <a:ext uri="{28A0092B-C50C-407E-A947-70E740481C1C}">
                <a14:useLocalDpi xmlns:a14="http://schemas.microsoft.com/office/drawing/2010/main" val="0"/>
              </a:ext>
            </a:extLst>
          </a:blip>
          <a:srcRect/>
          <a:stretch>
            <a:fillRect/>
          </a:stretch>
        </p:blipFill>
        <p:spPr bwMode="auto">
          <a:xfrm>
            <a:off x="897802" y="1788024"/>
            <a:ext cx="2732203" cy="32314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AD283BD-109A-4081-B996-9F036BE00E6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6" b="96154" l="9132" r="89498">
                        <a14:foregroundMark x1="42922" y1="93590" x2="42922" y2="93590"/>
                        <a14:foregroundMark x1="42009" y1="96154" x2="42009" y2="96154"/>
                      </a14:backgroundRemoval>
                    </a14:imgEffect>
                  </a14:imgLayer>
                </a14:imgProps>
              </a:ext>
            </a:extLst>
          </a:blip>
          <a:stretch>
            <a:fillRect/>
          </a:stretch>
        </p:blipFill>
        <p:spPr>
          <a:xfrm>
            <a:off x="5145631" y="1441624"/>
            <a:ext cx="2732203" cy="3701876"/>
          </a:xfrm>
          <a:prstGeom prst="rect">
            <a:avLst/>
          </a:prstGeom>
        </p:spPr>
      </p:pic>
      <p:sp>
        <p:nvSpPr>
          <p:cNvPr id="10" name="Rectangle: Rounded Corners 9">
            <a:extLst>
              <a:ext uri="{FF2B5EF4-FFF2-40B4-BE49-F238E27FC236}">
                <a16:creationId xmlns:a16="http://schemas.microsoft.com/office/drawing/2014/main" id="{F0068B09-F091-474D-89E7-E3C3F860ED5A}"/>
              </a:ext>
            </a:extLst>
          </p:cNvPr>
          <p:cNvSpPr/>
          <p:nvPr/>
        </p:nvSpPr>
        <p:spPr>
          <a:xfrm>
            <a:off x="0" y="0"/>
            <a:ext cx="9144000" cy="122569"/>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F6DB2920-AAC5-45C7-BD87-1259B3D6F303}"/>
              </a:ext>
            </a:extLst>
          </p:cNvPr>
          <p:cNvSpPr/>
          <p:nvPr/>
        </p:nvSpPr>
        <p:spPr>
          <a:xfrm>
            <a:off x="-43544" y="5020931"/>
            <a:ext cx="9187543" cy="122569"/>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81214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74392369"/>
              </p:ext>
            </p:extLst>
          </p:nvPr>
        </p:nvGraphicFramePr>
        <p:xfrm>
          <a:off x="373207" y="322036"/>
          <a:ext cx="8354040" cy="4499427"/>
        </p:xfrm>
        <a:graphic>
          <a:graphicData uri="http://schemas.openxmlformats.org/drawingml/2006/table">
            <a:tbl>
              <a:tblPr firstRow="1" firstCol="1" bandRow="1">
                <a:tableStyleId>{5940675A-B579-460E-94D1-54222C63F5DA}</a:tableStyleId>
              </a:tblPr>
              <a:tblGrid>
                <a:gridCol w="1009665">
                  <a:extLst>
                    <a:ext uri="{9D8B030D-6E8A-4147-A177-3AD203B41FA5}">
                      <a16:colId xmlns:a16="http://schemas.microsoft.com/office/drawing/2014/main" val="20000"/>
                    </a:ext>
                  </a:extLst>
                </a:gridCol>
                <a:gridCol w="7344375">
                  <a:extLst>
                    <a:ext uri="{9D8B030D-6E8A-4147-A177-3AD203B41FA5}">
                      <a16:colId xmlns:a16="http://schemas.microsoft.com/office/drawing/2014/main" val="20001"/>
                    </a:ext>
                  </a:extLst>
                </a:gridCol>
              </a:tblGrid>
              <a:tr h="509580">
                <a:tc>
                  <a:txBody>
                    <a:bodyPr/>
                    <a:lstStyle/>
                    <a:p>
                      <a:pPr algn="ctr">
                        <a:lnSpc>
                          <a:spcPct val="100000"/>
                        </a:lnSpc>
                        <a:spcBef>
                          <a:spcPts val="0"/>
                        </a:spcBef>
                        <a:spcAft>
                          <a:spcPts val="0"/>
                        </a:spcAft>
                      </a:pPr>
                      <a:r>
                        <a:rPr lang="en-US" sz="3000" dirty="0" err="1">
                          <a:effectLst/>
                        </a:rPr>
                        <a:t>Bước</a:t>
                      </a:r>
                      <a:endParaRPr lang="en-US" sz="30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0"/>
                        </a:spcBef>
                        <a:spcAft>
                          <a:spcPts val="0"/>
                        </a:spcAft>
                      </a:pPr>
                      <a:r>
                        <a:rPr lang="en-US" sz="3000" dirty="0" err="1">
                          <a:effectLst/>
                        </a:rPr>
                        <a:t>Các</a:t>
                      </a:r>
                      <a:r>
                        <a:rPr lang="en-US" sz="3000" dirty="0">
                          <a:effectLst/>
                        </a:rPr>
                        <a:t> </a:t>
                      </a:r>
                      <a:r>
                        <a:rPr lang="en-US" sz="3000" dirty="0" err="1">
                          <a:effectLst/>
                        </a:rPr>
                        <a:t>hoạt</a:t>
                      </a:r>
                      <a:r>
                        <a:rPr lang="en-US" sz="3000" dirty="0">
                          <a:effectLst/>
                        </a:rPr>
                        <a:t> </a:t>
                      </a:r>
                      <a:r>
                        <a:rPr lang="en-US" sz="3000" dirty="0" err="1">
                          <a:effectLst/>
                        </a:rPr>
                        <a:t>động</a:t>
                      </a:r>
                      <a:r>
                        <a:rPr lang="en-US" sz="3000" dirty="0">
                          <a:effectLst/>
                        </a:rPr>
                        <a:t> </a:t>
                      </a:r>
                      <a:r>
                        <a:rPr lang="en-US" sz="3000" dirty="0" err="1">
                          <a:effectLst/>
                        </a:rPr>
                        <a:t>của</a:t>
                      </a:r>
                      <a:r>
                        <a:rPr lang="en-US" sz="3000" dirty="0">
                          <a:effectLst/>
                        </a:rPr>
                        <a:t> </a:t>
                      </a:r>
                      <a:r>
                        <a:rPr lang="en-US" sz="3000" dirty="0" err="1">
                          <a:effectLst/>
                        </a:rPr>
                        <a:t>nhân</a:t>
                      </a:r>
                      <a:r>
                        <a:rPr lang="en-US" sz="3000" dirty="0">
                          <a:effectLst/>
                        </a:rPr>
                        <a:t> </a:t>
                      </a:r>
                      <a:r>
                        <a:rPr lang="en-US" sz="3000" dirty="0" err="1">
                          <a:effectLst/>
                        </a:rPr>
                        <a:t>vật</a:t>
                      </a:r>
                      <a:r>
                        <a:rPr lang="en-US" sz="3000" dirty="0">
                          <a:effectLst/>
                        </a:rPr>
                        <a:t> </a:t>
                      </a:r>
                      <a:r>
                        <a:rPr lang="en-US" sz="3000" dirty="0" err="1">
                          <a:effectLst/>
                        </a:rPr>
                        <a:t>Mèo</a:t>
                      </a:r>
                      <a:endParaRPr lang="en-US" sz="30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0000"/>
                  </a:ext>
                </a:extLst>
              </a:tr>
              <a:tr h="1089622">
                <a:tc>
                  <a:txBody>
                    <a:bodyPr/>
                    <a:lstStyle/>
                    <a:p>
                      <a:pPr algn="ctr">
                        <a:lnSpc>
                          <a:spcPct val="100000"/>
                        </a:lnSpc>
                        <a:spcBef>
                          <a:spcPts val="0"/>
                        </a:spcBef>
                        <a:spcAft>
                          <a:spcPts val="0"/>
                        </a:spcAft>
                      </a:pPr>
                      <a:r>
                        <a:rPr lang="en-US" sz="3000">
                          <a:effectLst/>
                        </a:rPr>
                        <a:t>1a.</a:t>
                      </a:r>
                      <a:endParaRPr lang="en-US" sz="300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0000"/>
                        </a:lnSpc>
                        <a:spcBef>
                          <a:spcPts val="0"/>
                        </a:spcBef>
                        <a:spcAft>
                          <a:spcPts val="0"/>
                        </a:spcAft>
                      </a:pPr>
                      <a:r>
                        <a:rPr lang="en-US" sz="3000" dirty="0" err="1">
                          <a:effectLst/>
                        </a:rPr>
                        <a:t>Đặt</a:t>
                      </a:r>
                      <a:r>
                        <a:rPr lang="en-US" sz="3000" dirty="0">
                          <a:effectLst/>
                        </a:rPr>
                        <a:t> </a:t>
                      </a:r>
                      <a:r>
                        <a:rPr lang="en-US" sz="3000" dirty="0" err="1">
                          <a:effectLst/>
                        </a:rPr>
                        <a:t>nhân</a:t>
                      </a:r>
                      <a:r>
                        <a:rPr lang="en-US" sz="3000" dirty="0">
                          <a:effectLst/>
                        </a:rPr>
                        <a:t> </a:t>
                      </a:r>
                      <a:r>
                        <a:rPr lang="en-US" sz="3000" dirty="0" err="1">
                          <a:effectLst/>
                        </a:rPr>
                        <a:t>vật</a:t>
                      </a:r>
                      <a:r>
                        <a:rPr lang="en-US" sz="3000" dirty="0">
                          <a:effectLst/>
                        </a:rPr>
                        <a:t> </a:t>
                      </a:r>
                      <a:r>
                        <a:rPr lang="en-US" sz="3000" dirty="0" err="1">
                          <a:effectLst/>
                        </a:rPr>
                        <a:t>Mèo</a:t>
                      </a:r>
                      <a:r>
                        <a:rPr lang="en-US" sz="3000" dirty="0">
                          <a:effectLst/>
                        </a:rPr>
                        <a:t> </a:t>
                      </a:r>
                      <a:r>
                        <a:rPr lang="en-US" sz="3000" dirty="0" err="1">
                          <a:effectLst/>
                        </a:rPr>
                        <a:t>đứng</a:t>
                      </a:r>
                      <a:r>
                        <a:rPr lang="en-US" sz="3000" dirty="0">
                          <a:effectLst/>
                        </a:rPr>
                        <a:t> </a:t>
                      </a:r>
                      <a:r>
                        <a:rPr lang="en-US" sz="3000" dirty="0" err="1">
                          <a:effectLst/>
                        </a:rPr>
                        <a:t>cạnh</a:t>
                      </a:r>
                      <a:r>
                        <a:rPr lang="en-US" sz="3000" dirty="0">
                          <a:effectLst/>
                        </a:rPr>
                        <a:t> </a:t>
                      </a:r>
                      <a:r>
                        <a:rPr lang="en-US" sz="3000" dirty="0" err="1">
                          <a:effectLst/>
                        </a:rPr>
                        <a:t>nhân</a:t>
                      </a:r>
                      <a:r>
                        <a:rPr lang="en-US" sz="3000" dirty="0">
                          <a:effectLst/>
                        </a:rPr>
                        <a:t> </a:t>
                      </a:r>
                      <a:r>
                        <a:rPr lang="en-US" sz="3000" dirty="0" err="1">
                          <a:effectLst/>
                        </a:rPr>
                        <a:t>vật</a:t>
                      </a:r>
                      <a:r>
                        <a:rPr lang="en-US" sz="3000" dirty="0">
                          <a:effectLst/>
                        </a:rPr>
                        <a:t> </a:t>
                      </a:r>
                      <a:r>
                        <a:rPr lang="en-US" sz="3000" dirty="0" err="1">
                          <a:effectLst/>
                        </a:rPr>
                        <a:t>Hươu</a:t>
                      </a:r>
                      <a:r>
                        <a:rPr lang="en-US" sz="3000" dirty="0">
                          <a:effectLst/>
                        </a:rPr>
                        <a:t> </a:t>
                      </a:r>
                      <a:r>
                        <a:rPr lang="en-US" sz="3000" dirty="0" err="1">
                          <a:effectLst/>
                        </a:rPr>
                        <a:t>cao</a:t>
                      </a:r>
                      <a:r>
                        <a:rPr lang="en-US" sz="3000" dirty="0">
                          <a:effectLst/>
                        </a:rPr>
                        <a:t> </a:t>
                      </a:r>
                      <a:r>
                        <a:rPr lang="en-US" sz="3000" dirty="0" err="1">
                          <a:effectLst/>
                        </a:rPr>
                        <a:t>cổ</a:t>
                      </a:r>
                      <a:r>
                        <a:rPr lang="en-US" sz="3000" dirty="0">
                          <a:effectLst/>
                        </a:rPr>
                        <a:t> </a:t>
                      </a:r>
                      <a:r>
                        <a:rPr lang="en-US" sz="3000" dirty="0" err="1">
                          <a:effectLst/>
                        </a:rPr>
                        <a:t>bên</a:t>
                      </a:r>
                      <a:r>
                        <a:rPr lang="en-US" sz="3000" dirty="0">
                          <a:effectLst/>
                        </a:rPr>
                        <a:t> </a:t>
                      </a:r>
                      <a:r>
                        <a:rPr lang="en-US" sz="3000" dirty="0" err="1">
                          <a:effectLst/>
                        </a:rPr>
                        <a:t>trái</a:t>
                      </a:r>
                      <a:r>
                        <a:rPr lang="en-US" sz="3000" dirty="0">
                          <a:effectLst/>
                        </a:rPr>
                        <a:t> </a:t>
                      </a:r>
                      <a:r>
                        <a:rPr lang="en-US" sz="3000" dirty="0" err="1">
                          <a:effectLst/>
                        </a:rPr>
                        <a:t>căn</a:t>
                      </a:r>
                      <a:r>
                        <a:rPr lang="en-US" sz="3000" dirty="0">
                          <a:effectLst/>
                        </a:rPr>
                        <a:t> </a:t>
                      </a:r>
                      <a:r>
                        <a:rPr lang="en-US" sz="3000" dirty="0" err="1">
                          <a:effectLst/>
                        </a:rPr>
                        <a:t>phòng</a:t>
                      </a:r>
                      <a:endParaRPr lang="en-US" sz="3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1089622">
                <a:tc>
                  <a:txBody>
                    <a:bodyPr/>
                    <a:lstStyle/>
                    <a:p>
                      <a:pPr algn="ctr">
                        <a:lnSpc>
                          <a:spcPct val="100000"/>
                        </a:lnSpc>
                        <a:spcBef>
                          <a:spcPts val="0"/>
                        </a:spcBef>
                        <a:spcAft>
                          <a:spcPts val="0"/>
                        </a:spcAft>
                      </a:pPr>
                      <a:r>
                        <a:rPr lang="en-US" sz="3000">
                          <a:effectLst/>
                        </a:rPr>
                        <a:t>2a.</a:t>
                      </a:r>
                      <a:endParaRPr lang="en-US" sz="300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0000"/>
                        </a:lnSpc>
                        <a:spcBef>
                          <a:spcPts val="0"/>
                        </a:spcBef>
                        <a:spcAft>
                          <a:spcPts val="0"/>
                        </a:spcAft>
                      </a:pPr>
                      <a:r>
                        <a:rPr lang="en-US" sz="3000" dirty="0" err="1">
                          <a:effectLst/>
                        </a:rPr>
                        <a:t>Nhân</a:t>
                      </a:r>
                      <a:r>
                        <a:rPr lang="en-US" sz="3000" dirty="0">
                          <a:effectLst/>
                        </a:rPr>
                        <a:t> </a:t>
                      </a:r>
                      <a:r>
                        <a:rPr lang="en-US" sz="3000" dirty="0" err="1">
                          <a:effectLst/>
                        </a:rPr>
                        <a:t>vật</a:t>
                      </a:r>
                      <a:r>
                        <a:rPr lang="en-US" sz="3000" dirty="0">
                          <a:effectLst/>
                        </a:rPr>
                        <a:t> </a:t>
                      </a:r>
                      <a:r>
                        <a:rPr lang="en-US" sz="3000" dirty="0" err="1">
                          <a:effectLst/>
                        </a:rPr>
                        <a:t>Mèo</a:t>
                      </a:r>
                      <a:r>
                        <a:rPr lang="en-US" sz="3000" dirty="0">
                          <a:effectLst/>
                        </a:rPr>
                        <a:t> </a:t>
                      </a:r>
                      <a:r>
                        <a:rPr lang="en-US" sz="3000" dirty="0" err="1">
                          <a:effectLst/>
                        </a:rPr>
                        <a:t>nói</a:t>
                      </a:r>
                      <a:r>
                        <a:rPr lang="en-US" sz="3000" dirty="0">
                          <a:effectLst/>
                        </a:rPr>
                        <a:t>: </a:t>
                      </a:r>
                      <a:r>
                        <a:rPr lang="en-US" sz="3000" dirty="0" err="1">
                          <a:effectLst/>
                        </a:rPr>
                        <a:t>Trời</a:t>
                      </a:r>
                      <a:r>
                        <a:rPr lang="en-US" sz="3000" dirty="0">
                          <a:effectLst/>
                        </a:rPr>
                        <a:t> </a:t>
                      </a:r>
                      <a:r>
                        <a:rPr lang="en-US" sz="3000" dirty="0" err="1">
                          <a:effectLst/>
                        </a:rPr>
                        <a:t>lạnh</a:t>
                      </a:r>
                      <a:r>
                        <a:rPr lang="en-US" sz="3000" dirty="0">
                          <a:effectLst/>
                        </a:rPr>
                        <a:t>, </a:t>
                      </a:r>
                      <a:r>
                        <a:rPr lang="en-US" sz="3000" dirty="0" err="1">
                          <a:effectLst/>
                        </a:rPr>
                        <a:t>điều</a:t>
                      </a:r>
                      <a:r>
                        <a:rPr lang="en-US" sz="3000" dirty="0">
                          <a:effectLst/>
                        </a:rPr>
                        <a:t> </a:t>
                      </a:r>
                      <a:r>
                        <a:rPr lang="en-US" sz="3000" dirty="0" err="1">
                          <a:effectLst/>
                        </a:rPr>
                        <a:t>tồi</a:t>
                      </a:r>
                      <a:r>
                        <a:rPr lang="en-US" sz="3000" dirty="0">
                          <a:effectLst/>
                        </a:rPr>
                        <a:t> </a:t>
                      </a:r>
                      <a:r>
                        <a:rPr lang="en-US" sz="3000" dirty="0" err="1">
                          <a:effectLst/>
                        </a:rPr>
                        <a:t>tệ</a:t>
                      </a:r>
                      <a:r>
                        <a:rPr lang="en-US" sz="3000" dirty="0">
                          <a:effectLst/>
                        </a:rPr>
                        <a:t> </a:t>
                      </a:r>
                      <a:r>
                        <a:rPr lang="en-US" sz="3000" dirty="0" err="1">
                          <a:effectLst/>
                        </a:rPr>
                        <a:t>với</a:t>
                      </a:r>
                      <a:r>
                        <a:rPr lang="en-US" sz="3000" dirty="0">
                          <a:effectLst/>
                        </a:rPr>
                        <a:t> </a:t>
                      </a:r>
                      <a:r>
                        <a:rPr lang="en-US" sz="3000" dirty="0" err="1">
                          <a:effectLst/>
                        </a:rPr>
                        <a:t>cậu</a:t>
                      </a:r>
                      <a:r>
                        <a:rPr lang="en-US" sz="3000" dirty="0">
                          <a:effectLst/>
                        </a:rPr>
                        <a:t> </a:t>
                      </a:r>
                      <a:r>
                        <a:rPr lang="en-US" sz="3000" dirty="0" err="1">
                          <a:effectLst/>
                        </a:rPr>
                        <a:t>là</a:t>
                      </a:r>
                      <a:r>
                        <a:rPr lang="en-US" sz="3000" dirty="0">
                          <a:effectLst/>
                        </a:rPr>
                        <a:t> </a:t>
                      </a:r>
                      <a:r>
                        <a:rPr lang="en-US" sz="3000" dirty="0" err="1">
                          <a:effectLst/>
                        </a:rPr>
                        <a:t>gì</a:t>
                      </a:r>
                      <a:r>
                        <a:rPr lang="en-US" sz="3000" dirty="0">
                          <a:effectLst/>
                        </a:rPr>
                        <a:t>? </a:t>
                      </a:r>
                      <a:r>
                        <a:rPr lang="en-US" sz="3000" dirty="0" err="1">
                          <a:effectLst/>
                        </a:rPr>
                        <a:t>trong</a:t>
                      </a:r>
                      <a:r>
                        <a:rPr lang="en-US" sz="3000" dirty="0">
                          <a:effectLst/>
                        </a:rPr>
                        <a:t> 2 </a:t>
                      </a:r>
                      <a:r>
                        <a:rPr lang="en-US" sz="3000" dirty="0" err="1">
                          <a:effectLst/>
                        </a:rPr>
                        <a:t>giây</a:t>
                      </a:r>
                      <a:endParaRPr lang="en-US" sz="3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720981">
                <a:tc>
                  <a:txBody>
                    <a:bodyPr/>
                    <a:lstStyle/>
                    <a:p>
                      <a:pPr algn="ctr">
                        <a:lnSpc>
                          <a:spcPct val="100000"/>
                        </a:lnSpc>
                        <a:spcBef>
                          <a:spcPts val="0"/>
                        </a:spcBef>
                        <a:spcAft>
                          <a:spcPts val="0"/>
                        </a:spcAft>
                      </a:pPr>
                      <a:r>
                        <a:rPr lang="en-US" sz="3000">
                          <a:effectLst/>
                        </a:rPr>
                        <a:t>3a.</a:t>
                      </a:r>
                      <a:endParaRPr lang="en-US" sz="300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0000"/>
                        </a:lnSpc>
                        <a:spcBef>
                          <a:spcPts val="0"/>
                        </a:spcBef>
                        <a:spcAft>
                          <a:spcPts val="0"/>
                        </a:spcAft>
                      </a:pPr>
                      <a:r>
                        <a:rPr lang="en-US" sz="3000" dirty="0" err="1">
                          <a:effectLst/>
                        </a:rPr>
                        <a:t>Nhân</a:t>
                      </a:r>
                      <a:r>
                        <a:rPr lang="en-US" sz="3000" dirty="0">
                          <a:effectLst/>
                        </a:rPr>
                        <a:t> </a:t>
                      </a:r>
                      <a:r>
                        <a:rPr lang="en-US" sz="3000" dirty="0" err="1">
                          <a:effectLst/>
                        </a:rPr>
                        <a:t>vật</a:t>
                      </a:r>
                      <a:r>
                        <a:rPr lang="en-US" sz="3000" dirty="0">
                          <a:effectLst/>
                        </a:rPr>
                        <a:t> </a:t>
                      </a:r>
                      <a:r>
                        <a:rPr lang="en-US" sz="3000" dirty="0" err="1">
                          <a:effectLst/>
                        </a:rPr>
                        <a:t>mèo</a:t>
                      </a:r>
                      <a:r>
                        <a:rPr lang="en-US" sz="3000" dirty="0">
                          <a:effectLst/>
                        </a:rPr>
                        <a:t> </a:t>
                      </a:r>
                      <a:r>
                        <a:rPr lang="en-US" sz="3000" dirty="0" err="1">
                          <a:effectLst/>
                        </a:rPr>
                        <a:t>hỏi</a:t>
                      </a:r>
                      <a:r>
                        <a:rPr lang="en-US" sz="3000" dirty="0">
                          <a:effectLst/>
                        </a:rPr>
                        <a:t>: Sao </a:t>
                      </a:r>
                      <a:r>
                        <a:rPr lang="en-US" sz="3000" dirty="0" err="1">
                          <a:effectLst/>
                        </a:rPr>
                        <a:t>lại</a:t>
                      </a:r>
                      <a:r>
                        <a:rPr lang="en-US" sz="3000" dirty="0">
                          <a:effectLst/>
                        </a:rPr>
                        <a:t> </a:t>
                      </a:r>
                      <a:r>
                        <a:rPr lang="en-US" sz="3000" dirty="0" err="1">
                          <a:effectLst/>
                        </a:rPr>
                        <a:t>vậy</a:t>
                      </a:r>
                      <a:r>
                        <a:rPr lang="en-US" sz="3000" dirty="0">
                          <a:effectLst/>
                        </a:rPr>
                        <a:t>? </a:t>
                      </a:r>
                      <a:r>
                        <a:rPr lang="en-US" sz="3000" dirty="0" err="1">
                          <a:effectLst/>
                        </a:rPr>
                        <a:t>trong</a:t>
                      </a:r>
                      <a:r>
                        <a:rPr lang="en-US" sz="3000" dirty="0">
                          <a:effectLst/>
                        </a:rPr>
                        <a:t> 1,5 </a:t>
                      </a:r>
                      <a:r>
                        <a:rPr lang="en-US" sz="3000" dirty="0" err="1">
                          <a:effectLst/>
                        </a:rPr>
                        <a:t>giây</a:t>
                      </a:r>
                      <a:endParaRPr lang="en-US" sz="3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1089622">
                <a:tc>
                  <a:txBody>
                    <a:bodyPr/>
                    <a:lstStyle/>
                    <a:p>
                      <a:pPr algn="ctr">
                        <a:lnSpc>
                          <a:spcPct val="100000"/>
                        </a:lnSpc>
                        <a:spcBef>
                          <a:spcPts val="0"/>
                        </a:spcBef>
                        <a:spcAft>
                          <a:spcPts val="0"/>
                        </a:spcAft>
                      </a:pPr>
                      <a:r>
                        <a:rPr lang="en-US" sz="3000">
                          <a:effectLst/>
                        </a:rPr>
                        <a:t>4a.</a:t>
                      </a:r>
                      <a:endParaRPr lang="en-US" sz="300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0000"/>
                        </a:lnSpc>
                        <a:spcBef>
                          <a:spcPts val="0"/>
                        </a:spcBef>
                        <a:spcAft>
                          <a:spcPts val="0"/>
                        </a:spcAft>
                      </a:pPr>
                      <a:r>
                        <a:rPr lang="en-US" sz="3000" dirty="0" err="1">
                          <a:effectLst/>
                        </a:rPr>
                        <a:t>Nhân</a:t>
                      </a:r>
                      <a:r>
                        <a:rPr lang="en-US" sz="3000" dirty="0">
                          <a:effectLst/>
                        </a:rPr>
                        <a:t> </a:t>
                      </a:r>
                      <a:r>
                        <a:rPr lang="en-US" sz="3000" dirty="0" err="1">
                          <a:effectLst/>
                        </a:rPr>
                        <a:t>vật</a:t>
                      </a:r>
                      <a:r>
                        <a:rPr lang="en-US" sz="3000" dirty="0">
                          <a:effectLst/>
                        </a:rPr>
                        <a:t> </a:t>
                      </a:r>
                      <a:r>
                        <a:rPr lang="en-US" sz="3000" dirty="0" err="1">
                          <a:effectLst/>
                        </a:rPr>
                        <a:t>Mèo</a:t>
                      </a:r>
                      <a:r>
                        <a:rPr lang="en-US" sz="3000" dirty="0">
                          <a:effectLst/>
                        </a:rPr>
                        <a:t> </a:t>
                      </a:r>
                      <a:r>
                        <a:rPr lang="en-US" sz="3000" dirty="0" err="1">
                          <a:effectLst/>
                        </a:rPr>
                        <a:t>cười</a:t>
                      </a:r>
                      <a:r>
                        <a:rPr lang="en-US" sz="3000" dirty="0">
                          <a:effectLst/>
                        </a:rPr>
                        <a:t> </a:t>
                      </a:r>
                      <a:r>
                        <a:rPr lang="en-US" sz="3000" dirty="0" err="1">
                          <a:effectLst/>
                        </a:rPr>
                        <a:t>trong</a:t>
                      </a:r>
                      <a:r>
                        <a:rPr lang="en-US" sz="3000" dirty="0">
                          <a:effectLst/>
                        </a:rPr>
                        <a:t> 2,5 </a:t>
                      </a:r>
                      <a:r>
                        <a:rPr lang="en-US" sz="3000" dirty="0" err="1">
                          <a:effectLst/>
                        </a:rPr>
                        <a:t>giây</a:t>
                      </a:r>
                      <a:r>
                        <a:rPr lang="en-US" sz="3000" dirty="0">
                          <a:effectLst/>
                        </a:rPr>
                        <a:t> (</a:t>
                      </a:r>
                      <a:r>
                        <a:rPr lang="en-US" sz="3000" dirty="0" err="1">
                          <a:effectLst/>
                        </a:rPr>
                        <a:t>cùng</a:t>
                      </a:r>
                      <a:r>
                        <a:rPr lang="en-US" sz="3000" dirty="0">
                          <a:effectLst/>
                        </a:rPr>
                        <a:t> </a:t>
                      </a:r>
                      <a:r>
                        <a:rPr lang="en-US" sz="3000" dirty="0" err="1">
                          <a:effectLst/>
                        </a:rPr>
                        <a:t>với</a:t>
                      </a:r>
                      <a:r>
                        <a:rPr lang="en-US" sz="3000" dirty="0">
                          <a:effectLst/>
                        </a:rPr>
                        <a:t> </a:t>
                      </a:r>
                      <a:r>
                        <a:rPr lang="en-US" sz="3000" dirty="0" err="1">
                          <a:effectLst/>
                        </a:rPr>
                        <a:t>nhân</a:t>
                      </a:r>
                      <a:r>
                        <a:rPr lang="en-US" sz="3000" dirty="0">
                          <a:effectLst/>
                        </a:rPr>
                        <a:t> </a:t>
                      </a:r>
                      <a:r>
                        <a:rPr lang="en-US" sz="3000" dirty="0" err="1">
                          <a:effectLst/>
                        </a:rPr>
                        <a:t>vật</a:t>
                      </a:r>
                      <a:r>
                        <a:rPr lang="en-US" sz="3000" dirty="0">
                          <a:effectLst/>
                        </a:rPr>
                        <a:t> </a:t>
                      </a:r>
                      <a:r>
                        <a:rPr lang="en-US" sz="3000" dirty="0" err="1">
                          <a:effectLst/>
                        </a:rPr>
                        <a:t>Hươu</a:t>
                      </a:r>
                      <a:r>
                        <a:rPr lang="en-US" sz="3000" dirty="0">
                          <a:effectLst/>
                        </a:rPr>
                        <a:t> </a:t>
                      </a:r>
                      <a:r>
                        <a:rPr lang="en-US" sz="3000" dirty="0" err="1">
                          <a:effectLst/>
                        </a:rPr>
                        <a:t>cao</a:t>
                      </a:r>
                      <a:r>
                        <a:rPr lang="en-US" sz="3000" dirty="0">
                          <a:effectLst/>
                        </a:rPr>
                        <a:t> </a:t>
                      </a:r>
                      <a:r>
                        <a:rPr lang="en-US" sz="3000" dirty="0" err="1">
                          <a:effectLst/>
                        </a:rPr>
                        <a:t>cổ</a:t>
                      </a:r>
                      <a:r>
                        <a:rPr lang="en-US" sz="3000" dirty="0">
                          <a:effectLst/>
                        </a:rPr>
                        <a:t>)</a:t>
                      </a:r>
                      <a:endParaRPr lang="en-US" sz="3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5" name="Rectangle: Rounded Corners 4">
            <a:extLst>
              <a:ext uri="{FF2B5EF4-FFF2-40B4-BE49-F238E27FC236}">
                <a16:creationId xmlns:a16="http://schemas.microsoft.com/office/drawing/2014/main" id="{5E06E094-943F-4A2C-953E-5DA40342B80F}"/>
              </a:ext>
            </a:extLst>
          </p:cNvPr>
          <p:cNvSpPr/>
          <p:nvPr/>
        </p:nvSpPr>
        <p:spPr>
          <a:xfrm>
            <a:off x="0" y="0"/>
            <a:ext cx="9144000" cy="122569"/>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4FAA1B9-CDBB-45AE-8859-AC2F66883804}"/>
              </a:ext>
            </a:extLst>
          </p:cNvPr>
          <p:cNvSpPr/>
          <p:nvPr/>
        </p:nvSpPr>
        <p:spPr>
          <a:xfrm>
            <a:off x="-43544" y="5020931"/>
            <a:ext cx="9187543" cy="122569"/>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54379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enxanh2"/>
          <p:cNvPicPr>
            <a:picLocks noChangeAspect="1" noChangeArrowheads="1"/>
          </p:cNvPicPr>
          <p:nvPr/>
        </p:nvPicPr>
        <p:blipFill rotWithShape="1">
          <a:blip r:embed="rId2">
            <a:extLst>
              <a:ext uri="{28A0092B-C50C-407E-A947-70E740481C1C}">
                <a14:useLocalDpi xmlns:a14="http://schemas.microsoft.com/office/drawing/2010/main" val="0"/>
              </a:ext>
            </a:extLst>
          </a:blip>
          <a:srcRect l="4922" t="22293" r="5555"/>
          <a:stretch/>
        </p:blipFill>
        <p:spPr bwMode="auto">
          <a:xfrm>
            <a:off x="0" y="-1"/>
            <a:ext cx="917303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23"/>
          <p:cNvSpPr>
            <a:spLocks noChangeArrowheads="1" noChangeShapeType="1" noTextEdit="1"/>
          </p:cNvSpPr>
          <p:nvPr/>
        </p:nvSpPr>
        <p:spPr bwMode="auto">
          <a:xfrm>
            <a:off x="1828345" y="1262743"/>
            <a:ext cx="6009369" cy="1337582"/>
          </a:xfrm>
          <a:prstGeom prst="rect">
            <a:avLst/>
          </a:prstGeom>
        </p:spPr>
        <p:txBody>
          <a:bodyPr wrap="none" fromWordArt="1">
            <a:prstTxWarp prst="textPlain">
              <a:avLst>
                <a:gd name="adj" fmla="val 50000"/>
              </a:avLst>
            </a:prstTxWarp>
          </a:bodyPr>
          <a:lstStyle/>
          <a:p>
            <a:pPr algn="ctr"/>
            <a:r>
              <a:rPr lang="en-US" sz="3200" b="1" kern="10" dirty="0">
                <a:ln w="19050">
                  <a:solidFill>
                    <a:srgbClr val="99CCFF"/>
                  </a:solidFill>
                  <a:round/>
                  <a:headEnd/>
                  <a:tailEnd/>
                </a:ln>
                <a:solidFill>
                  <a:schemeClr val="accent6"/>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KHỞI ĐỘNG</a:t>
            </a:r>
          </a:p>
        </p:txBody>
      </p:sp>
      <p:pic>
        <p:nvPicPr>
          <p:cNvPr id="3074" name="Picture 2" descr="Hình ảnh Cậu Bé đang Khởi động PNG Miễn Phí Tải Về - Lovepik">
            <a:extLst>
              <a:ext uri="{FF2B5EF4-FFF2-40B4-BE49-F238E27FC236}">
                <a16:creationId xmlns:a16="http://schemas.microsoft.com/office/drawing/2014/main" id="{E280F3F7-87D8-47B8-830A-79936730DEE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907" b="90814" l="10000" r="90000">
                        <a14:foregroundMark x1="50581" y1="9651" x2="50581" y2="9651"/>
                        <a14:foregroundMark x1="49186" y1="7907" x2="49186" y2="7907"/>
                        <a14:foregroundMark x1="64070" y1="88023" x2="64070" y2="88023"/>
                        <a14:foregroundMark x1="71163" y1="87442" x2="71163" y2="87442"/>
                        <a14:foregroundMark x1="71163" y1="89419" x2="62093" y2="86395"/>
                        <a14:foregroundMark x1="62093" y1="86395" x2="62093" y2="86395"/>
                        <a14:foregroundMark x1="38953" y1="85233" x2="34186" y2="90814"/>
                      </a14:backgroundRemoval>
                    </a14:imgEffect>
                  </a14:imgLayer>
                </a14:imgProps>
              </a:ext>
              <a:ext uri="{28A0092B-C50C-407E-A947-70E740481C1C}">
                <a14:useLocalDpi xmlns:a14="http://schemas.microsoft.com/office/drawing/2010/main" val="0"/>
              </a:ext>
            </a:extLst>
          </a:blip>
          <a:srcRect/>
          <a:stretch>
            <a:fillRect/>
          </a:stretch>
        </p:blipFill>
        <p:spPr bwMode="auto">
          <a:xfrm>
            <a:off x="4724400" y="2890838"/>
            <a:ext cx="2252662" cy="22526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ình ảnh Sinh Viên Học Kỳ Mới PNG , Khởi động, đã Bắt đầu, Mùa PNG miễn phí  tải tập tin PSDComment và Vector">
            <a:extLst>
              <a:ext uri="{FF2B5EF4-FFF2-40B4-BE49-F238E27FC236}">
                <a16:creationId xmlns:a16="http://schemas.microsoft.com/office/drawing/2014/main" id="{0BA21F67-7FF0-4CC8-9FA9-D6914E7BDDC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063" y1="49688" x2="44063" y2="66563"/>
                        <a14:foregroundMark x1="37813" y1="39531" x2="37031" y2="41719"/>
                        <a14:foregroundMark x1="54844" y1="50781" x2="59844" y2="55000"/>
                      </a14:backgroundRemoval>
                    </a14:imgEffect>
                  </a14:imgLayer>
                </a14:imgProps>
              </a:ext>
              <a:ext uri="{28A0092B-C50C-407E-A947-70E740481C1C}">
                <a14:useLocalDpi xmlns:a14="http://schemas.microsoft.com/office/drawing/2010/main" val="0"/>
              </a:ext>
            </a:extLst>
          </a:blip>
          <a:srcRect/>
          <a:stretch>
            <a:fillRect/>
          </a:stretch>
        </p:blipFill>
        <p:spPr bwMode="auto">
          <a:xfrm>
            <a:off x="1828345" y="2890838"/>
            <a:ext cx="254317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50813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31173678"/>
              </p:ext>
            </p:extLst>
          </p:nvPr>
        </p:nvGraphicFramePr>
        <p:xfrm>
          <a:off x="259977" y="216556"/>
          <a:ext cx="8624046" cy="4804375"/>
        </p:xfrm>
        <a:graphic>
          <a:graphicData uri="http://schemas.openxmlformats.org/drawingml/2006/table">
            <a:tbl>
              <a:tblPr firstRow="1" firstCol="1" bandRow="1">
                <a:tableStyleId>{5940675A-B579-460E-94D1-54222C63F5DA}</a:tableStyleId>
              </a:tblPr>
              <a:tblGrid>
                <a:gridCol w="1160298">
                  <a:extLst>
                    <a:ext uri="{9D8B030D-6E8A-4147-A177-3AD203B41FA5}">
                      <a16:colId xmlns:a16="http://schemas.microsoft.com/office/drawing/2014/main" val="20000"/>
                    </a:ext>
                  </a:extLst>
                </a:gridCol>
                <a:gridCol w="7463748">
                  <a:extLst>
                    <a:ext uri="{9D8B030D-6E8A-4147-A177-3AD203B41FA5}">
                      <a16:colId xmlns:a16="http://schemas.microsoft.com/office/drawing/2014/main" val="20001"/>
                    </a:ext>
                  </a:extLst>
                </a:gridCol>
              </a:tblGrid>
              <a:tr h="153353">
                <a:tc>
                  <a:txBody>
                    <a:bodyPr/>
                    <a:lstStyle/>
                    <a:p>
                      <a:pPr algn="ctr">
                        <a:lnSpc>
                          <a:spcPct val="107000"/>
                        </a:lnSpc>
                        <a:spcBef>
                          <a:spcPts val="300"/>
                        </a:spcBef>
                        <a:spcAft>
                          <a:spcPts val="300"/>
                        </a:spcAft>
                      </a:pPr>
                      <a:r>
                        <a:rPr lang="en-US" sz="2800" dirty="0" err="1">
                          <a:solidFill>
                            <a:schemeClr val="tx1"/>
                          </a:solidFill>
                          <a:effectLst/>
                        </a:rPr>
                        <a:t>Bước</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algn="ctr">
                        <a:lnSpc>
                          <a:spcPct val="107000"/>
                        </a:lnSpc>
                        <a:spcBef>
                          <a:spcPts val="300"/>
                        </a:spcBef>
                        <a:spcAft>
                          <a:spcPts val="300"/>
                        </a:spcAft>
                      </a:pPr>
                      <a:r>
                        <a:rPr lang="en-US" sz="2800" dirty="0" err="1">
                          <a:solidFill>
                            <a:schemeClr val="tx1"/>
                          </a:solidFill>
                          <a:effectLst/>
                        </a:rPr>
                        <a:t>Các</a:t>
                      </a:r>
                      <a:r>
                        <a:rPr lang="en-US" sz="2800" dirty="0">
                          <a:solidFill>
                            <a:schemeClr val="tx1"/>
                          </a:solidFill>
                          <a:effectLst/>
                        </a:rPr>
                        <a:t> </a:t>
                      </a:r>
                      <a:r>
                        <a:rPr lang="en-US" sz="2800" dirty="0" err="1">
                          <a:solidFill>
                            <a:schemeClr val="tx1"/>
                          </a:solidFill>
                          <a:effectLst/>
                        </a:rPr>
                        <a:t>hoạt</a:t>
                      </a:r>
                      <a:r>
                        <a:rPr lang="en-US" sz="2800" dirty="0">
                          <a:solidFill>
                            <a:schemeClr val="tx1"/>
                          </a:solidFill>
                          <a:effectLst/>
                        </a:rPr>
                        <a:t> </a:t>
                      </a:r>
                      <a:r>
                        <a:rPr lang="en-US" sz="2800" dirty="0" err="1">
                          <a:solidFill>
                            <a:schemeClr val="tx1"/>
                          </a:solidFill>
                          <a:effectLst/>
                        </a:rPr>
                        <a:t>động</a:t>
                      </a:r>
                      <a:r>
                        <a:rPr lang="en-US" sz="2800" dirty="0">
                          <a:solidFill>
                            <a:schemeClr val="tx1"/>
                          </a:solidFill>
                          <a:effectLst/>
                        </a:rPr>
                        <a:t> </a:t>
                      </a:r>
                      <a:r>
                        <a:rPr lang="en-US" sz="2800" dirty="0" err="1">
                          <a:solidFill>
                            <a:schemeClr val="tx1"/>
                          </a:solidFill>
                          <a:effectLst/>
                        </a:rPr>
                        <a:t>của</a:t>
                      </a:r>
                      <a:r>
                        <a:rPr lang="en-US" sz="2800" dirty="0">
                          <a:solidFill>
                            <a:schemeClr val="tx1"/>
                          </a:solidFill>
                          <a:effectLst/>
                        </a:rPr>
                        <a:t> </a:t>
                      </a:r>
                      <a:r>
                        <a:rPr lang="en-US" sz="2800" dirty="0" err="1">
                          <a:solidFill>
                            <a:schemeClr val="tx1"/>
                          </a:solidFill>
                          <a:effectLst/>
                        </a:rPr>
                        <a:t>nhân</a:t>
                      </a:r>
                      <a:r>
                        <a:rPr lang="en-US" sz="2800" dirty="0">
                          <a:solidFill>
                            <a:schemeClr val="tx1"/>
                          </a:solidFill>
                          <a:effectLst/>
                        </a:rPr>
                        <a:t> </a:t>
                      </a:r>
                      <a:r>
                        <a:rPr lang="en-US" sz="2800" dirty="0" err="1">
                          <a:solidFill>
                            <a:schemeClr val="tx1"/>
                          </a:solidFill>
                          <a:effectLst/>
                        </a:rPr>
                        <a:t>vật</a:t>
                      </a:r>
                      <a:r>
                        <a:rPr lang="en-US" sz="2800" dirty="0">
                          <a:solidFill>
                            <a:schemeClr val="tx1"/>
                          </a:solidFill>
                          <a:effectLst/>
                        </a:rPr>
                        <a:t> </a:t>
                      </a:r>
                      <a:r>
                        <a:rPr lang="en-US" sz="2800" dirty="0" err="1">
                          <a:solidFill>
                            <a:schemeClr val="tx1"/>
                          </a:solidFill>
                          <a:effectLst/>
                        </a:rPr>
                        <a:t>Hươu</a:t>
                      </a:r>
                      <a:r>
                        <a:rPr lang="en-US" sz="2800" dirty="0">
                          <a:solidFill>
                            <a:schemeClr val="tx1"/>
                          </a:solidFill>
                          <a:effectLst/>
                        </a:rPr>
                        <a:t> </a:t>
                      </a:r>
                      <a:r>
                        <a:rPr lang="en-US" sz="2800" dirty="0" err="1">
                          <a:solidFill>
                            <a:schemeClr val="tx1"/>
                          </a:solidFill>
                          <a:effectLst/>
                        </a:rPr>
                        <a:t>cao</a:t>
                      </a:r>
                      <a:r>
                        <a:rPr lang="en-US" sz="2800" dirty="0">
                          <a:solidFill>
                            <a:schemeClr val="tx1"/>
                          </a:solidFill>
                          <a:effectLst/>
                        </a:rPr>
                        <a:t> </a:t>
                      </a:r>
                      <a:r>
                        <a:rPr lang="en-US" sz="2800" dirty="0" err="1">
                          <a:solidFill>
                            <a:schemeClr val="tx1"/>
                          </a:solidFill>
                          <a:effectLst/>
                        </a:rPr>
                        <a:t>cổ</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0000"/>
                  </a:ext>
                </a:extLst>
              </a:tr>
              <a:tr h="946407">
                <a:tc>
                  <a:txBody>
                    <a:bodyPr/>
                    <a:lstStyle/>
                    <a:p>
                      <a:pPr algn="ctr">
                        <a:lnSpc>
                          <a:spcPct val="100000"/>
                        </a:lnSpc>
                        <a:spcBef>
                          <a:spcPts val="0"/>
                        </a:spcBef>
                        <a:spcAft>
                          <a:spcPts val="0"/>
                        </a:spcAft>
                      </a:pPr>
                      <a:r>
                        <a:rPr lang="en-US" sz="2800" dirty="0">
                          <a:effectLst/>
                        </a:rPr>
                        <a:t>1b.</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Bef>
                          <a:spcPts val="0"/>
                        </a:spcBef>
                        <a:spcAft>
                          <a:spcPts val="0"/>
                        </a:spcAft>
                      </a:pPr>
                      <a:r>
                        <a:rPr lang="en-US" sz="2800" dirty="0" err="1">
                          <a:effectLst/>
                        </a:rPr>
                        <a:t>Đặt</a:t>
                      </a:r>
                      <a:r>
                        <a:rPr lang="en-US" sz="2800" dirty="0">
                          <a:effectLst/>
                        </a:rPr>
                        <a:t> </a:t>
                      </a:r>
                      <a:r>
                        <a:rPr lang="en-US" sz="2800" dirty="0" err="1">
                          <a:effectLst/>
                        </a:rPr>
                        <a:t>nhân</a:t>
                      </a:r>
                      <a:r>
                        <a:rPr lang="en-US" sz="2800" dirty="0">
                          <a:effectLst/>
                        </a:rPr>
                        <a:t> </a:t>
                      </a:r>
                      <a:r>
                        <a:rPr lang="en-US" sz="2800" dirty="0" err="1">
                          <a:effectLst/>
                        </a:rPr>
                        <a:t>vật</a:t>
                      </a:r>
                      <a:r>
                        <a:rPr lang="en-US" sz="2800" dirty="0">
                          <a:effectLst/>
                        </a:rPr>
                        <a:t> </a:t>
                      </a:r>
                      <a:r>
                        <a:rPr lang="en-US" sz="2800" dirty="0" err="1">
                          <a:effectLst/>
                        </a:rPr>
                        <a:t>Hươu</a:t>
                      </a:r>
                      <a:r>
                        <a:rPr lang="en-US" sz="2800" dirty="0">
                          <a:effectLst/>
                        </a:rPr>
                        <a:t> </a:t>
                      </a:r>
                      <a:r>
                        <a:rPr lang="en-US" sz="2800" dirty="0" err="1">
                          <a:effectLst/>
                        </a:rPr>
                        <a:t>cao</a:t>
                      </a:r>
                      <a:r>
                        <a:rPr lang="en-US" sz="2800" dirty="0">
                          <a:effectLst/>
                        </a:rPr>
                        <a:t> </a:t>
                      </a:r>
                      <a:r>
                        <a:rPr lang="en-US" sz="2800" dirty="0" err="1">
                          <a:effectLst/>
                        </a:rPr>
                        <a:t>cổ</a:t>
                      </a:r>
                      <a:r>
                        <a:rPr lang="en-US" sz="2800" dirty="0">
                          <a:effectLst/>
                        </a:rPr>
                        <a:t> </a:t>
                      </a:r>
                      <a:r>
                        <a:rPr lang="en-US" sz="2800" dirty="0" err="1">
                          <a:effectLst/>
                        </a:rPr>
                        <a:t>đứng</a:t>
                      </a:r>
                      <a:r>
                        <a:rPr lang="en-US" sz="2800" dirty="0">
                          <a:effectLst/>
                        </a:rPr>
                        <a:t> </a:t>
                      </a:r>
                      <a:r>
                        <a:rPr lang="en-US" sz="2800" dirty="0" err="1">
                          <a:effectLst/>
                        </a:rPr>
                        <a:t>cạnh</a:t>
                      </a:r>
                      <a:r>
                        <a:rPr lang="en-US" sz="2800" dirty="0">
                          <a:effectLst/>
                        </a:rPr>
                        <a:t> </a:t>
                      </a:r>
                      <a:r>
                        <a:rPr lang="en-US" sz="2800" dirty="0" err="1">
                          <a:effectLst/>
                        </a:rPr>
                        <a:t>nhân</a:t>
                      </a:r>
                      <a:r>
                        <a:rPr lang="en-US" sz="2800" dirty="0">
                          <a:effectLst/>
                        </a:rPr>
                        <a:t> </a:t>
                      </a:r>
                      <a:r>
                        <a:rPr lang="en-US" sz="2800" dirty="0" err="1">
                          <a:effectLst/>
                        </a:rPr>
                        <a:t>vật</a:t>
                      </a:r>
                      <a:r>
                        <a:rPr lang="en-US" sz="2800" dirty="0">
                          <a:effectLst/>
                        </a:rPr>
                        <a:t> </a:t>
                      </a:r>
                      <a:r>
                        <a:rPr lang="en-US" sz="2800" dirty="0" err="1">
                          <a:effectLst/>
                        </a:rPr>
                        <a:t>Mèo</a:t>
                      </a:r>
                      <a:r>
                        <a:rPr lang="en-US" sz="2800" dirty="0">
                          <a:effectLst/>
                        </a:rPr>
                        <a:t> </a:t>
                      </a:r>
                      <a:r>
                        <a:rPr lang="en-US" sz="2800" dirty="0" err="1">
                          <a:effectLst/>
                        </a:rPr>
                        <a:t>bên</a:t>
                      </a:r>
                      <a:r>
                        <a:rPr lang="en-US" sz="2800" dirty="0">
                          <a:effectLst/>
                        </a:rPr>
                        <a:t> </a:t>
                      </a:r>
                      <a:r>
                        <a:rPr lang="en-US" sz="2800" dirty="0" err="1">
                          <a:effectLst/>
                        </a:rPr>
                        <a:t>trái</a:t>
                      </a:r>
                      <a:r>
                        <a:rPr lang="en-US" sz="2800" dirty="0">
                          <a:effectLst/>
                        </a:rPr>
                        <a:t> </a:t>
                      </a:r>
                      <a:r>
                        <a:rPr lang="en-US" sz="2800" dirty="0" err="1">
                          <a:effectLst/>
                        </a:rPr>
                        <a:t>căn</a:t>
                      </a:r>
                      <a:r>
                        <a:rPr lang="en-US" sz="2800" dirty="0">
                          <a:effectLst/>
                        </a:rPr>
                        <a:t> </a:t>
                      </a:r>
                      <a:r>
                        <a:rPr lang="en-US" sz="2800" dirty="0" err="1">
                          <a:effectLst/>
                        </a:rPr>
                        <a:t>phòng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15267">
                <a:tc>
                  <a:txBody>
                    <a:bodyPr/>
                    <a:lstStyle/>
                    <a:p>
                      <a:pPr algn="ctr">
                        <a:lnSpc>
                          <a:spcPct val="100000"/>
                        </a:lnSpc>
                        <a:spcBef>
                          <a:spcPts val="0"/>
                        </a:spcBef>
                        <a:spcAft>
                          <a:spcPts val="0"/>
                        </a:spcAft>
                      </a:pPr>
                      <a:r>
                        <a:rPr lang="en-US" sz="2800">
                          <a:effectLst/>
                        </a:rPr>
                        <a:t>2b.</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Bef>
                          <a:spcPts val="0"/>
                        </a:spcBef>
                        <a:spcAft>
                          <a:spcPts val="0"/>
                        </a:spcAft>
                      </a:pPr>
                      <a:r>
                        <a:rPr lang="en-US" sz="2800" dirty="0" err="1">
                          <a:effectLst/>
                        </a:rPr>
                        <a:t>Nhân</a:t>
                      </a:r>
                      <a:r>
                        <a:rPr lang="en-US" sz="2800" dirty="0">
                          <a:effectLst/>
                        </a:rPr>
                        <a:t> </a:t>
                      </a:r>
                      <a:r>
                        <a:rPr lang="en-US" sz="2800" dirty="0" err="1">
                          <a:effectLst/>
                        </a:rPr>
                        <a:t>vật</a:t>
                      </a:r>
                      <a:r>
                        <a:rPr lang="en-US" sz="2800" dirty="0">
                          <a:effectLst/>
                        </a:rPr>
                        <a:t> </a:t>
                      </a:r>
                      <a:r>
                        <a:rPr lang="en-US" sz="2800" dirty="0" err="1">
                          <a:effectLst/>
                        </a:rPr>
                        <a:t>Hươu</a:t>
                      </a:r>
                      <a:r>
                        <a:rPr lang="en-US" sz="2800" dirty="0">
                          <a:effectLst/>
                        </a:rPr>
                        <a:t> </a:t>
                      </a:r>
                      <a:r>
                        <a:rPr lang="en-US" sz="2800" dirty="0" err="1">
                          <a:effectLst/>
                        </a:rPr>
                        <a:t>cao</a:t>
                      </a:r>
                      <a:r>
                        <a:rPr lang="en-US" sz="2800" dirty="0">
                          <a:effectLst/>
                        </a:rPr>
                        <a:t> </a:t>
                      </a:r>
                      <a:r>
                        <a:rPr lang="en-US" sz="2800" dirty="0" err="1">
                          <a:effectLst/>
                        </a:rPr>
                        <a:t>cổ</a:t>
                      </a:r>
                      <a:r>
                        <a:rPr lang="en-US" sz="2800" dirty="0">
                          <a:effectLst/>
                        </a:rPr>
                        <a:t> </a:t>
                      </a:r>
                      <a:r>
                        <a:rPr lang="en-US" sz="2800" dirty="0" err="1">
                          <a:effectLst/>
                        </a:rPr>
                        <a:t>suy</a:t>
                      </a:r>
                      <a:r>
                        <a:rPr lang="en-US" sz="2800" dirty="0">
                          <a:effectLst/>
                        </a:rPr>
                        <a:t> </a:t>
                      </a:r>
                      <a:r>
                        <a:rPr lang="en-US" sz="2800" dirty="0" err="1">
                          <a:effectLst/>
                        </a:rPr>
                        <a:t>nghĩ</a:t>
                      </a:r>
                      <a:r>
                        <a:rPr lang="en-US" sz="2800" dirty="0">
                          <a:effectLst/>
                        </a:rPr>
                        <a:t> </a:t>
                      </a:r>
                      <a:r>
                        <a:rPr lang="en-US" sz="2800" dirty="0" err="1">
                          <a:effectLst/>
                        </a:rPr>
                        <a:t>trong</a:t>
                      </a:r>
                      <a:r>
                        <a:rPr lang="en-US" sz="2800" dirty="0">
                          <a:effectLst/>
                        </a:rPr>
                        <a:t> 1,5 </a:t>
                      </a:r>
                      <a:r>
                        <a:rPr lang="en-US" sz="2800" dirty="0" err="1">
                          <a:effectLst/>
                        </a:rPr>
                        <a:t>giây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46871">
                <a:tc>
                  <a:txBody>
                    <a:bodyPr/>
                    <a:lstStyle/>
                    <a:p>
                      <a:pPr algn="ctr">
                        <a:lnSpc>
                          <a:spcPct val="100000"/>
                        </a:lnSpc>
                        <a:spcBef>
                          <a:spcPts val="0"/>
                        </a:spcBef>
                        <a:spcAft>
                          <a:spcPts val="0"/>
                        </a:spcAft>
                      </a:pPr>
                      <a:r>
                        <a:rPr lang="en-US" sz="2800">
                          <a:effectLst/>
                        </a:rPr>
                        <a:t>3b.</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Bef>
                          <a:spcPts val="0"/>
                        </a:spcBef>
                        <a:spcAft>
                          <a:spcPts val="0"/>
                        </a:spcAft>
                      </a:pPr>
                      <a:r>
                        <a:rPr lang="en-US" sz="2800" dirty="0" err="1">
                          <a:effectLst/>
                        </a:rPr>
                        <a:t>Nhân</a:t>
                      </a:r>
                      <a:r>
                        <a:rPr lang="en-US" sz="2800" dirty="0">
                          <a:effectLst/>
                        </a:rPr>
                        <a:t> </a:t>
                      </a:r>
                      <a:r>
                        <a:rPr lang="en-US" sz="2800" dirty="0" err="1">
                          <a:effectLst/>
                        </a:rPr>
                        <a:t>vật</a:t>
                      </a:r>
                      <a:r>
                        <a:rPr lang="en-US" sz="2800" dirty="0">
                          <a:effectLst/>
                        </a:rPr>
                        <a:t> </a:t>
                      </a:r>
                      <a:r>
                        <a:rPr lang="en-US" sz="2800" dirty="0" err="1">
                          <a:effectLst/>
                        </a:rPr>
                        <a:t>Hươu</a:t>
                      </a:r>
                      <a:r>
                        <a:rPr lang="en-US" sz="2800" dirty="0">
                          <a:effectLst/>
                        </a:rPr>
                        <a:t> </a:t>
                      </a:r>
                      <a:r>
                        <a:rPr lang="en-US" sz="2800" dirty="0" err="1">
                          <a:effectLst/>
                        </a:rPr>
                        <a:t>cao</a:t>
                      </a:r>
                      <a:r>
                        <a:rPr lang="en-US" sz="2800" dirty="0">
                          <a:effectLst/>
                        </a:rPr>
                        <a:t> </a:t>
                      </a:r>
                      <a:r>
                        <a:rPr lang="en-US" sz="2800" dirty="0" err="1">
                          <a:effectLst/>
                        </a:rPr>
                        <a:t>cổ</a:t>
                      </a:r>
                      <a:r>
                        <a:rPr lang="en-US" sz="2800" dirty="0">
                          <a:effectLst/>
                        </a:rPr>
                        <a:t> </a:t>
                      </a:r>
                      <a:r>
                        <a:rPr lang="en-US" sz="2800" dirty="0" err="1">
                          <a:effectLst/>
                        </a:rPr>
                        <a:t>đáp</a:t>
                      </a:r>
                      <a:r>
                        <a:rPr lang="en-US" sz="2800" dirty="0">
                          <a:effectLst/>
                        </a:rPr>
                        <a:t>: “</a:t>
                      </a:r>
                      <a:r>
                        <a:rPr lang="en-US" sz="2800" dirty="0" err="1">
                          <a:effectLst/>
                        </a:rPr>
                        <a:t>Là</a:t>
                      </a:r>
                      <a:r>
                        <a:rPr lang="en-US" sz="2800" dirty="0">
                          <a:effectLst/>
                        </a:rPr>
                        <a:t> </a:t>
                      </a:r>
                      <a:r>
                        <a:rPr lang="en-US" sz="2800" dirty="0" err="1">
                          <a:effectLst/>
                        </a:rPr>
                        <a:t>uống</a:t>
                      </a:r>
                      <a:r>
                        <a:rPr lang="en-US" sz="2800" dirty="0">
                          <a:effectLst/>
                        </a:rPr>
                        <a:t> </a:t>
                      </a:r>
                      <a:r>
                        <a:rPr lang="en-US" sz="2800" dirty="0" err="1">
                          <a:effectLst/>
                        </a:rPr>
                        <a:t>trà</a:t>
                      </a:r>
                      <a:r>
                        <a:rPr lang="en-US" sz="2800" dirty="0">
                          <a:effectLst/>
                        </a:rPr>
                        <a:t>  </a:t>
                      </a:r>
                      <a:r>
                        <a:rPr lang="en-US" sz="2800" dirty="0" err="1">
                          <a:effectLst/>
                        </a:rPr>
                        <a:t>nóng</a:t>
                      </a:r>
                      <a:r>
                        <a:rPr lang="en-US" sz="2800" dirty="0">
                          <a:effectLst/>
                        </a:rPr>
                        <a:t>, </a:t>
                      </a:r>
                      <a:r>
                        <a:rPr lang="en-US" sz="2800" dirty="0" err="1">
                          <a:effectLst/>
                        </a:rPr>
                        <a:t>Mèo</a:t>
                      </a:r>
                      <a:r>
                        <a:rPr lang="en-US" sz="2800" dirty="0">
                          <a:effectLst/>
                        </a:rPr>
                        <a:t> ạ” </a:t>
                      </a:r>
                      <a:r>
                        <a:rPr lang="en-US" sz="2800" dirty="0" err="1">
                          <a:effectLst/>
                        </a:rPr>
                        <a:t>trong</a:t>
                      </a:r>
                      <a:r>
                        <a:rPr lang="en-US" sz="2800" dirty="0">
                          <a:effectLst/>
                        </a:rPr>
                        <a:t> 2 </a:t>
                      </a:r>
                      <a:r>
                        <a:rPr lang="en-US" sz="2800" dirty="0" err="1">
                          <a:effectLst/>
                        </a:rPr>
                        <a:t>giây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977619">
                <a:tc>
                  <a:txBody>
                    <a:bodyPr/>
                    <a:lstStyle/>
                    <a:p>
                      <a:pPr algn="ctr">
                        <a:lnSpc>
                          <a:spcPct val="100000"/>
                        </a:lnSpc>
                        <a:spcBef>
                          <a:spcPts val="0"/>
                        </a:spcBef>
                        <a:spcAft>
                          <a:spcPts val="0"/>
                        </a:spcAft>
                      </a:pPr>
                      <a:r>
                        <a:rPr lang="en-US" sz="2800">
                          <a:effectLst/>
                        </a:rPr>
                        <a:t>4b.</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Bef>
                          <a:spcPts val="0"/>
                        </a:spcBef>
                        <a:spcAft>
                          <a:spcPts val="0"/>
                        </a:spcAft>
                      </a:pPr>
                      <a:r>
                        <a:rPr lang="en-US" sz="2800" dirty="0" err="1">
                          <a:effectLst/>
                        </a:rPr>
                        <a:t>Nhân</a:t>
                      </a:r>
                      <a:r>
                        <a:rPr lang="en-US" sz="2800" dirty="0">
                          <a:effectLst/>
                        </a:rPr>
                        <a:t> </a:t>
                      </a:r>
                      <a:r>
                        <a:rPr lang="en-US" sz="2800" dirty="0" err="1">
                          <a:effectLst/>
                        </a:rPr>
                        <a:t>vật</a:t>
                      </a:r>
                      <a:r>
                        <a:rPr lang="en-US" sz="2800" dirty="0">
                          <a:effectLst/>
                        </a:rPr>
                        <a:t> </a:t>
                      </a:r>
                      <a:r>
                        <a:rPr lang="en-US" sz="2800" dirty="0" err="1">
                          <a:effectLst/>
                        </a:rPr>
                        <a:t>Hươu</a:t>
                      </a:r>
                      <a:r>
                        <a:rPr lang="en-US" sz="2800" dirty="0">
                          <a:effectLst/>
                        </a:rPr>
                        <a:t> </a:t>
                      </a:r>
                      <a:r>
                        <a:rPr lang="en-US" sz="2800" dirty="0" err="1">
                          <a:effectLst/>
                        </a:rPr>
                        <a:t>cao</a:t>
                      </a:r>
                      <a:r>
                        <a:rPr lang="en-US" sz="2800" dirty="0">
                          <a:effectLst/>
                        </a:rPr>
                        <a:t> </a:t>
                      </a:r>
                      <a:r>
                        <a:rPr lang="en-US" sz="2800" dirty="0" err="1">
                          <a:effectLst/>
                        </a:rPr>
                        <a:t>cổ</a:t>
                      </a:r>
                      <a:r>
                        <a:rPr lang="en-US" sz="2800" dirty="0">
                          <a:effectLst/>
                        </a:rPr>
                        <a:t> </a:t>
                      </a:r>
                      <a:r>
                        <a:rPr lang="en-US" sz="2800" dirty="0" err="1">
                          <a:effectLst/>
                        </a:rPr>
                        <a:t>trả</a:t>
                      </a:r>
                      <a:r>
                        <a:rPr lang="en-US" sz="2800" dirty="0">
                          <a:effectLst/>
                        </a:rPr>
                        <a:t> </a:t>
                      </a:r>
                      <a:r>
                        <a:rPr lang="en-US" sz="2800" dirty="0" err="1">
                          <a:effectLst/>
                        </a:rPr>
                        <a:t>lời</a:t>
                      </a:r>
                      <a:r>
                        <a:rPr lang="en-US" sz="2800" dirty="0">
                          <a:effectLst/>
                        </a:rPr>
                        <a:t>: “</a:t>
                      </a:r>
                      <a:r>
                        <a:rPr lang="en-US" sz="2800" dirty="0" err="1">
                          <a:effectLst/>
                        </a:rPr>
                        <a:t>Khi</a:t>
                      </a:r>
                      <a:r>
                        <a:rPr lang="en-US" sz="2800" dirty="0">
                          <a:effectLst/>
                        </a:rPr>
                        <a:t> </a:t>
                      </a:r>
                      <a:r>
                        <a:rPr lang="en-US" sz="2800" dirty="0" err="1">
                          <a:effectLst/>
                        </a:rPr>
                        <a:t>trà</a:t>
                      </a:r>
                      <a:r>
                        <a:rPr lang="en-US" sz="2800" dirty="0">
                          <a:effectLst/>
                        </a:rPr>
                        <a:t> </a:t>
                      </a:r>
                      <a:r>
                        <a:rPr lang="en-US" sz="2800" dirty="0" err="1">
                          <a:effectLst/>
                        </a:rPr>
                        <a:t>xuống</a:t>
                      </a:r>
                      <a:r>
                        <a:rPr lang="en-US" sz="2800" dirty="0">
                          <a:effectLst/>
                        </a:rPr>
                        <a:t> </a:t>
                      </a:r>
                      <a:r>
                        <a:rPr lang="en-US" sz="2800" dirty="0" err="1">
                          <a:effectLst/>
                        </a:rPr>
                        <a:t>được</a:t>
                      </a:r>
                      <a:r>
                        <a:rPr lang="en-US" sz="2800" dirty="0">
                          <a:effectLst/>
                        </a:rPr>
                        <a:t> </a:t>
                      </a:r>
                      <a:r>
                        <a:rPr lang="en-US" sz="2800" dirty="0" err="1">
                          <a:effectLst/>
                        </a:rPr>
                        <a:t>bụng</a:t>
                      </a:r>
                      <a:r>
                        <a:rPr lang="en-US" sz="2800" dirty="0">
                          <a:effectLst/>
                        </a:rPr>
                        <a:t> </a:t>
                      </a:r>
                      <a:r>
                        <a:rPr lang="en-US" sz="2800" dirty="0" err="1">
                          <a:effectLst/>
                        </a:rPr>
                        <a:t>mình</a:t>
                      </a:r>
                      <a:r>
                        <a:rPr lang="en-US" sz="2800" dirty="0">
                          <a:effectLst/>
                        </a:rPr>
                        <a:t> </a:t>
                      </a:r>
                      <a:r>
                        <a:rPr lang="en-US" sz="2800" dirty="0" err="1">
                          <a:effectLst/>
                        </a:rPr>
                        <a:t>thì</a:t>
                      </a:r>
                      <a:r>
                        <a:rPr lang="en-US" sz="2800" dirty="0">
                          <a:effectLst/>
                        </a:rPr>
                        <a:t> </a:t>
                      </a:r>
                      <a:r>
                        <a:rPr lang="en-US" sz="2800" dirty="0" err="1">
                          <a:effectLst/>
                        </a:rPr>
                        <a:t>nó</a:t>
                      </a:r>
                      <a:r>
                        <a:rPr lang="en-US" sz="2800" dirty="0">
                          <a:effectLst/>
                        </a:rPr>
                        <a:t> </a:t>
                      </a:r>
                      <a:r>
                        <a:rPr lang="en-US" sz="2800" dirty="0" err="1">
                          <a:effectLst/>
                        </a:rPr>
                        <a:t>nguội</a:t>
                      </a:r>
                      <a:r>
                        <a:rPr lang="en-US" sz="2800" dirty="0">
                          <a:effectLst/>
                        </a:rPr>
                        <a:t> </a:t>
                      </a:r>
                      <a:r>
                        <a:rPr lang="en-US" sz="2800" dirty="0" err="1">
                          <a:effectLst/>
                        </a:rPr>
                        <a:t>lạnh</a:t>
                      </a:r>
                      <a:r>
                        <a:rPr lang="en-US" sz="2800" dirty="0">
                          <a:effectLst/>
                        </a:rPr>
                        <a:t> </a:t>
                      </a:r>
                      <a:r>
                        <a:rPr lang="en-US" sz="2800" dirty="0" err="1">
                          <a:effectLst/>
                        </a:rPr>
                        <a:t>mất</a:t>
                      </a:r>
                      <a:r>
                        <a:rPr lang="en-US" sz="2800" dirty="0">
                          <a:effectLst/>
                        </a:rPr>
                        <a:t> </a:t>
                      </a:r>
                      <a:r>
                        <a:rPr lang="en-US" sz="2800" dirty="0" err="1">
                          <a:effectLst/>
                        </a:rPr>
                        <a:t>rồi</a:t>
                      </a:r>
                      <a:r>
                        <a:rPr lang="en-US" sz="2800" dirty="0">
                          <a:effectLst/>
                        </a:rPr>
                        <a:t>!” </a:t>
                      </a:r>
                      <a:r>
                        <a:rPr lang="en-US" sz="2800" dirty="0" err="1">
                          <a:effectLst/>
                        </a:rPr>
                        <a:t>trong</a:t>
                      </a:r>
                      <a:r>
                        <a:rPr lang="en-US" sz="2800" dirty="0">
                          <a:effectLst/>
                        </a:rPr>
                        <a:t> 2 </a:t>
                      </a:r>
                      <a:r>
                        <a:rPr lang="en-US" sz="2800" dirty="0" err="1">
                          <a:effectLst/>
                        </a:rPr>
                        <a:t>giây</a:t>
                      </a:r>
                      <a:r>
                        <a:rPr lang="en-US" sz="2800" dirty="0">
                          <a:effectLst/>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977619">
                <a:tc>
                  <a:txBody>
                    <a:bodyPr/>
                    <a:lstStyle/>
                    <a:p>
                      <a:pPr algn="ctr">
                        <a:lnSpc>
                          <a:spcPct val="100000"/>
                        </a:lnSpc>
                        <a:spcBef>
                          <a:spcPts val="0"/>
                        </a:spcBef>
                        <a:spcAft>
                          <a:spcPts val="0"/>
                        </a:spcAft>
                      </a:pPr>
                      <a:r>
                        <a:rPr lang="en-US" sz="2800" dirty="0">
                          <a:effectLst/>
                        </a:rPr>
                        <a:t>5b.</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Bef>
                          <a:spcPts val="0"/>
                        </a:spcBef>
                        <a:spcAft>
                          <a:spcPts val="0"/>
                        </a:spcAft>
                      </a:pPr>
                      <a:r>
                        <a:rPr lang="en-US" sz="2800" dirty="0" err="1">
                          <a:effectLst/>
                        </a:rPr>
                        <a:t>Nhân</a:t>
                      </a:r>
                      <a:r>
                        <a:rPr lang="en-US" sz="2800" dirty="0">
                          <a:effectLst/>
                        </a:rPr>
                        <a:t> </a:t>
                      </a:r>
                      <a:r>
                        <a:rPr lang="en-US" sz="2800" dirty="0" err="1">
                          <a:effectLst/>
                        </a:rPr>
                        <a:t>vật</a:t>
                      </a:r>
                      <a:r>
                        <a:rPr lang="en-US" sz="2800" dirty="0">
                          <a:effectLst/>
                        </a:rPr>
                        <a:t> </a:t>
                      </a:r>
                      <a:r>
                        <a:rPr lang="en-US" sz="2800" dirty="0" err="1">
                          <a:effectLst/>
                        </a:rPr>
                        <a:t>Hươu</a:t>
                      </a:r>
                      <a:r>
                        <a:rPr lang="en-US" sz="2800" dirty="0">
                          <a:effectLst/>
                        </a:rPr>
                        <a:t> </a:t>
                      </a:r>
                      <a:r>
                        <a:rPr lang="en-US" sz="2800" dirty="0" err="1">
                          <a:effectLst/>
                        </a:rPr>
                        <a:t>cao</a:t>
                      </a:r>
                      <a:r>
                        <a:rPr lang="en-US" sz="2800" dirty="0">
                          <a:effectLst/>
                        </a:rPr>
                        <a:t> </a:t>
                      </a:r>
                      <a:r>
                        <a:rPr lang="en-US" sz="2800" dirty="0" err="1">
                          <a:effectLst/>
                        </a:rPr>
                        <a:t>cổ</a:t>
                      </a:r>
                      <a:r>
                        <a:rPr lang="en-US" sz="2800" dirty="0">
                          <a:effectLst/>
                        </a:rPr>
                        <a:t> </a:t>
                      </a:r>
                      <a:r>
                        <a:rPr lang="en-US" sz="2800" dirty="0" err="1">
                          <a:effectLst/>
                        </a:rPr>
                        <a:t>cười</a:t>
                      </a:r>
                      <a:r>
                        <a:rPr lang="en-US" sz="2800" dirty="0">
                          <a:effectLst/>
                        </a:rPr>
                        <a:t> </a:t>
                      </a:r>
                      <a:r>
                        <a:rPr lang="en-US" sz="2800" dirty="0" err="1">
                          <a:effectLst/>
                        </a:rPr>
                        <a:t>trong</a:t>
                      </a:r>
                      <a:r>
                        <a:rPr lang="en-US" sz="2800" dirty="0">
                          <a:effectLst/>
                        </a:rPr>
                        <a:t> 2,5 </a:t>
                      </a:r>
                      <a:r>
                        <a:rPr lang="en-US" sz="2800" dirty="0" err="1">
                          <a:effectLst/>
                        </a:rPr>
                        <a:t>giây</a:t>
                      </a:r>
                      <a:r>
                        <a:rPr lang="en-US" sz="2800" dirty="0">
                          <a:effectLst/>
                        </a:rPr>
                        <a:t> (</a:t>
                      </a:r>
                      <a:r>
                        <a:rPr lang="en-US" sz="2800" dirty="0" err="1">
                          <a:effectLst/>
                        </a:rPr>
                        <a:t>cùng</a:t>
                      </a:r>
                      <a:r>
                        <a:rPr lang="en-US" sz="2800" dirty="0">
                          <a:effectLst/>
                        </a:rPr>
                        <a:t> </a:t>
                      </a:r>
                      <a:r>
                        <a:rPr lang="en-US" sz="2800" dirty="0" err="1">
                          <a:effectLst/>
                        </a:rPr>
                        <a:t>với</a:t>
                      </a:r>
                      <a:r>
                        <a:rPr lang="en-US" sz="2800" dirty="0">
                          <a:effectLst/>
                        </a:rPr>
                        <a:t> </a:t>
                      </a:r>
                      <a:r>
                        <a:rPr lang="en-US" sz="2800" dirty="0" err="1">
                          <a:effectLst/>
                        </a:rPr>
                        <a:t>nhân</a:t>
                      </a:r>
                      <a:r>
                        <a:rPr lang="en-US" sz="2800" dirty="0">
                          <a:effectLst/>
                        </a:rPr>
                        <a:t> </a:t>
                      </a:r>
                      <a:r>
                        <a:rPr lang="en-US" sz="2800" dirty="0" err="1">
                          <a:effectLst/>
                        </a:rPr>
                        <a:t>vật</a:t>
                      </a:r>
                      <a:r>
                        <a:rPr lang="en-US" sz="2800" dirty="0">
                          <a:effectLst/>
                        </a:rPr>
                        <a:t> </a:t>
                      </a:r>
                      <a:r>
                        <a:rPr lang="en-US" sz="2800" dirty="0" err="1">
                          <a:effectLst/>
                        </a:rPr>
                        <a:t>Mèo</a:t>
                      </a:r>
                      <a:r>
                        <a:rPr lang="en-US" sz="2800" dirty="0">
                          <a:effectLst/>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6" name="Rectangle: Rounded Corners 5">
            <a:extLst>
              <a:ext uri="{FF2B5EF4-FFF2-40B4-BE49-F238E27FC236}">
                <a16:creationId xmlns:a16="http://schemas.microsoft.com/office/drawing/2014/main" id="{8D176D99-2124-4DCF-ABBE-EA0D6A1491AB}"/>
              </a:ext>
            </a:extLst>
          </p:cNvPr>
          <p:cNvSpPr/>
          <p:nvPr/>
        </p:nvSpPr>
        <p:spPr>
          <a:xfrm>
            <a:off x="0" y="0"/>
            <a:ext cx="9144000" cy="122569"/>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5C81293-7D16-4E72-B3A2-E0927B8A983A}"/>
              </a:ext>
            </a:extLst>
          </p:cNvPr>
          <p:cNvSpPr/>
          <p:nvPr/>
        </p:nvSpPr>
        <p:spPr>
          <a:xfrm>
            <a:off x="-43544" y="5020931"/>
            <a:ext cx="9187543" cy="122569"/>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6315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2DED9B-9ACE-4C08-B410-54C88DFA27FA}"/>
              </a:ext>
            </a:extLst>
          </p:cNvPr>
          <p:cNvPicPr>
            <a:picLocks noChangeAspect="1"/>
          </p:cNvPicPr>
          <p:nvPr/>
        </p:nvPicPr>
        <p:blipFill>
          <a:blip r:embed="rId2"/>
          <a:stretch>
            <a:fillRect/>
          </a:stretch>
        </p:blipFill>
        <p:spPr>
          <a:xfrm>
            <a:off x="155085" y="540493"/>
            <a:ext cx="4490470" cy="2542639"/>
          </a:xfrm>
          <a:prstGeom prst="rect">
            <a:avLst/>
          </a:prstGeom>
        </p:spPr>
      </p:pic>
      <p:pic>
        <p:nvPicPr>
          <p:cNvPr id="8" name="Picture 7">
            <a:extLst>
              <a:ext uri="{FF2B5EF4-FFF2-40B4-BE49-F238E27FC236}">
                <a16:creationId xmlns:a16="http://schemas.microsoft.com/office/drawing/2014/main" id="{DBF4008E-60DF-41A8-B196-331184BB5080}"/>
              </a:ext>
            </a:extLst>
          </p:cNvPr>
          <p:cNvPicPr>
            <a:picLocks noChangeAspect="1"/>
          </p:cNvPicPr>
          <p:nvPr/>
        </p:nvPicPr>
        <p:blipFill>
          <a:blip r:embed="rId3"/>
          <a:stretch>
            <a:fillRect/>
          </a:stretch>
        </p:blipFill>
        <p:spPr>
          <a:xfrm>
            <a:off x="4736050" y="540493"/>
            <a:ext cx="4346994" cy="2542639"/>
          </a:xfrm>
          <a:prstGeom prst="rect">
            <a:avLst/>
          </a:prstGeom>
        </p:spPr>
      </p:pic>
      <p:pic>
        <p:nvPicPr>
          <p:cNvPr id="9" name="Picture 2" descr="Hướng dẫn về hình ảnh con mèo trong scratch là điều mà ai cũng cần biết">
            <a:extLst>
              <a:ext uri="{FF2B5EF4-FFF2-40B4-BE49-F238E27FC236}">
                <a16:creationId xmlns:a16="http://schemas.microsoft.com/office/drawing/2014/main" id="{56F07107-E757-4084-88C9-9FF8547D0DA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084" b="97357" l="4955" r="89640">
                        <a14:foregroundMark x1="37838" y1="22467" x2="50450" y2="53744"/>
                        <a14:foregroundMark x1="50450" y1="53744" x2="50901" y2="48899"/>
                        <a14:foregroundMark x1="57207" y1="27313" x2="62162" y2="55947"/>
                        <a14:foregroundMark x1="62162" y1="55947" x2="62162" y2="54185"/>
                        <a14:foregroundMark x1="67117" y1="35242" x2="70270" y2="47577"/>
                        <a14:foregroundMark x1="70270" y1="47577" x2="71622" y2="46256"/>
                        <a14:foregroundMark x1="74324" y1="28634" x2="78829" y2="46256"/>
                        <a14:foregroundMark x1="78829" y1="46256" x2="77477" y2="43612"/>
                        <a14:foregroundMark x1="73423" y1="32599" x2="77928" y2="44493"/>
                        <a14:foregroundMark x1="72072" y1="20264" x2="72072" y2="37445"/>
                        <a14:foregroundMark x1="72072" y1="37445" x2="72072" y2="37445"/>
                        <a14:foregroundMark x1="65315" y1="15859" x2="67568" y2="38326"/>
                        <a14:foregroundMark x1="63514" y1="6608" x2="64414" y2="12335"/>
                        <a14:foregroundMark x1="29279" y1="4405" x2="29279" y2="4405"/>
                        <a14:foregroundMark x1="67117" y1="3524" x2="67117" y2="3524"/>
                        <a14:foregroundMark x1="47297" y1="67841" x2="47297" y2="67841"/>
                        <a14:foregroundMark x1="51802" y1="67401" x2="51802" y2="67401"/>
                        <a14:foregroundMark x1="51802" y1="67401" x2="51802" y2="67401"/>
                        <a14:foregroundMark x1="67117" y1="92952" x2="67117" y2="92952"/>
                        <a14:foregroundMark x1="68919" y1="93392" x2="68919" y2="93392"/>
                        <a14:foregroundMark x1="22072" y1="96035" x2="22072" y2="96035"/>
                        <a14:foregroundMark x1="11712" y1="66079" x2="11712" y2="66079"/>
                        <a14:foregroundMark x1="9910" y1="65639" x2="9910" y2="65639"/>
                        <a14:foregroundMark x1="9910" y1="65639" x2="9910" y2="65639"/>
                        <a14:foregroundMark x1="9910" y1="60352" x2="9910" y2="60352"/>
                        <a14:foregroundMark x1="9910" y1="62996" x2="9910" y2="62996"/>
                        <a14:foregroundMark x1="9910" y1="62996" x2="9910" y2="66960"/>
                        <a14:foregroundMark x1="8108" y1="65198" x2="8108" y2="65198"/>
                        <a14:foregroundMark x1="5405" y1="65198" x2="5405" y2="65198"/>
                        <a14:foregroundMark x1="47748" y1="27313" x2="47748" y2="27313"/>
                        <a14:foregroundMark x1="76577" y1="46256" x2="76577" y2="46256"/>
                        <a14:foregroundMark x1="77027" y1="51542" x2="77027" y2="51542"/>
                        <a14:foregroundMark x1="70721" y1="97357" x2="70721" y2="97357"/>
                        <a14:foregroundMark x1="53604" y1="66079" x2="53604" y2="66079"/>
                        <a14:foregroundMark x1="80631" y1="50661" x2="80631" y2="50661"/>
                        <a14:foregroundMark x1="24775" y1="97357" x2="24775" y2="97357"/>
                      </a14:backgroundRemoval>
                    </a14:imgEffect>
                  </a14:imgLayer>
                </a14:imgProps>
              </a:ext>
              <a:ext uri="{28A0092B-C50C-407E-A947-70E740481C1C}">
                <a14:useLocalDpi xmlns:a14="http://schemas.microsoft.com/office/drawing/2010/main" val="0"/>
              </a:ext>
            </a:extLst>
          </a:blip>
          <a:srcRect/>
          <a:stretch>
            <a:fillRect/>
          </a:stretch>
        </p:blipFill>
        <p:spPr bwMode="auto">
          <a:xfrm>
            <a:off x="1777308" y="3455893"/>
            <a:ext cx="1287923" cy="15232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B7C72A4-6D8E-4862-A8E6-AE93A225353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36" b="96154" l="9132" r="89498">
                        <a14:foregroundMark x1="42922" y1="93590" x2="42922" y2="93590"/>
                        <a14:foregroundMark x1="42009" y1="96154" x2="42009" y2="96154"/>
                      </a14:backgroundRemoval>
                    </a14:imgEffect>
                  </a14:imgLayer>
                </a14:imgProps>
              </a:ext>
            </a:extLst>
          </a:blip>
          <a:stretch>
            <a:fillRect/>
          </a:stretch>
        </p:blipFill>
        <p:spPr>
          <a:xfrm>
            <a:off x="6482335" y="3102652"/>
            <a:ext cx="1287923" cy="1745014"/>
          </a:xfrm>
          <a:prstGeom prst="rect">
            <a:avLst/>
          </a:prstGeom>
        </p:spPr>
      </p:pic>
      <p:sp>
        <p:nvSpPr>
          <p:cNvPr id="11" name="Rectangle: Rounded Corners 10">
            <a:extLst>
              <a:ext uri="{FF2B5EF4-FFF2-40B4-BE49-F238E27FC236}">
                <a16:creationId xmlns:a16="http://schemas.microsoft.com/office/drawing/2014/main" id="{059D43DB-2869-422F-B0DD-4B658EAA7BEB}"/>
              </a:ext>
            </a:extLst>
          </p:cNvPr>
          <p:cNvSpPr/>
          <p:nvPr/>
        </p:nvSpPr>
        <p:spPr>
          <a:xfrm>
            <a:off x="0" y="0"/>
            <a:ext cx="9144000" cy="122569"/>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4DEDF8A-1A91-42B7-9DA4-4F2CA896D539}"/>
              </a:ext>
            </a:extLst>
          </p:cNvPr>
          <p:cNvSpPr/>
          <p:nvPr/>
        </p:nvSpPr>
        <p:spPr>
          <a:xfrm>
            <a:off x="-43544" y="5020931"/>
            <a:ext cx="9187543" cy="122569"/>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895668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nenxanh2"/>
          <p:cNvPicPr>
            <a:picLocks noChangeAspect="1" noChangeArrowheads="1"/>
          </p:cNvPicPr>
          <p:nvPr/>
        </p:nvPicPr>
        <p:blipFill rotWithShape="1">
          <a:blip r:embed="rId2">
            <a:extLst>
              <a:ext uri="{28A0092B-C50C-407E-A947-70E740481C1C}">
                <a14:useLocalDpi xmlns:a14="http://schemas.microsoft.com/office/drawing/2010/main" val="0"/>
              </a:ext>
            </a:extLst>
          </a:blip>
          <a:srcRect t="14372"/>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hạy Clip nghệ thuật - chạy bộ png tải về - Miễn phí trong suốt Xanh png  Tải về.">
            <a:extLst>
              <a:ext uri="{FF2B5EF4-FFF2-40B4-BE49-F238E27FC236}">
                <a16:creationId xmlns:a16="http://schemas.microsoft.com/office/drawing/2014/main" id="{43344C3A-BD96-434B-821E-28C922829F7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500" b="95167" l="10000" r="90000">
                        <a14:foregroundMark x1="59778" y1="15167" x2="59778" y2="15167"/>
                        <a14:foregroundMark x1="57111" y1="4500" x2="57111" y2="4500"/>
                        <a14:foregroundMark x1="23111" y1="95167" x2="23111" y2="95167"/>
                      </a14:backgroundRemoval>
                    </a14:imgEffect>
                  </a14:imgLayer>
                </a14:imgProps>
              </a:ext>
              <a:ext uri="{28A0092B-C50C-407E-A947-70E740481C1C}">
                <a14:useLocalDpi xmlns:a14="http://schemas.microsoft.com/office/drawing/2010/main" val="0"/>
              </a:ext>
            </a:extLst>
          </a:blip>
          <a:srcRect/>
          <a:stretch>
            <a:fillRect/>
          </a:stretch>
        </p:blipFill>
        <p:spPr bwMode="auto">
          <a:xfrm>
            <a:off x="162714" y="3635027"/>
            <a:ext cx="2427247" cy="1618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ạy Clip nghệ thuật - chạy bộ png tải về - Miễn phí trong suốt Xanh png  Tải về.">
            <a:extLst>
              <a:ext uri="{FF2B5EF4-FFF2-40B4-BE49-F238E27FC236}">
                <a16:creationId xmlns:a16="http://schemas.microsoft.com/office/drawing/2014/main" id="{8C76BBF9-C638-49BB-BE31-FD63383BFED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500" b="95167" l="10000" r="90000">
                        <a14:foregroundMark x1="59778" y1="15167" x2="59778" y2="15167"/>
                        <a14:foregroundMark x1="57111" y1="4500" x2="57111" y2="4500"/>
                        <a14:foregroundMark x1="23111" y1="95167" x2="23111" y2="95167"/>
                      </a14:backgroundRemoval>
                    </a14:imgEffect>
                  </a14:imgLayer>
                </a14:imgProps>
              </a:ext>
              <a:ext uri="{28A0092B-C50C-407E-A947-70E740481C1C}">
                <a14:useLocalDpi xmlns:a14="http://schemas.microsoft.com/office/drawing/2010/main" val="0"/>
              </a:ext>
            </a:extLst>
          </a:blip>
          <a:srcRect/>
          <a:stretch>
            <a:fillRect/>
          </a:stretch>
        </p:blipFill>
        <p:spPr bwMode="auto">
          <a:xfrm>
            <a:off x="1743035" y="3371803"/>
            <a:ext cx="2765810" cy="18438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ạy Clip nghệ thuật - chạy bộ png tải về - Miễn phí trong suốt Xanh png  Tải về.">
            <a:extLst>
              <a:ext uri="{FF2B5EF4-FFF2-40B4-BE49-F238E27FC236}">
                <a16:creationId xmlns:a16="http://schemas.microsoft.com/office/drawing/2014/main" id="{16284EB8-227E-40EA-B08C-FBCDDBA470B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500" b="95167" l="10000" r="90000">
                        <a14:foregroundMark x1="59778" y1="15167" x2="59778" y2="15167"/>
                        <a14:foregroundMark x1="57111" y1="4500" x2="57111" y2="4500"/>
                        <a14:foregroundMark x1="23111" y1="95167" x2="23111" y2="95167"/>
                      </a14:backgroundRemoval>
                    </a14:imgEffect>
                  </a14:imgLayer>
                </a14:imgProps>
              </a:ext>
              <a:ext uri="{28A0092B-C50C-407E-A947-70E740481C1C}">
                <a14:useLocalDpi xmlns:a14="http://schemas.microsoft.com/office/drawing/2010/main" val="0"/>
              </a:ext>
            </a:extLst>
          </a:blip>
          <a:srcRect/>
          <a:stretch>
            <a:fillRect/>
          </a:stretch>
        </p:blipFill>
        <p:spPr bwMode="auto">
          <a:xfrm>
            <a:off x="3661918" y="2879734"/>
            <a:ext cx="2905376" cy="1936918"/>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23"/>
          <p:cNvSpPr>
            <a:spLocks noChangeArrowheads="1" noChangeShapeType="1" noTextEdit="1"/>
          </p:cNvSpPr>
          <p:nvPr/>
        </p:nvSpPr>
        <p:spPr bwMode="auto">
          <a:xfrm>
            <a:off x="1966686" y="1624467"/>
            <a:ext cx="5486400" cy="762000"/>
          </a:xfrm>
          <a:prstGeom prst="rect">
            <a:avLst/>
          </a:prstGeom>
        </p:spPr>
        <p:txBody>
          <a:bodyPr wrap="none" fromWordArt="1">
            <a:prstTxWarp prst="textPlain">
              <a:avLst>
                <a:gd name="adj" fmla="val 50000"/>
              </a:avLst>
            </a:prstTxWarp>
          </a:bodyPr>
          <a:lstStyle/>
          <a:p>
            <a:pPr algn="ctr"/>
            <a:r>
              <a:rPr lang="en-US" sz="3200" b="1" kern="10">
                <a:ln w="19050">
                  <a:solidFill>
                    <a:srgbClr val="99CCFF"/>
                  </a:solidFill>
                  <a:round/>
                  <a:headEnd/>
                  <a:tailEnd/>
                </a:ln>
                <a:solidFill>
                  <a:srgbClr val="00B05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19975979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par>
                                <p:cTn id="8" presetID="56" presetClass="path" presetSubtype="0" accel="50000" decel="50000" fill="hold" nodeType="withEffect">
                                  <p:stCondLst>
                                    <p:cond delay="0"/>
                                  </p:stCondLst>
                                  <p:childTnLst>
                                    <p:animMotion origin="layout" path="M 2.77778E-6 1.11111E-6 L 0.25 -0.25 " pathEditMode="relative" rAng="0" ptsTypes="AA">
                                      <p:cBhvr>
                                        <p:cTn id="9" dur="2000" fill="hold"/>
                                        <p:tgtEl>
                                          <p:spTgt spid="1028"/>
                                        </p:tgtEl>
                                        <p:attrNameLst>
                                          <p:attrName>ppt_x</p:attrName>
                                          <p:attrName>ppt_y</p:attrName>
                                        </p:attrNameLst>
                                      </p:cBhvr>
                                      <p:rCtr x="12500" y="-12500"/>
                                    </p:animMotion>
                                  </p:childTnLst>
                                </p:cTn>
                              </p:par>
                              <p:par>
                                <p:cTn id="10" presetID="56" presetClass="path" presetSubtype="0" accel="50000" decel="50000" fill="hold" nodeType="withEffect">
                                  <p:stCondLst>
                                    <p:cond delay="0"/>
                                  </p:stCondLst>
                                  <p:childTnLst>
                                    <p:animMotion origin="layout" path="M -2.77778E-7 2.09877E-6 L 0.25 -0.25 " pathEditMode="relative" rAng="0" ptsTypes="AA">
                                      <p:cBhvr>
                                        <p:cTn id="11" dur="2000" fill="hold"/>
                                        <p:tgtEl>
                                          <p:spTgt spid="7"/>
                                        </p:tgtEl>
                                        <p:attrNameLst>
                                          <p:attrName>ppt_x</p:attrName>
                                          <p:attrName>ppt_y</p:attrName>
                                        </p:attrNameLst>
                                      </p:cBhvr>
                                      <p:rCtr x="12500" y="-12500"/>
                                    </p:animMotion>
                                  </p:childTnLst>
                                </p:cTn>
                              </p:par>
                              <p:par>
                                <p:cTn id="12" presetID="56" presetClass="path" presetSubtype="0" accel="50000" decel="50000" fill="hold" nodeType="withEffect">
                                  <p:stCondLst>
                                    <p:cond delay="0"/>
                                  </p:stCondLst>
                                  <p:childTnLst>
                                    <p:animMotion origin="layout" path="M 5E-6 1.85185E-6 L 0.25001 -0.25 " pathEditMode="relative" rAng="0" ptsTypes="AA">
                                      <p:cBhvr>
                                        <p:cTn id="13" dur="2000" fill="hold"/>
                                        <p:tgtEl>
                                          <p:spTgt spid="8"/>
                                        </p:tgtEl>
                                        <p:attrNameLst>
                                          <p:attrName>ppt_x</p:attrName>
                                          <p:attrName>ppt_y</p:attrName>
                                        </p:attrNameLst>
                                      </p:cBhvr>
                                      <p:rCtr x="1250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63774024-611F-45CC-9CBD-DFB05ADF38FB}"/>
              </a:ext>
            </a:extLst>
          </p:cNvPr>
          <p:cNvSpPr/>
          <p:nvPr/>
        </p:nvSpPr>
        <p:spPr bwMode="auto">
          <a:xfrm>
            <a:off x="706310" y="163530"/>
            <a:ext cx="8171543" cy="2941864"/>
          </a:xfrm>
          <a:prstGeom prst="cloudCallout">
            <a:avLst>
              <a:gd name="adj1" fmla="val -35761"/>
              <a:gd name="adj2" fmla="val 64390"/>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C180044A-DB05-41A1-9D9F-363A55D8CA2C}"/>
              </a:ext>
            </a:extLst>
          </p:cNvPr>
          <p:cNvSpPr/>
          <p:nvPr/>
        </p:nvSpPr>
        <p:spPr>
          <a:xfrm>
            <a:off x="1392109" y="667658"/>
            <a:ext cx="5580743" cy="1384995"/>
          </a:xfrm>
          <a:prstGeom prst="rect">
            <a:avLst/>
          </a:prstGeom>
        </p:spPr>
        <p:txBody>
          <a:bodyPr wrap="square">
            <a:spAutoFit/>
          </a:bodyPr>
          <a:lstStyle/>
          <a:p>
            <a:pPr algn="ct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 hãy ghép hai thuật toán điểu khiểu nhân vật Mèo và Hươu cao cổ theo kịch bản hình 3</a:t>
            </a:r>
            <a:endParaRPr lang="en-US" sz="2800">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88B64214-F6F7-4029-A4CA-792589396771}"/>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795" b="99872" l="4167" r="56167">
                        <a14:foregroundMark x1="14917" y1="14615" x2="13417" y2="10128"/>
                        <a14:foregroundMark x1="36000" y1="12051" x2="36167" y2="7051"/>
                        <a14:foregroundMark x1="25667" y1="31923" x2="30167" y2="30000"/>
                        <a14:foregroundMark x1="42500" y1="26026" x2="40333" y2="37821"/>
                        <a14:foregroundMark x1="18500" y1="55513" x2="15667" y2="66154"/>
                        <a14:foregroundMark x1="11250" y1="68333" x2="18917" y2="75897"/>
                        <a14:foregroundMark x1="18917" y1="75897" x2="19250" y2="75897"/>
                        <a14:foregroundMark x1="26167" y1="90769" x2="25083" y2="97692"/>
                        <a14:foregroundMark x1="25083" y1="97692" x2="24750" y2="97692"/>
                        <a14:foregroundMark x1="32917" y1="99615" x2="36000" y2="99359"/>
                        <a14:foregroundMark x1="4167" y1="35000" x2="5667" y2="35897"/>
                        <a14:foregroundMark x1="52750" y1="38462" x2="56167" y2="36154"/>
                        <a14:foregroundMark x1="23417" y1="99359" x2="24000" y2="99615"/>
                        <a14:foregroundMark x1="27833" y1="99872" x2="25667" y2="99872"/>
                        <a14:foregroundMark x1="34167" y1="99615" x2="36333" y2="99872"/>
                        <a14:backgroundMark x1="50917" y1="30769" x2="49833" y2="33077"/>
                        <a14:backgroundMark x1="7417" y1="43077" x2="7417" y2="43077"/>
                      </a14:backgroundRemoval>
                    </a14:imgEffect>
                  </a14:imgLayer>
                </a14:imgProps>
              </a:ext>
              <a:ext uri="{28A0092B-C50C-407E-A947-70E740481C1C}">
                <a14:useLocalDpi xmlns:a14="http://schemas.microsoft.com/office/drawing/2010/main" val="0"/>
              </a:ext>
            </a:extLst>
          </a:blip>
          <a:srcRect l="2711" t="4873" r="42177" b="-257"/>
          <a:stretch/>
        </p:blipFill>
        <p:spPr bwMode="auto">
          <a:xfrm>
            <a:off x="152407" y="2941864"/>
            <a:ext cx="1879032" cy="21139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1B35B713-0759-4A5C-B8C4-7A69C8BA9A6C}"/>
              </a:ext>
            </a:extLst>
          </p:cNvPr>
          <p:cNvSpPr/>
          <p:nvPr/>
        </p:nvSpPr>
        <p:spPr>
          <a:xfrm>
            <a:off x="0" y="0"/>
            <a:ext cx="9144000" cy="122569"/>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24DBA5F-1A80-4987-AC89-BEFEAF05D915}"/>
              </a:ext>
            </a:extLst>
          </p:cNvPr>
          <p:cNvSpPr/>
          <p:nvPr/>
        </p:nvSpPr>
        <p:spPr>
          <a:xfrm>
            <a:off x="-43544" y="5020931"/>
            <a:ext cx="9187543" cy="122569"/>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11959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75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8166541"/>
              </p:ext>
            </p:extLst>
          </p:nvPr>
        </p:nvGraphicFramePr>
        <p:xfrm>
          <a:off x="130628" y="62891"/>
          <a:ext cx="8911772" cy="5049784"/>
        </p:xfrm>
        <a:graphic>
          <a:graphicData uri="http://schemas.openxmlformats.org/drawingml/2006/table">
            <a:tbl>
              <a:tblPr firstRow="1" firstCol="1" bandRow="1">
                <a:tableStyleId>{5940675A-B579-460E-94D1-54222C63F5DA}</a:tableStyleId>
              </a:tblPr>
              <a:tblGrid>
                <a:gridCol w="1135815">
                  <a:extLst>
                    <a:ext uri="{9D8B030D-6E8A-4147-A177-3AD203B41FA5}">
                      <a16:colId xmlns:a16="http://schemas.microsoft.com/office/drawing/2014/main" val="20000"/>
                    </a:ext>
                  </a:extLst>
                </a:gridCol>
                <a:gridCol w="7775957">
                  <a:extLst>
                    <a:ext uri="{9D8B030D-6E8A-4147-A177-3AD203B41FA5}">
                      <a16:colId xmlns:a16="http://schemas.microsoft.com/office/drawing/2014/main" val="20001"/>
                    </a:ext>
                  </a:extLst>
                </a:gridCol>
              </a:tblGrid>
              <a:tr h="369479">
                <a:tc>
                  <a:txBody>
                    <a:bodyPr/>
                    <a:lstStyle/>
                    <a:p>
                      <a:pPr algn="ctr">
                        <a:lnSpc>
                          <a:spcPct val="107000"/>
                        </a:lnSpc>
                        <a:spcBef>
                          <a:spcPts val="300"/>
                        </a:spcBef>
                        <a:spcAft>
                          <a:spcPts val="300"/>
                        </a:spcAft>
                      </a:pPr>
                      <a:r>
                        <a:rPr lang="en-US" sz="2800" b="1" dirty="0" err="1">
                          <a:solidFill>
                            <a:schemeClr val="bg1"/>
                          </a:solidFill>
                          <a:effectLst/>
                          <a:latin typeface="Times New Roman" panose="02020603050405020304" pitchFamily="18" charset="0"/>
                          <a:cs typeface="Times New Roman" panose="02020603050405020304" pitchFamily="18" charset="0"/>
                        </a:rPr>
                        <a:t>Bước</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200" marR="60200" marT="0" marB="0" anchor="ctr">
                    <a:solidFill>
                      <a:schemeClr val="accent6"/>
                    </a:solidFill>
                  </a:tcPr>
                </a:tc>
                <a:tc>
                  <a:txBody>
                    <a:bodyPr/>
                    <a:lstStyle/>
                    <a:p>
                      <a:pPr algn="ctr">
                        <a:lnSpc>
                          <a:spcPct val="107000"/>
                        </a:lnSpc>
                        <a:spcBef>
                          <a:spcPts val="300"/>
                        </a:spcBef>
                        <a:spcAft>
                          <a:spcPts val="300"/>
                        </a:spcAft>
                      </a:pPr>
                      <a:r>
                        <a:rPr lang="en-US" sz="2800" b="1" dirty="0" err="1">
                          <a:solidFill>
                            <a:schemeClr val="bg1"/>
                          </a:solidFill>
                          <a:effectLst/>
                          <a:latin typeface="Times New Roman" panose="02020603050405020304" pitchFamily="18" charset="0"/>
                          <a:cs typeface="Times New Roman" panose="02020603050405020304" pitchFamily="18" charset="0"/>
                        </a:rPr>
                        <a:t>Các</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hoạt</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động</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của</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hai</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nhân</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vật</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200" marR="60200" marT="0" marB="0" anchor="ctr">
                    <a:solidFill>
                      <a:schemeClr val="accent6"/>
                    </a:solidFill>
                  </a:tcPr>
                </a:tc>
                <a:extLst>
                  <a:ext uri="{0D108BD9-81ED-4DB2-BD59-A6C34878D82A}">
                    <a16:rowId xmlns:a16="http://schemas.microsoft.com/office/drawing/2014/main" val="10000"/>
                  </a:ext>
                </a:extLst>
              </a:tr>
              <a:tr h="758063">
                <a:tc>
                  <a:txBody>
                    <a:bodyPr/>
                    <a:lstStyle/>
                    <a:p>
                      <a:pPr algn="ctr">
                        <a:lnSpc>
                          <a:spcPct val="107000"/>
                        </a:lnSpc>
                        <a:spcBef>
                          <a:spcPts val="300"/>
                        </a:spcBef>
                        <a:spcAft>
                          <a:spcPts val="300"/>
                        </a:spcAft>
                      </a:pPr>
                      <a:r>
                        <a:rPr lang="en-US" sz="2400" dirty="0">
                          <a:effectLst/>
                          <a:latin typeface="Times New Roman" panose="02020603050405020304" pitchFamily="18" charset="0"/>
                          <a:cs typeface="Times New Roman" panose="02020603050405020304" pitchFamily="18" charset="0"/>
                        </a:rPr>
                        <a:t>1a+1b.</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200" marR="60200" marT="0" marB="0" anchor="ctr"/>
                </a:tc>
                <a:tc>
                  <a:txBody>
                    <a:bodyPr/>
                    <a:lstStyle/>
                    <a:p>
                      <a:pPr algn="just">
                        <a:lnSpc>
                          <a:spcPct val="107000"/>
                        </a:lnSpc>
                        <a:spcBef>
                          <a:spcPts val="300"/>
                        </a:spcBef>
                        <a:spcAft>
                          <a:spcPts val="300"/>
                        </a:spcAft>
                      </a:pPr>
                      <a:r>
                        <a:rPr lang="en-US" sz="2400">
                          <a:effectLst/>
                          <a:latin typeface="Times New Roman" panose="02020603050405020304" pitchFamily="18" charset="0"/>
                          <a:cs typeface="Times New Roman" panose="02020603050405020304" pitchFamily="18" charset="0"/>
                        </a:rPr>
                        <a:t>Đặt nhân vật Mèo và nhân vật Hươu cao cổ đứng cạnh nhau bên trái căn phòng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0200" marR="60200" marT="0" marB="0"/>
                </a:tc>
                <a:extLst>
                  <a:ext uri="{0D108BD9-81ED-4DB2-BD59-A6C34878D82A}">
                    <a16:rowId xmlns:a16="http://schemas.microsoft.com/office/drawing/2014/main" val="10001"/>
                  </a:ext>
                </a:extLst>
              </a:tr>
              <a:tr h="758063">
                <a:tc>
                  <a:txBody>
                    <a:bodyPr/>
                    <a:lstStyle/>
                    <a:p>
                      <a:pPr algn="ctr">
                        <a:lnSpc>
                          <a:spcPct val="107000"/>
                        </a:lnSpc>
                        <a:spcBef>
                          <a:spcPts val="300"/>
                        </a:spcBef>
                        <a:spcAft>
                          <a:spcPts val="300"/>
                        </a:spcAft>
                      </a:pPr>
                      <a:r>
                        <a:rPr lang="en-US" sz="2400">
                          <a:effectLst/>
                          <a:latin typeface="Times New Roman" panose="02020603050405020304" pitchFamily="18" charset="0"/>
                          <a:cs typeface="Times New Roman" panose="02020603050405020304" pitchFamily="18" charset="0"/>
                        </a:rPr>
                        <a:t>2a.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0200" marR="60200" marT="0" marB="0" anchor="ctr"/>
                </a:tc>
                <a:tc>
                  <a:txBody>
                    <a:bodyPr/>
                    <a:lstStyle/>
                    <a:p>
                      <a:pPr algn="just">
                        <a:lnSpc>
                          <a:spcPct val="107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Mèo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tồi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giây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200" marR="60200" marT="0" marB="0"/>
                </a:tc>
                <a:extLst>
                  <a:ext uri="{0D108BD9-81ED-4DB2-BD59-A6C34878D82A}">
                    <a16:rowId xmlns:a16="http://schemas.microsoft.com/office/drawing/2014/main" val="10002"/>
                  </a:ext>
                </a:extLst>
              </a:tr>
              <a:tr h="397941">
                <a:tc>
                  <a:txBody>
                    <a:bodyPr/>
                    <a:lstStyle/>
                    <a:p>
                      <a:pPr algn="ctr">
                        <a:lnSpc>
                          <a:spcPct val="107000"/>
                        </a:lnSpc>
                        <a:spcBef>
                          <a:spcPts val="300"/>
                        </a:spcBef>
                        <a:spcAft>
                          <a:spcPts val="300"/>
                        </a:spcAft>
                      </a:pPr>
                      <a:r>
                        <a:rPr lang="en-US" sz="2400">
                          <a:effectLst/>
                          <a:latin typeface="Times New Roman" panose="02020603050405020304" pitchFamily="18" charset="0"/>
                          <a:cs typeface="Times New Roman" panose="02020603050405020304" pitchFamily="18" charset="0"/>
                        </a:rPr>
                        <a:t>2b.</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0200" marR="60200" marT="0" marB="0" anchor="ctr"/>
                </a:tc>
                <a:tc>
                  <a:txBody>
                    <a:bodyPr/>
                    <a:lstStyle/>
                    <a:p>
                      <a:pPr algn="just">
                        <a:lnSpc>
                          <a:spcPct val="107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Hươu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1,5 </a:t>
                      </a:r>
                      <a:r>
                        <a:rPr lang="en-US" sz="2400" dirty="0" err="1">
                          <a:effectLst/>
                          <a:latin typeface="Times New Roman" panose="02020603050405020304" pitchFamily="18" charset="0"/>
                          <a:cs typeface="Times New Roman" panose="02020603050405020304" pitchFamily="18" charset="0"/>
                        </a:rPr>
                        <a:t>giây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200" marR="60200" marT="0" marB="0"/>
                </a:tc>
                <a:extLst>
                  <a:ext uri="{0D108BD9-81ED-4DB2-BD59-A6C34878D82A}">
                    <a16:rowId xmlns:a16="http://schemas.microsoft.com/office/drawing/2014/main" val="10003"/>
                  </a:ext>
                </a:extLst>
              </a:tr>
              <a:tr h="758063">
                <a:tc>
                  <a:txBody>
                    <a:bodyPr/>
                    <a:lstStyle/>
                    <a:p>
                      <a:pPr algn="ctr">
                        <a:lnSpc>
                          <a:spcPct val="107000"/>
                        </a:lnSpc>
                        <a:spcBef>
                          <a:spcPts val="300"/>
                        </a:spcBef>
                        <a:spcAft>
                          <a:spcPts val="300"/>
                        </a:spcAft>
                      </a:pPr>
                      <a:r>
                        <a:rPr lang="en-US" sz="2400">
                          <a:effectLst/>
                          <a:latin typeface="Times New Roman" panose="02020603050405020304" pitchFamily="18" charset="0"/>
                          <a:cs typeface="Times New Roman" panose="02020603050405020304" pitchFamily="18" charset="0"/>
                        </a:rPr>
                        <a:t>3b.</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0200" marR="60200" marT="0" marB="0" anchor="ctr"/>
                </a:tc>
                <a:tc>
                  <a:txBody>
                    <a:bodyPr/>
                    <a:lstStyle/>
                    <a:p>
                      <a:pPr algn="just">
                        <a:lnSpc>
                          <a:spcPct val="107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Hươu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uống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Mèo</a:t>
                      </a:r>
                      <a:r>
                        <a:rPr lang="en-US" sz="2400" dirty="0">
                          <a:effectLst/>
                          <a:latin typeface="Times New Roman" panose="02020603050405020304" pitchFamily="18" charset="0"/>
                          <a:cs typeface="Times New Roman" panose="02020603050405020304" pitchFamily="18" charset="0"/>
                        </a:rPr>
                        <a:t> ạ”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cs typeface="Times New Roman" panose="02020603050405020304" pitchFamily="18" charset="0"/>
                        </a:rPr>
                        <a:t>2 giây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200" marR="60200" marT="0" marB="0"/>
                </a:tc>
                <a:extLst>
                  <a:ext uri="{0D108BD9-81ED-4DB2-BD59-A6C34878D82A}">
                    <a16:rowId xmlns:a16="http://schemas.microsoft.com/office/drawing/2014/main" val="10004"/>
                  </a:ext>
                </a:extLst>
              </a:tr>
              <a:tr h="397941">
                <a:tc>
                  <a:txBody>
                    <a:bodyPr/>
                    <a:lstStyle/>
                    <a:p>
                      <a:pPr algn="ctr">
                        <a:lnSpc>
                          <a:spcPct val="107000"/>
                        </a:lnSpc>
                        <a:spcBef>
                          <a:spcPts val="300"/>
                        </a:spcBef>
                        <a:spcAft>
                          <a:spcPts val="300"/>
                        </a:spcAft>
                      </a:pPr>
                      <a:r>
                        <a:rPr lang="en-US" sz="2400">
                          <a:effectLst/>
                          <a:latin typeface="Times New Roman" panose="02020603050405020304" pitchFamily="18" charset="0"/>
                          <a:cs typeface="Times New Roman" panose="02020603050405020304" pitchFamily="18" charset="0"/>
                        </a:rPr>
                        <a:t>3a.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0200" marR="60200" marT="0" marB="0" anchor="ctr"/>
                </a:tc>
                <a:tc>
                  <a:txBody>
                    <a:bodyPr/>
                    <a:lstStyle/>
                    <a:p>
                      <a:pPr algn="just">
                        <a:lnSpc>
                          <a:spcPct val="107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mèo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hỏi</a:t>
                      </a:r>
                      <a:r>
                        <a:rPr lang="en-US" sz="2400" dirty="0">
                          <a:effectLst/>
                          <a:latin typeface="Times New Roman" panose="02020603050405020304" pitchFamily="18" charset="0"/>
                          <a:cs typeface="Times New Roman" panose="02020603050405020304" pitchFamily="18" charset="0"/>
                        </a:rPr>
                        <a:t>: Sao </a:t>
                      </a:r>
                      <a:r>
                        <a:rPr lang="en-US" sz="2400" dirty="0" err="1">
                          <a:effectLst/>
                          <a:latin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1,5 </a:t>
                      </a:r>
                      <a:r>
                        <a:rPr lang="en-US" sz="2400" dirty="0" err="1">
                          <a:effectLst/>
                          <a:latin typeface="Times New Roman" panose="02020603050405020304" pitchFamily="18" charset="0"/>
                          <a:cs typeface="Times New Roman" panose="02020603050405020304" pitchFamily="18" charset="0"/>
                        </a:rPr>
                        <a:t>giây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200" marR="60200" marT="0" marB="0"/>
                </a:tc>
                <a:extLst>
                  <a:ext uri="{0D108BD9-81ED-4DB2-BD59-A6C34878D82A}">
                    <a16:rowId xmlns:a16="http://schemas.microsoft.com/office/drawing/2014/main" val="10005"/>
                  </a:ext>
                </a:extLst>
              </a:tr>
              <a:tr h="795882">
                <a:tc>
                  <a:txBody>
                    <a:bodyPr/>
                    <a:lstStyle/>
                    <a:p>
                      <a:pPr algn="ctr">
                        <a:lnSpc>
                          <a:spcPct val="107000"/>
                        </a:lnSpc>
                        <a:spcBef>
                          <a:spcPts val="300"/>
                        </a:spcBef>
                        <a:spcAft>
                          <a:spcPts val="300"/>
                        </a:spcAft>
                      </a:pPr>
                      <a:r>
                        <a:rPr lang="en-US" sz="2400">
                          <a:effectLst/>
                          <a:latin typeface="Times New Roman" panose="02020603050405020304" pitchFamily="18" charset="0"/>
                          <a:cs typeface="Times New Roman" panose="02020603050405020304" pitchFamily="18" charset="0"/>
                        </a:rPr>
                        <a:t>4b.</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0200" marR="60200" marT="0" marB="0" anchor="ctr"/>
                </a:tc>
                <a:tc>
                  <a:txBody>
                    <a:bodyPr/>
                    <a:lstStyle/>
                    <a:p>
                      <a:pPr algn="just">
                        <a:lnSpc>
                          <a:spcPct val="107000"/>
                        </a:lnSpc>
                        <a:spcBef>
                          <a:spcPts val="300"/>
                        </a:spcBef>
                        <a:spcAft>
                          <a:spcPts val="300"/>
                        </a:spcAft>
                      </a:pPr>
                      <a:r>
                        <a:rPr lang="en-US" sz="2400">
                          <a:effectLst/>
                          <a:latin typeface="Times New Roman" panose="02020603050405020304" pitchFamily="18" charset="0"/>
                          <a:cs typeface="Times New Roman" panose="02020603050405020304" pitchFamily="18" charset="0"/>
                        </a:rPr>
                        <a:t>Nhân vật Hươu cao cổ trả lời: “Khi trà xuống được bụng mình thì nó nguội lạnh mất rồi!” trong 2 giây.</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0200" marR="60200" marT="0" marB="0"/>
                </a:tc>
                <a:extLst>
                  <a:ext uri="{0D108BD9-81ED-4DB2-BD59-A6C34878D82A}">
                    <a16:rowId xmlns:a16="http://schemas.microsoft.com/office/drawing/2014/main" val="10006"/>
                  </a:ext>
                </a:extLst>
              </a:tr>
              <a:tr h="758063">
                <a:tc>
                  <a:txBody>
                    <a:bodyPr/>
                    <a:lstStyle/>
                    <a:p>
                      <a:pPr algn="ctr">
                        <a:lnSpc>
                          <a:spcPct val="107000"/>
                        </a:lnSpc>
                        <a:spcBef>
                          <a:spcPts val="300"/>
                        </a:spcBef>
                        <a:spcAft>
                          <a:spcPts val="300"/>
                        </a:spcAft>
                      </a:pPr>
                      <a:r>
                        <a:rPr lang="en-US" sz="2400" dirty="0">
                          <a:effectLst/>
                          <a:latin typeface="Times New Roman" panose="02020603050405020304" pitchFamily="18" charset="0"/>
                          <a:cs typeface="Times New Roman" panose="02020603050405020304" pitchFamily="18" charset="0"/>
                        </a:rPr>
                        <a:t>4a+5b.</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200" marR="60200" marT="0" marB="0" anchor="ctr"/>
                </a:tc>
                <a:tc>
                  <a:txBody>
                    <a:bodyPr/>
                    <a:lstStyle/>
                    <a:p>
                      <a:pPr algn="just">
                        <a:lnSpc>
                          <a:spcPct val="107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Cả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Mèo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Hươu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2,5 </a:t>
                      </a:r>
                      <a:r>
                        <a:rPr lang="en-US" sz="2400" dirty="0" err="1">
                          <a:effectLst/>
                          <a:latin typeface="Times New Roman" panose="02020603050405020304" pitchFamily="18" charset="0"/>
                          <a:cs typeface="Times New Roman" panose="02020603050405020304" pitchFamily="18" charset="0"/>
                        </a:rPr>
                        <a:t>giây</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200" marR="6020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081221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nenxanh2"/>
          <p:cNvPicPr>
            <a:picLocks noChangeAspect="1" noChangeArrowheads="1"/>
          </p:cNvPicPr>
          <p:nvPr/>
        </p:nvPicPr>
        <p:blipFill rotWithShape="1">
          <a:blip r:embed="rId2">
            <a:extLst>
              <a:ext uri="{28A0092B-C50C-407E-A947-70E740481C1C}">
                <a14:useLocalDpi xmlns:a14="http://schemas.microsoft.com/office/drawing/2010/main" val="0"/>
              </a:ext>
            </a:extLst>
          </a:blip>
          <a:srcRect t="12471" r="1112" b="2646"/>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ông suất là gì? Công thức và cách tính công suất điện">
            <a:extLst>
              <a:ext uri="{FF2B5EF4-FFF2-40B4-BE49-F238E27FC236}">
                <a16:creationId xmlns:a16="http://schemas.microsoft.com/office/drawing/2014/main" id="{AD99620B-B5CB-4BA8-B0B8-FDB3D5CB9CD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3152" y1="36275" x2="53523" y2="51569"/>
                        <a14:foregroundMark x1="53523" y1="51569" x2="54512" y2="55686"/>
                        <a14:foregroundMark x1="44376" y1="37647" x2="45983" y2="51176"/>
                        <a14:foregroundMark x1="22497" y1="74706" x2="15698" y2="78235"/>
                        <a14:foregroundMark x1="32138" y1="83137" x2="24722" y2="87255"/>
                      </a14:backgroundRemoval>
                    </a14:imgEffect>
                  </a14:imgLayer>
                </a14:imgProps>
              </a:ext>
              <a:ext uri="{28A0092B-C50C-407E-A947-70E740481C1C}">
                <a14:useLocalDpi xmlns:a14="http://schemas.microsoft.com/office/drawing/2010/main" val="0"/>
              </a:ext>
            </a:extLst>
          </a:blip>
          <a:srcRect/>
          <a:stretch>
            <a:fillRect/>
          </a:stretch>
        </p:blipFill>
        <p:spPr bwMode="auto">
          <a:xfrm>
            <a:off x="696686" y="1406016"/>
            <a:ext cx="1487364" cy="93764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ình ảnh học sinh chăm chú nghe giảng bài - PNG">
            <a:extLst>
              <a:ext uri="{FF2B5EF4-FFF2-40B4-BE49-F238E27FC236}">
                <a16:creationId xmlns:a16="http://schemas.microsoft.com/office/drawing/2014/main" id="{B948068C-D016-4747-AF23-9A607F693E2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533" b="98584" l="2500" r="98500">
                        <a14:foregroundMark x1="17750" y1="27479" x2="17750" y2="48725"/>
                        <a14:foregroundMark x1="22750" y1="20680" x2="10750" y2="25212"/>
                        <a14:foregroundMark x1="2500" y1="27479" x2="5250" y2="43909"/>
                        <a14:foregroundMark x1="21750" y1="38244" x2="26000" y2="46176"/>
                        <a14:foregroundMark x1="26000" y1="46176" x2="26250" y2="45326"/>
                        <a14:foregroundMark x1="29250" y1="35411" x2="27750" y2="42776"/>
                        <a14:foregroundMark x1="28500" y1="30312" x2="27750" y2="45326"/>
                        <a14:foregroundMark x1="56250" y1="14164" x2="58750" y2="30028"/>
                        <a14:foregroundMark x1="67500" y1="4816" x2="70500" y2="4533"/>
                        <a14:foregroundMark x1="19750" y1="55524" x2="20250" y2="63739"/>
                        <a14:foregroundMark x1="20250" y1="63739" x2="20250" y2="63739"/>
                        <a14:foregroundMark x1="29000" y1="70538" x2="28750" y2="83569"/>
                        <a14:foregroundMark x1="28750" y1="83569" x2="29250" y2="81020"/>
                        <a14:foregroundMark x1="38750" y1="65722" x2="39000" y2="77904"/>
                        <a14:foregroundMark x1="31000" y1="88669" x2="36750" y2="89802"/>
                        <a14:foregroundMark x1="26500" y1="89802" x2="35250" y2="91501"/>
                        <a14:foregroundMark x1="35250" y1="91501" x2="39250" y2="90935"/>
                        <a14:foregroundMark x1="13000" y1="84703" x2="15250" y2="98584"/>
                        <a14:foregroundMark x1="15250" y1="98584" x2="15500" y2="98017"/>
                        <a14:foregroundMark x1="66250" y1="19830" x2="67000" y2="23513"/>
                        <a14:foregroundMark x1="64750" y1="45609" x2="64250" y2="51841"/>
                        <a14:foregroundMark x1="70750" y1="38527" x2="70750" y2="44193"/>
                        <a14:foregroundMark x1="66750" y1="40227" x2="66750" y2="45609"/>
                        <a14:foregroundMark x1="73750" y1="56657" x2="77000" y2="62890"/>
                        <a14:foregroundMark x1="85000" y1="51275" x2="89750" y2="58640"/>
                        <a14:foregroundMark x1="89750" y1="58640" x2="89750" y2="58640"/>
                        <a14:foregroundMark x1="95000" y1="56091" x2="96750" y2="58640"/>
                        <a14:foregroundMark x1="84250" y1="69122" x2="88000" y2="72238"/>
                        <a14:foregroundMark x1="63500" y1="70822" x2="70000" y2="78754"/>
                        <a14:foregroundMark x1="70000" y1="78754" x2="70500" y2="79037"/>
                        <a14:foregroundMark x1="61250" y1="75071" x2="69500" y2="81870"/>
                        <a14:foregroundMark x1="69500" y1="81870" x2="73000" y2="81303"/>
                        <a14:foregroundMark x1="58000" y1="73371" x2="62750" y2="78754"/>
                        <a14:foregroundMark x1="87000" y1="74221" x2="81500" y2="75354"/>
                        <a14:foregroundMark x1="98500" y1="58357" x2="92750" y2="60057"/>
                        <a14:foregroundMark x1="62250" y1="43626" x2="64250" y2="51841"/>
                        <a14:foregroundMark x1="63750" y1="46742" x2="71500" y2="46176"/>
                        <a14:foregroundMark x1="71500" y1="46176" x2="65000" y2="41643"/>
                        <a14:foregroundMark x1="65000" y1="41643" x2="64000" y2="49858"/>
                        <a14:foregroundMark x1="64000" y1="49858" x2="69750" y2="49858"/>
                        <a14:foregroundMark x1="15750" y1="56941" x2="15750" y2="64023"/>
                        <a14:foregroundMark x1="61750" y1="48159" x2="61000" y2="53541"/>
                        <a14:foregroundMark x1="59750" y1="43059" x2="61750" y2="50992"/>
                        <a14:foregroundMark x1="61750" y1="50992" x2="60000" y2="43059"/>
                        <a14:foregroundMark x1="60000" y1="43059" x2="60000" y2="43059"/>
                        <a14:foregroundMark x1="62750" y1="39660" x2="64750" y2="47309"/>
                        <a14:foregroundMark x1="74000" y1="41643" x2="77000" y2="41076"/>
                        <a14:foregroundMark x1="75750" y1="37960" x2="72000" y2="41076"/>
                        <a14:foregroundMark x1="76000" y1="37394" x2="76000" y2="39377"/>
                        <a14:foregroundMark x1="76750" y1="37677" x2="77000" y2="39377"/>
                        <a14:foregroundMark x1="77000" y1="41360" x2="76750" y2="42776"/>
                        <a14:foregroundMark x1="49500" y1="17847" x2="49750" y2="21530"/>
                      </a14:backgroundRemoval>
                    </a14:imgEffect>
                  </a14:imgLayer>
                </a14:imgProps>
              </a:ext>
              <a:ext uri="{28A0092B-C50C-407E-A947-70E740481C1C}">
                <a14:useLocalDpi xmlns:a14="http://schemas.microsoft.com/office/drawing/2010/main" val="0"/>
              </a:ext>
            </a:extLst>
          </a:blip>
          <a:srcRect/>
          <a:stretch>
            <a:fillRect/>
          </a:stretch>
        </p:blipFill>
        <p:spPr bwMode="auto">
          <a:xfrm>
            <a:off x="3164019" y="2270695"/>
            <a:ext cx="2464395" cy="2174828"/>
          </a:xfrm>
          <a:prstGeom prst="rect">
            <a:avLst/>
          </a:prstGeom>
          <a:noFill/>
          <a:extLst>
            <a:ext uri="{909E8E84-426E-40DD-AFC4-6F175D3DCCD1}">
              <a14:hiddenFill xmlns:a14="http://schemas.microsoft.com/office/drawing/2010/main">
                <a:solidFill>
                  <a:srgbClr val="FFFFFF"/>
                </a:solidFill>
              </a14:hiddenFill>
            </a:ext>
          </a:extLst>
        </p:spPr>
      </p:pic>
      <p:sp>
        <p:nvSpPr>
          <p:cNvPr id="4" name="WordArt 23"/>
          <p:cNvSpPr>
            <a:spLocks noChangeArrowheads="1" noChangeShapeType="1" noTextEdit="1"/>
          </p:cNvSpPr>
          <p:nvPr/>
        </p:nvSpPr>
        <p:spPr bwMode="auto">
          <a:xfrm>
            <a:off x="1930400" y="1493839"/>
            <a:ext cx="5486400" cy="762000"/>
          </a:xfrm>
          <a:prstGeom prst="rect">
            <a:avLst/>
          </a:prstGeom>
        </p:spPr>
        <p:txBody>
          <a:bodyPr wrap="none" fromWordArt="1">
            <a:prstTxWarp prst="textPlain">
              <a:avLst>
                <a:gd name="adj" fmla="val 50000"/>
              </a:avLst>
            </a:prstTxWarp>
          </a:bodyPr>
          <a:lstStyle/>
          <a:p>
            <a:pPr algn="ctr"/>
            <a:r>
              <a:rPr lang="en-US" sz="3200" b="1" kern="10">
                <a:ln w="19050">
                  <a:solidFill>
                    <a:srgbClr val="99CCFF"/>
                  </a:solidFill>
                  <a:round/>
                  <a:headEnd/>
                  <a:tailEnd/>
                </a:ln>
                <a:solidFill>
                  <a:srgbClr val="00B05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70461720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75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circle(out)">
                                      <p:cBhvr>
                                        <p:cTn id="10" dur="750"/>
                                        <p:tgtEl>
                                          <p:spTgt spid="7170"/>
                                        </p:tgtEl>
                                      </p:cBhvr>
                                    </p:animEffect>
                                  </p:childTnLst>
                                </p:cTn>
                              </p:par>
                              <p:par>
                                <p:cTn id="11" presetID="6" presetClass="entr" presetSubtype="32"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circle(out)">
                                      <p:cBhvr>
                                        <p:cTn id="13" dur="750"/>
                                        <p:tgtEl>
                                          <p:spTgt spid="7172"/>
                                        </p:tgtEl>
                                      </p:cBhvr>
                                    </p:animEffect>
                                  </p:childTnLst>
                                </p:cTn>
                              </p:par>
                              <p:par>
                                <p:cTn id="14" presetID="6" presetClass="entr" presetSubtype="32" fill="hold" nodeType="withEffect">
                                  <p:stCondLst>
                                    <p:cond delay="0"/>
                                  </p:stCondLst>
                                  <p:childTnLst>
                                    <p:set>
                                      <p:cBhvr>
                                        <p:cTn id="15" dur="1" fill="hold">
                                          <p:stCondLst>
                                            <p:cond delay="0"/>
                                          </p:stCondLst>
                                        </p:cTn>
                                        <p:tgtEl>
                                          <p:spTgt spid="30722"/>
                                        </p:tgtEl>
                                        <p:attrNameLst>
                                          <p:attrName>style.visibility</p:attrName>
                                        </p:attrNameLst>
                                      </p:cBhvr>
                                      <p:to>
                                        <p:strVal val="visible"/>
                                      </p:to>
                                    </p:set>
                                    <p:animEffect transition="in" filter="circle(out)">
                                      <p:cBhvr>
                                        <p:cTn id="16" dur="75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ACF8C31-1265-4B89-85A8-456640FE9225}"/>
              </a:ext>
            </a:extLst>
          </p:cNvPr>
          <p:cNvSpPr/>
          <p:nvPr/>
        </p:nvSpPr>
        <p:spPr>
          <a:xfrm>
            <a:off x="-43544" y="5020931"/>
            <a:ext cx="9187543" cy="12256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C4D6480-C60E-4300-8AE2-6E6E7B6C1501}"/>
              </a:ext>
            </a:extLst>
          </p:cNvPr>
          <p:cNvSpPr/>
          <p:nvPr/>
        </p:nvSpPr>
        <p:spPr>
          <a:xfrm>
            <a:off x="0" y="-27285"/>
            <a:ext cx="9144000" cy="12257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 name="Thought Bubble: Cloud 2">
            <a:extLst>
              <a:ext uri="{FF2B5EF4-FFF2-40B4-BE49-F238E27FC236}">
                <a16:creationId xmlns:a16="http://schemas.microsoft.com/office/drawing/2014/main" id="{4C296C5C-30C2-4267-B0BE-456F96D46F7A}"/>
              </a:ext>
            </a:extLst>
          </p:cNvPr>
          <p:cNvSpPr/>
          <p:nvPr/>
        </p:nvSpPr>
        <p:spPr bwMode="auto">
          <a:xfrm>
            <a:off x="464455" y="144960"/>
            <a:ext cx="8171543" cy="2941864"/>
          </a:xfrm>
          <a:prstGeom prst="cloudCallout">
            <a:avLst>
              <a:gd name="adj1" fmla="val -34162"/>
              <a:gd name="adj2" fmla="val 67844"/>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5" name="Picture 2">
            <a:extLst>
              <a:ext uri="{FF2B5EF4-FFF2-40B4-BE49-F238E27FC236}">
                <a16:creationId xmlns:a16="http://schemas.microsoft.com/office/drawing/2014/main" id="{54696EEF-5FDA-41DC-872A-EB06A7F6D215}"/>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795" b="99872" l="4167" r="56167">
                        <a14:foregroundMark x1="14917" y1="14615" x2="13417" y2="10128"/>
                        <a14:foregroundMark x1="36000" y1="12051" x2="36167" y2="7051"/>
                        <a14:foregroundMark x1="25667" y1="31923" x2="30167" y2="30000"/>
                        <a14:foregroundMark x1="42500" y1="26026" x2="40333" y2="37821"/>
                        <a14:foregroundMark x1="18500" y1="55513" x2="15667" y2="66154"/>
                        <a14:foregroundMark x1="11250" y1="68333" x2="18917" y2="75897"/>
                        <a14:foregroundMark x1="18917" y1="75897" x2="19250" y2="75897"/>
                        <a14:foregroundMark x1="26167" y1="90769" x2="25083" y2="97692"/>
                        <a14:foregroundMark x1="25083" y1="97692" x2="24750" y2="97692"/>
                        <a14:foregroundMark x1="32917" y1="99615" x2="36000" y2="99359"/>
                        <a14:foregroundMark x1="4167" y1="35000" x2="5667" y2="35897"/>
                        <a14:foregroundMark x1="52750" y1="38462" x2="56167" y2="36154"/>
                        <a14:foregroundMark x1="23417" y1="99359" x2="24000" y2="99615"/>
                        <a14:foregroundMark x1="27833" y1="99872" x2="25667" y2="99872"/>
                        <a14:foregroundMark x1="34167" y1="99615" x2="36333" y2="99872"/>
                        <a14:backgroundMark x1="50917" y1="30769" x2="49833" y2="33077"/>
                        <a14:backgroundMark x1="7417" y1="43077" x2="7417" y2="43077"/>
                      </a14:backgroundRemoval>
                    </a14:imgEffect>
                  </a14:imgLayer>
                </a14:imgProps>
              </a:ext>
              <a:ext uri="{28A0092B-C50C-407E-A947-70E740481C1C}">
                <a14:useLocalDpi xmlns:a14="http://schemas.microsoft.com/office/drawing/2010/main" val="0"/>
              </a:ext>
            </a:extLst>
          </a:blip>
          <a:srcRect l="2711" t="4873" r="42177" b="-257"/>
          <a:stretch/>
        </p:blipFill>
        <p:spPr bwMode="auto">
          <a:xfrm>
            <a:off x="152407" y="2941864"/>
            <a:ext cx="1879032" cy="211390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7"/>
          <p:cNvSpPr txBox="1">
            <a:spLocks noChangeArrowheads="1"/>
          </p:cNvSpPr>
          <p:nvPr/>
        </p:nvSpPr>
        <p:spPr bwMode="auto">
          <a:xfrm>
            <a:off x="859695" y="829063"/>
            <a:ext cx="618111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ts val="600"/>
              </a:spcBef>
              <a:buNone/>
            </a:pPr>
            <a:r>
              <a:rPr lang="en-US" sz="3600">
                <a:solidFill>
                  <a:srgbClr val="080808"/>
                </a:solidFill>
                <a:cs typeface="Times New Roman" panose="02020603050405020304" pitchFamily="18" charset="0"/>
              </a:rPr>
              <a:t>Vi</a:t>
            </a:r>
            <a:r>
              <a:rPr lang="vi-VN" sz="3600" dirty="0">
                <a:solidFill>
                  <a:srgbClr val="080808"/>
                </a:solidFill>
                <a:cs typeface="Times New Roman" panose="02020603050405020304" pitchFamily="18" charset="0"/>
              </a:rPr>
              <a:t>ết chương trình đi</a:t>
            </a:r>
            <a:r>
              <a:rPr lang="en-US" sz="3600" dirty="0">
                <a:solidFill>
                  <a:srgbClr val="080808"/>
                </a:solidFill>
                <a:cs typeface="Times New Roman" panose="02020603050405020304" pitchFamily="18" charset="0"/>
              </a:rPr>
              <a:t>ề</a:t>
            </a:r>
            <a:r>
              <a:rPr lang="vi-VN" sz="3600" dirty="0">
                <a:solidFill>
                  <a:srgbClr val="080808"/>
                </a:solidFill>
                <a:cs typeface="Times New Roman" panose="02020603050405020304" pitchFamily="18" charset="0"/>
              </a:rPr>
              <a:t>u khiểu nhân vật Mèo và Hươu </a:t>
            </a:r>
            <a:r>
              <a:rPr lang="vi-VN" sz="3600">
                <a:solidFill>
                  <a:srgbClr val="080808"/>
                </a:solidFill>
                <a:cs typeface="Times New Roman" panose="02020603050405020304" pitchFamily="18" charset="0"/>
              </a:rPr>
              <a:t>cao cổ</a:t>
            </a:r>
            <a:endParaRPr lang="en-US" sz="3600" dirty="0">
              <a:solidFill>
                <a:srgbClr val="080808"/>
              </a:solidFill>
              <a:cs typeface="Times New Roman" panose="02020603050405020304" pitchFamily="18" charset="0"/>
            </a:endParaRPr>
          </a:p>
        </p:txBody>
      </p:sp>
    </p:spTree>
    <p:extLst>
      <p:ext uri="{BB962C8B-B14F-4D97-AF65-F5344CB8AC3E}">
        <p14:creationId xmlns:p14="http://schemas.microsoft.com/office/powerpoint/2010/main" val="269076506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10C1FF5-2612-4DE6-AB42-C5280EAA846B}"/>
              </a:ext>
            </a:extLst>
          </p:cNvPr>
          <p:cNvSpPr/>
          <p:nvPr/>
        </p:nvSpPr>
        <p:spPr>
          <a:xfrm>
            <a:off x="0" y="0"/>
            <a:ext cx="9144000" cy="854755"/>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12C7B76-2C90-49A5-914A-170627236B9E}"/>
              </a:ext>
            </a:extLst>
          </p:cNvPr>
          <p:cNvSpPr/>
          <p:nvPr/>
        </p:nvSpPr>
        <p:spPr>
          <a:xfrm>
            <a:off x="-43544" y="5020931"/>
            <a:ext cx="9187543" cy="122569"/>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1433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928" y="1535703"/>
            <a:ext cx="3381828" cy="1025906"/>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924" y="2457084"/>
            <a:ext cx="3381832" cy="1025907"/>
          </a:xfrm>
          <a:prstGeom prst="rect">
            <a:avLst/>
          </a:prstGeom>
          <a:noFill/>
          <a:extLst>
            <a:ext uri="{909E8E84-426E-40DD-AFC4-6F175D3DCCD1}">
              <a14:hiddenFill xmlns:a14="http://schemas.microsoft.com/office/drawing/2010/main">
                <a:solidFill>
                  <a:srgbClr val="FFFFFF"/>
                </a:solidFill>
              </a14:hiddenFill>
            </a:ext>
          </a:extLst>
        </p:spPr>
      </p:pic>
      <p:pic>
        <p:nvPicPr>
          <p:cNvPr id="1433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0924" y="3661738"/>
            <a:ext cx="3386047" cy="13916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005141066"/>
              </p:ext>
            </p:extLst>
          </p:nvPr>
        </p:nvGraphicFramePr>
        <p:xfrm>
          <a:off x="914399" y="943429"/>
          <a:ext cx="7847215" cy="4049483"/>
        </p:xfrm>
        <a:graphic>
          <a:graphicData uri="http://schemas.openxmlformats.org/drawingml/2006/table">
            <a:tbl>
              <a:tblPr firstRow="1" firstCol="1" bandRow="1">
                <a:tableStyleId>{5940675A-B579-460E-94D1-54222C63F5DA}</a:tableStyleId>
              </a:tblPr>
              <a:tblGrid>
                <a:gridCol w="1348379">
                  <a:extLst>
                    <a:ext uri="{9D8B030D-6E8A-4147-A177-3AD203B41FA5}">
                      <a16:colId xmlns:a16="http://schemas.microsoft.com/office/drawing/2014/main" val="20000"/>
                    </a:ext>
                  </a:extLst>
                </a:gridCol>
                <a:gridCol w="6498836">
                  <a:extLst>
                    <a:ext uri="{9D8B030D-6E8A-4147-A177-3AD203B41FA5}">
                      <a16:colId xmlns:a16="http://schemas.microsoft.com/office/drawing/2014/main" val="20001"/>
                    </a:ext>
                  </a:extLst>
                </a:gridCol>
              </a:tblGrid>
              <a:tr h="463533">
                <a:tc>
                  <a:txBody>
                    <a:bodyPr/>
                    <a:lstStyle/>
                    <a:p>
                      <a:pPr algn="ctr">
                        <a:lnSpc>
                          <a:spcPct val="107000"/>
                        </a:lnSpc>
                        <a:spcBef>
                          <a:spcPts val="300"/>
                        </a:spcBef>
                        <a:spcAft>
                          <a:spcPts val="300"/>
                        </a:spcAft>
                      </a:pPr>
                      <a:r>
                        <a:rPr lang="en-US" sz="3200" dirty="0" err="1">
                          <a:effectLst/>
                        </a:rPr>
                        <a:t>Bước</a:t>
                      </a:r>
                      <a:endParaRPr lang="en-US" sz="32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Bef>
                          <a:spcPts val="300"/>
                        </a:spcBef>
                        <a:spcAft>
                          <a:spcPts val="300"/>
                        </a:spcAft>
                      </a:pPr>
                      <a:r>
                        <a:rPr lang="en-US" sz="3200" dirty="0" err="1">
                          <a:effectLst/>
                        </a:rPr>
                        <a:t>Các</a:t>
                      </a:r>
                      <a:r>
                        <a:rPr lang="en-US" sz="3200" dirty="0">
                          <a:effectLst/>
                        </a:rPr>
                        <a:t> </a:t>
                      </a:r>
                      <a:r>
                        <a:rPr lang="en-US" sz="3200" dirty="0" err="1">
                          <a:effectLst/>
                        </a:rPr>
                        <a:t>hoạt</a:t>
                      </a:r>
                      <a:r>
                        <a:rPr lang="en-US" sz="3200" dirty="0">
                          <a:effectLst/>
                        </a:rPr>
                        <a:t> </a:t>
                      </a:r>
                      <a:r>
                        <a:rPr lang="en-US" sz="3200" dirty="0" err="1">
                          <a:effectLst/>
                        </a:rPr>
                        <a:t>động</a:t>
                      </a:r>
                      <a:r>
                        <a:rPr lang="en-US" sz="3200" dirty="0">
                          <a:effectLst/>
                        </a:rPr>
                        <a:t> </a:t>
                      </a:r>
                      <a:r>
                        <a:rPr lang="en-US" sz="3200" dirty="0" err="1">
                          <a:effectLst/>
                        </a:rPr>
                        <a:t>của</a:t>
                      </a:r>
                      <a:r>
                        <a:rPr lang="en-US" sz="3200" dirty="0">
                          <a:effectLst/>
                        </a:rPr>
                        <a:t> </a:t>
                      </a:r>
                      <a:r>
                        <a:rPr lang="en-US" sz="3200" dirty="0" err="1">
                          <a:effectLst/>
                        </a:rPr>
                        <a:t>hai</a:t>
                      </a:r>
                      <a:r>
                        <a:rPr lang="en-US" sz="3200" dirty="0">
                          <a:effectLst/>
                        </a:rPr>
                        <a:t> </a:t>
                      </a:r>
                      <a:r>
                        <a:rPr lang="en-US" sz="3200" dirty="0" err="1">
                          <a:effectLst/>
                        </a:rPr>
                        <a:t>nhân</a:t>
                      </a:r>
                      <a:r>
                        <a:rPr lang="en-US" sz="3200" dirty="0">
                          <a:effectLst/>
                        </a:rPr>
                        <a:t> </a:t>
                      </a:r>
                      <a:r>
                        <a:rPr lang="en-US" sz="3200" dirty="0" err="1">
                          <a:effectLst/>
                        </a:rPr>
                        <a:t>vật</a:t>
                      </a:r>
                      <a:endParaRPr lang="en-US" sz="32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2153750">
                <a:tc>
                  <a:txBody>
                    <a:bodyPr/>
                    <a:lstStyle/>
                    <a:p>
                      <a:pPr algn="ctr">
                        <a:lnSpc>
                          <a:spcPct val="107000"/>
                        </a:lnSpc>
                        <a:spcBef>
                          <a:spcPts val="300"/>
                        </a:spcBef>
                        <a:spcAft>
                          <a:spcPts val="300"/>
                        </a:spcAft>
                      </a:pPr>
                      <a:r>
                        <a:rPr lang="en-US" sz="3200" dirty="0">
                          <a:effectLst/>
                        </a:rPr>
                        <a:t>1a </a:t>
                      </a:r>
                      <a:r>
                        <a:rPr lang="en-US" sz="3200" dirty="0" err="1">
                          <a:effectLst/>
                        </a:rPr>
                        <a:t>và</a:t>
                      </a:r>
                      <a:r>
                        <a:rPr lang="en-US" sz="3200" dirty="0">
                          <a:effectLst/>
                        </a:rPr>
                        <a:t> 1b.</a:t>
                      </a:r>
                      <a:endParaRPr lang="en-US" sz="32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7000"/>
                        </a:lnSpc>
                        <a:spcBef>
                          <a:spcPts val="300"/>
                        </a:spcBef>
                        <a:spcAft>
                          <a:spcPts val="300"/>
                        </a:spcAft>
                      </a:pPr>
                      <a:endParaRPr lang="en-US" sz="32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1397004">
                <a:tc>
                  <a:txBody>
                    <a:bodyPr/>
                    <a:lstStyle/>
                    <a:p>
                      <a:pPr algn="ctr">
                        <a:lnSpc>
                          <a:spcPct val="107000"/>
                        </a:lnSpc>
                        <a:spcBef>
                          <a:spcPts val="300"/>
                        </a:spcBef>
                        <a:spcAft>
                          <a:spcPts val="300"/>
                        </a:spcAft>
                      </a:pPr>
                      <a:r>
                        <a:rPr lang="en-US" sz="3200">
                          <a:effectLst/>
                        </a:rPr>
                        <a:t>2a.</a:t>
                      </a:r>
                      <a:endParaRPr lang="en-US" sz="320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7000"/>
                        </a:lnSpc>
                        <a:spcBef>
                          <a:spcPts val="300"/>
                        </a:spcBef>
                        <a:spcAft>
                          <a:spcPts val="300"/>
                        </a:spcAft>
                      </a:pPr>
                      <a:endParaRPr lang="en-US" sz="32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bl>
          </a:graphicData>
        </a:graphic>
      </p:graphicFrame>
      <p:sp>
        <p:nvSpPr>
          <p:cNvPr id="9" name="TextBox 8">
            <a:extLst>
              <a:ext uri="{FF2B5EF4-FFF2-40B4-BE49-F238E27FC236}">
                <a16:creationId xmlns:a16="http://schemas.microsoft.com/office/drawing/2014/main" id="{B93577F1-50C7-4668-9339-EB2EB37E3C51}"/>
              </a:ext>
            </a:extLst>
          </p:cNvPr>
          <p:cNvSpPr txBox="1"/>
          <p:nvPr/>
        </p:nvSpPr>
        <p:spPr>
          <a:xfrm>
            <a:off x="0" y="0"/>
            <a:ext cx="8998857" cy="892552"/>
          </a:xfrm>
          <a:prstGeom prst="rect">
            <a:avLst/>
          </a:prstGeom>
          <a:noFill/>
          <a:effectLst>
            <a:glow rad="101600">
              <a:schemeClr val="accent6">
                <a:satMod val="175000"/>
                <a:alpha val="40000"/>
              </a:schemeClr>
            </a:glow>
          </a:effectLst>
        </p:spPr>
        <p:txBody>
          <a:bodyPr wrap="square">
            <a:spAutoFit/>
          </a:bodyPr>
          <a:lstStyle/>
          <a:p>
            <a:pPr algn="ctr">
              <a:defRPr/>
            </a:pPr>
            <a:r>
              <a:rPr lang="vi-VN" sz="2600" b="1" dirty="0">
                <a:solidFill>
                  <a:schemeClr val="bg1"/>
                </a:solidFill>
                <a:latin typeface="Times New Roman" panose="02020603050405020304" pitchFamily="18" charset="0"/>
                <a:cs typeface="Times New Roman" panose="02020603050405020304" pitchFamily="18" charset="0"/>
              </a:rPr>
              <a:t>CHƯƠNG TRÌNH ĐIỀU KHIỂU NHÂN VẬT </a:t>
            </a:r>
            <a:endParaRPr lang="en-US" sz="2600" b="1" dirty="0">
              <a:solidFill>
                <a:schemeClr val="bg1"/>
              </a:solidFill>
              <a:latin typeface="Times New Roman" panose="02020603050405020304" pitchFamily="18" charset="0"/>
              <a:cs typeface="Times New Roman" panose="02020603050405020304" pitchFamily="18" charset="0"/>
            </a:endParaRPr>
          </a:p>
          <a:p>
            <a:pPr algn="ctr">
              <a:defRPr/>
            </a:pPr>
            <a:r>
              <a:rPr lang="vi-VN" sz="2600" b="1" dirty="0">
                <a:solidFill>
                  <a:schemeClr val="bg1"/>
                </a:solidFill>
                <a:latin typeface="Times New Roman" panose="02020603050405020304" pitchFamily="18" charset="0"/>
                <a:cs typeface="Times New Roman" panose="02020603050405020304" pitchFamily="18" charset="0"/>
              </a:rPr>
              <a:t>MÈO VÀ HƯƠU CAO CỔ</a:t>
            </a:r>
          </a:p>
        </p:txBody>
      </p:sp>
    </p:spTree>
    <p:extLst>
      <p:ext uri="{BB962C8B-B14F-4D97-AF65-F5344CB8AC3E}">
        <p14:creationId xmlns:p14="http://schemas.microsoft.com/office/powerpoint/2010/main" val="427239432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7EA7C43-E142-4A77-B6B0-D387246F747F}"/>
              </a:ext>
            </a:extLst>
          </p:cNvPr>
          <p:cNvSpPr/>
          <p:nvPr/>
        </p:nvSpPr>
        <p:spPr>
          <a:xfrm>
            <a:off x="0" y="0"/>
            <a:ext cx="9144000" cy="854755"/>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D58AD91-7793-4C60-A0B3-CB6DEDC7A2EB}"/>
              </a:ext>
            </a:extLst>
          </p:cNvPr>
          <p:cNvSpPr/>
          <p:nvPr/>
        </p:nvSpPr>
        <p:spPr>
          <a:xfrm>
            <a:off x="-43544" y="5020931"/>
            <a:ext cx="9187543" cy="122569"/>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309842455"/>
              </p:ext>
            </p:extLst>
          </p:nvPr>
        </p:nvGraphicFramePr>
        <p:xfrm>
          <a:off x="957943" y="963195"/>
          <a:ext cx="7803672" cy="4098122"/>
        </p:xfrm>
        <a:graphic>
          <a:graphicData uri="http://schemas.openxmlformats.org/drawingml/2006/table">
            <a:tbl>
              <a:tblPr firstRow="1" firstCol="1" bandRow="1">
                <a:tableStyleId>{5940675A-B579-460E-94D1-54222C63F5DA}</a:tableStyleId>
              </a:tblPr>
              <a:tblGrid>
                <a:gridCol w="1340897">
                  <a:extLst>
                    <a:ext uri="{9D8B030D-6E8A-4147-A177-3AD203B41FA5}">
                      <a16:colId xmlns:a16="http://schemas.microsoft.com/office/drawing/2014/main" val="20000"/>
                    </a:ext>
                  </a:extLst>
                </a:gridCol>
                <a:gridCol w="6462775">
                  <a:extLst>
                    <a:ext uri="{9D8B030D-6E8A-4147-A177-3AD203B41FA5}">
                      <a16:colId xmlns:a16="http://schemas.microsoft.com/office/drawing/2014/main" val="20001"/>
                    </a:ext>
                  </a:extLst>
                </a:gridCol>
              </a:tblGrid>
              <a:tr h="589636">
                <a:tc>
                  <a:txBody>
                    <a:bodyPr/>
                    <a:lstStyle/>
                    <a:p>
                      <a:pPr algn="ctr">
                        <a:lnSpc>
                          <a:spcPct val="107000"/>
                        </a:lnSpc>
                        <a:spcBef>
                          <a:spcPts val="300"/>
                        </a:spcBef>
                        <a:spcAft>
                          <a:spcPts val="300"/>
                        </a:spcAft>
                      </a:pPr>
                      <a:r>
                        <a:rPr lang="en-US" sz="3200" dirty="0" err="1">
                          <a:effectLst/>
                        </a:rPr>
                        <a:t>Bước</a:t>
                      </a:r>
                      <a:endParaRPr lang="en-US" sz="32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Bef>
                          <a:spcPts val="300"/>
                        </a:spcBef>
                        <a:spcAft>
                          <a:spcPts val="300"/>
                        </a:spcAft>
                      </a:pPr>
                      <a:r>
                        <a:rPr lang="en-US" sz="3200" dirty="0" err="1">
                          <a:effectLst/>
                        </a:rPr>
                        <a:t>Các</a:t>
                      </a:r>
                      <a:r>
                        <a:rPr lang="en-US" sz="3200" dirty="0">
                          <a:effectLst/>
                        </a:rPr>
                        <a:t> </a:t>
                      </a:r>
                      <a:r>
                        <a:rPr lang="en-US" sz="3200" dirty="0" err="1">
                          <a:effectLst/>
                        </a:rPr>
                        <a:t>hoạt</a:t>
                      </a:r>
                      <a:r>
                        <a:rPr lang="en-US" sz="3200" dirty="0">
                          <a:effectLst/>
                        </a:rPr>
                        <a:t> </a:t>
                      </a:r>
                      <a:r>
                        <a:rPr lang="en-US" sz="3200" dirty="0" err="1">
                          <a:effectLst/>
                        </a:rPr>
                        <a:t>động</a:t>
                      </a:r>
                      <a:r>
                        <a:rPr lang="en-US" sz="3200" dirty="0">
                          <a:effectLst/>
                        </a:rPr>
                        <a:t> </a:t>
                      </a:r>
                      <a:r>
                        <a:rPr lang="en-US" sz="3200" dirty="0" err="1">
                          <a:effectLst/>
                        </a:rPr>
                        <a:t>của</a:t>
                      </a:r>
                      <a:r>
                        <a:rPr lang="en-US" sz="3200" dirty="0">
                          <a:effectLst/>
                        </a:rPr>
                        <a:t> </a:t>
                      </a:r>
                      <a:r>
                        <a:rPr lang="en-US" sz="3200" dirty="0" err="1">
                          <a:effectLst/>
                        </a:rPr>
                        <a:t>hai</a:t>
                      </a:r>
                      <a:r>
                        <a:rPr lang="en-US" sz="3200" dirty="0">
                          <a:effectLst/>
                        </a:rPr>
                        <a:t> </a:t>
                      </a:r>
                      <a:r>
                        <a:rPr lang="en-US" sz="3200" dirty="0" err="1">
                          <a:effectLst/>
                        </a:rPr>
                        <a:t>nhân</a:t>
                      </a:r>
                      <a:r>
                        <a:rPr lang="en-US" sz="3200" dirty="0">
                          <a:effectLst/>
                        </a:rPr>
                        <a:t> </a:t>
                      </a:r>
                      <a:r>
                        <a:rPr lang="en-US" sz="3200" dirty="0" err="1">
                          <a:effectLst/>
                        </a:rPr>
                        <a:t>vật</a:t>
                      </a:r>
                      <a:endParaRPr lang="en-US" sz="32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1765324">
                <a:tc>
                  <a:txBody>
                    <a:bodyPr/>
                    <a:lstStyle/>
                    <a:p>
                      <a:pPr algn="ctr">
                        <a:lnSpc>
                          <a:spcPct val="107000"/>
                        </a:lnSpc>
                        <a:spcBef>
                          <a:spcPts val="300"/>
                        </a:spcBef>
                        <a:spcAft>
                          <a:spcPts val="300"/>
                        </a:spcAft>
                      </a:pPr>
                      <a:r>
                        <a:rPr lang="en-US" sz="3200" dirty="0">
                          <a:effectLst/>
                        </a:rPr>
                        <a:t>2b.</a:t>
                      </a:r>
                      <a:endParaRPr lang="en-US" sz="32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7000"/>
                        </a:lnSpc>
                        <a:spcBef>
                          <a:spcPts val="300"/>
                        </a:spcBef>
                        <a:spcAft>
                          <a:spcPts val="300"/>
                        </a:spcAft>
                      </a:pPr>
                      <a:endParaRPr lang="en-US" sz="32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1743162">
                <a:tc>
                  <a:txBody>
                    <a:bodyPr/>
                    <a:lstStyle/>
                    <a:p>
                      <a:pPr algn="ctr">
                        <a:lnSpc>
                          <a:spcPct val="107000"/>
                        </a:lnSpc>
                        <a:spcBef>
                          <a:spcPts val="300"/>
                        </a:spcBef>
                        <a:spcAft>
                          <a:spcPts val="300"/>
                        </a:spcAft>
                      </a:pPr>
                      <a:r>
                        <a:rPr lang="en-US" sz="3200" dirty="0">
                          <a:effectLst/>
                        </a:rPr>
                        <a:t>3b.</a:t>
                      </a:r>
                      <a:endParaRPr lang="en-US" sz="32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7000"/>
                        </a:lnSpc>
                        <a:spcBef>
                          <a:spcPts val="300"/>
                        </a:spcBef>
                        <a:spcAft>
                          <a:spcPts val="300"/>
                        </a:spcAft>
                      </a:pPr>
                      <a:endParaRPr lang="en-US" sz="32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bl>
          </a:graphicData>
        </a:graphic>
      </p:graphicFrame>
      <p:pic>
        <p:nvPicPr>
          <p:cNvPr id="1536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086" y="1659168"/>
            <a:ext cx="3281460" cy="153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085" y="3380418"/>
            <a:ext cx="3281461" cy="16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389DADF-4C24-4192-AA7C-C7E193289FA2}"/>
              </a:ext>
            </a:extLst>
          </p:cNvPr>
          <p:cNvSpPr txBox="1"/>
          <p:nvPr/>
        </p:nvSpPr>
        <p:spPr>
          <a:xfrm>
            <a:off x="0" y="0"/>
            <a:ext cx="8998857" cy="892552"/>
          </a:xfrm>
          <a:prstGeom prst="rect">
            <a:avLst/>
          </a:prstGeom>
          <a:noFill/>
          <a:effectLst>
            <a:glow rad="101600">
              <a:schemeClr val="accent6">
                <a:satMod val="175000"/>
                <a:alpha val="40000"/>
              </a:schemeClr>
            </a:glow>
          </a:effectLst>
        </p:spPr>
        <p:txBody>
          <a:bodyPr wrap="square">
            <a:spAutoFit/>
          </a:bodyPr>
          <a:lstStyle/>
          <a:p>
            <a:pPr algn="ctr">
              <a:defRPr/>
            </a:pPr>
            <a:r>
              <a:rPr lang="vi-VN" sz="2600" b="1" dirty="0">
                <a:solidFill>
                  <a:schemeClr val="bg1"/>
                </a:solidFill>
                <a:latin typeface="Times New Roman" panose="02020603050405020304" pitchFamily="18" charset="0"/>
                <a:cs typeface="Times New Roman" panose="02020603050405020304" pitchFamily="18" charset="0"/>
              </a:rPr>
              <a:t>CHƯƠNG TRÌNH ĐIỀU KHIỂU NHÂN VẬT </a:t>
            </a:r>
            <a:endParaRPr lang="en-US" sz="2600" b="1" dirty="0">
              <a:solidFill>
                <a:schemeClr val="bg1"/>
              </a:solidFill>
              <a:latin typeface="Times New Roman" panose="02020603050405020304" pitchFamily="18" charset="0"/>
              <a:cs typeface="Times New Roman" panose="02020603050405020304" pitchFamily="18" charset="0"/>
            </a:endParaRPr>
          </a:p>
          <a:p>
            <a:pPr algn="ctr">
              <a:defRPr/>
            </a:pPr>
            <a:r>
              <a:rPr lang="vi-VN" sz="2600" b="1" dirty="0">
                <a:solidFill>
                  <a:schemeClr val="bg1"/>
                </a:solidFill>
                <a:latin typeface="Times New Roman" panose="02020603050405020304" pitchFamily="18" charset="0"/>
                <a:cs typeface="Times New Roman" panose="02020603050405020304" pitchFamily="18" charset="0"/>
              </a:rPr>
              <a:t>MÈO VÀ HƯƠU CAO CỔ</a:t>
            </a:r>
          </a:p>
        </p:txBody>
      </p:sp>
    </p:spTree>
    <p:extLst>
      <p:ext uri="{BB962C8B-B14F-4D97-AF65-F5344CB8AC3E}">
        <p14:creationId xmlns:p14="http://schemas.microsoft.com/office/powerpoint/2010/main" val="284925958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7C3352A-6DB7-41D2-84EB-41ACC76F8FED}"/>
              </a:ext>
            </a:extLst>
          </p:cNvPr>
          <p:cNvSpPr/>
          <p:nvPr/>
        </p:nvSpPr>
        <p:spPr>
          <a:xfrm>
            <a:off x="-43544" y="5020931"/>
            <a:ext cx="9187543" cy="122569"/>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8602204-42AB-493D-B38C-D1797C826F58}"/>
              </a:ext>
            </a:extLst>
          </p:cNvPr>
          <p:cNvSpPr/>
          <p:nvPr/>
        </p:nvSpPr>
        <p:spPr>
          <a:xfrm>
            <a:off x="0" y="0"/>
            <a:ext cx="9144000" cy="854755"/>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344844132"/>
              </p:ext>
            </p:extLst>
          </p:nvPr>
        </p:nvGraphicFramePr>
        <p:xfrm>
          <a:off x="624114" y="943429"/>
          <a:ext cx="7454446" cy="4117594"/>
        </p:xfrm>
        <a:graphic>
          <a:graphicData uri="http://schemas.openxmlformats.org/drawingml/2006/table">
            <a:tbl>
              <a:tblPr firstRow="1" firstCol="1" bandRow="1">
                <a:tableStyleId>{5940675A-B579-460E-94D1-54222C63F5DA}</a:tableStyleId>
              </a:tblPr>
              <a:tblGrid>
                <a:gridCol w="1280891">
                  <a:extLst>
                    <a:ext uri="{9D8B030D-6E8A-4147-A177-3AD203B41FA5}">
                      <a16:colId xmlns:a16="http://schemas.microsoft.com/office/drawing/2014/main" val="20000"/>
                    </a:ext>
                  </a:extLst>
                </a:gridCol>
                <a:gridCol w="6173555">
                  <a:extLst>
                    <a:ext uri="{9D8B030D-6E8A-4147-A177-3AD203B41FA5}">
                      <a16:colId xmlns:a16="http://schemas.microsoft.com/office/drawing/2014/main" val="20001"/>
                    </a:ext>
                  </a:extLst>
                </a:gridCol>
              </a:tblGrid>
              <a:tr h="507858">
                <a:tc>
                  <a:txBody>
                    <a:bodyPr/>
                    <a:lstStyle/>
                    <a:p>
                      <a:pPr algn="ctr">
                        <a:lnSpc>
                          <a:spcPct val="107000"/>
                        </a:lnSpc>
                        <a:spcBef>
                          <a:spcPts val="300"/>
                        </a:spcBef>
                        <a:spcAft>
                          <a:spcPts val="300"/>
                        </a:spcAft>
                      </a:pPr>
                      <a:r>
                        <a:rPr lang="en-US" sz="3200" dirty="0" err="1">
                          <a:effectLst/>
                        </a:rPr>
                        <a:t>Bước</a:t>
                      </a:r>
                      <a:endParaRPr lang="en-US" sz="32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Bef>
                          <a:spcPts val="300"/>
                        </a:spcBef>
                        <a:spcAft>
                          <a:spcPts val="300"/>
                        </a:spcAft>
                      </a:pPr>
                      <a:r>
                        <a:rPr lang="en-US" sz="3200" dirty="0" err="1">
                          <a:effectLst/>
                        </a:rPr>
                        <a:t>Các</a:t>
                      </a:r>
                      <a:r>
                        <a:rPr lang="en-US" sz="3200" dirty="0">
                          <a:effectLst/>
                        </a:rPr>
                        <a:t> </a:t>
                      </a:r>
                      <a:r>
                        <a:rPr lang="en-US" sz="3200" dirty="0" err="1">
                          <a:effectLst/>
                        </a:rPr>
                        <a:t>hoạt</a:t>
                      </a:r>
                      <a:r>
                        <a:rPr lang="en-US" sz="3200" dirty="0">
                          <a:effectLst/>
                        </a:rPr>
                        <a:t> </a:t>
                      </a:r>
                      <a:r>
                        <a:rPr lang="en-US" sz="3200" dirty="0" err="1">
                          <a:effectLst/>
                        </a:rPr>
                        <a:t>động</a:t>
                      </a:r>
                      <a:r>
                        <a:rPr lang="en-US" sz="3200" dirty="0">
                          <a:effectLst/>
                        </a:rPr>
                        <a:t> </a:t>
                      </a:r>
                      <a:r>
                        <a:rPr lang="en-US" sz="3200" dirty="0" err="1">
                          <a:effectLst/>
                        </a:rPr>
                        <a:t>của</a:t>
                      </a:r>
                      <a:r>
                        <a:rPr lang="en-US" sz="3200" dirty="0">
                          <a:effectLst/>
                        </a:rPr>
                        <a:t> </a:t>
                      </a:r>
                      <a:r>
                        <a:rPr lang="en-US" sz="3200" dirty="0" err="1">
                          <a:effectLst/>
                        </a:rPr>
                        <a:t>hai</a:t>
                      </a:r>
                      <a:r>
                        <a:rPr lang="en-US" sz="3200" dirty="0">
                          <a:effectLst/>
                        </a:rPr>
                        <a:t> </a:t>
                      </a:r>
                      <a:r>
                        <a:rPr lang="en-US" sz="3200" dirty="0" err="1">
                          <a:effectLst/>
                        </a:rPr>
                        <a:t>nhân</a:t>
                      </a:r>
                      <a:r>
                        <a:rPr lang="en-US" sz="3200" dirty="0">
                          <a:effectLst/>
                        </a:rPr>
                        <a:t> </a:t>
                      </a:r>
                      <a:r>
                        <a:rPr lang="en-US" sz="3200" dirty="0" err="1">
                          <a:effectLst/>
                        </a:rPr>
                        <a:t>vật</a:t>
                      </a:r>
                      <a:endParaRPr lang="en-US" sz="32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1753477">
                <a:tc>
                  <a:txBody>
                    <a:bodyPr/>
                    <a:lstStyle/>
                    <a:p>
                      <a:pPr algn="ctr">
                        <a:lnSpc>
                          <a:spcPct val="107000"/>
                        </a:lnSpc>
                        <a:spcBef>
                          <a:spcPts val="300"/>
                        </a:spcBef>
                        <a:spcAft>
                          <a:spcPts val="300"/>
                        </a:spcAft>
                      </a:pPr>
                      <a:r>
                        <a:rPr lang="en-US" sz="3200" dirty="0">
                          <a:effectLst/>
                        </a:rPr>
                        <a:t>3a.</a:t>
                      </a:r>
                      <a:endParaRPr lang="en-US" sz="32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7000"/>
                        </a:lnSpc>
                        <a:spcBef>
                          <a:spcPts val="300"/>
                        </a:spcBef>
                        <a:spcAft>
                          <a:spcPts val="300"/>
                        </a:spcAft>
                      </a:pPr>
                      <a:endParaRPr lang="en-US" sz="32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1856259">
                <a:tc>
                  <a:txBody>
                    <a:bodyPr/>
                    <a:lstStyle/>
                    <a:p>
                      <a:pPr algn="ctr">
                        <a:lnSpc>
                          <a:spcPct val="107000"/>
                        </a:lnSpc>
                        <a:spcBef>
                          <a:spcPts val="300"/>
                        </a:spcBef>
                        <a:spcAft>
                          <a:spcPts val="300"/>
                        </a:spcAft>
                      </a:pPr>
                      <a:r>
                        <a:rPr lang="en-US" sz="3200" dirty="0">
                          <a:effectLst/>
                        </a:rPr>
                        <a:t>4b.</a:t>
                      </a:r>
                      <a:endParaRPr lang="en-US" sz="32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7000"/>
                        </a:lnSpc>
                        <a:spcBef>
                          <a:spcPts val="300"/>
                        </a:spcBef>
                        <a:spcAft>
                          <a:spcPts val="300"/>
                        </a:spcAft>
                      </a:pPr>
                      <a:endParaRPr lang="en-US" sz="32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bl>
          </a:graphicData>
        </a:graphic>
      </p:graphicFrame>
      <p:sp>
        <p:nvSpPr>
          <p:cNvPr id="7" name="TextBox 6"/>
          <p:cNvSpPr txBox="1"/>
          <p:nvPr/>
        </p:nvSpPr>
        <p:spPr>
          <a:xfrm>
            <a:off x="0" y="0"/>
            <a:ext cx="8998857" cy="892552"/>
          </a:xfrm>
          <a:prstGeom prst="rect">
            <a:avLst/>
          </a:prstGeom>
          <a:noFill/>
          <a:effectLst>
            <a:glow rad="101600">
              <a:schemeClr val="accent6">
                <a:satMod val="175000"/>
                <a:alpha val="40000"/>
              </a:schemeClr>
            </a:glow>
          </a:effectLst>
        </p:spPr>
        <p:txBody>
          <a:bodyPr wrap="square">
            <a:spAutoFit/>
          </a:bodyPr>
          <a:lstStyle/>
          <a:p>
            <a:pPr algn="ctr">
              <a:defRPr/>
            </a:pPr>
            <a:r>
              <a:rPr lang="vi-VN" sz="2600" b="1" dirty="0">
                <a:solidFill>
                  <a:schemeClr val="bg1"/>
                </a:solidFill>
                <a:latin typeface="Times New Roman" panose="02020603050405020304" pitchFamily="18" charset="0"/>
                <a:cs typeface="Times New Roman" panose="02020603050405020304" pitchFamily="18" charset="0"/>
              </a:rPr>
              <a:t>CHƯƠNG TRÌNH ĐIỀU KHIỂU NHÂN VẬT </a:t>
            </a:r>
            <a:endParaRPr lang="en-US" sz="2600" b="1" dirty="0">
              <a:solidFill>
                <a:schemeClr val="bg1"/>
              </a:solidFill>
              <a:latin typeface="Times New Roman" panose="02020603050405020304" pitchFamily="18" charset="0"/>
              <a:cs typeface="Times New Roman" panose="02020603050405020304" pitchFamily="18" charset="0"/>
            </a:endParaRPr>
          </a:p>
          <a:p>
            <a:pPr algn="ctr">
              <a:defRPr/>
            </a:pPr>
            <a:r>
              <a:rPr lang="vi-VN" sz="2600" b="1" dirty="0">
                <a:solidFill>
                  <a:schemeClr val="bg1"/>
                </a:solidFill>
                <a:latin typeface="Times New Roman" panose="02020603050405020304" pitchFamily="18" charset="0"/>
                <a:cs typeface="Times New Roman" panose="02020603050405020304" pitchFamily="18" charset="0"/>
              </a:rPr>
              <a:t>MÈO VÀ HƯƠU CAO CỔ</a:t>
            </a:r>
          </a:p>
        </p:txBody>
      </p:sp>
      <p:pic>
        <p:nvPicPr>
          <p:cNvPr id="1638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72" y="1505104"/>
            <a:ext cx="3433104" cy="170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72" y="3295576"/>
            <a:ext cx="3433104" cy="172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07619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hought Bubble: Cloud 16">
            <a:extLst>
              <a:ext uri="{FF2B5EF4-FFF2-40B4-BE49-F238E27FC236}">
                <a16:creationId xmlns:a16="http://schemas.microsoft.com/office/drawing/2014/main" id="{0CB0B84B-2DDF-4449-8FC1-57B405658F16}"/>
              </a:ext>
            </a:extLst>
          </p:cNvPr>
          <p:cNvSpPr/>
          <p:nvPr/>
        </p:nvSpPr>
        <p:spPr bwMode="auto">
          <a:xfrm>
            <a:off x="152408" y="275771"/>
            <a:ext cx="8686792" cy="2902857"/>
          </a:xfrm>
          <a:prstGeom prst="cloudCallout">
            <a:avLst>
              <a:gd name="adj1" fmla="val -30963"/>
              <a:gd name="adj2" fmla="val 65457"/>
            </a:avLst>
          </a:prstGeom>
          <a:solidFill>
            <a:schemeClr val="accent6"/>
          </a:solidFill>
          <a:ln>
            <a:headEnd type="none" w="med" len="med"/>
            <a:tailEnd type="none" w="med" len="med"/>
          </a:ln>
          <a:effectLst>
            <a:glow rad="101600">
              <a:schemeClr val="accent4">
                <a:satMod val="175000"/>
                <a:alpha val="40000"/>
              </a:schemeClr>
            </a:glow>
          </a:effectLst>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30725" name="Rectangle 5"/>
          <p:cNvSpPr>
            <a:spLocks noChangeArrowheads="1"/>
          </p:cNvSpPr>
          <p:nvPr/>
        </p:nvSpPr>
        <p:spPr bwMode="auto">
          <a:xfrm>
            <a:off x="662552" y="1081172"/>
            <a:ext cx="8033964" cy="149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sz="2800" dirty="0" err="1"/>
              <a:t>Em</a:t>
            </a:r>
            <a:r>
              <a:rPr lang="en-US" sz="2800" dirty="0"/>
              <a:t> </a:t>
            </a:r>
            <a:r>
              <a:rPr lang="en-US" sz="2800" dirty="0" err="1"/>
              <a:t>hãy</a:t>
            </a:r>
            <a:r>
              <a:rPr lang="en-US" sz="2800" dirty="0"/>
              <a:t> </a:t>
            </a:r>
            <a:r>
              <a:rPr lang="en-US" sz="2800" dirty="0" err="1"/>
              <a:t>chuyển</a:t>
            </a:r>
            <a:r>
              <a:rPr lang="en-US" sz="2800" dirty="0"/>
              <a:t> </a:t>
            </a:r>
            <a:r>
              <a:rPr lang="en-US" sz="2800" dirty="0" err="1"/>
              <a:t>kịch</a:t>
            </a:r>
            <a:r>
              <a:rPr lang="en-US" sz="2800" dirty="0"/>
              <a:t> </a:t>
            </a:r>
            <a:r>
              <a:rPr lang="en-US" sz="2800" dirty="0" err="1"/>
              <a:t>bản</a:t>
            </a:r>
            <a:r>
              <a:rPr lang="en-US" sz="2800" dirty="0"/>
              <a:t> ở </a:t>
            </a:r>
            <a:r>
              <a:rPr lang="en-US" sz="2800" b="1" i="1" dirty="0" err="1"/>
              <a:t>Hình</a:t>
            </a:r>
            <a:r>
              <a:rPr lang="en-US" sz="2800" i="1" dirty="0"/>
              <a:t> </a:t>
            </a:r>
            <a:r>
              <a:rPr lang="en-US" sz="2800" b="1" i="1" dirty="0"/>
              <a:t>1</a:t>
            </a:r>
            <a:r>
              <a:rPr lang="en-US" sz="2800" dirty="0"/>
              <a:t> sang </a:t>
            </a:r>
            <a:r>
              <a:rPr lang="en-US" sz="2800" dirty="0" err="1"/>
              <a:t>thành</a:t>
            </a:r>
            <a:r>
              <a:rPr lang="en-US" sz="2800" dirty="0"/>
              <a:t> </a:t>
            </a:r>
            <a:r>
              <a:rPr lang="en-US" sz="2800" dirty="0" err="1"/>
              <a:t>dạng</a:t>
            </a:r>
            <a:r>
              <a:rPr lang="en-US" sz="2800" dirty="0"/>
              <a:t> </a:t>
            </a:r>
            <a:r>
              <a:rPr lang="en-US" sz="2800" dirty="0" err="1"/>
              <a:t>mô</a:t>
            </a:r>
            <a:r>
              <a:rPr lang="en-US" sz="2800" dirty="0"/>
              <a:t> </a:t>
            </a:r>
            <a:r>
              <a:rPr lang="en-US" sz="2800" dirty="0" err="1"/>
              <a:t>tả</a:t>
            </a:r>
            <a:r>
              <a:rPr lang="en-US" sz="2800" dirty="0"/>
              <a:t> </a:t>
            </a:r>
            <a:r>
              <a:rPr lang="en-US" sz="2800" dirty="0" err="1"/>
              <a:t>thuật</a:t>
            </a:r>
            <a:r>
              <a:rPr lang="en-US" sz="2800" dirty="0"/>
              <a:t> </a:t>
            </a:r>
            <a:r>
              <a:rPr lang="en-US" sz="2800" dirty="0" err="1"/>
              <a:t>toán</a:t>
            </a:r>
            <a:r>
              <a:rPr lang="en-US" sz="2800" dirty="0"/>
              <a:t> </a:t>
            </a:r>
            <a:r>
              <a:rPr lang="en-US" sz="2800" dirty="0" err="1"/>
              <a:t>để</a:t>
            </a:r>
            <a:r>
              <a:rPr lang="en-US" sz="2800" dirty="0"/>
              <a:t> </a:t>
            </a:r>
            <a:r>
              <a:rPr lang="en-US" sz="2800" dirty="0" err="1"/>
              <a:t>có</a:t>
            </a:r>
            <a:r>
              <a:rPr lang="en-US" sz="2800" dirty="0"/>
              <a:t> </a:t>
            </a:r>
            <a:r>
              <a:rPr lang="en-US" sz="2800" dirty="0" err="1"/>
              <a:t>thể</a:t>
            </a:r>
            <a:r>
              <a:rPr lang="en-US" sz="2800" dirty="0"/>
              <a:t> </a:t>
            </a:r>
            <a:r>
              <a:rPr lang="en-US" sz="2800" dirty="0" err="1"/>
              <a:t>điều</a:t>
            </a:r>
            <a:r>
              <a:rPr lang="en-US" sz="2800" dirty="0"/>
              <a:t> </a:t>
            </a:r>
            <a:r>
              <a:rPr lang="en-US" sz="2800" dirty="0" err="1"/>
              <a:t>khiển</a:t>
            </a:r>
            <a:r>
              <a:rPr lang="en-US" sz="2800" dirty="0"/>
              <a:t> </a:t>
            </a:r>
            <a:r>
              <a:rPr lang="en-US" sz="2800" dirty="0" err="1"/>
              <a:t>nhân</a:t>
            </a:r>
            <a:r>
              <a:rPr lang="en-US" sz="2800" dirty="0"/>
              <a:t> </a:t>
            </a:r>
            <a:r>
              <a:rPr lang="en-US" sz="2800" dirty="0" err="1"/>
              <a:t>vật</a:t>
            </a:r>
            <a:r>
              <a:rPr lang="en-US" sz="2800" dirty="0"/>
              <a:t> </a:t>
            </a:r>
            <a:r>
              <a:rPr lang="en-US" sz="2800" dirty="0" err="1"/>
              <a:t>Mèo</a:t>
            </a:r>
            <a:r>
              <a:rPr lang="en-US" sz="2800" dirty="0"/>
              <a:t> </a:t>
            </a:r>
            <a:r>
              <a:rPr lang="en-US" sz="2800" dirty="0" err="1"/>
              <a:t>bằng</a:t>
            </a:r>
            <a:r>
              <a:rPr lang="en-US" sz="2800" dirty="0"/>
              <a:t> </a:t>
            </a:r>
            <a:r>
              <a:rPr lang="en-US" sz="2800" dirty="0" err="1"/>
              <a:t>chương</a:t>
            </a:r>
            <a:r>
              <a:rPr lang="en-US" sz="2800" dirty="0"/>
              <a:t> </a:t>
            </a:r>
            <a:r>
              <a:rPr lang="en-US" sz="2800" dirty="0" err="1"/>
              <a:t>trình</a:t>
            </a:r>
            <a:r>
              <a:rPr lang="en-US" sz="2800" dirty="0"/>
              <a:t> Scratch</a:t>
            </a:r>
            <a:r>
              <a:rPr lang="vi-VN" sz="2800" dirty="0"/>
              <a:t>? </a:t>
            </a:r>
          </a:p>
        </p:txBody>
      </p:sp>
      <p:sp>
        <p:nvSpPr>
          <p:cNvPr id="14" name="Rectangle: Rounded Corners 13">
            <a:extLst>
              <a:ext uri="{FF2B5EF4-FFF2-40B4-BE49-F238E27FC236}">
                <a16:creationId xmlns:a16="http://schemas.microsoft.com/office/drawing/2014/main" id="{C03E692E-ED2F-4FC9-AB18-CB87615A88C2}"/>
              </a:ext>
            </a:extLst>
          </p:cNvPr>
          <p:cNvSpPr/>
          <p:nvPr/>
        </p:nvSpPr>
        <p:spPr>
          <a:xfrm>
            <a:off x="0" y="0"/>
            <a:ext cx="9144000" cy="122569"/>
          </a:xfrm>
          <a:prstGeom prst="roundRect">
            <a:avLst/>
          </a:prstGeom>
          <a:effectLst>
            <a:glow rad="101600">
              <a:schemeClr val="accent6">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A3F771A-449B-4BFC-BCA8-34D83389A49D}"/>
              </a:ext>
            </a:extLst>
          </p:cNvPr>
          <p:cNvSpPr/>
          <p:nvPr/>
        </p:nvSpPr>
        <p:spPr>
          <a:xfrm>
            <a:off x="-43544" y="5020931"/>
            <a:ext cx="9187543" cy="122569"/>
          </a:xfrm>
          <a:prstGeom prst="roundRect">
            <a:avLst/>
          </a:prstGeom>
          <a:effectLst>
            <a:glow rad="101600">
              <a:schemeClr val="accent6">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96B87D31-3003-45B2-8C0A-B2407A9C3631}"/>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795" b="99872" l="4167" r="56167">
                        <a14:foregroundMark x1="14917" y1="14615" x2="13417" y2="10128"/>
                        <a14:foregroundMark x1="36000" y1="12051" x2="36167" y2="7051"/>
                        <a14:foregroundMark x1="25667" y1="31923" x2="30167" y2="30000"/>
                        <a14:foregroundMark x1="42500" y1="26026" x2="40333" y2="37821"/>
                        <a14:foregroundMark x1="18500" y1="55513" x2="15667" y2="66154"/>
                        <a14:foregroundMark x1="11250" y1="68333" x2="18917" y2="75897"/>
                        <a14:foregroundMark x1="18917" y1="75897" x2="19250" y2="75897"/>
                        <a14:foregroundMark x1="26167" y1="90769" x2="25083" y2="97692"/>
                        <a14:foregroundMark x1="25083" y1="97692" x2="24750" y2="97692"/>
                        <a14:foregroundMark x1="32917" y1="99615" x2="36000" y2="99359"/>
                        <a14:foregroundMark x1="4167" y1="35000" x2="5667" y2="35897"/>
                        <a14:foregroundMark x1="52750" y1="38462" x2="56167" y2="36154"/>
                        <a14:foregroundMark x1="23417" y1="99359" x2="24000" y2="99615"/>
                        <a14:foregroundMark x1="27833" y1="99872" x2="25667" y2="99872"/>
                        <a14:foregroundMark x1="34167" y1="99615" x2="36333" y2="99872"/>
                        <a14:backgroundMark x1="50917" y1="30769" x2="49833" y2="33077"/>
                        <a14:backgroundMark x1="7417" y1="43077" x2="7417" y2="43077"/>
                      </a14:backgroundRemoval>
                    </a14:imgEffect>
                  </a14:imgLayer>
                </a14:imgProps>
              </a:ext>
              <a:ext uri="{28A0092B-C50C-407E-A947-70E740481C1C}">
                <a14:useLocalDpi xmlns:a14="http://schemas.microsoft.com/office/drawing/2010/main" val="0"/>
              </a:ext>
            </a:extLst>
          </a:blip>
          <a:srcRect l="2711" t="4873" r="42177" b="-257"/>
          <a:stretch/>
        </p:blipFill>
        <p:spPr bwMode="auto">
          <a:xfrm>
            <a:off x="152407" y="2941864"/>
            <a:ext cx="1879032" cy="211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62855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ircle(in)">
                                      <p:cBhvr>
                                        <p:cTn id="7" dur="2000"/>
                                        <p:tgtEl>
                                          <p:spTgt spid="307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6" presetClass="entr" presetSubtype="16"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in)">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07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478" y="1613743"/>
            <a:ext cx="3613044" cy="168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787" y="3295878"/>
            <a:ext cx="3730584" cy="165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14831209"/>
              </p:ext>
            </p:extLst>
          </p:nvPr>
        </p:nvGraphicFramePr>
        <p:xfrm>
          <a:off x="391886" y="1030514"/>
          <a:ext cx="8200571" cy="3966388"/>
        </p:xfrm>
        <a:graphic>
          <a:graphicData uri="http://schemas.openxmlformats.org/drawingml/2006/table">
            <a:tbl>
              <a:tblPr firstRow="1" firstCol="1" bandRow="1">
                <a:tableStyleId>{5940675A-B579-460E-94D1-54222C63F5DA}</a:tableStyleId>
              </a:tblPr>
              <a:tblGrid>
                <a:gridCol w="1782151">
                  <a:extLst>
                    <a:ext uri="{9D8B030D-6E8A-4147-A177-3AD203B41FA5}">
                      <a16:colId xmlns:a16="http://schemas.microsoft.com/office/drawing/2014/main" val="20000"/>
                    </a:ext>
                  </a:extLst>
                </a:gridCol>
                <a:gridCol w="6418420">
                  <a:extLst>
                    <a:ext uri="{9D8B030D-6E8A-4147-A177-3AD203B41FA5}">
                      <a16:colId xmlns:a16="http://schemas.microsoft.com/office/drawing/2014/main" val="20001"/>
                    </a:ext>
                  </a:extLst>
                </a:gridCol>
              </a:tblGrid>
              <a:tr h="558255">
                <a:tc>
                  <a:txBody>
                    <a:bodyPr/>
                    <a:lstStyle/>
                    <a:p>
                      <a:pPr algn="ctr">
                        <a:lnSpc>
                          <a:spcPct val="107000"/>
                        </a:lnSpc>
                        <a:spcBef>
                          <a:spcPts val="300"/>
                        </a:spcBef>
                        <a:spcAft>
                          <a:spcPts val="300"/>
                        </a:spcAft>
                      </a:pPr>
                      <a:r>
                        <a:rPr lang="en-US" sz="3200" dirty="0" err="1">
                          <a:effectLst/>
                        </a:rPr>
                        <a:t>Bước</a:t>
                      </a:r>
                      <a:endParaRPr lang="en-US" sz="32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Bef>
                          <a:spcPts val="300"/>
                        </a:spcBef>
                        <a:spcAft>
                          <a:spcPts val="300"/>
                        </a:spcAft>
                      </a:pPr>
                      <a:r>
                        <a:rPr lang="en-US" sz="3200" dirty="0" err="1">
                          <a:effectLst/>
                        </a:rPr>
                        <a:t>Các</a:t>
                      </a:r>
                      <a:r>
                        <a:rPr lang="en-US" sz="3200" dirty="0">
                          <a:effectLst/>
                        </a:rPr>
                        <a:t> </a:t>
                      </a:r>
                      <a:r>
                        <a:rPr lang="en-US" sz="3200" dirty="0" err="1">
                          <a:effectLst/>
                        </a:rPr>
                        <a:t>hoạt</a:t>
                      </a:r>
                      <a:r>
                        <a:rPr lang="en-US" sz="3200" dirty="0">
                          <a:effectLst/>
                        </a:rPr>
                        <a:t> </a:t>
                      </a:r>
                      <a:r>
                        <a:rPr lang="en-US" sz="3200" dirty="0" err="1">
                          <a:effectLst/>
                        </a:rPr>
                        <a:t>động</a:t>
                      </a:r>
                      <a:r>
                        <a:rPr lang="en-US" sz="3200" dirty="0">
                          <a:effectLst/>
                        </a:rPr>
                        <a:t> </a:t>
                      </a:r>
                      <a:r>
                        <a:rPr lang="en-US" sz="3200" dirty="0" err="1">
                          <a:effectLst/>
                        </a:rPr>
                        <a:t>của</a:t>
                      </a:r>
                      <a:r>
                        <a:rPr lang="en-US" sz="3200" dirty="0">
                          <a:effectLst/>
                        </a:rPr>
                        <a:t> </a:t>
                      </a:r>
                      <a:r>
                        <a:rPr lang="en-US" sz="3200" dirty="0" err="1">
                          <a:effectLst/>
                        </a:rPr>
                        <a:t>hai</a:t>
                      </a:r>
                      <a:r>
                        <a:rPr lang="en-US" sz="3200" dirty="0">
                          <a:effectLst/>
                        </a:rPr>
                        <a:t> </a:t>
                      </a:r>
                      <a:r>
                        <a:rPr lang="en-US" sz="3200" dirty="0" err="1">
                          <a:effectLst/>
                        </a:rPr>
                        <a:t>nhân</a:t>
                      </a:r>
                      <a:r>
                        <a:rPr lang="en-US" sz="3200" dirty="0">
                          <a:effectLst/>
                        </a:rPr>
                        <a:t> </a:t>
                      </a:r>
                      <a:r>
                        <a:rPr lang="en-US" sz="3200" dirty="0" err="1">
                          <a:effectLst/>
                        </a:rPr>
                        <a:t>vật</a:t>
                      </a:r>
                      <a:endParaRPr lang="en-US" sz="32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3408133">
                <a:tc>
                  <a:txBody>
                    <a:bodyPr/>
                    <a:lstStyle/>
                    <a:p>
                      <a:pPr algn="ctr">
                        <a:lnSpc>
                          <a:spcPct val="107000"/>
                        </a:lnSpc>
                        <a:spcBef>
                          <a:spcPts val="300"/>
                        </a:spcBef>
                        <a:spcAft>
                          <a:spcPts val="300"/>
                        </a:spcAft>
                      </a:pPr>
                      <a:r>
                        <a:rPr lang="en-US" sz="3200" dirty="0">
                          <a:effectLst/>
                        </a:rPr>
                        <a:t>4a </a:t>
                      </a:r>
                      <a:r>
                        <a:rPr lang="en-US" sz="3200" dirty="0" err="1">
                          <a:effectLst/>
                        </a:rPr>
                        <a:t>và</a:t>
                      </a:r>
                      <a:r>
                        <a:rPr lang="en-US" sz="3200" baseline="0" dirty="0">
                          <a:effectLst/>
                        </a:rPr>
                        <a:t> 5b</a:t>
                      </a:r>
                      <a:r>
                        <a:rPr lang="en-US" sz="3200" dirty="0">
                          <a:effectLst/>
                        </a:rPr>
                        <a:t>.</a:t>
                      </a:r>
                      <a:endParaRPr lang="en-US" sz="32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just">
                        <a:lnSpc>
                          <a:spcPct val="107000"/>
                        </a:lnSpc>
                        <a:spcBef>
                          <a:spcPts val="300"/>
                        </a:spcBef>
                        <a:spcAft>
                          <a:spcPts val="300"/>
                        </a:spcAft>
                      </a:pPr>
                      <a:endParaRPr lang="en-US" sz="32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9" name="Rectangle: Rounded Corners 8">
            <a:extLst>
              <a:ext uri="{FF2B5EF4-FFF2-40B4-BE49-F238E27FC236}">
                <a16:creationId xmlns:a16="http://schemas.microsoft.com/office/drawing/2014/main" id="{D8391BE0-7499-4309-BE43-E68C31382511}"/>
              </a:ext>
            </a:extLst>
          </p:cNvPr>
          <p:cNvSpPr/>
          <p:nvPr/>
        </p:nvSpPr>
        <p:spPr>
          <a:xfrm>
            <a:off x="0" y="0"/>
            <a:ext cx="9144000" cy="854755"/>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37B5658-6C27-4419-AD66-8D33A7E9EAD0}"/>
              </a:ext>
            </a:extLst>
          </p:cNvPr>
          <p:cNvSpPr txBox="1"/>
          <p:nvPr/>
        </p:nvSpPr>
        <p:spPr>
          <a:xfrm>
            <a:off x="0" y="0"/>
            <a:ext cx="8998857" cy="892552"/>
          </a:xfrm>
          <a:prstGeom prst="rect">
            <a:avLst/>
          </a:prstGeom>
          <a:noFill/>
          <a:effectLst>
            <a:glow rad="101600">
              <a:schemeClr val="accent6">
                <a:satMod val="175000"/>
                <a:alpha val="40000"/>
              </a:schemeClr>
            </a:glow>
          </a:effectLst>
        </p:spPr>
        <p:txBody>
          <a:bodyPr wrap="square">
            <a:spAutoFit/>
          </a:bodyPr>
          <a:lstStyle/>
          <a:p>
            <a:pPr algn="ctr">
              <a:defRPr/>
            </a:pPr>
            <a:r>
              <a:rPr lang="vi-VN" sz="2600" b="1" dirty="0">
                <a:solidFill>
                  <a:schemeClr val="bg1"/>
                </a:solidFill>
                <a:latin typeface="Times New Roman" panose="02020603050405020304" pitchFamily="18" charset="0"/>
                <a:cs typeface="Times New Roman" panose="02020603050405020304" pitchFamily="18" charset="0"/>
              </a:rPr>
              <a:t>CHƯƠNG TRÌNH ĐIỀU KHIỂU NHÂN VẬT </a:t>
            </a:r>
            <a:endParaRPr lang="en-US" sz="2600" b="1" dirty="0">
              <a:solidFill>
                <a:schemeClr val="bg1"/>
              </a:solidFill>
              <a:latin typeface="Times New Roman" panose="02020603050405020304" pitchFamily="18" charset="0"/>
              <a:cs typeface="Times New Roman" panose="02020603050405020304" pitchFamily="18" charset="0"/>
            </a:endParaRPr>
          </a:p>
          <a:p>
            <a:pPr algn="ctr">
              <a:defRPr/>
            </a:pPr>
            <a:r>
              <a:rPr lang="vi-VN" sz="2600" b="1" dirty="0">
                <a:solidFill>
                  <a:schemeClr val="bg1"/>
                </a:solidFill>
                <a:latin typeface="Times New Roman" panose="02020603050405020304" pitchFamily="18" charset="0"/>
                <a:cs typeface="Times New Roman" panose="02020603050405020304" pitchFamily="18" charset="0"/>
              </a:rPr>
              <a:t>MÈO VÀ HƯƠU CAO CỔ</a:t>
            </a:r>
          </a:p>
        </p:txBody>
      </p:sp>
      <p:sp>
        <p:nvSpPr>
          <p:cNvPr id="11" name="Rectangle: Rounded Corners 10">
            <a:extLst>
              <a:ext uri="{FF2B5EF4-FFF2-40B4-BE49-F238E27FC236}">
                <a16:creationId xmlns:a16="http://schemas.microsoft.com/office/drawing/2014/main" id="{9F10F4F6-7082-4176-B029-070DF6ED0089}"/>
              </a:ext>
            </a:extLst>
          </p:cNvPr>
          <p:cNvSpPr/>
          <p:nvPr/>
        </p:nvSpPr>
        <p:spPr>
          <a:xfrm>
            <a:off x="-43544" y="5020931"/>
            <a:ext cx="9187543" cy="122569"/>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374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1943590-33B9-4848-A703-8C3AC29820A6}"/>
              </a:ext>
            </a:extLst>
          </p:cNvPr>
          <p:cNvSpPr/>
          <p:nvPr/>
        </p:nvSpPr>
        <p:spPr>
          <a:xfrm>
            <a:off x="-43544" y="5020931"/>
            <a:ext cx="9187543" cy="122569"/>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CACE808-BC2A-4EA8-8B09-647A08A5ECAD}"/>
              </a:ext>
            </a:extLst>
          </p:cNvPr>
          <p:cNvSpPr/>
          <p:nvPr/>
        </p:nvSpPr>
        <p:spPr>
          <a:xfrm>
            <a:off x="0" y="-27286"/>
            <a:ext cx="9144000" cy="796543"/>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146" name="Text Box 50"/>
          <p:cNvSpPr txBox="1">
            <a:spLocks noChangeArrowheads="1"/>
          </p:cNvSpPr>
          <p:nvPr/>
        </p:nvSpPr>
        <p:spPr bwMode="auto">
          <a:xfrm>
            <a:off x="79828" y="1026813"/>
            <a:ext cx="8810171"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514350" indent="-514350" algn="just" eaLnBrk="1" hangingPunct="1">
              <a:spcBef>
                <a:spcPct val="50000"/>
              </a:spcBef>
              <a:buAutoNum type="alphaUcPeriod"/>
              <a:defRPr/>
            </a:pPr>
            <a:r>
              <a:rPr lang="vi-VN" sz="2800" dirty="0">
                <a:latin typeface="+mj-lt"/>
              </a:rPr>
              <a:t>Có thể mô tả kịch bản dưới dạng các bước tuần tự của một thuật toán.</a:t>
            </a:r>
            <a:endParaRPr lang="en-US" sz="2800" dirty="0">
              <a:latin typeface="+mj-lt"/>
            </a:endParaRPr>
          </a:p>
          <a:p>
            <a:pPr marL="514350" indent="-514350" algn="just" eaLnBrk="1" hangingPunct="1">
              <a:spcBef>
                <a:spcPct val="50000"/>
              </a:spcBef>
              <a:buAutoNum type="alphaUcPeriod"/>
              <a:defRPr/>
            </a:pPr>
            <a:r>
              <a:rPr lang="vi-VN" sz="2800" dirty="0">
                <a:latin typeface="+mj-lt"/>
              </a:rPr>
              <a:t>Trong một kịch bản, thứ tự thực hiện các bước rất quan trọng, nhưng trong mô tả thuật toán thì thứ tự các bước không quan trọng</a:t>
            </a:r>
            <a:endParaRPr lang="en-US" sz="2800" dirty="0">
              <a:latin typeface="+mj-lt"/>
            </a:endParaRPr>
          </a:p>
          <a:p>
            <a:pPr marL="514350" indent="-514350" algn="just" eaLnBrk="1" hangingPunct="1">
              <a:spcBef>
                <a:spcPct val="50000"/>
              </a:spcBef>
              <a:buAutoNum type="alphaUcPeriod"/>
              <a:defRPr/>
            </a:pPr>
            <a:r>
              <a:rPr lang="vi-VN" sz="2800" dirty="0">
                <a:latin typeface="+mj-lt"/>
              </a:rPr>
              <a:t>Thứ tự các bước trong một thuật toán quy định thứ tự các lệnh (hay khối lệnh) trong chương trình th</a:t>
            </a:r>
            <a:r>
              <a:rPr lang="en-US" sz="2800" dirty="0">
                <a:latin typeface="+mj-lt"/>
              </a:rPr>
              <a:t>ể</a:t>
            </a:r>
            <a:r>
              <a:rPr lang="vi-VN" sz="2800" dirty="0">
                <a:latin typeface="+mj-lt"/>
              </a:rPr>
              <a:t> hiệ</a:t>
            </a:r>
            <a:r>
              <a:rPr lang="en-US" sz="2800" dirty="0">
                <a:latin typeface="+mj-lt"/>
              </a:rPr>
              <a:t>n</a:t>
            </a:r>
            <a:r>
              <a:rPr lang="vi-VN" sz="2800" dirty="0">
                <a:latin typeface="+mj-lt"/>
              </a:rPr>
              <a:t> thuật toán đó.</a:t>
            </a:r>
          </a:p>
        </p:txBody>
      </p:sp>
      <p:sp>
        <p:nvSpPr>
          <p:cNvPr id="25608" name="Rectangle 52"/>
          <p:cNvSpPr>
            <a:spLocks noChangeArrowheads="1"/>
          </p:cNvSpPr>
          <p:nvPr/>
        </p:nvSpPr>
        <p:spPr bwMode="auto">
          <a:xfrm>
            <a:off x="130627" y="109375"/>
            <a:ext cx="87085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ts val="300"/>
              </a:spcBef>
              <a:spcAft>
                <a:spcPts val="300"/>
              </a:spcAft>
              <a:buNone/>
            </a:pPr>
            <a:r>
              <a:rPr lang="en-US" sz="2800" b="1" i="1" dirty="0" err="1">
                <a:cs typeface="Times New Roman" panose="02020603050405020304" pitchFamily="18" charset="0"/>
              </a:rPr>
              <a:t>Trong</a:t>
            </a:r>
            <a:r>
              <a:rPr lang="en-US" sz="2800" b="1" i="1" dirty="0">
                <a:cs typeface="Times New Roman" panose="02020603050405020304" pitchFamily="18" charset="0"/>
              </a:rPr>
              <a:t> </a:t>
            </a:r>
            <a:r>
              <a:rPr lang="en-US" sz="2800" b="1" i="1" dirty="0" err="1">
                <a:cs typeface="Times New Roman" panose="02020603050405020304" pitchFamily="18" charset="0"/>
              </a:rPr>
              <a:t>các</a:t>
            </a:r>
            <a:r>
              <a:rPr lang="en-US" sz="2800" b="1" i="1" dirty="0">
                <a:cs typeface="Times New Roman" panose="02020603050405020304" pitchFamily="18" charset="0"/>
              </a:rPr>
              <a:t> </a:t>
            </a:r>
            <a:r>
              <a:rPr lang="en-US" sz="2800" b="1" i="1" dirty="0" err="1">
                <a:cs typeface="Times New Roman" panose="02020603050405020304" pitchFamily="18" charset="0"/>
              </a:rPr>
              <a:t>câu</a:t>
            </a:r>
            <a:r>
              <a:rPr lang="en-US" sz="2800" b="1" i="1" dirty="0">
                <a:cs typeface="Times New Roman" panose="02020603050405020304" pitchFamily="18" charset="0"/>
              </a:rPr>
              <a:t> </a:t>
            </a:r>
            <a:r>
              <a:rPr lang="en-US" sz="2800" b="1" i="1" dirty="0" err="1">
                <a:cs typeface="Times New Roman" panose="02020603050405020304" pitchFamily="18" charset="0"/>
              </a:rPr>
              <a:t>sau</a:t>
            </a:r>
            <a:r>
              <a:rPr lang="en-US" sz="2800" b="1" i="1" dirty="0">
                <a:cs typeface="Times New Roman" panose="02020603050405020304" pitchFamily="18" charset="0"/>
              </a:rPr>
              <a:t>, </a:t>
            </a:r>
            <a:r>
              <a:rPr lang="en-US" sz="2800" b="1" i="1" dirty="0" err="1">
                <a:cs typeface="Times New Roman" panose="02020603050405020304" pitchFamily="18" charset="0"/>
              </a:rPr>
              <a:t>những</a:t>
            </a:r>
            <a:r>
              <a:rPr lang="en-US" sz="2800" b="1" i="1" dirty="0">
                <a:cs typeface="Times New Roman" panose="02020603050405020304" pitchFamily="18" charset="0"/>
              </a:rPr>
              <a:t> </a:t>
            </a:r>
            <a:r>
              <a:rPr lang="en-US" sz="2800" b="1" i="1" dirty="0" err="1">
                <a:cs typeface="Times New Roman" panose="02020603050405020304" pitchFamily="18" charset="0"/>
              </a:rPr>
              <a:t>câu</a:t>
            </a:r>
            <a:r>
              <a:rPr lang="en-US" sz="2800" b="1" i="1" dirty="0">
                <a:cs typeface="Times New Roman" panose="02020603050405020304" pitchFamily="18" charset="0"/>
              </a:rPr>
              <a:t> </a:t>
            </a:r>
            <a:r>
              <a:rPr lang="en-US" sz="2800" b="1" i="1" dirty="0" err="1">
                <a:cs typeface="Times New Roman" panose="02020603050405020304" pitchFamily="18" charset="0"/>
              </a:rPr>
              <a:t>nào</a:t>
            </a:r>
            <a:r>
              <a:rPr lang="en-US" sz="2800" b="1" i="1" dirty="0">
                <a:cs typeface="Times New Roman" panose="02020603050405020304" pitchFamily="18" charset="0"/>
              </a:rPr>
              <a:t> </a:t>
            </a:r>
            <a:r>
              <a:rPr lang="en-US" sz="2800" b="1" i="1" dirty="0" err="1">
                <a:cs typeface="Times New Roman" panose="02020603050405020304" pitchFamily="18" charset="0"/>
              </a:rPr>
              <a:t>đúng</a:t>
            </a:r>
            <a:r>
              <a:rPr lang="en-US" sz="2800" b="1" i="1" dirty="0">
                <a:cs typeface="Times New Roman" panose="02020603050405020304" pitchFamily="18" charset="0"/>
              </a:rPr>
              <a:t>?</a:t>
            </a:r>
            <a:endParaRPr lang="en-US" sz="2800" dirty="0">
              <a:cs typeface="Times New Roman" panose="02020603050405020304" pitchFamily="18" charset="0"/>
            </a:endParaRPr>
          </a:p>
        </p:txBody>
      </p:sp>
      <p:sp>
        <p:nvSpPr>
          <p:cNvPr id="2" name="Oval 1">
            <a:extLst>
              <a:ext uri="{FF2B5EF4-FFF2-40B4-BE49-F238E27FC236}">
                <a16:creationId xmlns:a16="http://schemas.microsoft.com/office/drawing/2014/main" id="{C1251C8C-8497-4D35-9163-F82A4AC251AA}"/>
              </a:ext>
            </a:extLst>
          </p:cNvPr>
          <p:cNvSpPr/>
          <p:nvPr/>
        </p:nvSpPr>
        <p:spPr>
          <a:xfrm>
            <a:off x="0" y="1026813"/>
            <a:ext cx="595086" cy="5697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E606BB-A730-46AD-AD90-2DE2C4CD57AD}"/>
              </a:ext>
            </a:extLst>
          </p:cNvPr>
          <p:cNvSpPr/>
          <p:nvPr/>
        </p:nvSpPr>
        <p:spPr>
          <a:xfrm>
            <a:off x="58056" y="3546930"/>
            <a:ext cx="595086" cy="5697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49575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46"/>
                                        </p:tgtEl>
                                        <p:attrNameLst>
                                          <p:attrName>style.visibility</p:attrName>
                                        </p:attrNameLst>
                                      </p:cBhvr>
                                      <p:to>
                                        <p:strVal val="visible"/>
                                      </p:to>
                                    </p:set>
                                    <p:animEffect transition="in" filter="wipe(up)">
                                      <p:cBhvr>
                                        <p:cTn id="7" dur="5000"/>
                                        <p:tgtEl>
                                          <p:spTgt spid="4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6" grpId="0"/>
      <p:bldP spid="2"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DC13DE2-8C68-4AFC-805E-5C170279946B}"/>
              </a:ext>
            </a:extLst>
          </p:cNvPr>
          <p:cNvSpPr/>
          <p:nvPr/>
        </p:nvSpPr>
        <p:spPr>
          <a:xfrm>
            <a:off x="-43544" y="5020931"/>
            <a:ext cx="9187543" cy="122569"/>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A537587-D667-47FA-AB32-5E195CEF70E6}"/>
              </a:ext>
            </a:extLst>
          </p:cNvPr>
          <p:cNvSpPr/>
          <p:nvPr/>
        </p:nvSpPr>
        <p:spPr>
          <a:xfrm>
            <a:off x="0" y="-27286"/>
            <a:ext cx="9144000" cy="950121"/>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6148" name="Picture 4" descr="Hình ảnh Vẽ Tay Hoạt Hình Học Sinh Ngày Học Học Sinh Tiểu Học Ngày Học PNG  , Clipart Bài Tập Về Nhà, Viết Bài, Hoa Văn Trang Trí PNG miễn phí">
            <a:extLst>
              <a:ext uri="{FF2B5EF4-FFF2-40B4-BE49-F238E27FC236}">
                <a16:creationId xmlns:a16="http://schemas.microsoft.com/office/drawing/2014/main" id="{999A165D-8C9B-4640-B041-24921305A17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79333" y1="77583" x2="72833" y2="81000"/>
                        <a14:foregroundMark x1="64417" y1="50250" x2="64667" y2="53083"/>
                      </a14:backgroundRemoval>
                    </a14:imgEffect>
                  </a14:imgLayer>
                </a14:imgProps>
              </a:ext>
              <a:ext uri="{28A0092B-C50C-407E-A947-70E740481C1C}">
                <a14:useLocalDpi xmlns:a14="http://schemas.microsoft.com/office/drawing/2010/main" val="0"/>
              </a:ext>
            </a:extLst>
          </a:blip>
          <a:srcRect/>
          <a:stretch>
            <a:fillRect/>
          </a:stretch>
        </p:blipFill>
        <p:spPr bwMode="auto">
          <a:xfrm>
            <a:off x="6322695" y="3347901"/>
            <a:ext cx="1969770" cy="1969770"/>
          </a:xfrm>
          <a:prstGeom prst="rect">
            <a:avLst/>
          </a:prstGeom>
          <a:noFill/>
          <a:extLst>
            <a:ext uri="{909E8E84-426E-40DD-AFC4-6F175D3DCCD1}">
              <a14:hiddenFill xmlns:a14="http://schemas.microsoft.com/office/drawing/2010/main">
                <a:solidFill>
                  <a:srgbClr val="FFFFFF"/>
                </a:solidFill>
              </a14:hiddenFill>
            </a:ext>
          </a:extLst>
        </p:spPr>
      </p:pic>
      <p:sp>
        <p:nvSpPr>
          <p:cNvPr id="32770" name="Slide Number Placeholder 4"/>
          <p:cNvSpPr>
            <a:spLocks noGrp="1"/>
          </p:cNvSpPr>
          <p:nvPr>
            <p:ph type="sldNum" sz="quarter" idx="12"/>
          </p:nvPr>
        </p:nvSpPr>
        <p:spPr>
          <a:xfrm>
            <a:off x="6553200" y="5499103"/>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2"/>
                </a:solidFill>
                <a:latin typeface=".VnTime" pitchFamily="34" charset="0"/>
              </a:defRPr>
            </a:lvl1pPr>
            <a:lvl2pPr marL="742950" indent="-285750">
              <a:defRPr sz="1600">
                <a:solidFill>
                  <a:schemeClr val="tx2"/>
                </a:solidFill>
                <a:latin typeface=".VnTime" pitchFamily="34" charset="0"/>
              </a:defRPr>
            </a:lvl2pPr>
            <a:lvl3pPr marL="1143000" indent="-228600">
              <a:defRPr sz="1600">
                <a:solidFill>
                  <a:schemeClr val="tx2"/>
                </a:solidFill>
                <a:latin typeface=".VnTime" pitchFamily="34" charset="0"/>
              </a:defRPr>
            </a:lvl3pPr>
            <a:lvl4pPr marL="1600200" indent="-228600">
              <a:defRPr sz="1600">
                <a:solidFill>
                  <a:schemeClr val="tx2"/>
                </a:solidFill>
                <a:latin typeface=".VnTime" pitchFamily="34" charset="0"/>
              </a:defRPr>
            </a:lvl4pPr>
            <a:lvl5pPr marL="2057400" indent="-228600">
              <a:defRPr sz="1600">
                <a:solidFill>
                  <a:schemeClr val="tx2"/>
                </a:solidFill>
                <a:latin typeface=".VnTime" pitchFamily="34" charset="0"/>
              </a:defRPr>
            </a:lvl5pPr>
            <a:lvl6pPr marL="2514600" indent="-228600" eaLnBrk="0" fontAlgn="base" hangingPunct="0">
              <a:spcBef>
                <a:spcPct val="0"/>
              </a:spcBef>
              <a:spcAft>
                <a:spcPct val="0"/>
              </a:spcAft>
              <a:defRPr sz="1600">
                <a:solidFill>
                  <a:schemeClr val="tx2"/>
                </a:solidFill>
                <a:latin typeface=".VnTime" pitchFamily="34" charset="0"/>
              </a:defRPr>
            </a:lvl6pPr>
            <a:lvl7pPr marL="2971800" indent="-228600" eaLnBrk="0" fontAlgn="base" hangingPunct="0">
              <a:spcBef>
                <a:spcPct val="0"/>
              </a:spcBef>
              <a:spcAft>
                <a:spcPct val="0"/>
              </a:spcAft>
              <a:defRPr sz="1600">
                <a:solidFill>
                  <a:schemeClr val="tx2"/>
                </a:solidFill>
                <a:latin typeface=".VnTime" pitchFamily="34" charset="0"/>
              </a:defRPr>
            </a:lvl7pPr>
            <a:lvl8pPr marL="3429000" indent="-228600" eaLnBrk="0" fontAlgn="base" hangingPunct="0">
              <a:spcBef>
                <a:spcPct val="0"/>
              </a:spcBef>
              <a:spcAft>
                <a:spcPct val="0"/>
              </a:spcAft>
              <a:defRPr sz="1600">
                <a:solidFill>
                  <a:schemeClr val="tx2"/>
                </a:solidFill>
                <a:latin typeface=".VnTime" pitchFamily="34" charset="0"/>
              </a:defRPr>
            </a:lvl8pPr>
            <a:lvl9pPr marL="3886200" indent="-228600" eaLnBrk="0" fontAlgn="base" hangingPunct="0">
              <a:spcBef>
                <a:spcPct val="0"/>
              </a:spcBef>
              <a:spcAft>
                <a:spcPct val="0"/>
              </a:spcAft>
              <a:defRPr sz="1600">
                <a:solidFill>
                  <a:schemeClr val="tx2"/>
                </a:solidFill>
                <a:latin typeface=".VnTime" pitchFamily="34" charset="0"/>
              </a:defRPr>
            </a:lvl9pPr>
          </a:lstStyle>
          <a:p>
            <a:fld id="{C0E77FC2-9E2D-47B7-8E1E-7B0C4B0E74F7}" type="slidenum">
              <a:rPr lang="en-US" sz="1400">
                <a:solidFill>
                  <a:srgbClr val="000099"/>
                </a:solidFill>
                <a:latin typeface="Times New Roman" panose="02020603050405020304" pitchFamily="18" charset="0"/>
              </a:rPr>
              <a:pPr/>
              <a:t>32</a:t>
            </a:fld>
            <a:endParaRPr lang="en-US" sz="1400">
              <a:solidFill>
                <a:srgbClr val="000099"/>
              </a:solidFill>
              <a:latin typeface="Times New Roman" panose="02020603050405020304" pitchFamily="18" charset="0"/>
            </a:endParaRPr>
          </a:p>
        </p:txBody>
      </p:sp>
      <p:sp>
        <p:nvSpPr>
          <p:cNvPr id="96" name="Text Box 97"/>
          <p:cNvSpPr txBox="1">
            <a:spLocks noChangeArrowheads="1"/>
          </p:cNvSpPr>
          <p:nvPr/>
        </p:nvSpPr>
        <p:spPr bwMode="auto">
          <a:xfrm>
            <a:off x="283027" y="1117098"/>
            <a:ext cx="8534400" cy="222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algn="just">
              <a:spcBef>
                <a:spcPts val="800"/>
              </a:spcBef>
              <a:spcAft>
                <a:spcPts val="800"/>
              </a:spcAft>
              <a:buFont typeface="Wingdings" panose="05000000000000000000" pitchFamily="2" charset="2"/>
              <a:buChar char="ü"/>
            </a:pPr>
            <a:r>
              <a:rPr lang="en-US" sz="2800" dirty="0" err="1">
                <a:cs typeface="Times New Roman" panose="02020603050405020304" pitchFamily="18" charset="0"/>
              </a:rPr>
              <a:t>Xem</a:t>
            </a:r>
            <a:r>
              <a:rPr lang="en-US" sz="2800" dirty="0">
                <a:cs typeface="Times New Roman" panose="02020603050405020304" pitchFamily="18" charset="0"/>
              </a:rPr>
              <a:t> </a:t>
            </a:r>
            <a:r>
              <a:rPr lang="vi-VN" sz="2800" dirty="0">
                <a:cs typeface="Times New Roman" panose="02020603050405020304" pitchFamily="18" charset="0"/>
              </a:rPr>
              <a:t>toàn bộ nội dung bài đã học.</a:t>
            </a:r>
            <a:endParaRPr lang="en-US" sz="2800" dirty="0">
              <a:cs typeface="Times New Roman" panose="02020603050405020304" pitchFamily="18" charset="0"/>
            </a:endParaRPr>
          </a:p>
          <a:p>
            <a:pPr marL="457200" indent="-457200" algn="just">
              <a:spcBef>
                <a:spcPts val="800"/>
              </a:spcBef>
              <a:spcAft>
                <a:spcPts val="800"/>
              </a:spcAft>
              <a:buFont typeface="Wingdings" panose="05000000000000000000" pitchFamily="2" charset="2"/>
              <a:buChar char="ü"/>
            </a:pPr>
            <a:r>
              <a:rPr lang="en-US" sz="2800" dirty="0" err="1">
                <a:cs typeface="Times New Roman" panose="02020603050405020304" pitchFamily="18" charset="0"/>
              </a:rPr>
              <a:t>Thực</a:t>
            </a:r>
            <a:r>
              <a:rPr lang="en-US" sz="2800" dirty="0">
                <a:cs typeface="Times New Roman" panose="02020603050405020304" pitchFamily="18" charset="0"/>
              </a:rPr>
              <a:t> </a:t>
            </a:r>
            <a:r>
              <a:rPr lang="en-US" sz="2800" dirty="0" err="1">
                <a:cs typeface="Times New Roman" panose="02020603050405020304" pitchFamily="18" charset="0"/>
              </a:rPr>
              <a:t>hành</a:t>
            </a:r>
            <a:r>
              <a:rPr lang="en-US" sz="2800" dirty="0">
                <a:cs typeface="Times New Roman" panose="02020603050405020304" pitchFamily="18" charset="0"/>
              </a:rPr>
              <a:t> </a:t>
            </a:r>
            <a:r>
              <a:rPr lang="en-US" sz="2800" dirty="0" err="1">
                <a:cs typeface="Times New Roman" panose="02020603050405020304" pitchFamily="18" charset="0"/>
              </a:rPr>
              <a:t>viết</a:t>
            </a:r>
            <a:r>
              <a:rPr lang="en-US" sz="2800" dirty="0">
                <a:cs typeface="Times New Roman" panose="02020603050405020304" pitchFamily="18" charset="0"/>
              </a:rPr>
              <a:t> </a:t>
            </a:r>
            <a:r>
              <a:rPr lang="en-US" sz="2800" dirty="0" err="1">
                <a:cs typeface="Times New Roman" panose="02020603050405020304" pitchFamily="18" charset="0"/>
              </a:rPr>
              <a:t>chương</a:t>
            </a:r>
            <a:r>
              <a:rPr lang="en-US" sz="2800" dirty="0">
                <a:cs typeface="Times New Roman" panose="02020603050405020304" pitchFamily="18" charset="0"/>
              </a:rPr>
              <a:t> </a:t>
            </a:r>
            <a:r>
              <a:rPr lang="en-US" sz="2800" dirty="0" err="1">
                <a:cs typeface="Times New Roman" panose="02020603050405020304" pitchFamily="18" charset="0"/>
              </a:rPr>
              <a:t>trình</a:t>
            </a:r>
            <a:r>
              <a:rPr lang="en-US" sz="2800" dirty="0">
                <a:cs typeface="Times New Roman" panose="02020603050405020304" pitchFamily="18" charset="0"/>
              </a:rPr>
              <a:t> </a:t>
            </a:r>
            <a:r>
              <a:rPr lang="en-US" sz="2800" dirty="0" err="1">
                <a:cs typeface="Times New Roman" panose="02020603050405020304" pitchFamily="18" charset="0"/>
              </a:rPr>
              <a:t>điều</a:t>
            </a:r>
            <a:r>
              <a:rPr lang="en-US" sz="2800" dirty="0">
                <a:cs typeface="Times New Roman" panose="02020603050405020304" pitchFamily="18" charset="0"/>
              </a:rPr>
              <a:t> </a:t>
            </a:r>
            <a:r>
              <a:rPr lang="en-US" sz="2800" dirty="0" err="1">
                <a:cs typeface="Times New Roman" panose="02020603050405020304" pitchFamily="18" charset="0"/>
              </a:rPr>
              <a:t>khiển</a:t>
            </a:r>
            <a:r>
              <a:rPr lang="en-US" sz="2800" dirty="0">
                <a:cs typeface="Times New Roman" panose="02020603050405020304" pitchFamily="18" charset="0"/>
              </a:rPr>
              <a:t> </a:t>
            </a:r>
            <a:r>
              <a:rPr lang="en-US" sz="2800" dirty="0" err="1">
                <a:cs typeface="Times New Roman" panose="02020603050405020304" pitchFamily="18" charset="0"/>
              </a:rPr>
              <a:t>hai</a:t>
            </a:r>
            <a:r>
              <a:rPr lang="en-US" sz="2800" dirty="0">
                <a:cs typeface="Times New Roman" panose="02020603050405020304" pitchFamily="18" charset="0"/>
              </a:rPr>
              <a:t> </a:t>
            </a:r>
            <a:r>
              <a:rPr lang="en-US" sz="2800" dirty="0" err="1">
                <a:cs typeface="Times New Roman" panose="02020603050405020304" pitchFamily="18" charset="0"/>
              </a:rPr>
              <a:t>nhân</a:t>
            </a:r>
            <a:r>
              <a:rPr lang="en-US" sz="2800" dirty="0">
                <a:cs typeface="Times New Roman" panose="02020603050405020304" pitchFamily="18" charset="0"/>
              </a:rPr>
              <a:t> </a:t>
            </a:r>
            <a:r>
              <a:rPr lang="en-US" sz="2800" dirty="0" err="1">
                <a:cs typeface="Times New Roman" panose="02020603050405020304" pitchFamily="18" charset="0"/>
              </a:rPr>
              <a:t>vật</a:t>
            </a:r>
            <a:r>
              <a:rPr lang="en-US" sz="2800" dirty="0">
                <a:cs typeface="Times New Roman" panose="02020603050405020304" pitchFamily="18" charset="0"/>
              </a:rPr>
              <a:t> </a:t>
            </a:r>
            <a:r>
              <a:rPr lang="en-US" sz="2800" dirty="0" err="1">
                <a:cs typeface="Times New Roman" panose="02020603050405020304" pitchFamily="18" charset="0"/>
              </a:rPr>
              <a:t>Mèo</a:t>
            </a:r>
            <a:r>
              <a:rPr lang="en-US" sz="2800" dirty="0">
                <a:cs typeface="Times New Roman" panose="02020603050405020304" pitchFamily="18" charset="0"/>
              </a:rPr>
              <a:t> </a:t>
            </a:r>
            <a:r>
              <a:rPr lang="en-US" sz="2800" dirty="0" err="1">
                <a:cs typeface="Times New Roman" panose="02020603050405020304" pitchFamily="18" charset="0"/>
              </a:rPr>
              <a:t>và</a:t>
            </a:r>
            <a:r>
              <a:rPr lang="en-US" sz="2800" dirty="0">
                <a:cs typeface="Times New Roman" panose="02020603050405020304" pitchFamily="18" charset="0"/>
              </a:rPr>
              <a:t> </a:t>
            </a:r>
            <a:r>
              <a:rPr lang="en-US" sz="2800" dirty="0" err="1">
                <a:cs typeface="Times New Roman" panose="02020603050405020304" pitchFamily="18" charset="0"/>
              </a:rPr>
              <a:t>Hươu</a:t>
            </a:r>
            <a:r>
              <a:rPr lang="en-US" sz="2800" dirty="0">
                <a:cs typeface="Times New Roman" panose="02020603050405020304" pitchFamily="18" charset="0"/>
              </a:rPr>
              <a:t> </a:t>
            </a:r>
            <a:r>
              <a:rPr lang="en-US" sz="2800" dirty="0" err="1">
                <a:cs typeface="Times New Roman" panose="02020603050405020304" pitchFamily="18" charset="0"/>
              </a:rPr>
              <a:t>cao</a:t>
            </a:r>
            <a:r>
              <a:rPr lang="en-US" sz="2800" dirty="0">
                <a:cs typeface="Times New Roman" panose="02020603050405020304" pitchFamily="18" charset="0"/>
              </a:rPr>
              <a:t> </a:t>
            </a:r>
            <a:r>
              <a:rPr lang="en-US" sz="2800" dirty="0" err="1">
                <a:cs typeface="Times New Roman" panose="02020603050405020304" pitchFamily="18" charset="0"/>
              </a:rPr>
              <a:t>cổ</a:t>
            </a:r>
            <a:r>
              <a:rPr lang="en-US" sz="2800" dirty="0">
                <a:cs typeface="Times New Roman" panose="02020603050405020304" pitchFamily="18" charset="0"/>
              </a:rPr>
              <a:t> </a:t>
            </a:r>
            <a:r>
              <a:rPr lang="en-US" sz="2800" dirty="0" err="1">
                <a:cs typeface="Times New Roman" panose="02020603050405020304" pitchFamily="18" charset="0"/>
              </a:rPr>
              <a:t>bằng</a:t>
            </a:r>
            <a:r>
              <a:rPr lang="en-US" sz="2800" dirty="0">
                <a:cs typeface="Times New Roman" panose="02020603050405020304" pitchFamily="18" charset="0"/>
              </a:rPr>
              <a:t> NNLT Scratch</a:t>
            </a:r>
          </a:p>
          <a:p>
            <a:pPr algn="just">
              <a:spcBef>
                <a:spcPts val="800"/>
              </a:spcBef>
              <a:spcAft>
                <a:spcPts val="800"/>
              </a:spcAft>
              <a:buNone/>
            </a:pPr>
            <a:r>
              <a:rPr lang="en-US" sz="2800" dirty="0">
                <a:cs typeface="Times New Roman" panose="02020603050405020304" pitchFamily="18" charset="0"/>
                <a:sym typeface="Wingdings" panose="05000000000000000000" pitchFamily="2" charset="2"/>
              </a:rPr>
              <a:t></a:t>
            </a:r>
            <a:r>
              <a:rPr lang="en-US" sz="2800" dirty="0">
                <a:cs typeface="Times New Roman" panose="02020603050405020304" pitchFamily="18" charset="0"/>
              </a:rPr>
              <a:t> </a:t>
            </a:r>
            <a:r>
              <a:rPr lang="en-US" sz="2800" dirty="0" err="1">
                <a:cs typeface="Times New Roman" panose="02020603050405020304" pitchFamily="18" charset="0"/>
              </a:rPr>
              <a:t>Xem</a:t>
            </a:r>
            <a:r>
              <a:rPr lang="en-US" sz="2800" dirty="0">
                <a:cs typeface="Times New Roman" panose="02020603050405020304" pitchFamily="18" charset="0"/>
              </a:rPr>
              <a:t> </a:t>
            </a:r>
            <a:r>
              <a:rPr lang="en-US" sz="2800" dirty="0" err="1">
                <a:cs typeface="Times New Roman" panose="02020603050405020304" pitchFamily="18" charset="0"/>
              </a:rPr>
              <a:t>trước</a:t>
            </a:r>
            <a:r>
              <a:rPr lang="en-US" sz="2800" dirty="0">
                <a:cs typeface="Times New Roman" panose="02020603050405020304" pitchFamily="18" charset="0"/>
              </a:rPr>
              <a:t> </a:t>
            </a:r>
            <a:r>
              <a:rPr lang="en-US" sz="2800" dirty="0" err="1">
                <a:cs typeface="Times New Roman" panose="02020603050405020304" pitchFamily="18" charset="0"/>
              </a:rPr>
              <a:t>bài</a:t>
            </a:r>
            <a:r>
              <a:rPr lang="en-US" sz="2800" dirty="0">
                <a:cs typeface="Times New Roman" panose="02020603050405020304" pitchFamily="18" charset="0"/>
              </a:rPr>
              <a:t> 2: </a:t>
            </a:r>
            <a:r>
              <a:rPr lang="en-US" sz="2800" b="1" dirty="0" err="1">
                <a:cs typeface="Times New Roman" panose="02020603050405020304" pitchFamily="18" charset="0"/>
              </a:rPr>
              <a:t>Sử</a:t>
            </a:r>
            <a:r>
              <a:rPr lang="en-US" sz="2800" b="1" dirty="0">
                <a:cs typeface="Times New Roman" panose="02020603050405020304" pitchFamily="18" charset="0"/>
              </a:rPr>
              <a:t> </a:t>
            </a:r>
            <a:r>
              <a:rPr lang="en-US" sz="2800" b="1" dirty="0" err="1">
                <a:cs typeface="Times New Roman" panose="02020603050405020304" pitchFamily="18" charset="0"/>
              </a:rPr>
              <a:t>dụng</a:t>
            </a:r>
            <a:r>
              <a:rPr lang="en-US" sz="2800" b="1" dirty="0">
                <a:cs typeface="Times New Roman" panose="02020603050405020304" pitchFamily="18" charset="0"/>
              </a:rPr>
              <a:t> </a:t>
            </a:r>
            <a:r>
              <a:rPr lang="en-US" sz="2800" b="1" dirty="0" err="1">
                <a:cs typeface="Times New Roman" panose="02020603050405020304" pitchFamily="18" charset="0"/>
              </a:rPr>
              <a:t>biến</a:t>
            </a:r>
            <a:r>
              <a:rPr lang="en-US" sz="2800" b="1" dirty="0">
                <a:cs typeface="Times New Roman" panose="02020603050405020304" pitchFamily="18" charset="0"/>
              </a:rPr>
              <a:t> </a:t>
            </a:r>
            <a:r>
              <a:rPr lang="en-US" sz="2800" b="1" dirty="0" err="1">
                <a:cs typeface="Times New Roman" panose="02020603050405020304" pitchFamily="18" charset="0"/>
              </a:rPr>
              <a:t>trong</a:t>
            </a:r>
            <a:r>
              <a:rPr lang="en-US" sz="2800" b="1" dirty="0">
                <a:cs typeface="Times New Roman" panose="02020603050405020304" pitchFamily="18" charset="0"/>
              </a:rPr>
              <a:t> </a:t>
            </a:r>
            <a:r>
              <a:rPr lang="en-US" sz="2800" b="1" dirty="0" err="1">
                <a:cs typeface="Times New Roman" panose="02020603050405020304" pitchFamily="18" charset="0"/>
              </a:rPr>
              <a:t>chương</a:t>
            </a:r>
            <a:r>
              <a:rPr lang="en-US" sz="2800" b="1" dirty="0">
                <a:cs typeface="Times New Roman" panose="02020603050405020304" pitchFamily="18" charset="0"/>
              </a:rPr>
              <a:t> </a:t>
            </a:r>
            <a:r>
              <a:rPr lang="en-US" sz="2800" b="1" dirty="0" err="1">
                <a:cs typeface="Times New Roman" panose="02020603050405020304" pitchFamily="18" charset="0"/>
              </a:rPr>
              <a:t>trình</a:t>
            </a:r>
            <a:endParaRPr lang="en-US" sz="2800" b="1" dirty="0">
              <a:cs typeface="Times New Roman" panose="02020603050405020304" pitchFamily="18" charset="0"/>
            </a:endParaRPr>
          </a:p>
        </p:txBody>
      </p:sp>
      <p:sp>
        <p:nvSpPr>
          <p:cNvPr id="5" name="Rectangle 4">
            <a:extLst>
              <a:ext uri="{FF2B5EF4-FFF2-40B4-BE49-F238E27FC236}">
                <a16:creationId xmlns:a16="http://schemas.microsoft.com/office/drawing/2014/main" id="{2C6D747D-C415-4964-A59E-F785BB764022}"/>
              </a:ext>
            </a:extLst>
          </p:cNvPr>
          <p:cNvSpPr/>
          <p:nvPr/>
        </p:nvSpPr>
        <p:spPr>
          <a:xfrm>
            <a:off x="1712686" y="43059"/>
            <a:ext cx="7532914" cy="746358"/>
          </a:xfrm>
          <a:prstGeom prst="rect">
            <a:avLst/>
          </a:prstGeom>
          <a:noFill/>
        </p:spPr>
        <p:txBody>
          <a:bodyPr wrap="square" lIns="68580" tIns="34290" rIns="68580" bIns="34290">
            <a:spAutoFit/>
          </a:bodyPr>
          <a:lstStyle/>
          <a:p>
            <a:r>
              <a:rPr lang="en-US" sz="44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HƯỚNG DẪN VỀ NHÀ</a:t>
            </a:r>
          </a:p>
        </p:txBody>
      </p:sp>
      <p:pic>
        <p:nvPicPr>
          <p:cNvPr id="6150" name="Picture 6" descr="Coastline Home Art Design Templates | PosterMyWall">
            <a:extLst>
              <a:ext uri="{FF2B5EF4-FFF2-40B4-BE49-F238E27FC236}">
                <a16:creationId xmlns:a16="http://schemas.microsoft.com/office/drawing/2014/main" id="{B8FD2D13-DAED-410E-A6FD-233C11BAEF1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 r="-6220" b="29095"/>
          <a:stretch/>
        </p:blipFill>
        <p:spPr bwMode="auto">
          <a:xfrm>
            <a:off x="-167165" y="3229576"/>
            <a:ext cx="3128080" cy="2088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ình ảnh Vẽ Tay Hoạt Hình Học Sinh Ngày Học Học Sinh Tiểu Học Ngày Học PNG  , Clipart Bài Tập Về Nhà, Viết Bài, Hoa Văn Trang Trí PNG miễn phí">
            <a:extLst>
              <a:ext uri="{FF2B5EF4-FFF2-40B4-BE49-F238E27FC236}">
                <a16:creationId xmlns:a16="http://schemas.microsoft.com/office/drawing/2014/main" id="{9457DE9D-F3DB-4FEF-8B3A-96E535688CD5}"/>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79333" y1="77583" x2="72833" y2="81000"/>
                        <a14:foregroundMark x1="64417" y1="50250" x2="64667" y2="5308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66725" y="-50803"/>
            <a:ext cx="1230150" cy="109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65428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6150"/>
                                        </p:tgtEl>
                                        <p:attrNameLst>
                                          <p:attrName>style.visibility</p:attrName>
                                        </p:attrNameLst>
                                      </p:cBhvr>
                                      <p:to>
                                        <p:strVal val="visible"/>
                                      </p:to>
                                    </p:set>
                                    <p:animEffect transition="in" filter="fade">
                                      <p:cBhvr>
                                        <p:cTn id="16" dur="500"/>
                                        <p:tgtEl>
                                          <p:spTgt spid="6150"/>
                                        </p:tgtEl>
                                      </p:cBhvr>
                                    </p:animEffect>
                                  </p:childTnLst>
                                </p:cTn>
                              </p:par>
                              <p:par>
                                <p:cTn id="17" presetID="10" presetClass="entr" presetSubtype="0" fill="hold" nodeType="with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500"/>
                                        <p:tgtEl>
                                          <p:spTgt spid="614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barn(outVertical)">
                                      <p:cBhvr>
                                        <p:cTn id="2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6"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nenxanh2"/>
          <p:cNvPicPr>
            <a:picLocks noChangeAspect="1" noChangeArrowheads="1"/>
          </p:cNvPicPr>
          <p:nvPr/>
        </p:nvPicPr>
        <p:blipFill rotWithShape="1">
          <a:blip r:embed="rId2">
            <a:extLst>
              <a:ext uri="{28A0092B-C50C-407E-A947-70E740481C1C}">
                <a14:useLocalDpi xmlns:a14="http://schemas.microsoft.com/office/drawing/2010/main" val="0"/>
              </a:ext>
            </a:extLst>
          </a:blip>
          <a:srcRect l="920" t="11570"/>
          <a:stretch/>
        </p:blipFill>
        <p:spPr bwMode="auto">
          <a:xfrm>
            <a:off x="1" y="1"/>
            <a:ext cx="916146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Cảm ơn tiếng Trung 谢谢 | Mẫu câu đáp lại tiếng Hoa 2023">
            <a:extLst>
              <a:ext uri="{FF2B5EF4-FFF2-40B4-BE49-F238E27FC236}">
                <a16:creationId xmlns:a16="http://schemas.microsoft.com/office/drawing/2014/main" id="{9B36445C-8CE7-4AE1-8810-973C85C5413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500" l="4875" r="95250">
                        <a14:foregroundMark x1="11250" y1="38333" x2="15500" y2="53667"/>
                        <a14:foregroundMark x1="21250" y1="72167" x2="21250" y2="72167"/>
                        <a14:foregroundMark x1="21375" y1="64667" x2="21375" y2="64667"/>
                        <a14:foregroundMark x1="20625" y1="64667" x2="20625" y2="72500"/>
                        <a14:foregroundMark x1="22750" y1="87167" x2="22750" y2="87167"/>
                        <a14:foregroundMark x1="18500" y1="90500" x2="18500" y2="90500"/>
                        <a14:foregroundMark x1="19500" y1="85500" x2="19500" y2="85500"/>
                        <a14:foregroundMark x1="22750" y1="85833" x2="22750" y2="85833"/>
                        <a14:foregroundMark x1="25500" y1="57000" x2="25500" y2="57000"/>
                        <a14:foregroundMark x1="28000" y1="52500" x2="28000" y2="52500"/>
                        <a14:foregroundMark x1="26750" y1="55000" x2="26750" y2="55000"/>
                        <a14:foregroundMark x1="91000" y1="38667" x2="87625" y2="51833"/>
                        <a14:foregroundMark x1="87625" y1="51833" x2="83000" y2="59667"/>
                        <a14:foregroundMark x1="83000" y1="59667" x2="82125" y2="76167"/>
                        <a14:foregroundMark x1="90000" y1="28167" x2="94500" y2="44667"/>
                        <a14:foregroundMark x1="7000" y1="40333" x2="8125" y2="49667"/>
                        <a14:foregroundMark x1="8125" y1="49667" x2="8125" y2="49667"/>
                        <a14:foregroundMark x1="4875" y1="42667" x2="4875" y2="42667"/>
                        <a14:foregroundMark x1="22250" y1="19500" x2="22250" y2="19500"/>
                        <a14:foregroundMark x1="17375" y1="18833" x2="17375" y2="18833"/>
                        <a14:foregroundMark x1="11875" y1="19500" x2="11875" y2="19500"/>
                        <a14:foregroundMark x1="5500" y1="19500" x2="5500" y2="19500"/>
                        <a14:foregroundMark x1="26875" y1="17167" x2="26875" y2="17167"/>
                        <a14:foregroundMark x1="33875" y1="15833" x2="33875" y2="15833"/>
                        <a14:foregroundMark x1="38625" y1="13500" x2="38625" y2="13500"/>
                        <a14:foregroundMark x1="43625" y1="11000" x2="43625" y2="11000"/>
                        <a14:foregroundMark x1="75125" y1="55833" x2="75125" y2="55833"/>
                        <a14:foregroundMark x1="73250" y1="50167" x2="78125" y2="60667"/>
                        <a14:foregroundMark x1="91250" y1="59333" x2="95250" y2="58167"/>
                        <a14:foregroundMark x1="80750" y1="70333" x2="81125" y2="74167"/>
                        <a14:foregroundMark x1="80250" y1="63167" x2="78375" y2="76000"/>
                        <a14:foregroundMark x1="78375" y1="76000" x2="77875" y2="77000"/>
                        <a14:foregroundMark x1="82625" y1="83167" x2="82625" y2="83167"/>
                        <a14:foregroundMark x1="80500" y1="83167" x2="80500" y2="83167"/>
                        <a14:foregroundMark x1="80500" y1="83167" x2="80500" y2="83167"/>
                        <a14:foregroundMark x1="80500" y1="83167" x2="80500" y2="83167"/>
                        <a14:foregroundMark x1="80500" y1="83167" x2="80500" y2="83167"/>
                        <a14:foregroundMark x1="80500" y1="83167" x2="80500" y2="83167"/>
                        <a14:foregroundMark x1="79250" y1="82333" x2="79250" y2="82333"/>
                        <a14:foregroundMark x1="79250" y1="82333" x2="79250" y2="82333"/>
                        <a14:foregroundMark x1="87625" y1="82333" x2="87625" y2="82333"/>
                        <a14:foregroundMark x1="86250" y1="81333" x2="86250" y2="81333"/>
                        <a14:foregroundMark x1="89625" y1="81500" x2="89625" y2="81500"/>
                        <a14:foregroundMark x1="90250" y1="81333" x2="90250" y2="81333"/>
                        <a14:foregroundMark x1="88250" y1="81500" x2="88250" y2="81500"/>
                        <a14:foregroundMark x1="90625" y1="66000" x2="90625" y2="66000"/>
                        <a14:foregroundMark x1="34375" y1="75833" x2="34375" y2="75833"/>
                        <a14:foregroundMark x1="45375" y1="85000" x2="45375" y2="85000"/>
                        <a14:foregroundMark x1="42125" y1="55667" x2="42125" y2="55667"/>
                        <a14:foregroundMark x1="10250" y1="58167" x2="10250" y2="58167"/>
                      </a14:backgroundRemoval>
                    </a14:imgEffect>
                  </a14:imgLayer>
                </a14:imgProps>
              </a:ext>
              <a:ext uri="{28A0092B-C50C-407E-A947-70E740481C1C}">
                <a14:useLocalDpi xmlns:a14="http://schemas.microsoft.com/office/drawing/2010/main" val="0"/>
              </a:ext>
            </a:extLst>
          </a:blip>
          <a:srcRect/>
          <a:stretch>
            <a:fillRect/>
          </a:stretch>
        </p:blipFill>
        <p:spPr bwMode="auto">
          <a:xfrm>
            <a:off x="2307771" y="1917317"/>
            <a:ext cx="4691742" cy="3518806"/>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23">
            <a:extLst>
              <a:ext uri="{FF2B5EF4-FFF2-40B4-BE49-F238E27FC236}">
                <a16:creationId xmlns:a16="http://schemas.microsoft.com/office/drawing/2014/main" id="{0BA0BF1F-148B-4BB5-BA0B-A4385A65EC0A}"/>
              </a:ext>
            </a:extLst>
          </p:cNvPr>
          <p:cNvSpPr>
            <a:spLocks noChangeArrowheads="1" noChangeShapeType="1" noTextEdit="1"/>
          </p:cNvSpPr>
          <p:nvPr/>
        </p:nvSpPr>
        <p:spPr bwMode="auto">
          <a:xfrm>
            <a:off x="1524000" y="1074058"/>
            <a:ext cx="6604000" cy="1233714"/>
          </a:xfrm>
          <a:prstGeom prst="rect">
            <a:avLst/>
          </a:prstGeom>
        </p:spPr>
        <p:txBody>
          <a:bodyPr wrap="none" fromWordArt="1">
            <a:prstTxWarp prst="textPlain">
              <a:avLst>
                <a:gd name="adj" fmla="val 50000"/>
              </a:avLst>
            </a:prstTxWarp>
          </a:bodyPr>
          <a:lstStyle/>
          <a:p>
            <a:pPr algn="ctr"/>
            <a:r>
              <a:rPr lang="en-US" sz="3200" b="1"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CẢM ƠN, HẸN GẶP LẠI</a:t>
            </a:r>
          </a:p>
        </p:txBody>
      </p:sp>
    </p:spTree>
    <p:extLst>
      <p:ext uri="{BB962C8B-B14F-4D97-AF65-F5344CB8AC3E}">
        <p14:creationId xmlns:p14="http://schemas.microsoft.com/office/powerpoint/2010/main" val="254078753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Cậu Bé Cầm Kính Lúp để Quan Sát Các Yếu Tố Thương Mại PNG , Phim  Hoạt Hình, Sáng Tạo, Cậu Bé PNG miễn phí tải tập tin PSDComment và">
            <a:extLst>
              <a:ext uri="{FF2B5EF4-FFF2-40B4-BE49-F238E27FC236}">
                <a16:creationId xmlns:a16="http://schemas.microsoft.com/office/drawing/2014/main" id="{0EAD1D05-A23C-45F6-90CC-9783B5D30FFC}"/>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30750" b="81000" l="29083" r="69750">
                        <a14:foregroundMark x1="42667" y1="63750" x2="45583" y2="76083"/>
                        <a14:foregroundMark x1="45583" y1="76083" x2="48833" y2="81000"/>
                        <a14:foregroundMark x1="57333" y1="60667" x2="57333" y2="77333"/>
                        <a14:foregroundMark x1="57917" y1="48500" x2="57917" y2="55000"/>
                        <a14:foregroundMark x1="48833" y1="40333" x2="46250" y2="51750"/>
                        <a14:foregroundMark x1="46250" y1="51750" x2="46833" y2="64917"/>
                        <a14:foregroundMark x1="46833" y1="64917" x2="47500" y2="66000"/>
                        <a14:foregroundMark x1="43750" y1="44833" x2="49833" y2="57750"/>
                        <a14:foregroundMark x1="49833" y1="57750" x2="52833" y2="60083"/>
                        <a14:foregroundMark x1="50583" y1="54167" x2="58167" y2="66000"/>
                        <a14:foregroundMark x1="44083" y1="48250" x2="44667" y2="52500"/>
                        <a14:foregroundMark x1="55083" y1="30750" x2="61000" y2="32417"/>
                        <a14:foregroundMark x1="29417" y1="64333" x2="29083" y2="66000"/>
                      </a14:backgroundRemoval>
                    </a14:imgEffect>
                  </a14:imgLayer>
                </a14:imgProps>
              </a:ext>
              <a:ext uri="{28A0092B-C50C-407E-A947-70E740481C1C}">
                <a14:useLocalDpi xmlns:a14="http://schemas.microsoft.com/office/drawing/2010/main" val="0"/>
              </a:ext>
            </a:extLst>
          </a:blip>
          <a:srcRect l="25449" t="26087" r="25168" b="16606"/>
          <a:stretch/>
        </p:blipFill>
        <p:spPr bwMode="auto">
          <a:xfrm>
            <a:off x="-43544" y="227952"/>
            <a:ext cx="1761945" cy="2044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6F028003-34A5-4513-A5AB-0423171D6DC4}"/>
              </a:ext>
            </a:extLst>
          </p:cNvPr>
          <p:cNvSpPr>
            <a:spLocks noChangeArrowheads="1"/>
          </p:cNvSpPr>
          <p:nvPr/>
        </p:nvSpPr>
        <p:spPr bwMode="auto">
          <a:xfrm>
            <a:off x="1337068" y="1535596"/>
            <a:ext cx="759300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FontTx/>
              <a:buNone/>
            </a:pPr>
            <a:r>
              <a:rPr lang="en-US" sz="2800"/>
              <a:t>* Bối cảnh: Nhân vật Mèo đứng bên trái căn phòng.</a:t>
            </a:r>
            <a:endParaRPr lang="vi-VN" sz="2800" dirty="0"/>
          </a:p>
        </p:txBody>
      </p:sp>
      <p:sp>
        <p:nvSpPr>
          <p:cNvPr id="9" name="Rectangle 5">
            <a:extLst>
              <a:ext uri="{FF2B5EF4-FFF2-40B4-BE49-F238E27FC236}">
                <a16:creationId xmlns:a16="http://schemas.microsoft.com/office/drawing/2014/main" id="{464ECE4F-B79F-48F7-BCB3-3572F5A11D0B}"/>
              </a:ext>
            </a:extLst>
          </p:cNvPr>
          <p:cNvSpPr>
            <a:spLocks noChangeArrowheads="1"/>
          </p:cNvSpPr>
          <p:nvPr/>
        </p:nvSpPr>
        <p:spPr bwMode="auto">
          <a:xfrm>
            <a:off x="1337068" y="2095365"/>
            <a:ext cx="759300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FontTx/>
              <a:buNone/>
            </a:pPr>
            <a:r>
              <a:rPr lang="en-US" sz="2800"/>
              <a:t>- Nhân vật mèo kêu “ Grừ, Grừ, … lạnh quá!”</a:t>
            </a:r>
            <a:endParaRPr lang="vi-VN" sz="2800" dirty="0"/>
          </a:p>
        </p:txBody>
      </p:sp>
      <p:sp>
        <p:nvSpPr>
          <p:cNvPr id="10" name="Rectangle 5">
            <a:extLst>
              <a:ext uri="{FF2B5EF4-FFF2-40B4-BE49-F238E27FC236}">
                <a16:creationId xmlns:a16="http://schemas.microsoft.com/office/drawing/2014/main" id="{5550D68E-B7AB-41C8-A772-967AD0751C21}"/>
              </a:ext>
            </a:extLst>
          </p:cNvPr>
          <p:cNvSpPr>
            <a:spLocks noChangeArrowheads="1"/>
          </p:cNvSpPr>
          <p:nvPr/>
        </p:nvSpPr>
        <p:spPr bwMode="auto">
          <a:xfrm>
            <a:off x="1337068" y="2682875"/>
            <a:ext cx="759300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FontTx/>
              <a:buNone/>
            </a:pPr>
            <a:r>
              <a:rPr lang="en-US" sz="2800"/>
              <a:t>- Nhân vật mèo kêu “ Lò sưởi ở đâu nhỉ!”</a:t>
            </a:r>
            <a:endParaRPr lang="vi-VN" sz="2800" dirty="0"/>
          </a:p>
        </p:txBody>
      </p:sp>
      <p:sp>
        <p:nvSpPr>
          <p:cNvPr id="11" name="Rectangle 5">
            <a:extLst>
              <a:ext uri="{FF2B5EF4-FFF2-40B4-BE49-F238E27FC236}">
                <a16:creationId xmlns:a16="http://schemas.microsoft.com/office/drawing/2014/main" id="{0A650B47-DE7D-4129-943F-CC06F9040756}"/>
              </a:ext>
            </a:extLst>
          </p:cNvPr>
          <p:cNvSpPr>
            <a:spLocks noChangeArrowheads="1"/>
          </p:cNvSpPr>
          <p:nvPr/>
        </p:nvSpPr>
        <p:spPr bwMode="auto">
          <a:xfrm>
            <a:off x="1337068" y="3884363"/>
            <a:ext cx="759300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FontTx/>
              <a:buNone/>
            </a:pPr>
            <a:r>
              <a:rPr lang="en-US" sz="2800"/>
              <a:t>- Nhân vật mèo kêu “Không có cái nào”</a:t>
            </a:r>
            <a:endParaRPr lang="vi-VN" sz="2800" dirty="0"/>
          </a:p>
        </p:txBody>
      </p:sp>
      <p:sp>
        <p:nvSpPr>
          <p:cNvPr id="12" name="Rectangle 5">
            <a:extLst>
              <a:ext uri="{FF2B5EF4-FFF2-40B4-BE49-F238E27FC236}">
                <a16:creationId xmlns:a16="http://schemas.microsoft.com/office/drawing/2014/main" id="{399563D7-2BF8-408A-A691-79A61BA101F5}"/>
              </a:ext>
            </a:extLst>
          </p:cNvPr>
          <p:cNvSpPr>
            <a:spLocks noChangeArrowheads="1"/>
          </p:cNvSpPr>
          <p:nvPr/>
        </p:nvSpPr>
        <p:spPr bwMode="auto">
          <a:xfrm>
            <a:off x="1337068" y="3305154"/>
            <a:ext cx="759300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FontTx/>
              <a:buNone/>
            </a:pPr>
            <a:r>
              <a:rPr lang="en-US" sz="2800"/>
              <a:t>- Nhân vật mèo kêu chạy một đoạn. (10 bước)</a:t>
            </a:r>
            <a:endParaRPr lang="vi-VN" sz="2800" dirty="0"/>
          </a:p>
        </p:txBody>
      </p:sp>
      <p:sp>
        <p:nvSpPr>
          <p:cNvPr id="13" name="Rectangle 5">
            <a:extLst>
              <a:ext uri="{FF2B5EF4-FFF2-40B4-BE49-F238E27FC236}">
                <a16:creationId xmlns:a16="http://schemas.microsoft.com/office/drawing/2014/main" id="{C79D060B-F53A-43AB-92BC-2131297A2A68}"/>
              </a:ext>
            </a:extLst>
          </p:cNvPr>
          <p:cNvSpPr>
            <a:spLocks noChangeArrowheads="1"/>
          </p:cNvSpPr>
          <p:nvPr/>
        </p:nvSpPr>
        <p:spPr bwMode="auto">
          <a:xfrm>
            <a:off x="1337068" y="758184"/>
            <a:ext cx="659459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sz="2800" b="1">
                <a:solidFill>
                  <a:srgbClr val="FF0000"/>
                </a:solidFill>
              </a:rPr>
              <a:t>MỘT ĐOẠN KỊCH BẢN</a:t>
            </a:r>
            <a:endParaRPr lang="vi-VN" sz="2800" b="1" dirty="0">
              <a:solidFill>
                <a:srgbClr val="FF0000"/>
              </a:solidFill>
            </a:endParaRPr>
          </a:p>
        </p:txBody>
      </p:sp>
      <p:sp>
        <p:nvSpPr>
          <p:cNvPr id="14" name="Rectangle: Rounded Corners 13">
            <a:extLst>
              <a:ext uri="{FF2B5EF4-FFF2-40B4-BE49-F238E27FC236}">
                <a16:creationId xmlns:a16="http://schemas.microsoft.com/office/drawing/2014/main" id="{C03E692E-ED2F-4FC9-AB18-CB87615A88C2}"/>
              </a:ext>
            </a:extLst>
          </p:cNvPr>
          <p:cNvSpPr/>
          <p:nvPr/>
        </p:nvSpPr>
        <p:spPr>
          <a:xfrm>
            <a:off x="0" y="0"/>
            <a:ext cx="9144000" cy="122569"/>
          </a:xfrm>
          <a:prstGeom prst="roundRect">
            <a:avLst/>
          </a:prstGeom>
          <a:effectLst>
            <a:glow rad="101600">
              <a:schemeClr val="accent6">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A3F771A-449B-4BFC-BCA8-34D83389A49D}"/>
              </a:ext>
            </a:extLst>
          </p:cNvPr>
          <p:cNvSpPr/>
          <p:nvPr/>
        </p:nvSpPr>
        <p:spPr>
          <a:xfrm>
            <a:off x="-43544" y="5020931"/>
            <a:ext cx="9187543" cy="122569"/>
          </a:xfrm>
          <a:prstGeom prst="roundRect">
            <a:avLst/>
          </a:prstGeom>
          <a:effectLst>
            <a:glow rad="101600">
              <a:schemeClr val="accent6">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12420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000"/>
                                        <p:tgtEl>
                                          <p:spTgt spid="13"/>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000"/>
                                        <p:tgtEl>
                                          <p:spTgt spid="8"/>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2000"/>
                                        <p:tgtEl>
                                          <p:spTgt spid="9"/>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2000"/>
                                        <p:tgtEl>
                                          <p:spTgt spid="10"/>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2000"/>
                                        <p:tgtEl>
                                          <p:spTgt spid="11"/>
                                        </p:tgtEl>
                                      </p:cBhvr>
                                    </p:animEffect>
                                  </p:childTnLst>
                                </p:cTn>
                              </p:par>
                            </p:childTnLst>
                          </p:cTn>
                        </p:par>
                        <p:par>
                          <p:cTn id="24" fill="hold">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enxan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4" y="0"/>
            <a:ext cx="928914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TOP 34 bài Nghị luận về tinh thần tự học siêu hay">
            <a:extLst>
              <a:ext uri="{FF2B5EF4-FFF2-40B4-BE49-F238E27FC236}">
                <a16:creationId xmlns:a16="http://schemas.microsoft.com/office/drawing/2014/main" id="{22769786-7392-42D2-988A-D2E15C5B22A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37" b="95368" l="4429" r="98571">
                        <a14:foregroundMark x1="4571" y1="63488" x2="6429" y2="74932"/>
                        <a14:foregroundMark x1="27857" y1="82289" x2="36571" y2="94005"/>
                        <a14:foregroundMark x1="36571" y1="94005" x2="63286" y2="91553"/>
                        <a14:foregroundMark x1="63286" y1="91553" x2="64429" y2="91553"/>
                        <a14:foregroundMark x1="19714" y1="94005" x2="28286" y2="95640"/>
                        <a14:foregroundMark x1="78821" y1="78910" x2="79000" y2="80926"/>
                        <a14:foregroundMark x1="95286" y1="66485" x2="98571" y2="74387"/>
                        <a14:foregroundMark x1="28429" y1="44414" x2="28429" y2="44414"/>
                        <a14:foregroundMark x1="46286" y1="43597" x2="46286" y2="43597"/>
                        <a14:foregroundMark x1="48429" y1="66213" x2="48429" y2="66213"/>
                        <a14:foregroundMark x1="16429" y1="31335" x2="16429" y2="31335"/>
                        <a14:foregroundMark x1="78571" y1="33787" x2="78571" y2="33787"/>
                        <a14:foregroundMark x1="12571" y1="78202" x2="12571" y2="78202"/>
                        <a14:foregroundMark x1="20857" y1="47411" x2="20857" y2="47411"/>
                        <a14:backgroundMark x1="77714" y1="78202" x2="77714" y2="78202"/>
                        <a14:backgroundMark x1="78571" y1="68120" x2="78571" y2="68120"/>
                        <a14:backgroundMark x1="77714" y1="65668" x2="77714" y2="65668"/>
                        <a14:backgroundMark x1="73286" y1="73297" x2="73286" y2="73297"/>
                        <a14:backgroundMark x1="77714" y1="77657" x2="77714" y2="77657"/>
                        <a14:backgroundMark x1="76949" y1="75882" x2="77000" y2="79019"/>
                        <a14:backgroundMark x1="76714" y1="61580" x2="76827" y2="68460"/>
                        <a14:backgroundMark x1="78311" y1="68824" x2="78857" y2="64578"/>
                        <a14:backgroundMark x1="77000" y1="79019" x2="77416" y2="75783"/>
                        <a14:backgroundMark x1="78857" y1="64578" x2="78571" y2="63488"/>
                        <a14:backgroundMark x1="74857" y1="53134" x2="74857" y2="53134"/>
                        <a14:backgroundMark x1="74143" y1="59401" x2="74143" y2="59401"/>
                        <a14:backgroundMark x1="73571" y1="62670" x2="73571" y2="62670"/>
                        <a14:backgroundMark x1="72571" y1="65395" x2="72571" y2="65395"/>
                        <a14:backgroundMark x1="20857" y1="58311" x2="26286" y2="67030"/>
                        <a14:backgroundMark x1="21000" y1="74387" x2="26429" y2="73297"/>
                        <a14:backgroundMark x1="24714" y1="56676" x2="28000" y2="61580"/>
                        <a14:backgroundMark x1="22143" y1="63488" x2="25000" y2="73297"/>
                        <a14:backgroundMark x1="74143" y1="71935" x2="77429" y2="74387"/>
                        <a14:backgroundMark x1="21714" y1="99183" x2="21714" y2="99183"/>
                        <a14:backgroundMark x1="74000" y1="99728" x2="74000" y2="99728"/>
                      </a14:backgroundRemoval>
                    </a14:imgEffect>
                  </a14:imgLayer>
                </a14:imgProps>
              </a:ext>
              <a:ext uri="{28A0092B-C50C-407E-A947-70E740481C1C}">
                <a14:useLocalDpi xmlns:a14="http://schemas.microsoft.com/office/drawing/2010/main" val="0"/>
              </a:ext>
            </a:extLst>
          </a:blip>
          <a:srcRect/>
          <a:stretch>
            <a:fillRect/>
          </a:stretch>
        </p:blipFill>
        <p:spPr bwMode="auto">
          <a:xfrm>
            <a:off x="1381122" y="2193341"/>
            <a:ext cx="5627007" cy="2950159"/>
          </a:xfrm>
          <a:prstGeom prst="rect">
            <a:avLst/>
          </a:prstGeom>
          <a:noFill/>
          <a:extLst>
            <a:ext uri="{909E8E84-426E-40DD-AFC4-6F175D3DCCD1}">
              <a14:hiddenFill xmlns:a14="http://schemas.microsoft.com/office/drawing/2010/main">
                <a:solidFill>
                  <a:srgbClr val="FFFFFF"/>
                </a:solidFill>
              </a14:hiddenFill>
            </a:ext>
          </a:extLst>
        </p:spPr>
      </p:pic>
      <p:sp>
        <p:nvSpPr>
          <p:cNvPr id="4" name="WordArt 23"/>
          <p:cNvSpPr>
            <a:spLocks noChangeArrowheads="1" noChangeShapeType="1" noTextEdit="1"/>
          </p:cNvSpPr>
          <p:nvPr/>
        </p:nvSpPr>
        <p:spPr bwMode="auto">
          <a:xfrm>
            <a:off x="1059543" y="1349829"/>
            <a:ext cx="7373258" cy="1240095"/>
          </a:xfrm>
          <a:prstGeom prst="rect">
            <a:avLst/>
          </a:prstGeom>
        </p:spPr>
        <p:txBody>
          <a:bodyPr wrap="none" fromWordArt="1">
            <a:prstTxWarp prst="textPlain">
              <a:avLst>
                <a:gd name="adj" fmla="val 50000"/>
              </a:avLst>
            </a:prstTxWarp>
          </a:bodyPr>
          <a:lstStyle/>
          <a:p>
            <a:pPr algn="ctr"/>
            <a:r>
              <a:rPr lang="en-US" sz="3200" b="1" kern="10" dirty="0">
                <a:ln w="19050">
                  <a:solidFill>
                    <a:schemeClr val="accent6">
                      <a:lumMod val="40000"/>
                      <a:lumOff val="60000"/>
                    </a:schemeClr>
                  </a:solidFill>
                  <a:round/>
                  <a:headEnd/>
                  <a:tailEnd/>
                </a:ln>
                <a:solidFill>
                  <a:srgbClr val="00B05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377086103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FAEFD401-415C-4908-8C58-C62C014B0D9F}"/>
              </a:ext>
            </a:extLst>
          </p:cNvPr>
          <p:cNvSpPr/>
          <p:nvPr/>
        </p:nvSpPr>
        <p:spPr>
          <a:xfrm>
            <a:off x="36038" y="1279979"/>
            <a:ext cx="9144000" cy="79828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6EDC2C3-3C87-4F23-948D-336942F7D613}"/>
              </a:ext>
            </a:extLst>
          </p:cNvPr>
          <p:cNvSpPr/>
          <p:nvPr/>
        </p:nvSpPr>
        <p:spPr>
          <a:xfrm>
            <a:off x="355599" y="1417512"/>
            <a:ext cx="8919029" cy="523220"/>
          </a:xfrm>
          <a:prstGeom prst="rect">
            <a:avLst/>
          </a:prstGeom>
        </p:spPr>
        <p:txBody>
          <a:bodyPr wrap="square">
            <a:spAutoFit/>
          </a:bodyPr>
          <a:lstStyle/>
          <a:p>
            <a:pPr lvl="0">
              <a:spcBef>
                <a:spcPct val="50000"/>
              </a:spcBef>
              <a:defRPr/>
            </a:pPr>
            <a:r>
              <a:rPr lang="en-US" sz="2800" b="1">
                <a:solidFill>
                  <a:prstClr val="white"/>
                </a:solidFill>
                <a:latin typeface="Times New Roman" panose="02020603050405020304" pitchFamily="18" charset="0"/>
                <a:cs typeface="Times New Roman" panose="02020603050405020304" pitchFamily="18" charset="0"/>
              </a:rPr>
              <a:t>1. Tuần tự trong kịch bản và tuần tự trong thuật toán</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28BAEB9E-B55E-462A-9C42-15F778210B94}"/>
              </a:ext>
            </a:extLst>
          </p:cNvPr>
          <p:cNvSpPr/>
          <p:nvPr/>
        </p:nvSpPr>
        <p:spPr>
          <a:xfrm>
            <a:off x="36038" y="2571750"/>
            <a:ext cx="9144000" cy="79828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F261C90-4DBB-473B-9BCE-FCDF6A42EDDC}"/>
              </a:ext>
            </a:extLst>
          </p:cNvPr>
          <p:cNvSpPr/>
          <p:nvPr/>
        </p:nvSpPr>
        <p:spPr>
          <a:xfrm>
            <a:off x="355598" y="2737304"/>
            <a:ext cx="8919029" cy="523220"/>
          </a:xfrm>
          <a:prstGeom prst="rect">
            <a:avLst/>
          </a:prstGeom>
        </p:spPr>
        <p:txBody>
          <a:bodyPr wrap="square">
            <a:spAutoFit/>
          </a:bodyPr>
          <a:lstStyle/>
          <a:p>
            <a:pPr lvl="0">
              <a:spcBef>
                <a:spcPct val="50000"/>
              </a:spcBef>
              <a:defRPr/>
            </a:pPr>
            <a:r>
              <a:rPr lang="vi-VN" sz="2800" b="1">
                <a:solidFill>
                  <a:prstClr val="white"/>
                </a:solidFill>
                <a:latin typeface="Times New Roman" panose="02020603050405020304" pitchFamily="18" charset="0"/>
                <a:cs typeface="Times New Roman" panose="02020603050405020304" pitchFamily="18" charset="0"/>
              </a:rPr>
              <a:t>2. Thể hiện thuật toán bằng chương trình</a:t>
            </a:r>
            <a:endParaRPr lang="vi-VN" sz="2800" b="1" dirty="0">
              <a:solidFill>
                <a:prstClr val="white"/>
              </a:solidFill>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0F365DF6-E777-4B6F-9F2A-98F73645E080}"/>
              </a:ext>
            </a:extLst>
          </p:cNvPr>
          <p:cNvSpPr/>
          <p:nvPr/>
        </p:nvSpPr>
        <p:spPr>
          <a:xfrm>
            <a:off x="0" y="0"/>
            <a:ext cx="9144000" cy="122569"/>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CC265407-2D69-4EA3-81E8-CE79B9BECF33}"/>
              </a:ext>
            </a:extLst>
          </p:cNvPr>
          <p:cNvSpPr/>
          <p:nvPr/>
        </p:nvSpPr>
        <p:spPr>
          <a:xfrm>
            <a:off x="-43544" y="5020931"/>
            <a:ext cx="9187543" cy="122569"/>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12233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9D7CB9A-B694-43E6-AD47-2B59CB230D7E}"/>
              </a:ext>
            </a:extLst>
          </p:cNvPr>
          <p:cNvSpPr/>
          <p:nvPr/>
        </p:nvSpPr>
        <p:spPr>
          <a:xfrm>
            <a:off x="0" y="0"/>
            <a:ext cx="9144000" cy="79828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E0BCE39-F13B-41FD-9993-FDA190CE28CC}"/>
              </a:ext>
            </a:extLst>
          </p:cNvPr>
          <p:cNvSpPr/>
          <p:nvPr/>
        </p:nvSpPr>
        <p:spPr>
          <a:xfrm>
            <a:off x="224971" y="137533"/>
            <a:ext cx="8919029" cy="523220"/>
          </a:xfrm>
          <a:prstGeom prst="rect">
            <a:avLst/>
          </a:prstGeom>
        </p:spPr>
        <p:txBody>
          <a:bodyPr wrap="square">
            <a:spAutoFit/>
          </a:bodyPr>
          <a:lstStyle/>
          <a:p>
            <a:pPr lvl="0">
              <a:spcBef>
                <a:spcPct val="50000"/>
              </a:spcBef>
              <a:defRPr/>
            </a:pPr>
            <a:r>
              <a:rPr lang="en-US" sz="2800" b="1">
                <a:solidFill>
                  <a:prstClr val="white"/>
                </a:solidFill>
                <a:latin typeface="Times New Roman" panose="02020603050405020304" pitchFamily="18" charset="0"/>
                <a:cs typeface="Times New Roman" panose="02020603050405020304" pitchFamily="18" charset="0"/>
              </a:rPr>
              <a:t>1. Tuần tự trong kịch bản và tuần tự trong thuật toán</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F051E63-D253-4E3A-8D32-E03898E78595}"/>
              </a:ext>
            </a:extLst>
          </p:cNvPr>
          <p:cNvSpPr/>
          <p:nvPr/>
        </p:nvSpPr>
        <p:spPr>
          <a:xfrm>
            <a:off x="-43544" y="5020931"/>
            <a:ext cx="9187543" cy="12256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F771745-B97E-4E8C-BAD0-2F2FEFE41E39}"/>
              </a:ext>
            </a:extLst>
          </p:cNvPr>
          <p:cNvGrpSpPr/>
          <p:nvPr/>
        </p:nvGrpSpPr>
        <p:grpSpPr>
          <a:xfrm>
            <a:off x="1103086" y="798286"/>
            <a:ext cx="7387771" cy="2249714"/>
            <a:chOff x="1103086" y="798286"/>
            <a:chExt cx="7387771" cy="2249714"/>
          </a:xfrm>
        </p:grpSpPr>
        <p:sp>
          <p:nvSpPr>
            <p:cNvPr id="6" name="Thought Bubble: Cloud 5">
              <a:extLst>
                <a:ext uri="{FF2B5EF4-FFF2-40B4-BE49-F238E27FC236}">
                  <a16:creationId xmlns:a16="http://schemas.microsoft.com/office/drawing/2014/main" id="{D6569A2F-CB97-4B08-B56F-E5FBEF16D942}"/>
                </a:ext>
              </a:extLst>
            </p:cNvPr>
            <p:cNvSpPr/>
            <p:nvPr/>
          </p:nvSpPr>
          <p:spPr bwMode="auto">
            <a:xfrm>
              <a:off x="1103086" y="798286"/>
              <a:ext cx="7387771" cy="2249714"/>
            </a:xfrm>
            <a:prstGeom prst="cloudCallout">
              <a:avLst>
                <a:gd name="adj1" fmla="val -42158"/>
                <a:gd name="adj2" fmla="val 75928"/>
              </a:avLst>
            </a:prstGeom>
            <a:solidFill>
              <a:schemeClr val="accent6"/>
            </a:solidFill>
            <a:ln>
              <a:headEnd type="none" w="med" len="med"/>
              <a:tailEnd type="none" w="med" len="med"/>
            </a:ln>
            <a:effectLst>
              <a:glow rad="101600">
                <a:schemeClr val="accent4">
                  <a:satMod val="175000"/>
                  <a:alpha val="40000"/>
                </a:schemeClr>
              </a:glow>
            </a:effectLst>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5" name="Rectangle 4">
              <a:extLst>
                <a:ext uri="{FF2B5EF4-FFF2-40B4-BE49-F238E27FC236}">
                  <a16:creationId xmlns:a16="http://schemas.microsoft.com/office/drawing/2014/main" id="{03DE2989-B3FC-4DB3-AFB0-A75251A249E1}"/>
                </a:ext>
              </a:extLst>
            </p:cNvPr>
            <p:cNvSpPr/>
            <p:nvPr/>
          </p:nvSpPr>
          <p:spPr>
            <a:xfrm>
              <a:off x="1770744" y="1186755"/>
              <a:ext cx="6270170" cy="1384995"/>
            </a:xfrm>
            <a:prstGeom prst="rect">
              <a:avLst/>
            </a:prstGeom>
          </p:spPr>
          <p:txBody>
            <a:bodyPr wrap="square">
              <a:spAutoFit/>
            </a:bodyPr>
            <a:lstStyle/>
            <a:p>
              <a:pPr lvl="0" algn="ctr"/>
              <a:r>
                <a:rPr lang="en-US" sz="2800">
                  <a:solidFill>
                    <a:prstClr val="black"/>
                  </a:solidFill>
                  <a:latin typeface="Times New Roman" panose="02020603050405020304" pitchFamily="18" charset="0"/>
                  <a:cs typeface="Times New Roman" panose="02020603050405020304" pitchFamily="18" charset="0"/>
                </a:rPr>
                <a:t>Em hãy </a:t>
              </a:r>
              <a:r>
                <a:rPr lang="vi-VN" sz="2800">
                  <a:solidFill>
                    <a:prstClr val="black"/>
                  </a:solidFill>
                  <a:latin typeface="Times New Roman" panose="02020603050405020304" pitchFamily="18" charset="0"/>
                  <a:cs typeface="Times New Roman" panose="02020603050405020304" pitchFamily="18" charset="0"/>
                </a:rPr>
                <a:t>mô tả thuật toán thông qua kịch bản </a:t>
              </a:r>
              <a:r>
                <a:rPr lang="vi-VN" sz="2800" b="1" i="1">
                  <a:solidFill>
                    <a:prstClr val="black"/>
                  </a:solidFill>
                  <a:latin typeface="Times New Roman" panose="02020603050405020304" pitchFamily="18" charset="0"/>
                  <a:cs typeface="Times New Roman" panose="02020603050405020304" pitchFamily="18" charset="0"/>
                </a:rPr>
                <a:t>hình 1 </a:t>
              </a:r>
              <a:r>
                <a:rPr lang="vi-VN" sz="2800">
                  <a:solidFill>
                    <a:prstClr val="black"/>
                  </a:solidFill>
                  <a:latin typeface="Times New Roman" panose="02020603050405020304" pitchFamily="18" charset="0"/>
                  <a:cs typeface="Times New Roman" panose="02020603050405020304" pitchFamily="18" charset="0"/>
                </a:rPr>
                <a:t>bằng cách liệt kê các bước</a:t>
              </a:r>
              <a:r>
                <a:rPr lang="en-US" sz="2800">
                  <a:solidFill>
                    <a:prstClr val="black"/>
                  </a:solidFill>
                  <a:latin typeface="Times New Roman" panose="02020603050405020304" pitchFamily="18" charset="0"/>
                  <a:cs typeface="Times New Roman" panose="02020603050405020304" pitchFamily="18" charset="0"/>
                </a:rPr>
                <a:t> trong phiếu học tập số 1 dưới đây.</a:t>
              </a:r>
              <a:endParaRPr lang="en-US" sz="2800" dirty="0">
                <a:solidFill>
                  <a:prstClr val="black"/>
                </a:solidFill>
                <a:latin typeface="Times New Roman" panose="02020603050405020304" pitchFamily="18" charset="0"/>
                <a:cs typeface="Times New Roman" panose="02020603050405020304" pitchFamily="18" charset="0"/>
              </a:endParaRPr>
            </a:p>
          </p:txBody>
        </p:sp>
      </p:grpSp>
      <p:pic>
        <p:nvPicPr>
          <p:cNvPr id="7" name="Picture 2">
            <a:extLst>
              <a:ext uri="{FF2B5EF4-FFF2-40B4-BE49-F238E27FC236}">
                <a16:creationId xmlns:a16="http://schemas.microsoft.com/office/drawing/2014/main" id="{C5BF2150-52BD-434B-94C4-A085EB14CAB5}"/>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795" b="99872" l="4167" r="56167">
                        <a14:foregroundMark x1="14917" y1="14615" x2="13417" y2="10128"/>
                        <a14:foregroundMark x1="36000" y1="12051" x2="36167" y2="7051"/>
                        <a14:foregroundMark x1="25667" y1="31923" x2="30167" y2="30000"/>
                        <a14:foregroundMark x1="42500" y1="26026" x2="40333" y2="37821"/>
                        <a14:foregroundMark x1="18500" y1="55513" x2="15667" y2="66154"/>
                        <a14:foregroundMark x1="11250" y1="68333" x2="18917" y2="75897"/>
                        <a14:foregroundMark x1="18917" y1="75897" x2="19250" y2="75897"/>
                        <a14:foregroundMark x1="26167" y1="90769" x2="25083" y2="97692"/>
                        <a14:foregroundMark x1="25083" y1="97692" x2="24750" y2="97692"/>
                        <a14:foregroundMark x1="32917" y1="99615" x2="36000" y2="99359"/>
                        <a14:foregroundMark x1="4167" y1="35000" x2="5667" y2="35897"/>
                        <a14:foregroundMark x1="52750" y1="38462" x2="56167" y2="36154"/>
                        <a14:foregroundMark x1="23417" y1="99359" x2="24000" y2="99615"/>
                        <a14:foregroundMark x1="27833" y1="99872" x2="25667" y2="99872"/>
                        <a14:foregroundMark x1="34167" y1="99615" x2="36333" y2="99872"/>
                        <a14:backgroundMark x1="50917" y1="30769" x2="49833" y2="33077"/>
                        <a14:backgroundMark x1="7417" y1="43077" x2="7417" y2="43077"/>
                      </a14:backgroundRemoval>
                    </a14:imgEffect>
                  </a14:imgLayer>
                </a14:imgProps>
              </a:ext>
              <a:ext uri="{28A0092B-C50C-407E-A947-70E740481C1C}">
                <a14:useLocalDpi xmlns:a14="http://schemas.microsoft.com/office/drawing/2010/main" val="0"/>
              </a:ext>
            </a:extLst>
          </a:blip>
          <a:srcRect l="2711" t="4873" r="42177" b="-257"/>
          <a:stretch/>
        </p:blipFill>
        <p:spPr bwMode="auto">
          <a:xfrm>
            <a:off x="152407" y="2941864"/>
            <a:ext cx="1879032" cy="211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15056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23A9D31-9072-47EE-AF15-8166CBBCE19C}"/>
              </a:ext>
            </a:extLst>
          </p:cNvPr>
          <p:cNvSpPr/>
          <p:nvPr/>
        </p:nvSpPr>
        <p:spPr>
          <a:xfrm>
            <a:off x="0" y="0"/>
            <a:ext cx="9144000" cy="870857"/>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536266586"/>
              </p:ext>
            </p:extLst>
          </p:nvPr>
        </p:nvGraphicFramePr>
        <p:xfrm>
          <a:off x="275772" y="1136513"/>
          <a:ext cx="8592456" cy="3782779"/>
        </p:xfrm>
        <a:graphic>
          <a:graphicData uri="http://schemas.openxmlformats.org/drawingml/2006/table">
            <a:tbl>
              <a:tblPr firstRow="1" firstCol="1" bandRow="1">
                <a:tableStyleId>{5940675A-B579-460E-94D1-54222C63F5DA}</a:tableStyleId>
              </a:tblPr>
              <a:tblGrid>
                <a:gridCol w="1137135">
                  <a:extLst>
                    <a:ext uri="{9D8B030D-6E8A-4147-A177-3AD203B41FA5}">
                      <a16:colId xmlns:a16="http://schemas.microsoft.com/office/drawing/2014/main" val="20000"/>
                    </a:ext>
                  </a:extLst>
                </a:gridCol>
                <a:gridCol w="7455321">
                  <a:extLst>
                    <a:ext uri="{9D8B030D-6E8A-4147-A177-3AD203B41FA5}">
                      <a16:colId xmlns:a16="http://schemas.microsoft.com/office/drawing/2014/main" val="20001"/>
                    </a:ext>
                  </a:extLst>
                </a:gridCol>
              </a:tblGrid>
              <a:tr h="540397">
                <a:tc>
                  <a:txBody>
                    <a:bodyPr/>
                    <a:lstStyle/>
                    <a:p>
                      <a:pPr algn="just">
                        <a:lnSpc>
                          <a:spcPct val="107000"/>
                        </a:lnSpc>
                        <a:spcBef>
                          <a:spcPts val="600"/>
                        </a:spcBef>
                        <a:spcAft>
                          <a:spcPts val="300"/>
                        </a:spcAft>
                      </a:pPr>
                      <a:r>
                        <a:rPr lang="en-US" sz="2400" dirty="0" err="1">
                          <a:ln>
                            <a:noFill/>
                          </a:ln>
                          <a:effectLst/>
                        </a:rPr>
                        <a:t>Bước</a:t>
                      </a:r>
                      <a:endParaRPr lang="en-US" sz="2400" dirty="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300"/>
                        </a:spcAft>
                      </a:pPr>
                      <a:r>
                        <a:rPr lang="en-US" sz="2400" dirty="0" err="1">
                          <a:ln>
                            <a:noFill/>
                          </a:ln>
                          <a:effectLst/>
                        </a:rPr>
                        <a:t>Các</a:t>
                      </a:r>
                      <a:r>
                        <a:rPr lang="en-US" sz="2400" dirty="0">
                          <a:ln>
                            <a:noFill/>
                          </a:ln>
                          <a:effectLst/>
                        </a:rPr>
                        <a:t> </a:t>
                      </a:r>
                      <a:r>
                        <a:rPr lang="en-US" sz="2400" dirty="0" err="1">
                          <a:ln>
                            <a:noFill/>
                          </a:ln>
                          <a:effectLst/>
                        </a:rPr>
                        <a:t>hoạt</a:t>
                      </a:r>
                      <a:r>
                        <a:rPr lang="en-US" sz="2400" dirty="0">
                          <a:ln>
                            <a:noFill/>
                          </a:ln>
                          <a:effectLst/>
                        </a:rPr>
                        <a:t> </a:t>
                      </a:r>
                      <a:r>
                        <a:rPr lang="en-US" sz="2400" dirty="0" err="1">
                          <a:ln>
                            <a:noFill/>
                          </a:ln>
                          <a:effectLst/>
                        </a:rPr>
                        <a:t>động</a:t>
                      </a:r>
                      <a:endParaRPr lang="en-US" sz="2400" dirty="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40397">
                <a:tc>
                  <a:txBody>
                    <a:bodyPr/>
                    <a:lstStyle/>
                    <a:p>
                      <a:pPr algn="ctr">
                        <a:lnSpc>
                          <a:spcPct val="107000"/>
                        </a:lnSpc>
                        <a:spcBef>
                          <a:spcPts val="600"/>
                        </a:spcBef>
                        <a:spcAft>
                          <a:spcPts val="300"/>
                        </a:spcAft>
                      </a:pPr>
                      <a:r>
                        <a:rPr lang="en-US" sz="2400" dirty="0">
                          <a:ln>
                            <a:noFill/>
                          </a:ln>
                          <a:effectLst/>
                        </a:rPr>
                        <a:t>1.</a:t>
                      </a:r>
                      <a:endParaRPr lang="en-US" sz="2400" dirty="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300"/>
                        </a:spcAft>
                      </a:pPr>
                      <a:r>
                        <a:rPr lang="en-US" sz="2400" dirty="0">
                          <a:ln>
                            <a:noFill/>
                          </a:ln>
                          <a:effectLst/>
                        </a:rPr>
                        <a:t>a. </a:t>
                      </a:r>
                      <a:r>
                        <a:rPr lang="en-US" sz="2400" dirty="0" err="1">
                          <a:ln>
                            <a:noFill/>
                          </a:ln>
                          <a:effectLst/>
                        </a:rPr>
                        <a:t>Nhân</a:t>
                      </a:r>
                      <a:r>
                        <a:rPr lang="en-US" sz="2400" dirty="0">
                          <a:ln>
                            <a:noFill/>
                          </a:ln>
                          <a:effectLst/>
                        </a:rPr>
                        <a:t> </a:t>
                      </a:r>
                      <a:r>
                        <a:rPr lang="en-US" sz="2400" dirty="0" err="1">
                          <a:ln>
                            <a:noFill/>
                          </a:ln>
                          <a:effectLst/>
                        </a:rPr>
                        <a:t>vật</a:t>
                      </a:r>
                      <a:r>
                        <a:rPr lang="en-US" sz="2400" dirty="0">
                          <a:ln>
                            <a:noFill/>
                          </a:ln>
                          <a:effectLst/>
                        </a:rPr>
                        <a:t> </a:t>
                      </a:r>
                      <a:r>
                        <a:rPr lang="en-US" sz="2400" dirty="0" err="1">
                          <a:ln>
                            <a:noFill/>
                          </a:ln>
                          <a:effectLst/>
                        </a:rPr>
                        <a:t>Mèo</a:t>
                      </a:r>
                      <a:r>
                        <a:rPr lang="en-US" sz="2400" dirty="0">
                          <a:ln>
                            <a:noFill/>
                          </a:ln>
                          <a:effectLst/>
                        </a:rPr>
                        <a:t> </a:t>
                      </a:r>
                      <a:r>
                        <a:rPr lang="en-US" sz="2400" dirty="0" err="1">
                          <a:ln>
                            <a:noFill/>
                          </a:ln>
                          <a:effectLst/>
                        </a:rPr>
                        <a:t>chạy</a:t>
                      </a:r>
                      <a:r>
                        <a:rPr lang="en-US" sz="2400" dirty="0">
                          <a:ln>
                            <a:noFill/>
                          </a:ln>
                          <a:effectLst/>
                        </a:rPr>
                        <a:t> </a:t>
                      </a:r>
                      <a:r>
                        <a:rPr lang="en-US" sz="2400" dirty="0" err="1">
                          <a:ln>
                            <a:noFill/>
                          </a:ln>
                          <a:effectLst/>
                        </a:rPr>
                        <a:t>một</a:t>
                      </a:r>
                      <a:r>
                        <a:rPr lang="en-US" sz="2400" dirty="0">
                          <a:ln>
                            <a:noFill/>
                          </a:ln>
                          <a:effectLst/>
                        </a:rPr>
                        <a:t> </a:t>
                      </a:r>
                      <a:r>
                        <a:rPr lang="en-US" sz="2400" dirty="0" err="1">
                          <a:ln>
                            <a:noFill/>
                          </a:ln>
                          <a:effectLst/>
                        </a:rPr>
                        <a:t>đoạn</a:t>
                      </a:r>
                      <a:r>
                        <a:rPr lang="en-US" sz="2400" dirty="0">
                          <a:ln>
                            <a:noFill/>
                          </a:ln>
                          <a:effectLst/>
                        </a:rPr>
                        <a:t> (10 </a:t>
                      </a:r>
                      <a:r>
                        <a:rPr lang="en-US" sz="2400" dirty="0" err="1">
                          <a:ln>
                            <a:noFill/>
                          </a:ln>
                          <a:effectLst/>
                        </a:rPr>
                        <a:t>bước</a:t>
                      </a:r>
                      <a:r>
                        <a:rPr lang="en-US" sz="2400" dirty="0">
                          <a:ln>
                            <a:noFill/>
                          </a:ln>
                          <a:effectLst/>
                        </a:rPr>
                        <a:t>)</a:t>
                      </a:r>
                      <a:endParaRPr lang="en-US" sz="2400" dirty="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40397">
                <a:tc>
                  <a:txBody>
                    <a:bodyPr/>
                    <a:lstStyle/>
                    <a:p>
                      <a:pPr algn="ctr">
                        <a:lnSpc>
                          <a:spcPct val="107000"/>
                        </a:lnSpc>
                        <a:spcBef>
                          <a:spcPts val="600"/>
                        </a:spcBef>
                        <a:spcAft>
                          <a:spcPts val="300"/>
                        </a:spcAft>
                      </a:pPr>
                      <a:r>
                        <a:rPr lang="en-US" sz="2400">
                          <a:ln>
                            <a:noFill/>
                          </a:ln>
                          <a:effectLst/>
                        </a:rPr>
                        <a:t>2.</a:t>
                      </a:r>
                      <a:endParaRPr lang="en-US" sz="240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300"/>
                        </a:spcAft>
                      </a:pPr>
                      <a:r>
                        <a:rPr lang="en-US" sz="2400" dirty="0">
                          <a:ln>
                            <a:noFill/>
                          </a:ln>
                          <a:effectLst/>
                        </a:rPr>
                        <a:t>b. </a:t>
                      </a:r>
                      <a:r>
                        <a:rPr lang="en-US" sz="2400" dirty="0" err="1">
                          <a:ln>
                            <a:noFill/>
                          </a:ln>
                          <a:effectLst/>
                        </a:rPr>
                        <a:t>Đặt</a:t>
                      </a:r>
                      <a:r>
                        <a:rPr lang="en-US" sz="2400" dirty="0">
                          <a:ln>
                            <a:noFill/>
                          </a:ln>
                          <a:effectLst/>
                        </a:rPr>
                        <a:t> </a:t>
                      </a:r>
                      <a:r>
                        <a:rPr lang="en-US" sz="2400" dirty="0" err="1">
                          <a:ln>
                            <a:noFill/>
                          </a:ln>
                          <a:effectLst/>
                        </a:rPr>
                        <a:t>nhân</a:t>
                      </a:r>
                      <a:r>
                        <a:rPr lang="en-US" sz="2400" dirty="0">
                          <a:ln>
                            <a:noFill/>
                          </a:ln>
                          <a:effectLst/>
                        </a:rPr>
                        <a:t> </a:t>
                      </a:r>
                      <a:r>
                        <a:rPr lang="en-US" sz="2400" dirty="0" err="1">
                          <a:ln>
                            <a:noFill/>
                          </a:ln>
                          <a:effectLst/>
                        </a:rPr>
                        <a:t>vật</a:t>
                      </a:r>
                      <a:r>
                        <a:rPr lang="en-US" sz="2400" dirty="0">
                          <a:ln>
                            <a:noFill/>
                          </a:ln>
                          <a:effectLst/>
                        </a:rPr>
                        <a:t> </a:t>
                      </a:r>
                      <a:r>
                        <a:rPr lang="en-US" sz="2400" dirty="0" err="1">
                          <a:ln>
                            <a:noFill/>
                          </a:ln>
                          <a:effectLst/>
                        </a:rPr>
                        <a:t>Mèo</a:t>
                      </a:r>
                      <a:r>
                        <a:rPr lang="en-US" sz="2400" dirty="0">
                          <a:ln>
                            <a:noFill/>
                          </a:ln>
                          <a:effectLst/>
                        </a:rPr>
                        <a:t> </a:t>
                      </a:r>
                      <a:r>
                        <a:rPr lang="en-US" sz="2400" dirty="0" err="1">
                          <a:ln>
                            <a:noFill/>
                          </a:ln>
                          <a:effectLst/>
                        </a:rPr>
                        <a:t>đứng</a:t>
                      </a:r>
                      <a:r>
                        <a:rPr lang="en-US" sz="2400" dirty="0">
                          <a:ln>
                            <a:noFill/>
                          </a:ln>
                          <a:effectLst/>
                        </a:rPr>
                        <a:t> </a:t>
                      </a:r>
                      <a:r>
                        <a:rPr lang="en-US" sz="2400" dirty="0" err="1">
                          <a:ln>
                            <a:noFill/>
                          </a:ln>
                          <a:effectLst/>
                        </a:rPr>
                        <a:t>bên</a:t>
                      </a:r>
                      <a:r>
                        <a:rPr lang="en-US" sz="2400" dirty="0">
                          <a:ln>
                            <a:noFill/>
                          </a:ln>
                          <a:effectLst/>
                        </a:rPr>
                        <a:t> </a:t>
                      </a:r>
                      <a:r>
                        <a:rPr lang="en-US" sz="2400" dirty="0" err="1">
                          <a:ln>
                            <a:noFill/>
                          </a:ln>
                          <a:effectLst/>
                        </a:rPr>
                        <a:t>trái</a:t>
                      </a:r>
                      <a:r>
                        <a:rPr lang="en-US" sz="2400" dirty="0">
                          <a:ln>
                            <a:noFill/>
                          </a:ln>
                          <a:effectLst/>
                        </a:rPr>
                        <a:t> </a:t>
                      </a:r>
                      <a:r>
                        <a:rPr lang="en-US" sz="2400" dirty="0" err="1">
                          <a:ln>
                            <a:noFill/>
                          </a:ln>
                          <a:effectLst/>
                        </a:rPr>
                        <a:t>căn</a:t>
                      </a:r>
                      <a:r>
                        <a:rPr lang="en-US" sz="2400" dirty="0">
                          <a:ln>
                            <a:noFill/>
                          </a:ln>
                          <a:effectLst/>
                        </a:rPr>
                        <a:t> </a:t>
                      </a:r>
                      <a:r>
                        <a:rPr lang="en-US" sz="2400" dirty="0" err="1">
                          <a:ln>
                            <a:noFill/>
                          </a:ln>
                          <a:effectLst/>
                        </a:rPr>
                        <a:t>phòng</a:t>
                      </a:r>
                      <a:endParaRPr lang="en-US" sz="2400" dirty="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40397">
                <a:tc>
                  <a:txBody>
                    <a:bodyPr/>
                    <a:lstStyle/>
                    <a:p>
                      <a:pPr algn="ctr">
                        <a:lnSpc>
                          <a:spcPct val="107000"/>
                        </a:lnSpc>
                        <a:spcBef>
                          <a:spcPts val="600"/>
                        </a:spcBef>
                        <a:spcAft>
                          <a:spcPts val="300"/>
                        </a:spcAft>
                      </a:pPr>
                      <a:r>
                        <a:rPr lang="en-US" sz="2400">
                          <a:ln>
                            <a:noFill/>
                          </a:ln>
                          <a:effectLst/>
                        </a:rPr>
                        <a:t>3.</a:t>
                      </a:r>
                      <a:endParaRPr lang="en-US" sz="240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300"/>
                        </a:spcAft>
                      </a:pPr>
                      <a:r>
                        <a:rPr lang="en-US" sz="2400" dirty="0">
                          <a:ln>
                            <a:noFill/>
                          </a:ln>
                          <a:effectLst/>
                        </a:rPr>
                        <a:t>c. </a:t>
                      </a:r>
                      <a:r>
                        <a:rPr lang="en-US" sz="2400" dirty="0" err="1">
                          <a:ln>
                            <a:noFill/>
                          </a:ln>
                          <a:effectLst/>
                        </a:rPr>
                        <a:t>Nhân</a:t>
                      </a:r>
                      <a:r>
                        <a:rPr lang="en-US" sz="2400" dirty="0">
                          <a:ln>
                            <a:noFill/>
                          </a:ln>
                          <a:effectLst/>
                        </a:rPr>
                        <a:t> </a:t>
                      </a:r>
                      <a:r>
                        <a:rPr lang="en-US" sz="2400" dirty="0" err="1">
                          <a:ln>
                            <a:noFill/>
                          </a:ln>
                          <a:effectLst/>
                        </a:rPr>
                        <a:t>vật</a:t>
                      </a:r>
                      <a:r>
                        <a:rPr lang="en-US" sz="2400" dirty="0">
                          <a:ln>
                            <a:noFill/>
                          </a:ln>
                          <a:effectLst/>
                        </a:rPr>
                        <a:t> </a:t>
                      </a:r>
                      <a:r>
                        <a:rPr lang="en-US" sz="2400" dirty="0" err="1">
                          <a:ln>
                            <a:noFill/>
                          </a:ln>
                          <a:effectLst/>
                        </a:rPr>
                        <a:t>Mèo</a:t>
                      </a:r>
                      <a:r>
                        <a:rPr lang="en-US" sz="2400" dirty="0">
                          <a:ln>
                            <a:noFill/>
                          </a:ln>
                          <a:effectLst/>
                        </a:rPr>
                        <a:t> </a:t>
                      </a:r>
                      <a:r>
                        <a:rPr lang="en-US" sz="2400" dirty="0" err="1">
                          <a:ln>
                            <a:noFill/>
                          </a:ln>
                          <a:effectLst/>
                        </a:rPr>
                        <a:t>kêu</a:t>
                      </a:r>
                      <a:r>
                        <a:rPr lang="en-US" sz="2400" dirty="0">
                          <a:ln>
                            <a:noFill/>
                          </a:ln>
                          <a:effectLst/>
                        </a:rPr>
                        <a:t>: </a:t>
                      </a:r>
                      <a:r>
                        <a:rPr lang="en-US" sz="2400" dirty="0" err="1">
                          <a:ln>
                            <a:noFill/>
                          </a:ln>
                          <a:effectLst/>
                        </a:rPr>
                        <a:t>Không</a:t>
                      </a:r>
                      <a:r>
                        <a:rPr lang="en-US" sz="2400" dirty="0">
                          <a:ln>
                            <a:noFill/>
                          </a:ln>
                          <a:effectLst/>
                        </a:rPr>
                        <a:t> </a:t>
                      </a:r>
                      <a:r>
                        <a:rPr lang="en-US" sz="2400" dirty="0" err="1">
                          <a:ln>
                            <a:noFill/>
                          </a:ln>
                          <a:effectLst/>
                        </a:rPr>
                        <a:t>có</a:t>
                      </a:r>
                      <a:r>
                        <a:rPr lang="en-US" sz="2400" dirty="0">
                          <a:ln>
                            <a:noFill/>
                          </a:ln>
                          <a:effectLst/>
                        </a:rPr>
                        <a:t> </a:t>
                      </a:r>
                      <a:r>
                        <a:rPr lang="en-US" sz="2400" dirty="0" err="1">
                          <a:ln>
                            <a:noFill/>
                          </a:ln>
                          <a:effectLst/>
                        </a:rPr>
                        <a:t>cái</a:t>
                      </a:r>
                      <a:r>
                        <a:rPr lang="en-US" sz="2400" dirty="0">
                          <a:ln>
                            <a:noFill/>
                          </a:ln>
                          <a:effectLst/>
                        </a:rPr>
                        <a:t> </a:t>
                      </a:r>
                      <a:r>
                        <a:rPr lang="en-US" sz="2400" dirty="0" err="1">
                          <a:ln>
                            <a:noFill/>
                          </a:ln>
                          <a:effectLst/>
                        </a:rPr>
                        <a:t>nào</a:t>
                      </a:r>
                      <a:r>
                        <a:rPr lang="en-US" sz="2400" dirty="0">
                          <a:ln>
                            <a:noFill/>
                          </a:ln>
                          <a:effectLst/>
                        </a:rPr>
                        <a:t>.</a:t>
                      </a:r>
                      <a:endParaRPr lang="en-US" sz="2400" dirty="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40397">
                <a:tc>
                  <a:txBody>
                    <a:bodyPr/>
                    <a:lstStyle/>
                    <a:p>
                      <a:pPr algn="ctr">
                        <a:lnSpc>
                          <a:spcPct val="107000"/>
                        </a:lnSpc>
                        <a:spcBef>
                          <a:spcPts val="600"/>
                        </a:spcBef>
                        <a:spcAft>
                          <a:spcPts val="300"/>
                        </a:spcAft>
                      </a:pPr>
                      <a:r>
                        <a:rPr lang="en-US" sz="2400">
                          <a:ln>
                            <a:noFill/>
                          </a:ln>
                          <a:effectLst/>
                        </a:rPr>
                        <a:t>4.</a:t>
                      </a:r>
                      <a:endParaRPr lang="en-US" sz="240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300"/>
                        </a:spcAft>
                      </a:pPr>
                      <a:r>
                        <a:rPr lang="en-US" sz="2400" dirty="0">
                          <a:ln>
                            <a:noFill/>
                          </a:ln>
                          <a:effectLst/>
                        </a:rPr>
                        <a:t>d. </a:t>
                      </a:r>
                      <a:r>
                        <a:rPr lang="en-US" sz="2400" dirty="0" err="1">
                          <a:ln>
                            <a:noFill/>
                          </a:ln>
                          <a:effectLst/>
                        </a:rPr>
                        <a:t>Nhân</a:t>
                      </a:r>
                      <a:r>
                        <a:rPr lang="en-US" sz="2400" dirty="0">
                          <a:ln>
                            <a:noFill/>
                          </a:ln>
                          <a:effectLst/>
                        </a:rPr>
                        <a:t> </a:t>
                      </a:r>
                      <a:r>
                        <a:rPr lang="en-US" sz="2400" dirty="0" err="1">
                          <a:ln>
                            <a:noFill/>
                          </a:ln>
                          <a:effectLst/>
                        </a:rPr>
                        <a:t>vật</a:t>
                      </a:r>
                      <a:r>
                        <a:rPr lang="en-US" sz="2400" dirty="0">
                          <a:ln>
                            <a:noFill/>
                          </a:ln>
                          <a:effectLst/>
                        </a:rPr>
                        <a:t> </a:t>
                      </a:r>
                      <a:r>
                        <a:rPr lang="en-US" sz="2400" dirty="0" err="1">
                          <a:ln>
                            <a:noFill/>
                          </a:ln>
                          <a:effectLst/>
                        </a:rPr>
                        <a:t>Mèo</a:t>
                      </a:r>
                      <a:r>
                        <a:rPr lang="en-US" sz="2400" dirty="0">
                          <a:ln>
                            <a:noFill/>
                          </a:ln>
                          <a:effectLst/>
                        </a:rPr>
                        <a:t> </a:t>
                      </a:r>
                      <a:r>
                        <a:rPr lang="en-US" sz="2400" dirty="0" err="1">
                          <a:ln>
                            <a:noFill/>
                          </a:ln>
                          <a:effectLst/>
                        </a:rPr>
                        <a:t>kêu</a:t>
                      </a:r>
                      <a:r>
                        <a:rPr lang="en-US" sz="2400" dirty="0">
                          <a:ln>
                            <a:noFill/>
                          </a:ln>
                          <a:effectLst/>
                        </a:rPr>
                        <a:t>: </a:t>
                      </a:r>
                      <a:r>
                        <a:rPr lang="en-US" sz="2400" dirty="0" err="1">
                          <a:ln>
                            <a:noFill/>
                          </a:ln>
                          <a:effectLst/>
                        </a:rPr>
                        <a:t>Grừ</a:t>
                      </a:r>
                      <a:r>
                        <a:rPr lang="en-US" sz="2400" dirty="0">
                          <a:ln>
                            <a:noFill/>
                          </a:ln>
                          <a:effectLst/>
                        </a:rPr>
                        <a:t>, </a:t>
                      </a:r>
                      <a:r>
                        <a:rPr lang="en-US" sz="2400" dirty="0" err="1">
                          <a:ln>
                            <a:noFill/>
                          </a:ln>
                          <a:effectLst/>
                        </a:rPr>
                        <a:t>Grừ</a:t>
                      </a:r>
                      <a:r>
                        <a:rPr lang="en-US" sz="2400" dirty="0">
                          <a:ln>
                            <a:noFill/>
                          </a:ln>
                          <a:effectLst/>
                        </a:rPr>
                        <a:t>, </a:t>
                      </a:r>
                      <a:r>
                        <a:rPr lang="en-US" sz="2400" dirty="0" err="1">
                          <a:ln>
                            <a:noFill/>
                          </a:ln>
                          <a:effectLst/>
                        </a:rPr>
                        <a:t>lạnh</a:t>
                      </a:r>
                      <a:r>
                        <a:rPr lang="en-US" sz="2400" dirty="0">
                          <a:ln>
                            <a:noFill/>
                          </a:ln>
                          <a:effectLst/>
                        </a:rPr>
                        <a:t> </a:t>
                      </a:r>
                      <a:r>
                        <a:rPr lang="en-US" sz="2400" dirty="0" err="1">
                          <a:ln>
                            <a:noFill/>
                          </a:ln>
                          <a:effectLst/>
                        </a:rPr>
                        <a:t>quá</a:t>
                      </a:r>
                      <a:r>
                        <a:rPr lang="en-US" sz="2400" dirty="0">
                          <a:ln>
                            <a:noFill/>
                          </a:ln>
                          <a:effectLst/>
                        </a:rPr>
                        <a:t>...!</a:t>
                      </a:r>
                      <a:endParaRPr lang="en-US" sz="2400" dirty="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40397">
                <a:tc>
                  <a:txBody>
                    <a:bodyPr/>
                    <a:lstStyle/>
                    <a:p>
                      <a:pPr algn="ctr">
                        <a:lnSpc>
                          <a:spcPct val="107000"/>
                        </a:lnSpc>
                        <a:spcBef>
                          <a:spcPts val="600"/>
                        </a:spcBef>
                        <a:spcAft>
                          <a:spcPts val="300"/>
                        </a:spcAft>
                      </a:pPr>
                      <a:r>
                        <a:rPr lang="en-US" sz="2400">
                          <a:ln>
                            <a:noFill/>
                          </a:ln>
                          <a:effectLst/>
                        </a:rPr>
                        <a:t>5.</a:t>
                      </a:r>
                      <a:endParaRPr lang="en-US" sz="240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300"/>
                        </a:spcAft>
                      </a:pPr>
                      <a:r>
                        <a:rPr lang="en-US" sz="2400" dirty="0">
                          <a:ln>
                            <a:noFill/>
                          </a:ln>
                          <a:effectLst/>
                        </a:rPr>
                        <a:t>e. </a:t>
                      </a:r>
                      <a:r>
                        <a:rPr lang="en-US" sz="2400" dirty="0" err="1">
                          <a:ln>
                            <a:noFill/>
                          </a:ln>
                          <a:effectLst/>
                        </a:rPr>
                        <a:t>Nhân</a:t>
                      </a:r>
                      <a:r>
                        <a:rPr lang="en-US" sz="2400" dirty="0">
                          <a:ln>
                            <a:noFill/>
                          </a:ln>
                          <a:effectLst/>
                        </a:rPr>
                        <a:t> </a:t>
                      </a:r>
                      <a:r>
                        <a:rPr lang="en-US" sz="2400" dirty="0" err="1">
                          <a:ln>
                            <a:noFill/>
                          </a:ln>
                          <a:effectLst/>
                        </a:rPr>
                        <a:t>vật</a:t>
                      </a:r>
                      <a:r>
                        <a:rPr lang="en-US" sz="2400" dirty="0">
                          <a:ln>
                            <a:noFill/>
                          </a:ln>
                          <a:effectLst/>
                        </a:rPr>
                        <a:t> </a:t>
                      </a:r>
                      <a:r>
                        <a:rPr lang="en-US" sz="2400" dirty="0" err="1">
                          <a:ln>
                            <a:noFill/>
                          </a:ln>
                          <a:effectLst/>
                        </a:rPr>
                        <a:t>mèo</a:t>
                      </a:r>
                      <a:r>
                        <a:rPr lang="en-US" sz="2400" dirty="0">
                          <a:ln>
                            <a:noFill/>
                          </a:ln>
                          <a:effectLst/>
                        </a:rPr>
                        <a:t> </a:t>
                      </a:r>
                      <a:r>
                        <a:rPr lang="en-US" sz="2400" dirty="0" err="1">
                          <a:ln>
                            <a:noFill/>
                          </a:ln>
                          <a:effectLst/>
                        </a:rPr>
                        <a:t>kêu</a:t>
                      </a:r>
                      <a:r>
                        <a:rPr lang="en-US" sz="2400" dirty="0">
                          <a:ln>
                            <a:noFill/>
                          </a:ln>
                          <a:effectLst/>
                        </a:rPr>
                        <a:t>: </a:t>
                      </a:r>
                      <a:r>
                        <a:rPr lang="en-US" sz="2400" dirty="0" err="1">
                          <a:ln>
                            <a:noFill/>
                          </a:ln>
                          <a:effectLst/>
                        </a:rPr>
                        <a:t>Lò</a:t>
                      </a:r>
                      <a:r>
                        <a:rPr lang="en-US" sz="2400" dirty="0">
                          <a:ln>
                            <a:noFill/>
                          </a:ln>
                          <a:effectLst/>
                        </a:rPr>
                        <a:t> </a:t>
                      </a:r>
                      <a:r>
                        <a:rPr lang="en-US" sz="2400" dirty="0" err="1">
                          <a:ln>
                            <a:noFill/>
                          </a:ln>
                          <a:effectLst/>
                        </a:rPr>
                        <a:t>sưởi</a:t>
                      </a:r>
                      <a:r>
                        <a:rPr lang="en-US" sz="2400" dirty="0">
                          <a:ln>
                            <a:noFill/>
                          </a:ln>
                          <a:effectLst/>
                        </a:rPr>
                        <a:t> ở </a:t>
                      </a:r>
                      <a:r>
                        <a:rPr lang="en-US" sz="2400" dirty="0" err="1">
                          <a:ln>
                            <a:noFill/>
                          </a:ln>
                          <a:effectLst/>
                        </a:rPr>
                        <a:t>đâu</a:t>
                      </a:r>
                      <a:r>
                        <a:rPr lang="en-US" sz="2400" dirty="0">
                          <a:ln>
                            <a:noFill/>
                          </a:ln>
                          <a:effectLst/>
                        </a:rPr>
                        <a:t> </a:t>
                      </a:r>
                      <a:r>
                        <a:rPr lang="en-US" sz="2400" dirty="0" err="1">
                          <a:ln>
                            <a:noFill/>
                          </a:ln>
                          <a:effectLst/>
                        </a:rPr>
                        <a:t>nhỉ</a:t>
                      </a:r>
                      <a:r>
                        <a:rPr lang="en-US" sz="2400" dirty="0">
                          <a:ln>
                            <a:noFill/>
                          </a:ln>
                          <a:effectLst/>
                        </a:rPr>
                        <a:t>?</a:t>
                      </a:r>
                      <a:endParaRPr lang="en-US" sz="2400" dirty="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540397">
                <a:tc gridSpan="2">
                  <a:txBody>
                    <a:bodyPr/>
                    <a:lstStyle/>
                    <a:p>
                      <a:pPr algn="just">
                        <a:lnSpc>
                          <a:spcPct val="100000"/>
                        </a:lnSpc>
                        <a:spcBef>
                          <a:spcPts val="600"/>
                        </a:spcBef>
                        <a:spcAft>
                          <a:spcPts val="300"/>
                        </a:spcAft>
                      </a:pPr>
                      <a:r>
                        <a:rPr lang="en-US" sz="2400" dirty="0" err="1">
                          <a:ln>
                            <a:noFill/>
                          </a:ln>
                          <a:effectLst/>
                        </a:rPr>
                        <a:t>Đáp</a:t>
                      </a:r>
                      <a:r>
                        <a:rPr lang="en-US" sz="2400" dirty="0">
                          <a:ln>
                            <a:noFill/>
                          </a:ln>
                          <a:effectLst/>
                        </a:rPr>
                        <a:t> </a:t>
                      </a:r>
                      <a:r>
                        <a:rPr lang="en-US" sz="2400" dirty="0" err="1">
                          <a:ln>
                            <a:noFill/>
                          </a:ln>
                          <a:effectLst/>
                        </a:rPr>
                        <a:t>án</a:t>
                      </a:r>
                      <a:r>
                        <a:rPr lang="en-US" sz="2400" dirty="0">
                          <a:ln>
                            <a:noFill/>
                          </a:ln>
                          <a:effectLst/>
                        </a:rPr>
                        <a:t>:</a:t>
                      </a:r>
                      <a:endParaRPr lang="en-US" sz="2400" b="1"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6" name="Rectangle 5"/>
          <p:cNvSpPr/>
          <p:nvPr/>
        </p:nvSpPr>
        <p:spPr>
          <a:xfrm>
            <a:off x="1433578" y="4326471"/>
            <a:ext cx="6364231" cy="583750"/>
          </a:xfrm>
          <a:prstGeom prst="rect">
            <a:avLst/>
          </a:prstGeom>
          <a:noFill/>
        </p:spPr>
        <p:txBody>
          <a:bodyPr wrap="square">
            <a:spAutoFit/>
          </a:bodyPr>
          <a:lstStyle/>
          <a:p>
            <a:pPr algn="just">
              <a:lnSpc>
                <a:spcPct val="107000"/>
              </a:lnSpc>
              <a:spcBef>
                <a:spcPts val="300"/>
              </a:spcBef>
              <a:spcAft>
                <a:spcPts val="30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1...b     2...d     3...e      4...a     5...c </a:t>
            </a:r>
          </a:p>
        </p:txBody>
      </p:sp>
      <p:sp>
        <p:nvSpPr>
          <p:cNvPr id="8" name="Rectangle 7">
            <a:extLst>
              <a:ext uri="{FF2B5EF4-FFF2-40B4-BE49-F238E27FC236}">
                <a16:creationId xmlns:a16="http://schemas.microsoft.com/office/drawing/2014/main" id="{0529CB73-8334-42DC-B553-C6046C8B0F72}"/>
              </a:ext>
            </a:extLst>
          </p:cNvPr>
          <p:cNvSpPr/>
          <p:nvPr/>
        </p:nvSpPr>
        <p:spPr>
          <a:xfrm>
            <a:off x="3085008" y="121033"/>
            <a:ext cx="2959465" cy="522259"/>
          </a:xfrm>
          <a:prstGeom prst="rect">
            <a:avLst/>
          </a:prstGeom>
        </p:spPr>
        <p:txBody>
          <a:bodyPr wrap="none">
            <a:spAutoFit/>
          </a:bodyPr>
          <a:lstStyle/>
          <a:p>
            <a:pPr lvl="0" algn="ctr" defTabSz="685800">
              <a:lnSpc>
                <a:spcPct val="107000"/>
              </a:lnSpc>
              <a:spcBef>
                <a:spcPts val="300"/>
              </a:spcBef>
              <a:spcAft>
                <a:spcPts val="300"/>
              </a:spcAft>
            </a:pPr>
            <a:r>
              <a:rPr lang="en-US" sz="2800" b="1">
                <a:solidFill>
                  <a:schemeClr val="bg1"/>
                </a:solidFill>
                <a:latin typeface="Times New Roman" panose="02020603050405020304" pitchFamily="18" charset="0"/>
                <a:cs typeface="Times New Roman" panose="02020603050405020304" pitchFamily="18" charset="0"/>
              </a:rPr>
              <a:t>Phiếu học tập số 1</a:t>
            </a:r>
            <a:endPar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E14FCB47-D3A2-4E94-B713-DFA43BEEF366}"/>
              </a:ext>
            </a:extLst>
          </p:cNvPr>
          <p:cNvSpPr/>
          <p:nvPr/>
        </p:nvSpPr>
        <p:spPr>
          <a:xfrm>
            <a:off x="-29030" y="5006417"/>
            <a:ext cx="9187543" cy="122569"/>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746607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1+#ppt_w/2"/>
                                          </p:val>
                                        </p:tav>
                                        <p:tav tm="100000">
                                          <p:val>
                                            <p:strVal val="#ppt_x"/>
                                          </p:val>
                                        </p:tav>
                                      </p:tavLst>
                                    </p:anim>
                                    <p:anim calcmode="lin" valueType="num">
                                      <p:cBhvr additive="base">
                                        <p:cTn id="1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77196"/>
            <a:ext cx="8969189" cy="1146211"/>
          </a:xfrm>
          <a:prstGeom prst="rect">
            <a:avLst/>
          </a:prstGeom>
        </p:spPr>
        <p:txBody>
          <a:bodyPr wrap="square">
            <a:spAutoFit/>
          </a:bodyPr>
          <a:lstStyle/>
          <a:p>
            <a:pPr algn="just">
              <a:lnSpc>
                <a:spcPct val="107000"/>
              </a:lnSpc>
              <a:spcBef>
                <a:spcPts val="300"/>
              </a:spcBef>
              <a:spcAft>
                <a:spcPts val="300"/>
              </a:spcAft>
            </a:pPr>
            <a:r>
              <a:rPr lang="en-US" sz="3200" dirty="0">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Việc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thể</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hiện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một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kịch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bản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có</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các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bước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kế</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tiếp</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nhau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thực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hiện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tuần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tự</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các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bước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một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thuât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toán</a:t>
            </a:r>
            <a:r>
              <a:rPr lang="en-US" sz="3200" dirty="0">
                <a:solidFill>
                  <a:srgbClr val="000000"/>
                </a:solidFill>
                <a:latin typeface="Times New Roman" panose="02020603050405020304" pitchFamily="18" charset="0"/>
                <a:ea typeface="Calibri" panose="020F0502020204030204" pitchFamily="34" charset="0"/>
              </a:rPr>
              <a:t>.</a:t>
            </a:r>
            <a:endParaRPr lang="en-US" sz="3200" dirty="0">
              <a:latin typeface="Calibri" panose="020F0502020204030204" pitchFamily="34"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5495ABE0-467A-4227-AA68-E588017E0680}"/>
              </a:ext>
            </a:extLst>
          </p:cNvPr>
          <p:cNvSpPr/>
          <p:nvPr/>
        </p:nvSpPr>
        <p:spPr>
          <a:xfrm>
            <a:off x="0" y="0"/>
            <a:ext cx="9144000" cy="79828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94F9AD-EAC1-4FC7-966F-E6E047B3D463}"/>
              </a:ext>
            </a:extLst>
          </p:cNvPr>
          <p:cNvSpPr/>
          <p:nvPr/>
        </p:nvSpPr>
        <p:spPr>
          <a:xfrm>
            <a:off x="224971" y="137533"/>
            <a:ext cx="8919029" cy="523220"/>
          </a:xfrm>
          <a:prstGeom prst="rect">
            <a:avLst/>
          </a:prstGeom>
        </p:spPr>
        <p:txBody>
          <a:bodyPr wrap="square">
            <a:spAutoFit/>
          </a:bodyPr>
          <a:lstStyle/>
          <a:p>
            <a:pPr lvl="0">
              <a:spcBef>
                <a:spcPct val="50000"/>
              </a:spcBef>
              <a:defRPr/>
            </a:pPr>
            <a:r>
              <a:rPr lang="en-US" sz="2800" b="1">
                <a:solidFill>
                  <a:prstClr val="white"/>
                </a:solidFill>
                <a:latin typeface="Times New Roman" panose="02020603050405020304" pitchFamily="18" charset="0"/>
                <a:cs typeface="Times New Roman" panose="02020603050405020304" pitchFamily="18" charset="0"/>
              </a:rPr>
              <a:t>1. Tuần tự trong kịch bản và tuần tự trong thuật toán</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14233969-4394-49B1-AC12-7971366BFD14}"/>
              </a:ext>
            </a:extLst>
          </p:cNvPr>
          <p:cNvSpPr/>
          <p:nvPr/>
        </p:nvSpPr>
        <p:spPr>
          <a:xfrm>
            <a:off x="-43544" y="5020931"/>
            <a:ext cx="9187543" cy="12256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36653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679</TotalTime>
  <Words>1621</Words>
  <Application>Microsoft Office PowerPoint</Application>
  <PresentationFormat>On-screen Show (16:9)</PresentationFormat>
  <Paragraphs>164</Paragraphs>
  <Slides>33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SimSun</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Thao Anh</dc:creator>
  <cp:lastModifiedBy>Admin</cp:lastModifiedBy>
  <cp:revision>108</cp:revision>
  <dcterms:created xsi:type="dcterms:W3CDTF">2022-07-21T15:38:48Z</dcterms:created>
  <dcterms:modified xsi:type="dcterms:W3CDTF">2023-07-12T04:08:37Z</dcterms:modified>
</cp:coreProperties>
</file>