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85" r:id="rId2"/>
    <p:sldId id="273" r:id="rId3"/>
    <p:sldId id="296" r:id="rId4"/>
    <p:sldId id="297" r:id="rId5"/>
    <p:sldId id="274" r:id="rId6"/>
    <p:sldId id="320" r:id="rId7"/>
    <p:sldId id="299" r:id="rId8"/>
    <p:sldId id="300" r:id="rId9"/>
    <p:sldId id="301" r:id="rId10"/>
    <p:sldId id="302" r:id="rId11"/>
    <p:sldId id="304" r:id="rId12"/>
    <p:sldId id="319" r:id="rId13"/>
    <p:sldId id="307" r:id="rId14"/>
    <p:sldId id="305" r:id="rId15"/>
    <p:sldId id="308" r:id="rId16"/>
    <p:sldId id="306" r:id="rId17"/>
    <p:sldId id="309" r:id="rId18"/>
    <p:sldId id="310" r:id="rId19"/>
    <p:sldId id="276" r:id="rId20"/>
    <p:sldId id="311" r:id="rId21"/>
    <p:sldId id="313" r:id="rId22"/>
    <p:sldId id="277" r:id="rId23"/>
    <p:sldId id="314" r:id="rId24"/>
    <p:sldId id="315" r:id="rId25"/>
    <p:sldId id="316" r:id="rId26"/>
    <p:sldId id="318" r:id="rId27"/>
    <p:sldId id="3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C8FF"/>
    <a:srgbClr val="FFC908"/>
    <a:srgbClr val="FF6D2F"/>
    <a:srgbClr val="01A690"/>
    <a:srgbClr val="F48812"/>
    <a:srgbClr val="FF33CC"/>
    <a:srgbClr val="F56D22"/>
    <a:srgbClr val="FC694A"/>
    <a:srgbClr val="59CAF6"/>
    <a:srgbClr val="D9EC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4660"/>
  </p:normalViewPr>
  <p:slideViewPr>
    <p:cSldViewPr snapToGrid="0">
      <p:cViewPr varScale="1">
        <p:scale>
          <a:sx n="69" d="100"/>
          <a:sy n="69"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14/7/2023</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14/7/2023</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4985" cy="6858000"/>
          </a:xfrm>
          <a:prstGeom prst="rect">
            <a:avLst/>
          </a:prstGeom>
        </p:spPr>
      </p:pic>
      <p:sp>
        <p:nvSpPr>
          <p:cNvPr id="9" name="Title 1"/>
          <p:cNvSpPr txBox="1">
            <a:spLocks noChangeArrowheads="1"/>
          </p:cNvSpPr>
          <p:nvPr/>
        </p:nvSpPr>
        <p:spPr>
          <a:xfrm>
            <a:off x="1222299" y="205572"/>
            <a:ext cx="8540265" cy="8562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800" b="1" dirty="0">
                <a:solidFill>
                  <a:srgbClr val="0070C0"/>
                </a:solidFill>
              </a:rPr>
              <a:t>PHÒNG GIÁO DỤC ĐÀO TẠO HUYỆN ....</a:t>
            </a:r>
            <a:br>
              <a:rPr lang="en-US" altLang="en-US" sz="2800" b="1" dirty="0">
                <a:solidFill>
                  <a:srgbClr val="0070C0"/>
                </a:solidFill>
              </a:rPr>
            </a:br>
            <a:r>
              <a:rPr lang="en-US" altLang="en-US" sz="2800" b="1" dirty="0">
                <a:solidFill>
                  <a:srgbClr val="0070C0"/>
                </a:solidFill>
              </a:rPr>
              <a:t>TRƯỜNG THCS ...</a:t>
            </a:r>
            <a:endParaRPr lang="vi-VN" altLang="en-US" sz="2800" b="1" dirty="0">
              <a:solidFill>
                <a:srgbClr val="0070C0"/>
              </a:solidFill>
            </a:endParaRPr>
          </a:p>
        </p:txBody>
      </p:sp>
      <p:sp>
        <p:nvSpPr>
          <p:cNvPr id="10" name="Content Placeholder 2"/>
          <p:cNvSpPr txBox="1">
            <a:spLocks/>
          </p:cNvSpPr>
          <p:nvPr/>
        </p:nvSpPr>
        <p:spPr>
          <a:xfrm>
            <a:off x="621665" y="2151319"/>
            <a:ext cx="10696575" cy="6741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US" sz="5400" b="1" dirty="0">
                <a:solidFill>
                  <a:srgbClr val="0070C0"/>
                </a:solidFill>
                <a:effectLst>
                  <a:outerShdw blurRad="38100" dist="38100" dir="2700000" algn="tl">
                    <a:srgbClr val="000000">
                      <a:alpha val="43137"/>
                    </a:srgbClr>
                  </a:outerShdw>
                </a:effectLst>
              </a:rPr>
              <a:t>MÔN: TIN HỌC 8</a:t>
            </a:r>
            <a:r>
              <a:rPr lang="en-US" sz="5400" b="1" dirty="0">
                <a:effectLst>
                  <a:outerShdw blurRad="38100" dist="38100" dir="2700000" algn="tl">
                    <a:srgbClr val="000000">
                      <a:alpha val="43137"/>
                    </a:srgbClr>
                  </a:outerShdw>
                </a:effectLst>
              </a:rPr>
              <a:t> </a:t>
            </a:r>
            <a:endParaRPr lang="vi-VN" sz="5400" b="1" dirty="0">
              <a:effectLst>
                <a:outerShdw blurRad="38100" dist="38100" dir="2700000" algn="tl">
                  <a:srgbClr val="000000">
                    <a:alpha val="43137"/>
                  </a:srgbClr>
                </a:outerShdw>
              </a:effectLst>
            </a:endParaRPr>
          </a:p>
        </p:txBody>
      </p:sp>
      <p:sp>
        <p:nvSpPr>
          <p:cNvPr id="428" name="Title 1">
            <a:extLst>
              <a:ext uri="{FF2B5EF4-FFF2-40B4-BE49-F238E27FC236}">
                <a16:creationId xmlns:a16="http://schemas.microsoft.com/office/drawing/2014/main" id="{2296018C-A02D-71B6-80DE-1F6635909786}"/>
              </a:ext>
            </a:extLst>
          </p:cNvPr>
          <p:cNvSpPr>
            <a:spLocks noGrp="1"/>
          </p:cNvSpPr>
          <p:nvPr>
            <p:ph type="ctrTitle"/>
          </p:nvPr>
        </p:nvSpPr>
        <p:spPr>
          <a:xfrm>
            <a:off x="1918215" y="3429000"/>
            <a:ext cx="8355570" cy="1699511"/>
          </a:xfrm>
        </p:spPr>
        <p:txBody>
          <a:bodyPr vert="horz" lIns="91440" tIns="45720" rIns="91440" bIns="45720" rtlCol="0" anchor="t">
            <a:noAutofit/>
          </a:bodyPr>
          <a:lstStyle/>
          <a:p>
            <a:r>
              <a:rPr lang="vi-VN" sz="4800" b="1" dirty="0">
                <a:effectLst>
                  <a:glow rad="63500">
                    <a:schemeClr val="accent2">
                      <a:satMod val="175000"/>
                      <a:alpha val="40000"/>
                    </a:schemeClr>
                  </a:glow>
                </a:effectLst>
                <a:latin typeface="+mn-lt"/>
                <a:ea typeface="Open Sans" panose="020B0606030504020204" pitchFamily="34" charset="0"/>
                <a:cs typeface="Open Sans" panose="020B0606030504020204" pitchFamily="34" charset="0"/>
              </a:rPr>
              <a:t>BÀI 2: SỬ DỤNG BIẾN TRONG CHƯƠNG TRÌNH</a:t>
            </a:r>
            <a:endParaRPr lang="en-US" sz="4800" b="1" dirty="0">
              <a:effectLst>
                <a:glow rad="63500">
                  <a:schemeClr val="accent2">
                    <a:satMod val="175000"/>
                    <a:alpha val="40000"/>
                  </a:schemeClr>
                </a:glow>
              </a:effectLst>
              <a:latin typeface="+mn-lt"/>
              <a:ea typeface="Open Sans" panose="020B0606030504020204" pitchFamily="34" charset="0"/>
              <a:cs typeface="Open Sans" panose="020B0606030504020204" pitchFamily="34" charset="0"/>
            </a:endParaRPr>
          </a:p>
        </p:txBody>
      </p:sp>
      <p:cxnSp>
        <p:nvCxnSpPr>
          <p:cNvPr id="6" name="Straight Connector 5"/>
          <p:cNvCxnSpPr/>
          <p:nvPr/>
        </p:nvCxnSpPr>
        <p:spPr>
          <a:xfrm>
            <a:off x="0" y="1188166"/>
            <a:ext cx="971774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433" name="Picture 4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2565" y="0"/>
            <a:ext cx="2492420" cy="1503100"/>
          </a:xfrm>
          <a:prstGeom prst="rect">
            <a:avLst/>
          </a:prstGeom>
        </p:spPr>
      </p:pic>
      <p:pic>
        <p:nvPicPr>
          <p:cNvPr id="435" name="Picture 434"/>
          <p:cNvPicPr>
            <a:picLocks noChangeAspect="1"/>
          </p:cNvPicPr>
          <p:nvPr/>
        </p:nvPicPr>
        <p:blipFill rotWithShape="1">
          <a:blip r:embed="rId4">
            <a:extLst>
              <a:ext uri="{28A0092B-C50C-407E-A947-70E740481C1C}">
                <a14:useLocalDpi xmlns:a14="http://schemas.microsoft.com/office/drawing/2010/main" val="0"/>
              </a:ext>
            </a:extLst>
          </a:blip>
          <a:srcRect l="26647" t="20353" r="25177" b="18765"/>
          <a:stretch/>
        </p:blipFill>
        <p:spPr>
          <a:xfrm>
            <a:off x="168947" y="49748"/>
            <a:ext cx="1201271" cy="1012060"/>
          </a:xfrm>
          <a:prstGeom prst="rect">
            <a:avLst/>
          </a:prstGeom>
        </p:spPr>
      </p:pic>
    </p:spTree>
    <p:extLst>
      <p:ext uri="{BB962C8B-B14F-4D97-AF65-F5344CB8AC3E}">
        <p14:creationId xmlns:p14="http://schemas.microsoft.com/office/powerpoint/2010/main" val="368003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22667" b="99556" l="17778" r="85333">
                        <a14:foregroundMark x1="51111" y1="58222" x2="36000" y2="89333"/>
                        <a14:foregroundMark x1="37333" y1="67111" x2="19556" y2="83556"/>
                        <a14:foregroundMark x1="19556" y1="83556" x2="17778" y2="87111"/>
                        <a14:foregroundMark x1="36444" y1="70222" x2="24000" y2="96444"/>
                        <a14:foregroundMark x1="54667" y1="84000" x2="51556" y2="95111"/>
                        <a14:foregroundMark x1="61333" y1="80889" x2="62222" y2="99556"/>
                        <a14:foregroundMark x1="62222" y1="99556" x2="62222" y2="99556"/>
                        <a14:foregroundMark x1="70222" y1="85778" x2="70222" y2="96000"/>
                        <a14:foregroundMark x1="66222" y1="66667" x2="75556" y2="83556"/>
                        <a14:foregroundMark x1="75556" y1="83556" x2="76444" y2="86667"/>
                        <a14:foregroundMark x1="71556" y1="68444" x2="76444" y2="95111"/>
                        <a14:foregroundMark x1="76889" y1="77778" x2="85333" y2="94667"/>
                        <a14:foregroundMark x1="85333" y1="94667" x2="85333" y2="95111"/>
                        <a14:foregroundMark x1="71556" y1="66667" x2="75111" y2="86222"/>
                        <a14:foregroundMark x1="71556" y1="66667" x2="80444" y2="80000"/>
                        <a14:foregroundMark x1="80444" y1="80000" x2="79556" y2="80444"/>
                        <a14:foregroundMark x1="73778" y1="62222" x2="78222" y2="80889"/>
                        <a14:foregroundMark x1="68000" y1="61778" x2="76444" y2="69778"/>
                        <a14:foregroundMark x1="73333" y1="65778" x2="62222" y2="61333"/>
                        <a14:foregroundMark x1="84000" y1="24889" x2="84000" y2="24889"/>
                        <a14:foregroundMark x1="80889" y1="33778" x2="80889" y2="33778"/>
                        <a14:foregroundMark x1="80444" y1="34222" x2="80444" y2="34222"/>
                      </a14:backgroundRemoval>
                    </a14:imgEffect>
                  </a14:imgLayer>
                </a14:imgProps>
              </a:ext>
              <a:ext uri="{28A0092B-C50C-407E-A947-70E740481C1C}">
                <a14:useLocalDpi xmlns:a14="http://schemas.microsoft.com/office/drawing/2010/main" val="0"/>
              </a:ext>
            </a:extLst>
          </a:blip>
          <a:srcRect l="19378" t="14432" r="13096"/>
          <a:stretch/>
        </p:blipFill>
        <p:spPr>
          <a:xfrm>
            <a:off x="6797284" y="3429000"/>
            <a:ext cx="2702859" cy="3425029"/>
          </a:xfrm>
          <a:prstGeom prst="rect">
            <a:avLst/>
          </a:prstGeom>
        </p:spPr>
      </p:pic>
      <p:grpSp>
        <p:nvGrpSpPr>
          <p:cNvPr id="5" name="Group 4">
            <a:extLst>
              <a:ext uri="{FF2B5EF4-FFF2-40B4-BE49-F238E27FC236}">
                <a16:creationId xmlns:a16="http://schemas.microsoft.com/office/drawing/2014/main" id="{4678EBE1-7968-4233-A5E3-CB02AD5EDA2E}"/>
              </a:ext>
            </a:extLst>
          </p:cNvPr>
          <p:cNvGrpSpPr/>
          <p:nvPr/>
        </p:nvGrpSpPr>
        <p:grpSpPr>
          <a:xfrm>
            <a:off x="841655" y="193962"/>
            <a:ext cx="9290908" cy="2466110"/>
            <a:chOff x="841655" y="193962"/>
            <a:chExt cx="9290908" cy="2466110"/>
          </a:xfrm>
        </p:grpSpPr>
        <p:sp>
          <p:nvSpPr>
            <p:cNvPr id="9" name="Speech Bubble: Oval 3">
              <a:extLst>
                <a:ext uri="{FF2B5EF4-FFF2-40B4-BE49-F238E27FC236}">
                  <a16:creationId xmlns:a16="http://schemas.microsoft.com/office/drawing/2014/main" id="{A2EADA7C-AF23-4714-9490-85BBB2D00318}"/>
                </a:ext>
              </a:extLst>
            </p:cNvPr>
            <p:cNvSpPr/>
            <p:nvPr/>
          </p:nvSpPr>
          <p:spPr bwMode="auto">
            <a:xfrm>
              <a:off x="841655" y="193962"/>
              <a:ext cx="9290908" cy="2466110"/>
            </a:xfrm>
            <a:prstGeom prst="wedgeEllipseCallout">
              <a:avLst>
                <a:gd name="adj1" fmla="val 23585"/>
                <a:gd name="adj2" fmla="val 114111"/>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algn="ctr"/>
              <a:endParaRPr lang="vi-VN" sz="3200" dirty="0">
                <a:latin typeface="+mj-lt"/>
              </a:endParaRPr>
            </a:p>
          </p:txBody>
        </p:sp>
        <p:sp>
          <p:nvSpPr>
            <p:cNvPr id="4" name="Rectangle 3">
              <a:extLst>
                <a:ext uri="{FF2B5EF4-FFF2-40B4-BE49-F238E27FC236}">
                  <a16:creationId xmlns:a16="http://schemas.microsoft.com/office/drawing/2014/main" id="{C106B6C9-2DF8-4436-9CDB-C4859E69B293}"/>
                </a:ext>
              </a:extLst>
            </p:cNvPr>
            <p:cNvSpPr/>
            <p:nvPr/>
          </p:nvSpPr>
          <p:spPr>
            <a:xfrm>
              <a:off x="2300563" y="888408"/>
              <a:ext cx="6373091" cy="1077218"/>
            </a:xfrm>
            <a:prstGeom prst="rect">
              <a:avLst/>
            </a:prstGeom>
          </p:spPr>
          <p:txBody>
            <a:bodyPr wrap="square">
              <a:spAutoFit/>
            </a:bodyPr>
            <a:lstStyle/>
            <a:p>
              <a:pPr lvl="0" algn="ctr"/>
              <a:r>
                <a:rPr lang="vi-VN" sz="3200">
                  <a:latin typeface="+mj-lt"/>
                </a:rPr>
                <a:t>Khái niệm hằng trong ngôn ngữ</a:t>
              </a:r>
              <a:r>
                <a:rPr lang="en-US" sz="3200">
                  <a:latin typeface="+mj-lt"/>
                </a:rPr>
                <a:t> </a:t>
              </a:r>
              <a:r>
                <a:rPr lang="vi-VN" sz="3200">
                  <a:latin typeface="+mj-lt"/>
                </a:rPr>
                <a:t>lập trình được hiểu như thế nào?</a:t>
              </a:r>
              <a:endParaRPr lang="vi-VN" sz="3200" dirty="0">
                <a:latin typeface="+mj-lt"/>
              </a:endParaRPr>
            </a:p>
          </p:txBody>
        </p:sp>
      </p:grpSp>
      <p:sp>
        <p:nvSpPr>
          <p:cNvPr id="6" name="Rectangle 5">
            <a:extLst>
              <a:ext uri="{FF2B5EF4-FFF2-40B4-BE49-F238E27FC236}">
                <a16:creationId xmlns:a16="http://schemas.microsoft.com/office/drawing/2014/main" id="{D7B04674-633F-4FF4-9773-FE5AF3908718}"/>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260CB8-6C68-4524-811C-020B50C78DDF}"/>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326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34458"/>
            <a:ext cx="11806517" cy="1754326"/>
          </a:xfrm>
          <a:prstGeom prst="rect">
            <a:avLst/>
          </a:prstGeom>
        </p:spPr>
        <p:txBody>
          <a:bodyPr wrap="square">
            <a:spAutoFit/>
          </a:bodyPr>
          <a:lstStyle/>
          <a:p>
            <a:pPr algn="just"/>
            <a:r>
              <a:rPr lang="vi-VN" sz="3600" b="1" dirty="0">
                <a:solidFill>
                  <a:srgbClr val="000000"/>
                </a:solidFill>
                <a:latin typeface="Times New Roman" panose="02020603050405020304" pitchFamily="18" charset="0"/>
                <a:ea typeface="Calibri" panose="020F0502020204030204" pitchFamily="34" charset="0"/>
              </a:rPr>
              <a:t>- </a:t>
            </a:r>
            <a:r>
              <a:rPr lang="en-US" sz="3600" b="1" dirty="0" err="1">
                <a:solidFill>
                  <a:srgbClr val="000000"/>
                </a:solidFill>
                <a:latin typeface="Times New Roman" panose="02020603050405020304" pitchFamily="18" charset="0"/>
                <a:ea typeface="Calibri" panose="020F0502020204030204" pitchFamily="34" charset="0"/>
              </a:rPr>
              <a:t>Hằng</a:t>
            </a:r>
            <a:r>
              <a:rPr lang="vi-VN" sz="3600" b="1"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được đặt tên dùng để chỉ một đại lượng có giá trị </a:t>
            </a:r>
            <a:r>
              <a:rPr lang="vi-VN" sz="3600" b="1" i="1" dirty="0">
                <a:solidFill>
                  <a:srgbClr val="000000"/>
                </a:solidFill>
                <a:latin typeface="Times New Roman" panose="02020603050405020304" pitchFamily="18" charset="0"/>
                <a:ea typeface="Calibri" panose="020F0502020204030204" pitchFamily="34" charset="0"/>
              </a:rPr>
              <a:t>không đổi</a:t>
            </a:r>
            <a:r>
              <a:rPr lang="vi-VN" sz="3600" dirty="0">
                <a:solidFill>
                  <a:srgbClr val="000000"/>
                </a:solidFill>
                <a:latin typeface="Times New Roman" panose="02020603050405020304" pitchFamily="18" charset="0"/>
                <a:ea typeface="Calibri" panose="020F0502020204030204" pitchFamily="34" charset="0"/>
              </a:rPr>
              <a:t> k</a:t>
            </a:r>
            <a:r>
              <a:rPr lang="en-US" sz="3600" dirty="0">
                <a:solidFill>
                  <a:srgbClr val="000000"/>
                </a:solidFill>
                <a:latin typeface="Times New Roman" panose="02020603050405020304" pitchFamily="18" charset="0"/>
                <a:ea typeface="Calibri" panose="020F0502020204030204" pitchFamily="34" charset="0"/>
              </a:rPr>
              <a:t>hi</a:t>
            </a:r>
            <a:r>
              <a:rPr lang="vi-VN" sz="3600" dirty="0">
                <a:solidFill>
                  <a:srgbClr val="000000"/>
                </a:solidFill>
                <a:latin typeface="Times New Roman" panose="02020603050405020304" pitchFamily="18" charset="0"/>
                <a:ea typeface="Calibri" panose="020F0502020204030204" pitchFamily="34" charset="0"/>
              </a:rPr>
              <a:t> chạy chương trình. </a:t>
            </a:r>
            <a:endParaRPr lang="en-US" sz="3600" dirty="0">
              <a:solidFill>
                <a:srgbClr val="000000"/>
              </a:solidFill>
              <a:latin typeface="Times New Roman" panose="02020603050405020304" pitchFamily="18" charset="0"/>
              <a:ea typeface="Calibri" panose="020F0502020204030204" pitchFamily="34" charset="0"/>
            </a:endParaRPr>
          </a:p>
          <a:p>
            <a:pPr algn="just"/>
            <a:r>
              <a:rPr lang="en-US" sz="3600" dirty="0">
                <a:solidFill>
                  <a:srgbClr val="000000"/>
                </a:solidFill>
                <a:latin typeface="Times New Roman" panose="02020603050405020304" pitchFamily="18" charset="0"/>
                <a:ea typeface="Calibri" panose="020F0502020204030204" pitchFamily="34" charset="0"/>
              </a:rPr>
              <a:t>- </a:t>
            </a:r>
            <a:r>
              <a:rPr lang="vi-VN" sz="3600" dirty="0">
                <a:solidFill>
                  <a:srgbClr val="000000"/>
                </a:solidFill>
                <a:latin typeface="Times New Roman" panose="02020603050405020304" pitchFamily="18" charset="0"/>
                <a:ea typeface="Calibri" panose="020F0502020204030204" pitchFamily="34" charset="0"/>
              </a:rPr>
              <a:t>Trong Scratch không hỗ trợ việc tạo ra hằng.</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6" name="Rectangle 5">
            <a:extLst>
              <a:ext uri="{FF2B5EF4-FFF2-40B4-BE49-F238E27FC236}">
                <a16:creationId xmlns:a16="http://schemas.microsoft.com/office/drawing/2014/main" id="{6AA7A236-C371-4CCA-87A5-22411F2C3189}"/>
              </a:ext>
            </a:extLst>
          </p:cNvPr>
          <p:cNvSpPr/>
          <p:nvPr/>
        </p:nvSpPr>
        <p:spPr>
          <a:xfrm>
            <a:off x="0" y="-5215"/>
            <a:ext cx="12192000" cy="88775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A68CCB-8073-4A4F-9361-9D0E8D9832E8}"/>
              </a:ext>
            </a:extLst>
          </p:cNvPr>
          <p:cNvSpPr/>
          <p:nvPr/>
        </p:nvSpPr>
        <p:spPr>
          <a:xfrm flipV="1">
            <a:off x="0" y="6849358"/>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3F25C3-4651-42DF-BED3-4BF2ACB2AE28}"/>
              </a:ext>
            </a:extLst>
          </p:cNvPr>
          <p:cNvSpPr/>
          <p:nvPr/>
        </p:nvSpPr>
        <p:spPr>
          <a:xfrm>
            <a:off x="192741" y="144877"/>
            <a:ext cx="8610600" cy="584775"/>
          </a:xfrm>
          <a:prstGeom prst="rect">
            <a:avLst/>
          </a:prstGeom>
        </p:spPr>
        <p:txBody>
          <a:bodyPr wrap="square">
            <a:spAutoFit/>
          </a:bodyPr>
          <a:lstStyle/>
          <a:p>
            <a:pPr lvl="0" algn="just"/>
            <a:r>
              <a:rPr lang="vi-VN" sz="3200" b="1">
                <a:latin typeface="Times New Roman" panose="02020603050405020304" pitchFamily="18" charset="0"/>
                <a:ea typeface="Times New Roman" panose="02020603050405020304" pitchFamily="18" charset="0"/>
                <a:cs typeface="Arial" panose="020B0604020202020204" pitchFamily="34" charset="0"/>
              </a:rPr>
              <a:t>1. Biến và hằng trong chương trình</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634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159E5DB-E574-41B4-9195-2D8692634B5A}"/>
              </a:ext>
            </a:extLst>
          </p:cNvPr>
          <p:cNvSpPr/>
          <p:nvPr/>
        </p:nvSpPr>
        <p:spPr>
          <a:xfrm>
            <a:off x="6095998" y="1316182"/>
            <a:ext cx="6040581" cy="3372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005E4B45-32AF-439E-93EB-371F3A9BD7A0}"/>
              </a:ext>
            </a:extLst>
          </p:cNvPr>
          <p:cNvSpPr/>
          <p:nvPr/>
        </p:nvSpPr>
        <p:spPr>
          <a:xfrm>
            <a:off x="55421" y="1316183"/>
            <a:ext cx="5915888" cy="337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7" name="Rectangle 6"/>
          <p:cNvSpPr/>
          <p:nvPr/>
        </p:nvSpPr>
        <p:spPr>
          <a:xfrm>
            <a:off x="6158342" y="1580821"/>
            <a:ext cx="5915891" cy="156966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Hằng</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 đặt tên dùng để chỉ một đại lượng có giá trị </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đổi</a:t>
            </a: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chạy chương trình</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AA7A236-C371-4CCA-87A5-22411F2C3189}"/>
              </a:ext>
            </a:extLst>
          </p:cNvPr>
          <p:cNvSpPr/>
          <p:nvPr/>
        </p:nvSpPr>
        <p:spPr>
          <a:xfrm>
            <a:off x="0" y="-5215"/>
            <a:ext cx="12192000" cy="88775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FA68CCB-8073-4A4F-9361-9D0E8D9832E8}"/>
              </a:ext>
            </a:extLst>
          </p:cNvPr>
          <p:cNvSpPr/>
          <p:nvPr/>
        </p:nvSpPr>
        <p:spPr>
          <a:xfrm flipV="1">
            <a:off x="0" y="6849358"/>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93F25C3-4651-42DF-BED3-4BF2ACB2AE28}"/>
              </a:ext>
            </a:extLst>
          </p:cNvPr>
          <p:cNvSpPr/>
          <p:nvPr/>
        </p:nvSpPr>
        <p:spPr>
          <a:xfrm>
            <a:off x="192741" y="144877"/>
            <a:ext cx="8610600" cy="584775"/>
          </a:xfrm>
          <a:prstGeom prst="rect">
            <a:avLst/>
          </a:prstGeom>
        </p:spPr>
        <p:txBody>
          <a:bodyPr wrap="square">
            <a:spAutoFit/>
          </a:bodyPr>
          <a:lstStyle/>
          <a:p>
            <a:pPr lvl="0" algn="just"/>
            <a:r>
              <a:rPr lang="vi-VN" sz="3200" b="1">
                <a:latin typeface="Times New Roman" panose="02020603050405020304" pitchFamily="18" charset="0"/>
                <a:ea typeface="Times New Roman" panose="02020603050405020304" pitchFamily="18" charset="0"/>
                <a:cs typeface="Arial" panose="020B0604020202020204" pitchFamily="34" charset="0"/>
              </a:rPr>
              <a:t>1. Biến và hằng trong chương trình</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ectangle 8">
            <a:extLst>
              <a:ext uri="{FF2B5EF4-FFF2-40B4-BE49-F238E27FC236}">
                <a16:creationId xmlns:a16="http://schemas.microsoft.com/office/drawing/2014/main" id="{744E76C1-237C-47D6-B145-53847713AEBB}"/>
              </a:ext>
            </a:extLst>
          </p:cNvPr>
          <p:cNvSpPr/>
          <p:nvPr/>
        </p:nvSpPr>
        <p:spPr>
          <a:xfrm>
            <a:off x="192741" y="1580821"/>
            <a:ext cx="5610991" cy="2062103"/>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just">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Biến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tên một vùng bộ nhớ, nơi lưu trữ các dữ liệu trong chương trình và </a:t>
            </a:r>
            <a:r>
              <a:rPr lang="vi-VN"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 thể thay đổi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 chạy chương </a:t>
            </a:r>
            <a:r>
              <a:rPr lang="vi-VN"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5884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1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41" y="3965879"/>
            <a:ext cx="2381250" cy="1914525"/>
          </a:xfrm>
          <a:prstGeom prst="rect">
            <a:avLst/>
          </a:prstGeom>
        </p:spPr>
      </p:pic>
      <p:sp>
        <p:nvSpPr>
          <p:cNvPr id="12" name="Thought Bubble: Cloud 2">
            <a:extLst>
              <a:ext uri="{FF2B5EF4-FFF2-40B4-BE49-F238E27FC236}">
                <a16:creationId xmlns:a16="http://schemas.microsoft.com/office/drawing/2014/main" id="{AC041D70-CA28-41C8-87AF-AB4C587A4EFE}"/>
              </a:ext>
            </a:extLst>
          </p:cNvPr>
          <p:cNvSpPr/>
          <p:nvPr/>
        </p:nvSpPr>
        <p:spPr bwMode="auto">
          <a:xfrm>
            <a:off x="842448" y="774843"/>
            <a:ext cx="10034954" cy="2958874"/>
          </a:xfrm>
          <a:prstGeom prst="cloudCallout">
            <a:avLst>
              <a:gd name="adj1" fmla="val -34554"/>
              <a:gd name="adj2" fmla="val 75058"/>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fontAlgn="base">
              <a:spcBef>
                <a:spcPct val="0"/>
              </a:spcBef>
              <a:spcAft>
                <a:spcPct val="0"/>
              </a:spcAft>
            </a:pPr>
            <a:endParaRPr lang="vi-VN" sz="2800" dirty="0">
              <a:ea typeface="SimSun" panose="02010600030101010101" pitchFamily="2" charset="-122"/>
            </a:endParaRPr>
          </a:p>
        </p:txBody>
      </p:sp>
      <p:sp>
        <p:nvSpPr>
          <p:cNvPr id="14" name="Rectangle 13"/>
          <p:cNvSpPr/>
          <p:nvPr/>
        </p:nvSpPr>
        <p:spPr>
          <a:xfrm>
            <a:off x="2173635" y="1218309"/>
            <a:ext cx="8005789" cy="1754326"/>
          </a:xfrm>
          <a:prstGeom prst="rect">
            <a:avLst/>
          </a:prstGeom>
        </p:spPr>
        <p:txBody>
          <a:bodyPr wrap="square">
            <a:spAutoFit/>
          </a:bodyPr>
          <a:lstStyle/>
          <a:p>
            <a:pPr algn="ctr"/>
            <a:r>
              <a:rPr lang="vi-VN" sz="3600" dirty="0">
                <a:latin typeface="Arial (Body)"/>
              </a:rPr>
              <a:t>Em </a:t>
            </a:r>
            <a:r>
              <a:rPr lang="en-US" sz="3600" dirty="0" err="1">
                <a:latin typeface="Arial (Body)"/>
              </a:rPr>
              <a:t>hãy</a:t>
            </a:r>
            <a:r>
              <a:rPr lang="en-US" sz="3600" dirty="0">
                <a:latin typeface="Arial (Body)"/>
              </a:rPr>
              <a:t> s</a:t>
            </a:r>
            <a:r>
              <a:rPr lang="vi-VN" sz="3600" dirty="0">
                <a:latin typeface="Arial (Body)"/>
              </a:rPr>
              <a:t>ắp xếp các bước tạo và đặt tên cho biến nhớ trong ch</a:t>
            </a:r>
            <a:r>
              <a:rPr lang="en-US" sz="3600" dirty="0" err="1">
                <a:latin typeface="Arial (Body)"/>
              </a:rPr>
              <a:t>ương</a:t>
            </a:r>
            <a:r>
              <a:rPr lang="vi-VN" sz="3600" dirty="0">
                <a:latin typeface="Arial (Body)"/>
              </a:rPr>
              <a:t> trình Scratch</a:t>
            </a:r>
            <a:r>
              <a:rPr lang="en-US" sz="3600" dirty="0">
                <a:latin typeface="Arial (Body)"/>
              </a:rPr>
              <a:t> </a:t>
            </a:r>
            <a:r>
              <a:rPr lang="en-US" sz="3600" dirty="0" err="1">
                <a:latin typeface="Arial (Body)"/>
              </a:rPr>
              <a:t>trong</a:t>
            </a:r>
            <a:r>
              <a:rPr lang="en-US" sz="3600" dirty="0">
                <a:latin typeface="Arial (Body)"/>
              </a:rPr>
              <a:t> </a:t>
            </a:r>
            <a:r>
              <a:rPr lang="en-US" sz="3600" dirty="0" err="1">
                <a:latin typeface="Arial (Body)"/>
              </a:rPr>
              <a:t>bảng</a:t>
            </a:r>
            <a:r>
              <a:rPr lang="en-US" sz="3600" dirty="0">
                <a:latin typeface="Arial (Body)"/>
              </a:rPr>
              <a:t> </a:t>
            </a:r>
            <a:r>
              <a:rPr lang="en-US" sz="3600" dirty="0" err="1">
                <a:latin typeface="Arial (Body)"/>
              </a:rPr>
              <a:t>sau</a:t>
            </a:r>
            <a:r>
              <a:rPr lang="en-US" sz="3600" dirty="0">
                <a:latin typeface="Arial (Body)"/>
              </a:rPr>
              <a:t> </a:t>
            </a:r>
            <a:r>
              <a:rPr lang="en-US" sz="3600" dirty="0" err="1">
                <a:latin typeface="Arial (Body)"/>
              </a:rPr>
              <a:t>đây</a:t>
            </a:r>
            <a:r>
              <a:rPr lang="en-US" sz="3600" dirty="0">
                <a:latin typeface="Arial (Body)"/>
              </a:rPr>
              <a:t>.</a:t>
            </a:r>
            <a:endParaRPr lang="vi-VN" sz="3600" dirty="0">
              <a:latin typeface="Arial (Body)"/>
            </a:endParaRPr>
          </a:p>
        </p:txBody>
      </p:sp>
      <p:sp>
        <p:nvSpPr>
          <p:cNvPr id="5" name="Rectangle 4">
            <a:extLst>
              <a:ext uri="{FF2B5EF4-FFF2-40B4-BE49-F238E27FC236}">
                <a16:creationId xmlns:a16="http://schemas.microsoft.com/office/drawing/2014/main" id="{612CB3B9-7402-44A4-8AC4-32ECA1938682}"/>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0AA72C-641C-4120-9ED8-53707F429AD7}"/>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31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29CB73-8334-42DC-B553-C6046C8B0F72}"/>
              </a:ext>
            </a:extLst>
          </p:cNvPr>
          <p:cNvSpPr/>
          <p:nvPr/>
        </p:nvSpPr>
        <p:spPr>
          <a:xfrm>
            <a:off x="3085008" y="121033"/>
            <a:ext cx="2959465" cy="522259"/>
          </a:xfrm>
          <a:prstGeom prst="rect">
            <a:avLst/>
          </a:prstGeom>
        </p:spPr>
        <p:txBody>
          <a:bodyPr wrap="none">
            <a:spAutoFit/>
          </a:bodyPr>
          <a:lstStyle/>
          <a:p>
            <a:pPr lvl="0" algn="ctr" defTabSz="685800">
              <a:lnSpc>
                <a:spcPct val="107000"/>
              </a:lnSpc>
              <a:spcBef>
                <a:spcPts val="300"/>
              </a:spcBef>
              <a:spcAft>
                <a:spcPts val="300"/>
              </a:spcAft>
            </a:pPr>
            <a:r>
              <a:rPr lang="en-US" sz="2800" b="1">
                <a:solidFill>
                  <a:schemeClr val="bg1"/>
                </a:solidFill>
                <a:latin typeface="Times New Roman" panose="02020603050405020304" pitchFamily="18" charset="0"/>
                <a:cs typeface="Times New Roman" panose="02020603050405020304" pitchFamily="18" charset="0"/>
              </a:rPr>
              <a:t>Phiếu học tập số 1</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20428820"/>
              </p:ext>
            </p:extLst>
          </p:nvPr>
        </p:nvGraphicFramePr>
        <p:xfrm>
          <a:off x="1722017" y="1179679"/>
          <a:ext cx="8483964" cy="5333245"/>
        </p:xfrm>
        <a:graphic>
          <a:graphicData uri="http://schemas.openxmlformats.org/drawingml/2006/table">
            <a:tbl>
              <a:tblPr firstRow="1" firstCol="1" bandRow="1">
                <a:tableStyleId>{5C22544A-7EE6-4342-B048-85BDC9FD1C3A}</a:tableStyleId>
              </a:tblPr>
              <a:tblGrid>
                <a:gridCol w="1289787">
                  <a:extLst>
                    <a:ext uri="{9D8B030D-6E8A-4147-A177-3AD203B41FA5}">
                      <a16:colId xmlns:a16="http://schemas.microsoft.com/office/drawing/2014/main" val="20000"/>
                    </a:ext>
                  </a:extLst>
                </a:gridCol>
                <a:gridCol w="7194177">
                  <a:extLst>
                    <a:ext uri="{9D8B030D-6E8A-4147-A177-3AD203B41FA5}">
                      <a16:colId xmlns:a16="http://schemas.microsoft.com/office/drawing/2014/main" val="20001"/>
                    </a:ext>
                  </a:extLst>
                </a:gridCol>
              </a:tblGrid>
              <a:tr h="561920">
                <a:tc>
                  <a:txBody>
                    <a:bodyPr/>
                    <a:lstStyle/>
                    <a:p>
                      <a:pPr algn="ctr">
                        <a:lnSpc>
                          <a:spcPct val="107000"/>
                        </a:lnSpc>
                        <a:spcBef>
                          <a:spcPts val="300"/>
                        </a:spcBef>
                        <a:spcAft>
                          <a:spcPts val="300"/>
                        </a:spcAft>
                      </a:pPr>
                      <a:r>
                        <a:rPr lang="en-US" sz="3200" b="1" dirty="0" err="1">
                          <a:solidFill>
                            <a:srgbClr val="0070C0"/>
                          </a:solidFill>
                          <a:effectLst/>
                          <a:latin typeface="Calibri (Body)"/>
                        </a:rPr>
                        <a:t>Bước</a:t>
                      </a:r>
                      <a:endParaRPr lang="en-US" sz="3200" b="1" dirty="0">
                        <a:solidFill>
                          <a:srgbClr val="0070C0"/>
                        </a:solidFill>
                        <a:effectLst/>
                        <a:latin typeface="Calibri (Body)"/>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Bef>
                          <a:spcPts val="300"/>
                        </a:spcBef>
                        <a:spcAft>
                          <a:spcPts val="300"/>
                        </a:spcAft>
                      </a:pPr>
                      <a:r>
                        <a:rPr lang="vi-VN" sz="3200" b="1" dirty="0">
                          <a:solidFill>
                            <a:srgbClr val="0070C0"/>
                          </a:solidFill>
                          <a:effectLst/>
                          <a:latin typeface="Calibri (Body)"/>
                        </a:rPr>
                        <a:t>Thao tác thực hiện</a:t>
                      </a:r>
                      <a:endParaRPr lang="en-US" sz="3200" b="1" dirty="0">
                        <a:solidFill>
                          <a:srgbClr val="0070C0"/>
                        </a:solidFill>
                        <a:effectLst/>
                        <a:latin typeface="Calibri (Body)"/>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954265">
                <a:tc>
                  <a:txBody>
                    <a:bodyPr/>
                    <a:lstStyle/>
                    <a:p>
                      <a:pPr algn="ctr">
                        <a:lnSpc>
                          <a:spcPct val="107000"/>
                        </a:lnSpc>
                        <a:spcBef>
                          <a:spcPts val="300"/>
                        </a:spcBef>
                        <a:spcAft>
                          <a:spcPts val="300"/>
                        </a:spcAft>
                      </a:pPr>
                      <a:r>
                        <a:rPr lang="en-US" sz="2800" dirty="0">
                          <a:solidFill>
                            <a:srgbClr val="0070C0"/>
                          </a:solidFill>
                          <a:effectLst/>
                        </a:rPr>
                        <a:t>1.</a:t>
                      </a:r>
                      <a:endParaRPr lang="en-US" sz="2800"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Bef>
                          <a:spcPts val="300"/>
                        </a:spcBef>
                        <a:spcAft>
                          <a:spcPts val="300"/>
                        </a:spcAft>
                      </a:pPr>
                      <a:r>
                        <a:rPr lang="en-US" sz="2800" b="1" dirty="0">
                          <a:solidFill>
                            <a:srgbClr val="0070C0"/>
                          </a:solidFill>
                          <a:effectLst/>
                        </a:rPr>
                        <a:t> A. </a:t>
                      </a:r>
                      <a:endParaRPr lang="en-US" sz="2800" b="1"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54265">
                <a:tc>
                  <a:txBody>
                    <a:bodyPr/>
                    <a:lstStyle/>
                    <a:p>
                      <a:pPr algn="ctr">
                        <a:lnSpc>
                          <a:spcPct val="107000"/>
                        </a:lnSpc>
                        <a:spcBef>
                          <a:spcPts val="300"/>
                        </a:spcBef>
                        <a:spcAft>
                          <a:spcPts val="300"/>
                        </a:spcAft>
                      </a:pPr>
                      <a:r>
                        <a:rPr lang="en-US" sz="2800" dirty="0">
                          <a:solidFill>
                            <a:srgbClr val="0070C0"/>
                          </a:solidFill>
                          <a:effectLst/>
                        </a:rPr>
                        <a:t>2.</a:t>
                      </a:r>
                      <a:endParaRPr lang="en-US" sz="2800"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Bef>
                          <a:spcPts val="300"/>
                        </a:spcBef>
                        <a:spcAft>
                          <a:spcPts val="300"/>
                        </a:spcAft>
                      </a:pPr>
                      <a:r>
                        <a:rPr lang="en-US" sz="2800" b="1" dirty="0">
                          <a:solidFill>
                            <a:srgbClr val="0070C0"/>
                          </a:solidFill>
                          <a:effectLst/>
                        </a:rPr>
                        <a:t> B. </a:t>
                      </a:r>
                      <a:endParaRPr lang="en-US" sz="2800" b="1"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54265">
                <a:tc>
                  <a:txBody>
                    <a:bodyPr/>
                    <a:lstStyle/>
                    <a:p>
                      <a:pPr algn="ctr">
                        <a:lnSpc>
                          <a:spcPct val="107000"/>
                        </a:lnSpc>
                        <a:spcBef>
                          <a:spcPts val="300"/>
                        </a:spcBef>
                        <a:spcAft>
                          <a:spcPts val="300"/>
                        </a:spcAft>
                      </a:pPr>
                      <a:r>
                        <a:rPr lang="en-US" sz="2800" dirty="0">
                          <a:solidFill>
                            <a:srgbClr val="0070C0"/>
                          </a:solidFill>
                          <a:effectLst/>
                        </a:rPr>
                        <a:t>3.</a:t>
                      </a:r>
                      <a:endParaRPr lang="en-US" sz="2800"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Bef>
                          <a:spcPts val="300"/>
                        </a:spcBef>
                        <a:spcAft>
                          <a:spcPts val="300"/>
                        </a:spcAft>
                      </a:pPr>
                      <a:r>
                        <a:rPr lang="en-US" sz="2800" b="1" dirty="0">
                          <a:solidFill>
                            <a:srgbClr val="0070C0"/>
                          </a:solidFill>
                          <a:effectLst/>
                        </a:rPr>
                        <a:t> C. </a:t>
                      </a:r>
                      <a:endParaRPr lang="en-US" sz="2800" b="1"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954265">
                <a:tc>
                  <a:txBody>
                    <a:bodyPr/>
                    <a:lstStyle/>
                    <a:p>
                      <a:pPr algn="ctr">
                        <a:lnSpc>
                          <a:spcPct val="107000"/>
                        </a:lnSpc>
                        <a:spcBef>
                          <a:spcPts val="300"/>
                        </a:spcBef>
                        <a:spcAft>
                          <a:spcPts val="300"/>
                        </a:spcAft>
                      </a:pPr>
                      <a:r>
                        <a:rPr lang="en-US" sz="2800" dirty="0">
                          <a:solidFill>
                            <a:srgbClr val="0070C0"/>
                          </a:solidFill>
                          <a:effectLst/>
                        </a:rPr>
                        <a:t>4.</a:t>
                      </a:r>
                      <a:endParaRPr lang="en-US" sz="2800"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07000"/>
                        </a:lnSpc>
                        <a:spcBef>
                          <a:spcPts val="300"/>
                        </a:spcBef>
                        <a:spcAft>
                          <a:spcPts val="300"/>
                        </a:spcAft>
                      </a:pPr>
                      <a:r>
                        <a:rPr lang="en-US" sz="2800" b="1" dirty="0">
                          <a:solidFill>
                            <a:srgbClr val="0070C0"/>
                          </a:solidFill>
                          <a:effectLst/>
                        </a:rPr>
                        <a:t> D. </a:t>
                      </a:r>
                      <a:endParaRPr lang="en-US" sz="2800" b="1"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954265">
                <a:tc gridSpan="2">
                  <a:txBody>
                    <a:bodyPr/>
                    <a:lstStyle/>
                    <a:p>
                      <a:pPr algn="l">
                        <a:lnSpc>
                          <a:spcPct val="107000"/>
                        </a:lnSpc>
                        <a:spcBef>
                          <a:spcPts val="300"/>
                        </a:spcBef>
                        <a:spcAft>
                          <a:spcPts val="300"/>
                        </a:spcAft>
                      </a:pPr>
                      <a:r>
                        <a:rPr lang="en-US" sz="2800" dirty="0" err="1">
                          <a:solidFill>
                            <a:srgbClr val="0070C0"/>
                          </a:solidFill>
                          <a:effectLst/>
                        </a:rPr>
                        <a:t>Đáp</a:t>
                      </a:r>
                      <a:r>
                        <a:rPr lang="en-US" sz="2800" dirty="0">
                          <a:solidFill>
                            <a:srgbClr val="0070C0"/>
                          </a:solidFill>
                          <a:effectLst/>
                        </a:rPr>
                        <a:t> </a:t>
                      </a:r>
                      <a:r>
                        <a:rPr lang="en-US" sz="2800" dirty="0" err="1">
                          <a:solidFill>
                            <a:srgbClr val="0070C0"/>
                          </a:solidFill>
                          <a:effectLst/>
                        </a:rPr>
                        <a:t>án</a:t>
                      </a:r>
                      <a:r>
                        <a:rPr lang="en-US" sz="2800" dirty="0">
                          <a:solidFill>
                            <a:srgbClr val="0070C0"/>
                          </a:solidFill>
                          <a:effectLst/>
                        </a:rPr>
                        <a:t>:</a:t>
                      </a:r>
                      <a:endParaRPr lang="en-US" sz="2800" dirty="0">
                        <a:solidFill>
                          <a:srgbClr val="0070C0"/>
                        </a:solidFill>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2" name="Rectangle 11"/>
          <p:cNvSpPr/>
          <p:nvPr/>
        </p:nvSpPr>
        <p:spPr>
          <a:xfrm>
            <a:off x="3085008" y="5904255"/>
            <a:ext cx="5064704" cy="583750"/>
          </a:xfrm>
          <a:prstGeom prst="rect">
            <a:avLst/>
          </a:prstGeom>
          <a:noFill/>
        </p:spPr>
        <p:txBody>
          <a:bodyPr wrap="square">
            <a:spAutoFit/>
          </a:bodyPr>
          <a:lstStyle/>
          <a:p>
            <a:pPr algn="just">
              <a:lnSpc>
                <a:spcPct val="107000"/>
              </a:lnSpc>
              <a:spcBef>
                <a:spcPts val="300"/>
              </a:spcBef>
              <a:spcAft>
                <a:spcPts val="3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1...D     2...C     3...A      </a:t>
            </a:r>
            <a:r>
              <a:rPr lang="en-US"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4...B </a:t>
            </a:r>
            <a:endPar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ounded Rectangle 6"/>
          <p:cNvSpPr/>
          <p:nvPr/>
        </p:nvSpPr>
        <p:spPr>
          <a:xfrm>
            <a:off x="3653079" y="1796193"/>
            <a:ext cx="6300476" cy="7849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chemeClr val="tx1"/>
                </a:solidFill>
                <a:latin typeface="Times New Roman" panose="02020603050405020304" pitchFamily="18" charset="0"/>
                <a:cs typeface="Times New Roman" panose="02020603050405020304" pitchFamily="18" charset="0"/>
              </a:rPr>
              <a:t>Nhập</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tên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biến</a:t>
            </a:r>
            <a:endParaRPr lang="en-US" sz="3200" i="1"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3653079" y="2766472"/>
            <a:ext cx="6300476" cy="7849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chemeClr val="tx1"/>
                </a:solidFill>
                <a:latin typeface="Times New Roman" panose="02020603050405020304" pitchFamily="18" charset="0"/>
                <a:cs typeface="Times New Roman" panose="02020603050405020304" pitchFamily="18" charset="0"/>
              </a:rPr>
              <a:t>Chọn</a:t>
            </a:r>
            <a:r>
              <a:rPr lang="en-US" sz="3200" i="1" dirty="0">
                <a:solidFill>
                  <a:schemeClr val="tx1"/>
                </a:solidFill>
                <a:latin typeface="Times New Roman" panose="02020603050405020304" pitchFamily="18" charset="0"/>
                <a:cs typeface="Times New Roman" panose="02020603050405020304" pitchFamily="18" charset="0"/>
              </a:rPr>
              <a:t> OK</a:t>
            </a:r>
          </a:p>
        </p:txBody>
      </p:sp>
      <p:sp>
        <p:nvSpPr>
          <p:cNvPr id="15" name="Rounded Rectangle 14"/>
          <p:cNvSpPr/>
          <p:nvPr/>
        </p:nvSpPr>
        <p:spPr>
          <a:xfrm>
            <a:off x="3653079" y="3736751"/>
            <a:ext cx="6300476" cy="7849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chemeClr val="tx1"/>
                </a:solidFill>
                <a:latin typeface="Times New Roman" panose="02020603050405020304" pitchFamily="18" charset="0"/>
                <a:cs typeface="Times New Roman" panose="02020603050405020304" pitchFamily="18" charset="0"/>
              </a:rPr>
              <a:t>Chọn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lệnh</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tạo</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biến</a:t>
            </a:r>
            <a:endParaRPr lang="en-US" sz="3200" i="1" dirty="0">
              <a:solidFill>
                <a:schemeClr val="tx1"/>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3673270" y="4680136"/>
            <a:ext cx="6300476" cy="7849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a:solidFill>
                  <a:schemeClr val="tx1"/>
                </a:solidFill>
                <a:latin typeface="Times New Roman" panose="02020603050405020304" pitchFamily="18" charset="0"/>
                <a:cs typeface="Times New Roman" panose="02020603050405020304" pitchFamily="18" charset="0"/>
              </a:rPr>
              <a:t>Chọn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nhóm</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lện</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làm</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việc</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với</a:t>
            </a:r>
            <a:r>
              <a:rPr lang="en-US" sz="3200" i="1" dirty="0">
                <a:solidFill>
                  <a:schemeClr val="tx1"/>
                </a:solidFill>
                <a:latin typeface="Times New Roman" panose="02020603050405020304" pitchFamily="18" charset="0"/>
                <a:cs typeface="Times New Roman" panose="02020603050405020304" pitchFamily="18" charset="0"/>
              </a:rPr>
              <a:t> </a:t>
            </a:r>
            <a:r>
              <a:rPr lang="en-US" sz="3200" i="1" dirty="0" err="1">
                <a:solidFill>
                  <a:schemeClr val="tx1"/>
                </a:solidFill>
                <a:latin typeface="Times New Roman" panose="02020603050405020304" pitchFamily="18" charset="0"/>
                <a:cs typeface="Times New Roman" panose="02020603050405020304" pitchFamily="18" charset="0"/>
              </a:rPr>
              <a:t>biến</a:t>
            </a:r>
            <a:endParaRPr lang="en-US" sz="3200" i="1" dirty="0">
              <a:solidFill>
                <a:schemeClr val="tx1"/>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76E00537-6CE3-44E5-A45A-0C2FC176F782}"/>
              </a:ext>
            </a:extLst>
          </p:cNvPr>
          <p:cNvSpPr/>
          <p:nvPr/>
        </p:nvSpPr>
        <p:spPr>
          <a:xfrm>
            <a:off x="2943708" y="382162"/>
            <a:ext cx="6040582" cy="584775"/>
          </a:xfrm>
          <a:prstGeom prst="rect">
            <a:avLst/>
          </a:prstGeom>
        </p:spPr>
        <p:txBody>
          <a:bodyPr wrap="square">
            <a:spAutoFit/>
          </a:bodyPr>
          <a:lstStyle/>
          <a:p>
            <a:pPr algn="ctr"/>
            <a:r>
              <a:rPr lang="en-US" sz="3200" b="1">
                <a:latin typeface="Times New Roman" panose="02020603050405020304" pitchFamily="18" charset="0"/>
                <a:ea typeface="Times New Roman" panose="02020603050405020304" pitchFamily="18" charset="0"/>
                <a:cs typeface="Arial" panose="020B0604020202020204" pitchFamily="34" charset="0"/>
              </a:rPr>
              <a:t>PHIẾU HỌC TẬP SỐ 1</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Rectangle 12">
            <a:extLst>
              <a:ext uri="{FF2B5EF4-FFF2-40B4-BE49-F238E27FC236}">
                <a16:creationId xmlns:a16="http://schemas.microsoft.com/office/drawing/2014/main" id="{213C4732-5F04-4643-A594-7425320F5C25}"/>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06A64A7-D1FF-421B-A300-72E79C03FAEB}"/>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74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30" y="3952428"/>
            <a:ext cx="2381250" cy="1914525"/>
          </a:xfrm>
          <a:prstGeom prst="rect">
            <a:avLst/>
          </a:prstGeom>
        </p:spPr>
      </p:pic>
      <p:sp>
        <p:nvSpPr>
          <p:cNvPr id="9" name="Thought Bubble: Cloud 2">
            <a:extLst>
              <a:ext uri="{FF2B5EF4-FFF2-40B4-BE49-F238E27FC236}">
                <a16:creationId xmlns:a16="http://schemas.microsoft.com/office/drawing/2014/main" id="{AC041D70-CA28-41C8-87AF-AB4C587A4EFE}"/>
              </a:ext>
            </a:extLst>
          </p:cNvPr>
          <p:cNvSpPr/>
          <p:nvPr/>
        </p:nvSpPr>
        <p:spPr bwMode="auto">
          <a:xfrm>
            <a:off x="950024" y="626926"/>
            <a:ext cx="10034954" cy="2958874"/>
          </a:xfrm>
          <a:prstGeom prst="cloudCallout">
            <a:avLst>
              <a:gd name="adj1" fmla="val -34554"/>
              <a:gd name="adj2" fmla="val 75058"/>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fontAlgn="base">
              <a:spcBef>
                <a:spcPct val="0"/>
              </a:spcBef>
              <a:spcAft>
                <a:spcPct val="0"/>
              </a:spcAft>
            </a:pPr>
            <a:endParaRPr lang="vi-VN" sz="2800" dirty="0">
              <a:ea typeface="SimSun" panose="02010600030101010101" pitchFamily="2" charset="-122"/>
            </a:endParaRPr>
          </a:p>
        </p:txBody>
      </p:sp>
      <p:sp>
        <p:nvSpPr>
          <p:cNvPr id="11" name="Rectangle 10"/>
          <p:cNvSpPr/>
          <p:nvPr/>
        </p:nvSpPr>
        <p:spPr>
          <a:xfrm>
            <a:off x="2066059" y="1146910"/>
            <a:ext cx="8005789" cy="1754326"/>
          </a:xfrm>
          <a:prstGeom prst="rect">
            <a:avLst/>
          </a:prstGeom>
        </p:spPr>
        <p:txBody>
          <a:bodyPr wrap="square">
            <a:spAutoFit/>
          </a:bodyPr>
          <a:lstStyle/>
          <a:p>
            <a:pPr algn="ctr"/>
            <a:r>
              <a:rPr lang="vi-VN" sz="3600" dirty="0">
                <a:latin typeface="+mj-lt"/>
              </a:rPr>
              <a:t>Em </a:t>
            </a:r>
            <a:r>
              <a:rPr lang="en-US" sz="3600" dirty="0" err="1">
                <a:latin typeface="+mj-lt"/>
              </a:rPr>
              <a:t>hãy</a:t>
            </a:r>
            <a:r>
              <a:rPr lang="en-US" sz="3600" dirty="0">
                <a:latin typeface="+mj-lt"/>
              </a:rPr>
              <a:t> g</a:t>
            </a:r>
            <a:r>
              <a:rPr lang="vi-VN" sz="3600" dirty="0">
                <a:latin typeface="+mj-lt"/>
              </a:rPr>
              <a:t>hép nối mỗi </a:t>
            </a:r>
            <a:r>
              <a:rPr lang="vi-VN" sz="3600" b="1" dirty="0">
                <a:latin typeface="+mj-lt"/>
              </a:rPr>
              <a:t>Lệnh</a:t>
            </a:r>
            <a:r>
              <a:rPr lang="vi-VN" sz="3600" dirty="0">
                <a:latin typeface="+mj-lt"/>
              </a:rPr>
              <a:t> (cột trái) với mỗi </a:t>
            </a:r>
            <a:r>
              <a:rPr lang="vi-VN" sz="3600" b="1" dirty="0">
                <a:latin typeface="+mj-lt"/>
              </a:rPr>
              <a:t>Ý nghĩa </a:t>
            </a:r>
            <a:r>
              <a:rPr lang="vi-VN" sz="3600" dirty="0">
                <a:latin typeface="+mj-lt"/>
              </a:rPr>
              <a:t>(cột phải) để được câu khẳng định đúng.</a:t>
            </a:r>
          </a:p>
        </p:txBody>
      </p:sp>
      <p:sp>
        <p:nvSpPr>
          <p:cNvPr id="5" name="Rectangle 4">
            <a:extLst>
              <a:ext uri="{FF2B5EF4-FFF2-40B4-BE49-F238E27FC236}">
                <a16:creationId xmlns:a16="http://schemas.microsoft.com/office/drawing/2014/main" id="{890E7659-CFF6-4987-ADDD-C425E38C40BF}"/>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B688A7-C746-4DA6-8B4D-27773C5AD97F}"/>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0820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29CB73-8334-42DC-B553-C6046C8B0F72}"/>
              </a:ext>
            </a:extLst>
          </p:cNvPr>
          <p:cNvSpPr/>
          <p:nvPr/>
        </p:nvSpPr>
        <p:spPr>
          <a:xfrm>
            <a:off x="3085008" y="121033"/>
            <a:ext cx="2959465" cy="522259"/>
          </a:xfrm>
          <a:prstGeom prst="rect">
            <a:avLst/>
          </a:prstGeom>
        </p:spPr>
        <p:txBody>
          <a:bodyPr wrap="none">
            <a:spAutoFit/>
          </a:bodyPr>
          <a:lstStyle/>
          <a:p>
            <a:pPr lvl="0" algn="ctr" defTabSz="685800">
              <a:lnSpc>
                <a:spcPct val="107000"/>
              </a:lnSpc>
              <a:spcBef>
                <a:spcPts val="300"/>
              </a:spcBef>
              <a:spcAft>
                <a:spcPts val="300"/>
              </a:spcAft>
            </a:pPr>
            <a:r>
              <a:rPr lang="en-US" sz="2800" b="1">
                <a:solidFill>
                  <a:schemeClr val="bg1"/>
                </a:solidFill>
                <a:latin typeface="Times New Roman" panose="02020603050405020304" pitchFamily="18" charset="0"/>
                <a:cs typeface="Times New Roman" panose="02020603050405020304" pitchFamily="18" charset="0"/>
              </a:rPr>
              <a:t>Phiếu học tập số 1</a:t>
            </a:r>
            <a:endParaRPr lang="en-US"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43172875"/>
              </p:ext>
            </p:extLst>
          </p:nvPr>
        </p:nvGraphicFramePr>
        <p:xfrm>
          <a:off x="628650" y="1106550"/>
          <a:ext cx="11296650" cy="5614354"/>
        </p:xfrm>
        <a:graphic>
          <a:graphicData uri="http://schemas.openxmlformats.org/drawingml/2006/table">
            <a:tbl>
              <a:tblPr firstRow="1" firstCol="1" bandRow="1">
                <a:tableStyleId>{5940675A-B579-460E-94D1-54222C63F5DA}</a:tableStyleId>
              </a:tblPr>
              <a:tblGrid>
                <a:gridCol w="5079570">
                  <a:extLst>
                    <a:ext uri="{9D8B030D-6E8A-4147-A177-3AD203B41FA5}">
                      <a16:colId xmlns:a16="http://schemas.microsoft.com/office/drawing/2014/main" val="20000"/>
                    </a:ext>
                  </a:extLst>
                </a:gridCol>
                <a:gridCol w="6217080">
                  <a:extLst>
                    <a:ext uri="{9D8B030D-6E8A-4147-A177-3AD203B41FA5}">
                      <a16:colId xmlns:a16="http://schemas.microsoft.com/office/drawing/2014/main" val="20001"/>
                    </a:ext>
                  </a:extLst>
                </a:gridCol>
              </a:tblGrid>
              <a:tr h="665100">
                <a:tc>
                  <a:txBody>
                    <a:bodyPr/>
                    <a:lstStyle/>
                    <a:p>
                      <a:pPr algn="ctr">
                        <a:lnSpc>
                          <a:spcPct val="107000"/>
                        </a:lnSpc>
                        <a:spcBef>
                          <a:spcPts val="300"/>
                        </a:spcBef>
                        <a:spcAft>
                          <a:spcPts val="300"/>
                        </a:spcAft>
                      </a:pPr>
                      <a:r>
                        <a:rPr lang="en-US" sz="3200" dirty="0" err="1">
                          <a:effectLst/>
                        </a:rPr>
                        <a:t>Lệnh</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ctr">
                        <a:lnSpc>
                          <a:spcPct val="107000"/>
                        </a:lnSpc>
                        <a:spcBef>
                          <a:spcPts val="300"/>
                        </a:spcBef>
                        <a:spcAft>
                          <a:spcPts val="300"/>
                        </a:spcAft>
                      </a:pPr>
                      <a:r>
                        <a:rPr lang="en-US" sz="3200" dirty="0">
                          <a:effectLst/>
                        </a:rPr>
                        <a:t>Ý</a:t>
                      </a:r>
                      <a:r>
                        <a:rPr lang="en-US" sz="3200" baseline="0" dirty="0">
                          <a:effectLst/>
                        </a:rPr>
                        <a:t> </a:t>
                      </a:r>
                      <a:r>
                        <a:rPr lang="en-US" sz="3200" baseline="0" dirty="0" err="1">
                          <a:effectLst/>
                        </a:rPr>
                        <a:t>nghĩa</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00"/>
                  </a:ext>
                </a:extLst>
              </a:tr>
              <a:tr h="1051562">
                <a:tc>
                  <a:txBody>
                    <a:bodyPr/>
                    <a:lstStyle/>
                    <a:p>
                      <a:pPr algn="l">
                        <a:lnSpc>
                          <a:spcPct val="107000"/>
                        </a:lnSpc>
                        <a:spcBef>
                          <a:spcPts val="300"/>
                        </a:spcBef>
                        <a:spcAft>
                          <a:spcPts val="300"/>
                        </a:spcAft>
                      </a:pPr>
                      <a:r>
                        <a:rPr lang="en-US" sz="2800" dirty="0">
                          <a:effectLst/>
                        </a:rPr>
                        <a:t>1. set ... to</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300"/>
                        </a:spcBef>
                        <a:spcAft>
                          <a:spcPts val="300"/>
                        </a:spcAft>
                      </a:pPr>
                      <a:r>
                        <a:rPr lang="en-US" sz="2800" dirty="0">
                          <a:effectLst/>
                        </a:rPr>
                        <a:t>A. </a:t>
                      </a:r>
                      <a:r>
                        <a:rPr lang="en-US" sz="2800" dirty="0" err="1">
                          <a:effectLst/>
                        </a:rPr>
                        <a:t>Lệnh</a:t>
                      </a:r>
                      <a:r>
                        <a:rPr lang="en-US" sz="2800" dirty="0">
                          <a:effectLst/>
                        </a:rPr>
                        <a:t> </a:t>
                      </a:r>
                      <a:r>
                        <a:rPr lang="en-US" sz="2800" dirty="0" err="1">
                          <a:effectLst/>
                        </a:rPr>
                        <a:t>thay</a:t>
                      </a:r>
                      <a:r>
                        <a:rPr lang="en-US" sz="2800" dirty="0">
                          <a:effectLst/>
                        </a:rPr>
                        <a:t> </a:t>
                      </a:r>
                      <a:r>
                        <a:rPr lang="en-US" sz="2800" dirty="0" err="1">
                          <a:effectLst/>
                        </a:rPr>
                        <a:t>đổi</a:t>
                      </a:r>
                      <a:r>
                        <a:rPr lang="en-US" sz="2800" dirty="0">
                          <a:effectLst/>
                        </a:rPr>
                        <a:t> </a:t>
                      </a:r>
                      <a:r>
                        <a:rPr lang="en-US" sz="2800" dirty="0" err="1">
                          <a:effectLst/>
                        </a:rPr>
                        <a:t>giá</a:t>
                      </a:r>
                      <a:r>
                        <a:rPr lang="en-US" sz="2800" dirty="0">
                          <a:effectLst/>
                        </a:rPr>
                        <a:t> </a:t>
                      </a:r>
                      <a:r>
                        <a:rPr lang="en-US" sz="2800" dirty="0" err="1">
                          <a:effectLst/>
                        </a:rPr>
                        <a:t>trị</a:t>
                      </a:r>
                      <a:r>
                        <a:rPr lang="en-US" sz="2800" dirty="0">
                          <a:effectLst/>
                        </a:rPr>
                        <a:t> </a:t>
                      </a:r>
                      <a:r>
                        <a:rPr lang="en-US" sz="2800" dirty="0" err="1">
                          <a:effectLst/>
                        </a:rPr>
                        <a:t>cho</a:t>
                      </a:r>
                      <a:r>
                        <a:rPr lang="en-US" sz="2800" dirty="0">
                          <a:effectLst/>
                        </a:rPr>
                        <a:t> </a:t>
                      </a:r>
                      <a:r>
                        <a:rPr lang="en-US" sz="2800" dirty="0" err="1">
                          <a:effectLst/>
                        </a:rPr>
                        <a:t>biến</a:t>
                      </a:r>
                      <a:r>
                        <a:rPr lang="en-US" sz="2800" dirty="0">
                          <a:effectLst/>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124630">
                <a:tc>
                  <a:txBody>
                    <a:bodyPr/>
                    <a:lstStyle/>
                    <a:p>
                      <a:pPr algn="l">
                        <a:lnSpc>
                          <a:spcPct val="107000"/>
                        </a:lnSpc>
                        <a:spcBef>
                          <a:spcPts val="300"/>
                        </a:spcBef>
                        <a:spcAft>
                          <a:spcPts val="300"/>
                        </a:spcAft>
                      </a:pPr>
                      <a:r>
                        <a:rPr lang="en-US" sz="2800" dirty="0">
                          <a:effectLst/>
                        </a:rPr>
                        <a:t>2. change ... by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300"/>
                        </a:spcBef>
                        <a:spcAft>
                          <a:spcPts val="300"/>
                        </a:spcAft>
                      </a:pPr>
                      <a:r>
                        <a:rPr lang="en-US" sz="2800" dirty="0">
                          <a:effectLst/>
                        </a:rPr>
                        <a:t>B. </a:t>
                      </a:r>
                      <a:r>
                        <a:rPr lang="en-US" sz="2800" dirty="0" err="1">
                          <a:effectLst/>
                        </a:rPr>
                        <a:t>Tạo</a:t>
                      </a:r>
                      <a:r>
                        <a:rPr lang="en-US" sz="2800" dirty="0">
                          <a:effectLst/>
                        </a:rPr>
                        <a:t> </a:t>
                      </a:r>
                      <a:r>
                        <a:rPr lang="en-US" sz="2800" dirty="0" err="1">
                          <a:effectLst/>
                        </a:rPr>
                        <a:t>biến</a:t>
                      </a:r>
                      <a:r>
                        <a:rPr lang="en-US" sz="2800" dirty="0">
                          <a:effectLst/>
                        </a:rPr>
                        <a:t> </a:t>
                      </a:r>
                      <a:r>
                        <a:rPr lang="en-US" sz="2800" dirty="0" err="1">
                          <a:effectLst/>
                        </a:rPr>
                        <a:t>dùng</a:t>
                      </a:r>
                      <a:r>
                        <a:rPr lang="en-US" sz="2800" dirty="0">
                          <a:effectLst/>
                        </a:rPr>
                        <a:t> </a:t>
                      </a:r>
                      <a:r>
                        <a:rPr lang="en-US" sz="2800" dirty="0" err="1">
                          <a:effectLst/>
                        </a:rPr>
                        <a:t>chung</a:t>
                      </a:r>
                      <a:r>
                        <a:rPr lang="en-US" sz="2800" dirty="0">
                          <a:effectLst/>
                        </a:rPr>
                        <a:t> </a:t>
                      </a:r>
                      <a:r>
                        <a:rPr lang="en-US" sz="2800" dirty="0" err="1">
                          <a:effectLst/>
                        </a:rPr>
                        <a:t>cho</a:t>
                      </a:r>
                      <a:r>
                        <a:rPr lang="en-US" sz="2800" dirty="0">
                          <a:effectLst/>
                        </a:rPr>
                        <a:t> </a:t>
                      </a:r>
                      <a:r>
                        <a:rPr lang="en-US" sz="2800" dirty="0" err="1">
                          <a:effectLst/>
                        </a:rPr>
                        <a:t>mọi</a:t>
                      </a:r>
                      <a:r>
                        <a:rPr lang="en-US" sz="2800" dirty="0">
                          <a:effectLst/>
                        </a:rPr>
                        <a:t> </a:t>
                      </a:r>
                      <a:r>
                        <a:rPr lang="en-US" sz="2800" dirty="0" err="1">
                          <a:effectLst/>
                        </a:rPr>
                        <a:t>nhân</a:t>
                      </a:r>
                      <a:r>
                        <a:rPr lang="en-US" sz="2800" dirty="0">
                          <a:effectLst/>
                        </a:rPr>
                        <a:t> </a:t>
                      </a:r>
                      <a:r>
                        <a:rPr lang="en-US" sz="2800" dirty="0" err="1">
                          <a:effectLst/>
                        </a:rPr>
                        <a:t>vật</a:t>
                      </a:r>
                      <a:r>
                        <a:rPr lang="en-US" sz="2800" dirty="0">
                          <a:effectLst/>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051562">
                <a:tc>
                  <a:txBody>
                    <a:bodyPr/>
                    <a:lstStyle/>
                    <a:p>
                      <a:pPr algn="just">
                        <a:lnSpc>
                          <a:spcPct val="107000"/>
                        </a:lnSpc>
                        <a:spcBef>
                          <a:spcPts val="300"/>
                        </a:spcBef>
                        <a:spcAft>
                          <a:spcPts val="300"/>
                        </a:spcAft>
                      </a:pPr>
                      <a:r>
                        <a:rPr lang="en-US" sz="2800" dirty="0">
                          <a:effectLst/>
                        </a:rPr>
                        <a:t>3. </a:t>
                      </a:r>
                      <a:r>
                        <a:rPr lang="en-US" sz="2800" dirty="0" err="1">
                          <a:effectLst/>
                        </a:rPr>
                        <a:t>Chuột</a:t>
                      </a:r>
                      <a:r>
                        <a:rPr lang="en-US" sz="2800" dirty="0">
                          <a:effectLst/>
                        </a:rPr>
                        <a:t> </a:t>
                      </a:r>
                      <a:r>
                        <a:rPr lang="en-US" sz="2800" dirty="0" err="1">
                          <a:effectLst/>
                        </a:rPr>
                        <a:t>phải</a:t>
                      </a:r>
                      <a:r>
                        <a:rPr lang="en-US" sz="2800" dirty="0">
                          <a:effectLst/>
                        </a:rPr>
                        <a:t> </a:t>
                      </a:r>
                      <a:r>
                        <a:rPr lang="en-US" sz="2800" dirty="0" err="1">
                          <a:effectLst/>
                        </a:rPr>
                        <a:t>vào</a:t>
                      </a:r>
                      <a:r>
                        <a:rPr lang="en-US" sz="2800" dirty="0">
                          <a:effectLst/>
                        </a:rPr>
                        <a:t> </a:t>
                      </a:r>
                      <a:r>
                        <a:rPr lang="en-US" sz="2800" dirty="0" err="1">
                          <a:effectLst/>
                        </a:rPr>
                        <a:t>nút</a:t>
                      </a:r>
                      <a:r>
                        <a:rPr lang="en-US" sz="2800" dirty="0">
                          <a:effectLst/>
                        </a:rPr>
                        <a:t> For this sprite only </a:t>
                      </a:r>
                      <a:r>
                        <a:rPr lang="en-US" sz="2800" dirty="0">
                          <a:effectLst/>
                          <a:sym typeface="Symbol" panose="05050102010706020507" pitchFamily="18" charset="2"/>
                        </a:rPr>
                        <a:t></a:t>
                      </a:r>
                      <a:r>
                        <a:rPr lang="en-US" sz="2800" dirty="0">
                          <a:effectLst/>
                        </a:rPr>
                        <a:t> OK</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7000"/>
                        </a:lnSpc>
                        <a:spcBef>
                          <a:spcPts val="300"/>
                        </a:spcBef>
                        <a:spcAft>
                          <a:spcPts val="300"/>
                        </a:spcAft>
                      </a:pPr>
                      <a:r>
                        <a:rPr lang="en-US" sz="2800" dirty="0">
                          <a:effectLst/>
                        </a:rPr>
                        <a:t>C. </a:t>
                      </a:r>
                      <a:r>
                        <a:rPr lang="en-US" sz="2800" dirty="0" err="1">
                          <a:effectLst/>
                        </a:rPr>
                        <a:t>Lệnh</a:t>
                      </a:r>
                      <a:r>
                        <a:rPr lang="en-US" sz="2800" dirty="0">
                          <a:effectLst/>
                        </a:rPr>
                        <a:t> </a:t>
                      </a:r>
                      <a:r>
                        <a:rPr lang="en-US" sz="2800" dirty="0" err="1">
                          <a:effectLst/>
                        </a:rPr>
                        <a:t>gán</a:t>
                      </a:r>
                      <a:r>
                        <a:rPr lang="en-US" sz="2800" dirty="0">
                          <a:effectLst/>
                        </a:rPr>
                        <a:t> </a:t>
                      </a:r>
                      <a:r>
                        <a:rPr lang="en-US" sz="2800" dirty="0" err="1">
                          <a:effectLst/>
                        </a:rPr>
                        <a:t>một</a:t>
                      </a:r>
                      <a:r>
                        <a:rPr lang="en-US" sz="2800" dirty="0">
                          <a:effectLst/>
                        </a:rPr>
                        <a:t> </a:t>
                      </a:r>
                      <a:r>
                        <a:rPr lang="en-US" sz="2800" dirty="0" err="1">
                          <a:effectLst/>
                        </a:rPr>
                        <a:t>giá</a:t>
                      </a:r>
                      <a:r>
                        <a:rPr lang="en-US" sz="2800" dirty="0">
                          <a:effectLst/>
                        </a:rPr>
                        <a:t> </a:t>
                      </a:r>
                      <a:r>
                        <a:rPr lang="en-US" sz="2800" dirty="0" err="1">
                          <a:effectLst/>
                        </a:rPr>
                        <a:t>trị</a:t>
                      </a:r>
                      <a:r>
                        <a:rPr lang="en-US" sz="2800" dirty="0">
                          <a:effectLst/>
                        </a:rPr>
                        <a:t> </a:t>
                      </a:r>
                      <a:r>
                        <a:rPr lang="en-US" sz="2800" dirty="0" err="1">
                          <a:effectLst/>
                        </a:rPr>
                        <a:t>cho</a:t>
                      </a:r>
                      <a:r>
                        <a:rPr lang="en-US" sz="2800" dirty="0">
                          <a:effectLst/>
                        </a:rPr>
                        <a:t> </a:t>
                      </a:r>
                      <a:r>
                        <a:rPr lang="en-US" sz="2800" dirty="0" err="1">
                          <a:effectLst/>
                        </a:rPr>
                        <a:t>biến</a:t>
                      </a:r>
                      <a:r>
                        <a:rPr lang="en-US" sz="2800" dirty="0">
                          <a:effectLst/>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051562">
                <a:tc>
                  <a:txBody>
                    <a:bodyPr/>
                    <a:lstStyle/>
                    <a:p>
                      <a:pPr algn="just">
                        <a:lnSpc>
                          <a:spcPct val="107000"/>
                        </a:lnSpc>
                        <a:spcBef>
                          <a:spcPts val="300"/>
                        </a:spcBef>
                        <a:spcAft>
                          <a:spcPts val="300"/>
                        </a:spcAft>
                      </a:pPr>
                      <a:r>
                        <a:rPr lang="en-US" sz="2800" dirty="0">
                          <a:effectLst/>
                        </a:rPr>
                        <a:t>4. </a:t>
                      </a:r>
                      <a:r>
                        <a:rPr lang="en-US" sz="2800" dirty="0" err="1">
                          <a:effectLst/>
                        </a:rPr>
                        <a:t>Chuột</a:t>
                      </a:r>
                      <a:r>
                        <a:rPr lang="en-US" sz="2800" dirty="0">
                          <a:effectLst/>
                        </a:rPr>
                        <a:t> </a:t>
                      </a:r>
                      <a:r>
                        <a:rPr lang="en-US" sz="2800" dirty="0" err="1">
                          <a:effectLst/>
                        </a:rPr>
                        <a:t>phải</a:t>
                      </a:r>
                      <a:r>
                        <a:rPr lang="en-US" sz="2800" dirty="0">
                          <a:effectLst/>
                        </a:rPr>
                        <a:t> </a:t>
                      </a:r>
                      <a:r>
                        <a:rPr lang="en-US" sz="2800" dirty="0" err="1">
                          <a:effectLst/>
                        </a:rPr>
                        <a:t>vào</a:t>
                      </a:r>
                      <a:r>
                        <a:rPr lang="en-US" sz="2800" dirty="0">
                          <a:effectLst/>
                        </a:rPr>
                        <a:t> </a:t>
                      </a:r>
                      <a:r>
                        <a:rPr lang="en-US" sz="2800" dirty="0" err="1">
                          <a:effectLst/>
                        </a:rPr>
                        <a:t>nút</a:t>
                      </a:r>
                      <a:r>
                        <a:rPr lang="en-US" sz="2800" dirty="0">
                          <a:effectLst/>
                        </a:rPr>
                        <a:t> For all sprite only </a:t>
                      </a:r>
                      <a:r>
                        <a:rPr lang="en-US" sz="2800" dirty="0">
                          <a:effectLst/>
                          <a:sym typeface="Symbol" panose="05050102010706020507" pitchFamily="18" charset="2"/>
                        </a:rPr>
                        <a:t></a:t>
                      </a:r>
                      <a:r>
                        <a:rPr lang="en-US" sz="2800" dirty="0">
                          <a:effectLst/>
                        </a:rPr>
                        <a:t> OK</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7000"/>
                        </a:lnSpc>
                        <a:spcBef>
                          <a:spcPts val="300"/>
                        </a:spcBef>
                        <a:spcAft>
                          <a:spcPts val="300"/>
                        </a:spcAft>
                      </a:pPr>
                      <a:r>
                        <a:rPr lang="en-US" sz="2800" dirty="0">
                          <a:effectLst/>
                        </a:rPr>
                        <a:t>D. </a:t>
                      </a:r>
                      <a:r>
                        <a:rPr lang="en-US" sz="2800" dirty="0" err="1">
                          <a:effectLst/>
                        </a:rPr>
                        <a:t>Tạo</a:t>
                      </a:r>
                      <a:r>
                        <a:rPr lang="en-US" sz="2800" dirty="0">
                          <a:effectLst/>
                        </a:rPr>
                        <a:t> </a:t>
                      </a:r>
                      <a:r>
                        <a:rPr lang="en-US" sz="2800" dirty="0" err="1">
                          <a:effectLst/>
                        </a:rPr>
                        <a:t>biến</a:t>
                      </a:r>
                      <a:r>
                        <a:rPr lang="en-US" sz="2800" dirty="0">
                          <a:effectLst/>
                        </a:rPr>
                        <a:t> </a:t>
                      </a:r>
                      <a:r>
                        <a:rPr lang="en-US" sz="2800" dirty="0" err="1">
                          <a:effectLst/>
                        </a:rPr>
                        <a:t>riêng</a:t>
                      </a:r>
                      <a:r>
                        <a:rPr lang="en-US" sz="2800" dirty="0">
                          <a:effectLst/>
                        </a:rPr>
                        <a:t> </a:t>
                      </a:r>
                      <a:r>
                        <a:rPr lang="en-US" sz="2800" dirty="0" err="1">
                          <a:effectLst/>
                        </a:rPr>
                        <a:t>cho</a:t>
                      </a:r>
                      <a:r>
                        <a:rPr lang="en-US" sz="2800" dirty="0">
                          <a:effectLst/>
                        </a:rPr>
                        <a:t> </a:t>
                      </a:r>
                      <a:r>
                        <a:rPr lang="en-US" sz="2800" dirty="0" err="1">
                          <a:effectLst/>
                        </a:rPr>
                        <a:t>nhân</a:t>
                      </a:r>
                      <a:r>
                        <a:rPr lang="en-US" sz="2800" dirty="0">
                          <a:effectLst/>
                        </a:rPr>
                        <a:t> </a:t>
                      </a:r>
                      <a:r>
                        <a:rPr lang="en-US" sz="2800" dirty="0" err="1">
                          <a:effectLst/>
                        </a:rPr>
                        <a:t>vật</a:t>
                      </a:r>
                      <a:r>
                        <a:rPr lang="en-US" sz="2800" dirty="0">
                          <a:effectLst/>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69938">
                <a:tc gridSpan="2">
                  <a:txBody>
                    <a:bodyPr/>
                    <a:lstStyle/>
                    <a:p>
                      <a:pPr algn="l">
                        <a:lnSpc>
                          <a:spcPct val="107000"/>
                        </a:lnSpc>
                        <a:spcBef>
                          <a:spcPts val="300"/>
                        </a:spcBef>
                        <a:spcAft>
                          <a:spcPts val="300"/>
                        </a:spcAft>
                      </a:pPr>
                      <a:r>
                        <a:rPr lang="en-US" sz="2800" dirty="0" err="1">
                          <a:effectLst/>
                        </a:rPr>
                        <a:t>Đáp</a:t>
                      </a:r>
                      <a:r>
                        <a:rPr lang="en-US" sz="2800" dirty="0">
                          <a:effectLst/>
                        </a:rPr>
                        <a:t> </a:t>
                      </a:r>
                      <a:r>
                        <a:rPr lang="en-US" sz="2800" dirty="0" err="1">
                          <a:effectLst/>
                        </a:rPr>
                        <a:t>án</a:t>
                      </a:r>
                      <a:r>
                        <a:rPr lang="en-US" sz="2800" dirty="0">
                          <a:effectLst/>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2" name="Rectangle 11"/>
          <p:cNvSpPr/>
          <p:nvPr/>
        </p:nvSpPr>
        <p:spPr>
          <a:xfrm>
            <a:off x="2409979" y="6137154"/>
            <a:ext cx="5896283" cy="583750"/>
          </a:xfrm>
          <a:prstGeom prst="rect">
            <a:avLst/>
          </a:prstGeom>
          <a:noFill/>
        </p:spPr>
        <p:txBody>
          <a:bodyPr wrap="square">
            <a:spAutoFit/>
          </a:bodyPr>
          <a:lstStyle/>
          <a:p>
            <a:pPr algn="just">
              <a:lnSpc>
                <a:spcPct val="107000"/>
              </a:lnSpc>
              <a:spcBef>
                <a:spcPts val="300"/>
              </a:spcBef>
              <a:spcAft>
                <a:spcPts val="3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1...C     2...A     3...D      4...B </a:t>
            </a:r>
          </a:p>
        </p:txBody>
      </p:sp>
      <p:sp>
        <p:nvSpPr>
          <p:cNvPr id="2" name="Rectangle 1">
            <a:extLst>
              <a:ext uri="{FF2B5EF4-FFF2-40B4-BE49-F238E27FC236}">
                <a16:creationId xmlns:a16="http://schemas.microsoft.com/office/drawing/2014/main" id="{1E52241F-1E91-4C3B-AC56-68E5629996E5}"/>
              </a:ext>
            </a:extLst>
          </p:cNvPr>
          <p:cNvSpPr/>
          <p:nvPr/>
        </p:nvSpPr>
        <p:spPr>
          <a:xfrm>
            <a:off x="3552669" y="321403"/>
            <a:ext cx="4372094" cy="584775"/>
          </a:xfrm>
          <a:prstGeom prst="rect">
            <a:avLst/>
          </a:prstGeom>
        </p:spPr>
        <p:txBody>
          <a:bodyPr wrap="none">
            <a:spAutoFit/>
          </a:bodyPr>
          <a:lstStyle/>
          <a:p>
            <a:pPr lvl="0" algn="ctr"/>
            <a:r>
              <a:rPr lang="en-US" sz="3200" b="1">
                <a:latin typeface="Times New Roman" panose="02020603050405020304" pitchFamily="18" charset="0"/>
                <a:ea typeface="Times New Roman" panose="02020603050405020304" pitchFamily="18" charset="0"/>
                <a:cs typeface="Arial" panose="020B0604020202020204" pitchFamily="34" charset="0"/>
              </a:rPr>
              <a:t>PHIẾU HỌC TẬP SỐ 2</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B6D90755-B725-4ADD-B656-7F0342CA7241}"/>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51AC44-BCCF-4260-91A4-B56EB4B250DE}"/>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8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41" y="4705464"/>
            <a:ext cx="2381250" cy="1914525"/>
          </a:xfrm>
          <a:prstGeom prst="rect">
            <a:avLst/>
          </a:prstGeom>
        </p:spPr>
      </p:pic>
      <p:grpSp>
        <p:nvGrpSpPr>
          <p:cNvPr id="13" name="Group 12"/>
          <p:cNvGrpSpPr/>
          <p:nvPr/>
        </p:nvGrpSpPr>
        <p:grpSpPr>
          <a:xfrm>
            <a:off x="1465730" y="1330037"/>
            <a:ext cx="9977717" cy="2687782"/>
            <a:chOff x="1097942" y="129384"/>
            <a:chExt cx="10034954" cy="2452451"/>
          </a:xfrm>
        </p:grpSpPr>
        <p:sp>
          <p:nvSpPr>
            <p:cNvPr id="14" name="Thought Bubble: Cloud 2">
              <a:extLst>
                <a:ext uri="{FF2B5EF4-FFF2-40B4-BE49-F238E27FC236}">
                  <a16:creationId xmlns:a16="http://schemas.microsoft.com/office/drawing/2014/main" id="{AC041D70-CA28-41C8-87AF-AB4C587A4EFE}"/>
                </a:ext>
              </a:extLst>
            </p:cNvPr>
            <p:cNvSpPr/>
            <p:nvPr/>
          </p:nvSpPr>
          <p:spPr bwMode="auto">
            <a:xfrm>
              <a:off x="1097942" y="129384"/>
              <a:ext cx="10034954" cy="2452451"/>
            </a:xfrm>
            <a:prstGeom prst="cloudCallout">
              <a:avLst>
                <a:gd name="adj1" fmla="val -40214"/>
                <a:gd name="adj2" fmla="val 104985"/>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fontAlgn="base">
                <a:spcBef>
                  <a:spcPct val="0"/>
                </a:spcBef>
                <a:spcAft>
                  <a:spcPct val="0"/>
                </a:spcAft>
              </a:pPr>
              <a:endParaRPr lang="vi-VN" sz="2800" dirty="0">
                <a:ea typeface="SimSun" panose="02010600030101010101" pitchFamily="2" charset="-122"/>
              </a:endParaRPr>
            </a:p>
          </p:txBody>
        </p:sp>
        <p:sp>
          <p:nvSpPr>
            <p:cNvPr id="15" name="Rectangle 14"/>
            <p:cNvSpPr/>
            <p:nvPr/>
          </p:nvSpPr>
          <p:spPr>
            <a:xfrm>
              <a:off x="2213977" y="732787"/>
              <a:ext cx="8005790" cy="1245644"/>
            </a:xfrm>
            <a:prstGeom prst="rect">
              <a:avLst/>
            </a:prstGeom>
          </p:spPr>
          <p:txBody>
            <a:bodyPr wrap="square">
              <a:spAutoFit/>
            </a:bodyPr>
            <a:lstStyle/>
            <a:p>
              <a:pPr algn="ct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Scratch</a:t>
              </a:r>
              <a:r>
                <a:rPr lang="en-US" sz="3600">
                  <a:latin typeface="Times New Roman" panose="02020603050405020304" pitchFamily="18" charset="0"/>
                  <a:cs typeface="Times New Roman" panose="02020603050405020304" pitchFamily="18" charset="0"/>
                </a:rPr>
                <a:t>, có </a:t>
              </a:r>
              <a:r>
                <a:rPr lang="en-US" sz="3600" dirty="0" err="1">
                  <a:latin typeface="Times New Roman" panose="02020603050405020304" pitchFamily="18" charset="0"/>
                  <a:cs typeface="Times New Roman" panose="02020603050405020304" pitchFamily="18" charset="0"/>
                </a:rPr>
                <a:t>mấy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liệu</a:t>
              </a:r>
              <a:r>
                <a:rPr lang="en-US" sz="3600" dirty="0">
                  <a:latin typeface="Times New Roman" panose="02020603050405020304" pitchFamily="18" charset="0"/>
                  <a:cs typeface="Times New Roman" panose="02020603050405020304" pitchFamily="18" charset="0"/>
                </a:rPr>
                <a:t>? Cho </a:t>
              </a:r>
              <a:r>
                <a:rPr lang="en-US" sz="3600" dirty="0" err="1">
                  <a:latin typeface="Times New Roman" panose="02020603050405020304" pitchFamily="18" charset="0"/>
                  <a:cs typeface="Times New Roman" panose="02020603050405020304" pitchFamily="18" charset="0"/>
                </a:rPr>
                <a:t>ví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a:t>
              </a:r>
            </a:p>
          </p:txBody>
        </p:sp>
      </p:grpSp>
      <p:sp>
        <p:nvSpPr>
          <p:cNvPr id="10" name="Rectangle 9">
            <a:extLst>
              <a:ext uri="{FF2B5EF4-FFF2-40B4-BE49-F238E27FC236}">
                <a16:creationId xmlns:a16="http://schemas.microsoft.com/office/drawing/2014/main" id="{5A790330-0A38-4DEB-A3B4-82EB41B67C92}"/>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EC79BF-4ED8-4737-BF5C-636B3C87C987}"/>
              </a:ext>
            </a:extLst>
          </p:cNvPr>
          <p:cNvSpPr/>
          <p:nvPr/>
        </p:nvSpPr>
        <p:spPr>
          <a:xfrm flipV="1">
            <a:off x="0" y="6849358"/>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52C460-D917-49D1-8EC9-F33FF80A8E3E}"/>
              </a:ext>
            </a:extLst>
          </p:cNvPr>
          <p:cNvSpPr/>
          <p:nvPr/>
        </p:nvSpPr>
        <p:spPr>
          <a:xfrm>
            <a:off x="0" y="0"/>
            <a:ext cx="12192000" cy="88775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DF503D7-3313-47EC-BDC7-12F1B1132AE8}"/>
              </a:ext>
            </a:extLst>
          </p:cNvPr>
          <p:cNvSpPr/>
          <p:nvPr/>
        </p:nvSpPr>
        <p:spPr>
          <a:xfrm>
            <a:off x="192741" y="138759"/>
            <a:ext cx="5951245" cy="584775"/>
          </a:xfrm>
          <a:prstGeom prst="rect">
            <a:avLst/>
          </a:prstGeom>
        </p:spPr>
        <p:txBody>
          <a:bodyPr wrap="none">
            <a:spAutoFit/>
          </a:bodyPr>
          <a:lstStyle/>
          <a:p>
            <a:pPr lvl="0" algn="just"/>
            <a:r>
              <a:rPr lang="en-US" sz="3200" b="1">
                <a:latin typeface="Times New Roman" panose="02020603050405020304" pitchFamily="18" charset="0"/>
                <a:ea typeface="Times New Roman" panose="02020603050405020304" pitchFamily="18" charset="0"/>
                <a:cs typeface="Arial" panose="020B0604020202020204" pitchFamily="34" charset="0"/>
              </a:rPr>
              <a:t>2. Các kiểu dữ liệu trong Scratch</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21452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658" y="909922"/>
            <a:ext cx="9663953" cy="1723549"/>
          </a:xfrm>
          <a:prstGeom prst="rect">
            <a:avLst/>
          </a:prstGeom>
        </p:spPr>
        <p:txBody>
          <a:bodyPr wrap="square">
            <a:spAutoFit/>
          </a:bodyPr>
          <a:lstStyle/>
          <a:p>
            <a:pPr algn="just">
              <a:spcBef>
                <a:spcPts val="300"/>
              </a:spcBef>
              <a:spcAft>
                <a:spcPts val="300"/>
              </a:spcAft>
            </a:pPr>
            <a:r>
              <a:rPr lang="vi-VN" sz="3200" dirty="0">
                <a:solidFill>
                  <a:srgbClr val="000000"/>
                </a:solidFill>
                <a:latin typeface="Times New Roman" panose="02020603050405020304" pitchFamily="18" charset="0"/>
                <a:ea typeface="Calibri" panose="020F0502020204030204" pitchFamily="34" charset="0"/>
              </a:rPr>
              <a:t>Trong Scratch có 3 kiểu dữ liệu</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Calibri" panose="020F0502020204030204" pitchFamily="34" charset="0"/>
              <a:ea typeface="Calibri" panose="020F0502020204030204" pitchFamily="34" charset="0"/>
            </a:endParaRPr>
          </a:p>
          <a:p>
            <a:pPr lvl="1" algn="just">
              <a:spcBef>
                <a:spcPts val="300"/>
              </a:spcBef>
              <a:spcAft>
                <a:spcPts val="300"/>
              </a:spcAft>
            </a:pPr>
            <a:r>
              <a:rPr lang="vi-VN" sz="3200" dirty="0">
                <a:solidFill>
                  <a:srgbClr val="000000"/>
                </a:solidFill>
                <a:latin typeface="Times New Roman" panose="02020603050405020304" pitchFamily="18" charset="0"/>
                <a:ea typeface="Calibri" panose="020F0502020204030204" pitchFamily="34" charset="0"/>
              </a:rPr>
              <a:t>+ Số (</a:t>
            </a:r>
            <a:r>
              <a:rPr lang="vi-VN" sz="3200" b="1" dirty="0">
                <a:solidFill>
                  <a:srgbClr val="000000"/>
                </a:solidFill>
                <a:latin typeface="Times New Roman" panose="02020603050405020304" pitchFamily="18" charset="0"/>
                <a:ea typeface="Calibri" panose="020F0502020204030204" pitchFamily="34" charset="0"/>
              </a:rPr>
              <a:t>Number</a:t>
            </a:r>
            <a:r>
              <a:rPr lang="vi-VN" sz="3200" dirty="0">
                <a:solidFill>
                  <a:srgbClr val="000000"/>
                </a:solidFill>
                <a:latin typeface="Times New Roman" panose="02020603050405020304" pitchFamily="18" charset="0"/>
                <a:ea typeface="Calibri" panose="020F0502020204030204" pitchFamily="34" charset="0"/>
              </a:rPr>
              <a:t>): gồm số nguyên, số thập phân. </a:t>
            </a:r>
            <a:endParaRPr lang="en-US" sz="3200" dirty="0">
              <a:solidFill>
                <a:srgbClr val="000000"/>
              </a:solidFill>
              <a:latin typeface="Times New Roman" panose="02020603050405020304" pitchFamily="18" charset="0"/>
              <a:ea typeface="Calibri" panose="020F0502020204030204" pitchFamily="34" charset="0"/>
            </a:endParaRPr>
          </a:p>
          <a:p>
            <a:pPr lvl="1" algn="just">
              <a:spcBef>
                <a:spcPts val="300"/>
              </a:spcBef>
              <a:spcAft>
                <a:spcPts val="300"/>
              </a:spcAft>
            </a:pPr>
            <a:r>
              <a:rPr lang="vi-VN" sz="3200" dirty="0">
                <a:solidFill>
                  <a:srgbClr val="000000"/>
                </a:solidFill>
                <a:latin typeface="Times New Roman" panose="02020603050405020304" pitchFamily="18" charset="0"/>
                <a:ea typeface="Calibri" panose="020F0502020204030204" pitchFamily="34" charset="0"/>
              </a:rPr>
              <a:t>Ví dụ: 39, 12.65</a:t>
            </a:r>
            <a:r>
              <a:rPr lang="en-US" sz="3200" dirty="0">
                <a:solidFill>
                  <a:srgbClr val="000000"/>
                </a:solidFill>
                <a:latin typeface="Times New Roman" panose="02020603050405020304" pitchFamily="18"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p:txBody>
      </p:sp>
      <p:sp>
        <p:nvSpPr>
          <p:cNvPr id="10" name="Rectangle 9"/>
          <p:cNvSpPr/>
          <p:nvPr/>
        </p:nvSpPr>
        <p:spPr>
          <a:xfrm>
            <a:off x="340658" y="2633471"/>
            <a:ext cx="11277601" cy="1154162"/>
          </a:xfrm>
          <a:prstGeom prst="rect">
            <a:avLst/>
          </a:prstGeom>
        </p:spPr>
        <p:txBody>
          <a:bodyPr wrap="square">
            <a:spAutoFit/>
          </a:bodyPr>
          <a:lstStyle/>
          <a:p>
            <a:pPr lvl="1" algn="just">
              <a:spcBef>
                <a:spcPts val="300"/>
              </a:spcBef>
              <a:spcAft>
                <a:spcPts val="300"/>
              </a:spcAft>
            </a:pPr>
            <a:r>
              <a:rPr lang="vi-VN" sz="3200" dirty="0">
                <a:solidFill>
                  <a:srgbClr val="000000"/>
                </a:solidFill>
                <a:latin typeface="Times New Roman" panose="02020603050405020304" pitchFamily="18" charset="0"/>
                <a:ea typeface="Calibri" panose="020F0502020204030204" pitchFamily="34" charset="0"/>
              </a:rPr>
              <a:t>+ Logic (</a:t>
            </a:r>
            <a:r>
              <a:rPr lang="vi-VN" sz="3200" b="1" dirty="0">
                <a:solidFill>
                  <a:srgbClr val="000000"/>
                </a:solidFill>
                <a:latin typeface="Times New Roman" panose="02020603050405020304" pitchFamily="18" charset="0"/>
                <a:ea typeface="Calibri" panose="020F0502020204030204" pitchFamily="34" charset="0"/>
              </a:rPr>
              <a:t>Boolean</a:t>
            </a:r>
            <a:r>
              <a:rPr lang="vi-VN" sz="3200" dirty="0">
                <a:solidFill>
                  <a:srgbClr val="000000"/>
                </a:solidFill>
                <a:latin typeface="Times New Roman" panose="02020603050405020304" pitchFamily="18" charset="0"/>
                <a:ea typeface="Calibri" panose="020F0502020204030204" pitchFamily="34" charset="0"/>
              </a:rPr>
              <a:t>): gồm 2 giá trị đúng (True) hoặc sai (False). </a:t>
            </a:r>
            <a:endParaRPr lang="en-US" sz="3200" dirty="0">
              <a:solidFill>
                <a:srgbClr val="000000"/>
              </a:solidFill>
              <a:latin typeface="Times New Roman" panose="02020603050405020304" pitchFamily="18" charset="0"/>
              <a:ea typeface="Calibri" panose="020F0502020204030204" pitchFamily="34" charset="0"/>
            </a:endParaRPr>
          </a:p>
          <a:p>
            <a:pPr lvl="1" algn="just">
              <a:spcBef>
                <a:spcPts val="300"/>
              </a:spcBef>
              <a:spcAft>
                <a:spcPts val="300"/>
              </a:spcAft>
            </a:pPr>
            <a:r>
              <a:rPr lang="vi-VN" sz="3200" dirty="0">
                <a:solidFill>
                  <a:srgbClr val="000000"/>
                </a:solidFill>
                <a:latin typeface="Times New Roman" panose="02020603050405020304" pitchFamily="18" charset="0"/>
                <a:ea typeface="Calibri" panose="020F0502020204030204" pitchFamily="34" charset="0"/>
              </a:rPr>
              <a:t>Ví dụ</a:t>
            </a:r>
            <a:r>
              <a:rPr lang="en-US" sz="3200" dirty="0">
                <a:solidFill>
                  <a:srgbClr val="000000"/>
                </a:solidFill>
                <a:latin typeface="Times New Roman" panose="02020603050405020304" pitchFamily="18" charset="0"/>
                <a:ea typeface="Calibri" panose="020F0502020204030204" pitchFamily="34" charset="0"/>
              </a:rPr>
              <a:t>:</a:t>
            </a:r>
            <a:endParaRPr lang="en-US" sz="3200" dirty="0">
              <a:effectLst/>
              <a:latin typeface="Calibri" panose="020F0502020204030204" pitchFamily="34" charset="0"/>
              <a:ea typeface="Calibri" panose="020F0502020204030204" pitchFamily="34" charset="0"/>
            </a:endParaRPr>
          </a:p>
        </p:txBody>
      </p:sp>
      <p:sp>
        <p:nvSpPr>
          <p:cNvPr id="8" name="Rectangle 7"/>
          <p:cNvSpPr/>
          <p:nvPr/>
        </p:nvSpPr>
        <p:spPr>
          <a:xfrm>
            <a:off x="375348" y="5171965"/>
            <a:ext cx="10981765" cy="1077218"/>
          </a:xfrm>
          <a:prstGeom prst="rect">
            <a:avLst/>
          </a:prstGeom>
        </p:spPr>
        <p:txBody>
          <a:bodyPr wrap="square">
            <a:spAutoFit/>
          </a:bodyPr>
          <a:lstStyle/>
          <a:p>
            <a:pPr lvl="1"/>
            <a:r>
              <a:rPr lang="vi-VN" sz="3200" dirty="0">
                <a:solidFill>
                  <a:srgbClr val="000000"/>
                </a:solidFill>
                <a:latin typeface="Times New Roman" panose="02020603050405020304" pitchFamily="18" charset="0"/>
                <a:ea typeface="Calibri" panose="020F0502020204030204" pitchFamily="34" charset="0"/>
              </a:rPr>
              <a:t>+ Xâu kí tự (</a:t>
            </a:r>
            <a:r>
              <a:rPr lang="vi-VN" sz="3200" b="1" dirty="0">
                <a:solidFill>
                  <a:srgbClr val="000000"/>
                </a:solidFill>
                <a:latin typeface="Times New Roman" panose="02020603050405020304" pitchFamily="18" charset="0"/>
                <a:ea typeface="Calibri" panose="020F0502020204030204" pitchFamily="34" charset="0"/>
              </a:rPr>
              <a:t>String</a:t>
            </a:r>
            <a:r>
              <a:rPr lang="vi-VN" sz="3200" dirty="0">
                <a:solidFill>
                  <a:srgbClr val="000000"/>
                </a:solidFill>
                <a:latin typeface="Times New Roman" panose="02020603050405020304" pitchFamily="18" charset="0"/>
                <a:ea typeface="Calibri" panose="020F0502020204030204" pitchFamily="34" charset="0"/>
              </a:rPr>
              <a:t>): gồm kí tự hoặc dãy kí tự. </a:t>
            </a:r>
            <a:endParaRPr lang="en-US" sz="3200" dirty="0">
              <a:solidFill>
                <a:srgbClr val="000000"/>
              </a:solidFill>
              <a:latin typeface="Times New Roman" panose="02020603050405020304" pitchFamily="18" charset="0"/>
              <a:ea typeface="Calibri" panose="020F0502020204030204" pitchFamily="34" charset="0"/>
            </a:endParaRPr>
          </a:p>
          <a:p>
            <a:pPr lvl="1"/>
            <a:r>
              <a:rPr lang="vi-VN" sz="3200" dirty="0">
                <a:solidFill>
                  <a:srgbClr val="000000"/>
                </a:solidFill>
                <a:latin typeface="Times New Roman" panose="02020603050405020304" pitchFamily="18" charset="0"/>
                <a:ea typeface="Calibri" panose="020F0502020204030204" pitchFamily="34" charset="0"/>
              </a:rPr>
              <a:t>Ví dụ “Xin chao”, “name12”,…</a:t>
            </a:r>
            <a:endParaRPr lang="en-US" sz="3200" dirty="0"/>
          </a:p>
        </p:txBody>
      </p:sp>
      <p:grpSp>
        <p:nvGrpSpPr>
          <p:cNvPr id="19" name="Group 18"/>
          <p:cNvGrpSpPr/>
          <p:nvPr/>
        </p:nvGrpSpPr>
        <p:grpSpPr>
          <a:xfrm>
            <a:off x="2008373" y="4309864"/>
            <a:ext cx="5710064" cy="781627"/>
            <a:chOff x="2008373" y="4309864"/>
            <a:chExt cx="5710064" cy="781627"/>
          </a:xfrm>
        </p:grpSpPr>
        <p:pic>
          <p:nvPicPr>
            <p:cNvPr id="409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373" y="4309864"/>
              <a:ext cx="3291840" cy="78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ight Arrow 15"/>
            <p:cNvSpPr/>
            <p:nvPr/>
          </p:nvSpPr>
          <p:spPr>
            <a:xfrm>
              <a:off x="5584428" y="4560596"/>
              <a:ext cx="914400" cy="27432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83101" y="4418665"/>
              <a:ext cx="1035336" cy="584775"/>
            </a:xfrm>
            <a:prstGeom prst="rect">
              <a:avLst/>
            </a:prstGeom>
          </p:spPr>
          <p:txBody>
            <a:bodyPr wrap="square">
              <a:spAutoFit/>
            </a:bodyPr>
            <a:lstStyle/>
            <a:p>
              <a:r>
                <a:rPr lang="en-US" sz="3200" dirty="0">
                  <a:solidFill>
                    <a:srgbClr val="000000"/>
                  </a:solidFill>
                  <a:latin typeface="Times New Roman" panose="02020603050405020304" pitchFamily="18" charset="0"/>
                  <a:ea typeface="Calibri" panose="020F0502020204030204" pitchFamily="34" charset="0"/>
                </a:rPr>
                <a:t>True</a:t>
              </a:r>
              <a:endParaRPr lang="en-US" sz="3200" dirty="0"/>
            </a:p>
          </p:txBody>
        </p:sp>
      </p:grpSp>
      <p:grpSp>
        <p:nvGrpSpPr>
          <p:cNvPr id="12" name="Group 11"/>
          <p:cNvGrpSpPr/>
          <p:nvPr/>
        </p:nvGrpSpPr>
        <p:grpSpPr>
          <a:xfrm>
            <a:off x="2008373" y="3525361"/>
            <a:ext cx="6005987" cy="784503"/>
            <a:chOff x="2008373" y="3525361"/>
            <a:chExt cx="6005987" cy="784503"/>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373" y="3525361"/>
              <a:ext cx="3291840" cy="784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5584428" y="3850362"/>
              <a:ext cx="914400" cy="27432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683101" y="3684852"/>
              <a:ext cx="1331259" cy="584775"/>
            </a:xfrm>
            <a:prstGeom prst="rect">
              <a:avLst/>
            </a:prstGeom>
          </p:spPr>
          <p:txBody>
            <a:bodyPr wrap="square">
              <a:spAutoFit/>
            </a:bodyPr>
            <a:lstStyle/>
            <a:p>
              <a:r>
                <a:rPr lang="en-US" sz="3200" dirty="0">
                  <a:solidFill>
                    <a:srgbClr val="000000"/>
                  </a:solidFill>
                  <a:latin typeface="Times New Roman" panose="02020603050405020304" pitchFamily="18" charset="0"/>
                  <a:ea typeface="Calibri" panose="020F0502020204030204" pitchFamily="34" charset="0"/>
                </a:rPr>
                <a:t>False</a:t>
              </a:r>
              <a:endParaRPr lang="en-US" sz="3200" dirty="0"/>
            </a:p>
          </p:txBody>
        </p:sp>
      </p:grpSp>
      <p:sp>
        <p:nvSpPr>
          <p:cNvPr id="15" name="Rectangle 14">
            <a:extLst>
              <a:ext uri="{FF2B5EF4-FFF2-40B4-BE49-F238E27FC236}">
                <a16:creationId xmlns:a16="http://schemas.microsoft.com/office/drawing/2014/main" id="{908C3A53-37F5-4FA3-B0F0-BFD131385687}"/>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9E97B8-AEFA-4B2D-B860-4E9B979A62D4}"/>
              </a:ext>
            </a:extLst>
          </p:cNvPr>
          <p:cNvSpPr/>
          <p:nvPr/>
        </p:nvSpPr>
        <p:spPr>
          <a:xfrm>
            <a:off x="0" y="0"/>
            <a:ext cx="12192000" cy="88775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72BB62C-65A9-45CD-895D-9B3EC6D17D8B}"/>
              </a:ext>
            </a:extLst>
          </p:cNvPr>
          <p:cNvSpPr/>
          <p:nvPr/>
        </p:nvSpPr>
        <p:spPr>
          <a:xfrm>
            <a:off x="192741" y="138759"/>
            <a:ext cx="5951245" cy="584775"/>
          </a:xfrm>
          <a:prstGeom prst="rect">
            <a:avLst/>
          </a:prstGeom>
        </p:spPr>
        <p:txBody>
          <a:bodyPr wrap="none">
            <a:spAutoFit/>
          </a:bodyPr>
          <a:lstStyle/>
          <a:p>
            <a:pPr lvl="0" algn="just"/>
            <a:r>
              <a:rPr lang="en-US" sz="3200" b="1">
                <a:latin typeface="Times New Roman" panose="02020603050405020304" pitchFamily="18" charset="0"/>
                <a:ea typeface="Times New Roman" panose="02020603050405020304" pitchFamily="18" charset="0"/>
                <a:cs typeface="Arial" panose="020B0604020202020204" pitchFamily="34" charset="0"/>
              </a:rPr>
              <a:t>2. Các kiểu dữ liệu trong Scratch</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41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D59B6D-77AC-44FE-92DC-DE2D2C88BC0B}"/>
              </a:ext>
            </a:extLst>
          </p:cNvPr>
          <p:cNvPicPr>
            <a:picLocks noChangeAspect="1"/>
          </p:cNvPicPr>
          <p:nvPr/>
        </p:nvPicPr>
        <p:blipFill rotWithShape="1">
          <a:blip r:embed="rId3">
            <a:extLst>
              <a:ext uri="{28A0092B-C50C-407E-A947-70E740481C1C}">
                <a14:useLocalDpi xmlns:a14="http://schemas.microsoft.com/office/drawing/2010/main" val="0"/>
              </a:ext>
            </a:extLst>
          </a:blip>
          <a:srcRect t="9356"/>
          <a:stretch/>
        </p:blipFill>
        <p:spPr>
          <a:xfrm>
            <a:off x="3647922" y="2850776"/>
            <a:ext cx="4863031" cy="3684494"/>
          </a:xfrm>
          <a:prstGeom prst="rect">
            <a:avLst/>
          </a:prstGeom>
        </p:spPr>
      </p:pic>
      <p:sp>
        <p:nvSpPr>
          <p:cNvPr id="3" name="Rectangle 2"/>
          <p:cNvSpPr/>
          <p:nvPr/>
        </p:nvSpPr>
        <p:spPr>
          <a:xfrm>
            <a:off x="2424155" y="914399"/>
            <a:ext cx="6975338" cy="1828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7200" b="1" dirty="0"/>
              <a:t>LUYỆN TẬP</a:t>
            </a:r>
          </a:p>
        </p:txBody>
      </p:sp>
      <p:sp>
        <p:nvSpPr>
          <p:cNvPr id="4" name="Right Triangle 3"/>
          <p:cNvSpPr/>
          <p:nvPr/>
        </p:nvSpPr>
        <p:spPr>
          <a:xfrm rot="5400000">
            <a:off x="2927075" y="411479"/>
            <a:ext cx="1828800" cy="2834640"/>
          </a:xfrm>
          <a:prstGeom prst="rtTriangle">
            <a:avLst/>
          </a:prstGeom>
          <a:solidFill>
            <a:srgbClr val="55C8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53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a:xfrm>
            <a:off x="2424155" y="847164"/>
            <a:ext cx="6975338" cy="1828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7200" b="1" dirty="0"/>
              <a:t>KHỞI ĐỘNG</a:t>
            </a:r>
          </a:p>
        </p:txBody>
      </p:sp>
      <p:sp>
        <p:nvSpPr>
          <p:cNvPr id="9" name="Right Triangle 8"/>
          <p:cNvSpPr/>
          <p:nvPr/>
        </p:nvSpPr>
        <p:spPr>
          <a:xfrm rot="5400000">
            <a:off x="2927075" y="344244"/>
            <a:ext cx="1828800" cy="2834640"/>
          </a:xfrm>
          <a:prstGeom prst="rtTriangle">
            <a:avLst/>
          </a:prstGeom>
          <a:solidFill>
            <a:srgbClr val="55C8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图片 2"/>
          <p:cNvPicPr>
            <a:picLocks noChangeAspect="1"/>
          </p:cNvPicPr>
          <p:nvPr/>
        </p:nvPicPr>
        <p:blipFill>
          <a:blip r:embed="rId3">
            <a:extLst>
              <a:ext uri="{28A0092B-C50C-407E-A947-70E740481C1C}">
                <a14:useLocalDpi xmlns:a14="http://schemas.microsoft.com/office/drawing/2010/main" val="0"/>
              </a:ext>
            </a:extLst>
          </a:blip>
          <a:srcRect l="51340" t="72928"/>
          <a:stretch>
            <a:fillRect/>
          </a:stretch>
        </p:blipFill>
        <p:spPr bwMode="auto">
          <a:xfrm>
            <a:off x="1816027" y="3648730"/>
            <a:ext cx="8979506" cy="249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6CDA38E-41AF-4291-8B8C-55F1265B920F}"/>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D8F2E1-8051-484C-8DEE-5FCB7AC68CA3}"/>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76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41" y="4705464"/>
            <a:ext cx="2381250" cy="1914525"/>
          </a:xfrm>
          <a:prstGeom prst="rect">
            <a:avLst/>
          </a:prstGeom>
        </p:spPr>
      </p:pic>
      <p:grpSp>
        <p:nvGrpSpPr>
          <p:cNvPr id="13" name="Group 12"/>
          <p:cNvGrpSpPr/>
          <p:nvPr/>
        </p:nvGrpSpPr>
        <p:grpSpPr>
          <a:xfrm>
            <a:off x="1550895" y="475064"/>
            <a:ext cx="8666609" cy="3119718"/>
            <a:chOff x="1181206" y="-2671893"/>
            <a:chExt cx="10034954" cy="4256829"/>
          </a:xfrm>
        </p:grpSpPr>
        <p:sp>
          <p:nvSpPr>
            <p:cNvPr id="14" name="Thought Bubble: Cloud 2">
              <a:extLst>
                <a:ext uri="{FF2B5EF4-FFF2-40B4-BE49-F238E27FC236}">
                  <a16:creationId xmlns:a16="http://schemas.microsoft.com/office/drawing/2014/main" id="{AC041D70-CA28-41C8-87AF-AB4C587A4EFE}"/>
                </a:ext>
              </a:extLst>
            </p:cNvPr>
            <p:cNvSpPr/>
            <p:nvPr/>
          </p:nvSpPr>
          <p:spPr bwMode="auto">
            <a:xfrm>
              <a:off x="1181206" y="-2671893"/>
              <a:ext cx="10034954" cy="4256829"/>
            </a:xfrm>
            <a:prstGeom prst="cloudCallout">
              <a:avLst>
                <a:gd name="adj1" fmla="val -40214"/>
                <a:gd name="adj2" fmla="val 104985"/>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fontAlgn="base">
                <a:spcBef>
                  <a:spcPct val="0"/>
                </a:spcBef>
                <a:spcAft>
                  <a:spcPct val="0"/>
                </a:spcAft>
              </a:pPr>
              <a:endParaRPr lang="vi-VN" sz="2800" dirty="0">
                <a:ea typeface="SimSun" panose="02010600030101010101" pitchFamily="2" charset="-122"/>
              </a:endParaRPr>
            </a:p>
          </p:txBody>
        </p:sp>
        <p:sp>
          <p:nvSpPr>
            <p:cNvPr id="15" name="Rectangle 14"/>
            <p:cNvSpPr/>
            <p:nvPr/>
          </p:nvSpPr>
          <p:spPr>
            <a:xfrm>
              <a:off x="2509453" y="-1849222"/>
              <a:ext cx="7025534" cy="2393763"/>
            </a:xfrm>
            <a:prstGeom prst="rect">
              <a:avLst/>
            </a:prstGeom>
          </p:spPr>
          <p:txBody>
            <a:bodyPr wrap="square">
              <a:spAutoFit/>
            </a:bodyPr>
            <a:lstStyle/>
            <a:p>
              <a:pPr algn="ctr"/>
              <a:r>
                <a:rPr lang="en-US" sz="3600" b="1" dirty="0" err="1">
                  <a:latin typeface="Times New Roman" panose="02020603050405020304" pitchFamily="18" charset="0"/>
                  <a:cs typeface="Times New Roman" panose="02020603050405020304" pitchFamily="18" charset="0"/>
                </a:rPr>
                <a:t>Tạo</a:t>
              </a:r>
              <a:r>
                <a:rPr lang="vi-VN" sz="3600" b="1" dirty="0">
                  <a:latin typeface="Times New Roman" panose="02020603050405020304" pitchFamily="18" charset="0"/>
                  <a:cs typeface="Times New Roman" panose="02020603050405020304" pitchFamily="18" charset="0"/>
                </a:rPr>
                <a:t> chương trình Scratch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tốc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viên</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phần</a:t>
              </a:r>
              <a:r>
                <a:rPr lang="en-US" sz="3600" b="1" dirty="0">
                  <a:latin typeface="Times New Roman" panose="02020603050405020304" pitchFamily="18" charset="0"/>
                  <a:cs typeface="Times New Roman" panose="02020603050405020304" pitchFamily="18" charset="0"/>
                </a:rPr>
                <a:t> 1</a:t>
              </a:r>
              <a:endParaRPr lang="vi-VN" sz="3600" b="1" dirty="0">
                <a:latin typeface="Times New Roman" panose="02020603050405020304" pitchFamily="18" charset="0"/>
                <a:cs typeface="Times New Roman" panose="02020603050405020304" pitchFamily="18" charset="0"/>
              </a:endParaRPr>
            </a:p>
          </p:txBody>
        </p:sp>
      </p:grpSp>
      <p:sp>
        <p:nvSpPr>
          <p:cNvPr id="6" name="Rectangle 5">
            <a:extLst>
              <a:ext uri="{FF2B5EF4-FFF2-40B4-BE49-F238E27FC236}">
                <a16:creationId xmlns:a16="http://schemas.microsoft.com/office/drawing/2014/main" id="{0AE3DCC1-B4C1-46BE-B7E9-AF142E33EF18}"/>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0F6C5F-C83D-4946-960B-995F21367FC1}"/>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12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046" y="914400"/>
            <a:ext cx="591390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Trẻ Em, Học Tập, Học Bài, Giáo Dục, Tải hình PNG 109 - Free.Vector6.com"/>
          <p:cNvPicPr>
            <a:picLocks noChangeAspect="1" noChangeArrowheads="1"/>
          </p:cNvPicPr>
          <p:nvPr/>
        </p:nvPicPr>
        <p:blipFill rotWithShape="1">
          <a:blip r:embed="rId3">
            <a:extLst>
              <a:ext uri="{28A0092B-C50C-407E-A947-70E740481C1C}">
                <a14:useLocalDpi xmlns:a14="http://schemas.microsoft.com/office/drawing/2010/main" val="0"/>
              </a:ext>
            </a:extLst>
          </a:blip>
          <a:srcRect l="-1" t="40115" r="32814"/>
          <a:stretch/>
        </p:blipFill>
        <p:spPr bwMode="auto">
          <a:xfrm>
            <a:off x="10082189" y="5303263"/>
            <a:ext cx="1872248" cy="146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FAD276B-99FA-493A-AA7C-3038509B5418}"/>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EB11C1F-9538-45AA-B098-8B7715310FB5}"/>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9FD31E5-FF5E-4934-9C58-A09F57A0F949}"/>
              </a:ext>
            </a:extLst>
          </p:cNvPr>
          <p:cNvSpPr/>
          <p:nvPr/>
        </p:nvSpPr>
        <p:spPr>
          <a:xfrm>
            <a:off x="423570" y="260362"/>
            <a:ext cx="10892129" cy="584775"/>
          </a:xfrm>
          <a:prstGeom prst="rect">
            <a:avLst/>
          </a:prstGeom>
        </p:spPr>
        <p:txBody>
          <a:bodyPr wrap="square">
            <a:spAutoFit/>
          </a:bodyPr>
          <a:lstStyle/>
          <a:p>
            <a:pPr lvl="0" algn="ctr"/>
            <a:r>
              <a:rPr lang="en-US" sz="3200" b="1">
                <a:latin typeface="Times New Roman" panose="02020603050405020304" pitchFamily="18" charset="0"/>
                <a:ea typeface="Times New Roman" panose="02020603050405020304" pitchFamily="18" charset="0"/>
                <a:cs typeface="Arial" panose="020B0604020202020204" pitchFamily="34" charset="0"/>
              </a:rPr>
              <a:t>Chương trình tính vận tốc của vận động viên</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3963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2424155" y="914399"/>
            <a:ext cx="6975338" cy="1828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7200" b="1" dirty="0"/>
              <a:t>VẬN DỤNG</a:t>
            </a:r>
          </a:p>
        </p:txBody>
      </p:sp>
      <p:sp>
        <p:nvSpPr>
          <p:cNvPr id="3" name="Right Triangle 2"/>
          <p:cNvSpPr/>
          <p:nvPr/>
        </p:nvSpPr>
        <p:spPr>
          <a:xfrm rot="5400000">
            <a:off x="2927075" y="411479"/>
            <a:ext cx="1828800" cy="2834640"/>
          </a:xfrm>
          <a:prstGeom prst="rtTriangle">
            <a:avLst/>
          </a:prstGeom>
          <a:solidFill>
            <a:srgbClr val="55C8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rẻ Em, Học Tập, Học Bài, Giáo Dục, Tải hình PNG 109 - Free.Vector6.com"/>
          <p:cNvPicPr>
            <a:picLocks noChangeAspect="1" noChangeArrowheads="1"/>
          </p:cNvPicPr>
          <p:nvPr/>
        </p:nvPicPr>
        <p:blipFill rotWithShape="1">
          <a:blip r:embed="rId3">
            <a:extLst>
              <a:ext uri="{28A0092B-C50C-407E-A947-70E740481C1C}">
                <a14:useLocalDpi xmlns:a14="http://schemas.microsoft.com/office/drawing/2010/main" val="0"/>
              </a:ext>
            </a:extLst>
          </a:blip>
          <a:srcRect l="-1" t="40115" r="32814"/>
          <a:stretch/>
        </p:blipFill>
        <p:spPr bwMode="auto">
          <a:xfrm>
            <a:off x="3475506" y="2882793"/>
            <a:ext cx="4216211" cy="330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941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41" y="4705464"/>
            <a:ext cx="2381250" cy="1914525"/>
          </a:xfrm>
          <a:prstGeom prst="rect">
            <a:avLst/>
          </a:prstGeom>
        </p:spPr>
      </p:pic>
      <p:grpSp>
        <p:nvGrpSpPr>
          <p:cNvPr id="13" name="Group 12"/>
          <p:cNvGrpSpPr/>
          <p:nvPr/>
        </p:nvGrpSpPr>
        <p:grpSpPr>
          <a:xfrm>
            <a:off x="1550895" y="475064"/>
            <a:ext cx="9663952" cy="3119718"/>
            <a:chOff x="1181206" y="-2671893"/>
            <a:chExt cx="10034954" cy="4256829"/>
          </a:xfrm>
        </p:grpSpPr>
        <p:sp>
          <p:nvSpPr>
            <p:cNvPr id="14" name="Thought Bubble: Cloud 2">
              <a:extLst>
                <a:ext uri="{FF2B5EF4-FFF2-40B4-BE49-F238E27FC236}">
                  <a16:creationId xmlns:a16="http://schemas.microsoft.com/office/drawing/2014/main" id="{AC041D70-CA28-41C8-87AF-AB4C587A4EFE}"/>
                </a:ext>
              </a:extLst>
            </p:cNvPr>
            <p:cNvSpPr/>
            <p:nvPr/>
          </p:nvSpPr>
          <p:spPr bwMode="auto">
            <a:xfrm>
              <a:off x="1181206" y="-2671893"/>
              <a:ext cx="10034954" cy="4256829"/>
            </a:xfrm>
            <a:prstGeom prst="cloudCallout">
              <a:avLst>
                <a:gd name="adj1" fmla="val -40214"/>
                <a:gd name="adj2" fmla="val 104985"/>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fontAlgn="base">
                <a:spcBef>
                  <a:spcPct val="0"/>
                </a:spcBef>
                <a:spcAft>
                  <a:spcPct val="0"/>
                </a:spcAft>
              </a:pPr>
              <a:endParaRPr lang="vi-VN" sz="2800" dirty="0">
                <a:ea typeface="SimSun" panose="02010600030101010101" pitchFamily="2" charset="-122"/>
              </a:endParaRPr>
            </a:p>
          </p:txBody>
        </p:sp>
        <p:sp>
          <p:nvSpPr>
            <p:cNvPr id="15" name="Rectangle 14"/>
            <p:cNvSpPr/>
            <p:nvPr/>
          </p:nvSpPr>
          <p:spPr>
            <a:xfrm>
              <a:off x="1779964" y="-1171559"/>
              <a:ext cx="8837438" cy="1637839"/>
            </a:xfrm>
            <a:prstGeom prst="rect">
              <a:avLst/>
            </a:prstGeom>
          </p:spPr>
          <p:txBody>
            <a:bodyPr wrap="square">
              <a:spAutoFit/>
            </a:bodyPr>
            <a:lstStyle/>
            <a:p>
              <a:pPr algn="ctr"/>
              <a:r>
                <a:rPr lang="en-US" sz="3600" dirty="0" err="1">
                  <a:latin typeface="Arial (Body)"/>
                </a:rPr>
                <a:t>Tạo</a:t>
              </a:r>
              <a:r>
                <a:rPr lang="vi-VN" sz="3600" dirty="0">
                  <a:latin typeface="Arial (Body)"/>
                </a:rPr>
                <a:t> chương trình Scratch tính số lượng nguyên tử trong hợp chất</a:t>
              </a:r>
            </a:p>
          </p:txBody>
        </p:sp>
      </p:grpSp>
      <p:sp>
        <p:nvSpPr>
          <p:cNvPr id="6" name="Rectangle 5">
            <a:extLst>
              <a:ext uri="{FF2B5EF4-FFF2-40B4-BE49-F238E27FC236}">
                <a16:creationId xmlns:a16="http://schemas.microsoft.com/office/drawing/2014/main" id="{31E82E72-6B3F-4776-88F5-6B04CC2D5276}"/>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448B1B-3FBD-4A84-BE08-564EA3DAC087}"/>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400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Trẻ Em, Học Tập, Học Bài, Giáo Dục, Tải hình PNG 109 - Free.Vector6.com"/>
          <p:cNvPicPr>
            <a:picLocks noChangeAspect="1" noChangeArrowheads="1"/>
          </p:cNvPicPr>
          <p:nvPr/>
        </p:nvPicPr>
        <p:blipFill rotWithShape="1">
          <a:blip r:embed="rId2">
            <a:extLst>
              <a:ext uri="{28A0092B-C50C-407E-A947-70E740481C1C}">
                <a14:useLocalDpi xmlns:a14="http://schemas.microsoft.com/office/drawing/2010/main" val="0"/>
              </a:ext>
            </a:extLst>
          </a:blip>
          <a:srcRect l="-1" t="40115" r="32814"/>
          <a:stretch/>
        </p:blipFill>
        <p:spPr bwMode="auto">
          <a:xfrm>
            <a:off x="10082189" y="5303263"/>
            <a:ext cx="1872248" cy="146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11942" y="1126674"/>
            <a:ext cx="7611034" cy="5131982"/>
          </a:xfrm>
          <a:prstGeom prst="rect">
            <a:avLst/>
          </a:prstGeom>
          <a:ln w="38100">
            <a:solidFill>
              <a:srgbClr val="0070C0"/>
            </a:solidFill>
          </a:ln>
        </p:spPr>
        <p:txBody>
          <a:bodyPr wrap="square">
            <a:spAutoFit/>
          </a:bodyPr>
          <a:lstStyle/>
          <a:p>
            <a:pPr algn="just">
              <a:lnSpc>
                <a:spcPct val="107000"/>
              </a:lnSpc>
              <a:spcBef>
                <a:spcPts val="300"/>
              </a:spcBef>
              <a:spcAft>
                <a:spcPts val="300"/>
              </a:spcAft>
            </a:pPr>
            <a:r>
              <a:rPr lang="en-US" sz="4000" b="1" dirty="0">
                <a:solidFill>
                  <a:srgbClr val="00B050"/>
                </a:solidFill>
                <a:latin typeface="Times New Roman" panose="02020603050405020304" pitchFamily="18" charset="0"/>
                <a:ea typeface="Calibri" panose="020F0502020204030204" pitchFamily="34" charset="0"/>
              </a:rPr>
              <a:t>Input:</a:t>
            </a:r>
            <a:r>
              <a:rPr lang="en-US" sz="4000" b="1" dirty="0">
                <a:solidFill>
                  <a:srgbClr val="000000"/>
                </a:solidFill>
                <a:latin typeface="Times New Roman" panose="02020603050405020304" pitchFamily="18" charset="0"/>
                <a:ea typeface="Calibri" panose="020F0502020204030204" pitchFamily="34" charset="0"/>
              </a:rPr>
              <a:t> </a:t>
            </a:r>
          </a:p>
          <a:p>
            <a:pPr algn="just">
              <a:lnSpc>
                <a:spcPct val="107000"/>
              </a:lnSpc>
              <a:spcBef>
                <a:spcPts val="300"/>
              </a:spcBef>
              <a:spcAft>
                <a:spcPts val="300"/>
              </a:spcAft>
            </a:pPr>
            <a:r>
              <a:rPr lang="en-US" sz="4000" b="1"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mR</a:t>
            </a:r>
            <a:r>
              <a:rPr lang="en-US" sz="4000" dirty="0">
                <a:solidFill>
                  <a:srgbClr val="000000"/>
                </a:solidFill>
                <a:latin typeface="Times New Roman" panose="02020603050405020304" pitchFamily="18" charset="0"/>
                <a:ea typeface="Calibri" panose="020F0502020204030204" pitchFamily="34" charset="0"/>
              </a:rPr>
              <a:t> = 64; </a:t>
            </a:r>
            <a:r>
              <a:rPr lang="en-US" sz="4000" dirty="0" err="1">
                <a:solidFill>
                  <a:srgbClr val="000000"/>
                </a:solidFill>
                <a:latin typeface="Times New Roman" panose="02020603050405020304" pitchFamily="18" charset="0"/>
                <a:ea typeface="Calibri" panose="020F0502020204030204" pitchFamily="34" charset="0"/>
              </a:rPr>
              <a:t>klntO</a:t>
            </a:r>
            <a:r>
              <a:rPr lang="en-US" sz="4000" dirty="0">
                <a:solidFill>
                  <a:srgbClr val="000000"/>
                </a:solidFill>
                <a:latin typeface="Times New Roman" panose="02020603050405020304" pitchFamily="18" charset="0"/>
                <a:ea typeface="Calibri" panose="020F0502020204030204" pitchFamily="34" charset="0"/>
              </a:rPr>
              <a:t> =16; </a:t>
            </a:r>
            <a:r>
              <a:rPr lang="en-US" sz="4000" dirty="0" err="1">
                <a:solidFill>
                  <a:srgbClr val="000000"/>
                </a:solidFill>
                <a:latin typeface="Times New Roman" panose="02020603050405020304" pitchFamily="18" charset="0"/>
                <a:ea typeface="Calibri" panose="020F0502020204030204" pitchFamily="34" charset="0"/>
              </a:rPr>
              <a:t>klntS</a:t>
            </a:r>
            <a:r>
              <a:rPr lang="en-US" sz="4000" dirty="0">
                <a:solidFill>
                  <a:srgbClr val="000000"/>
                </a:solidFill>
                <a:latin typeface="Times New Roman" panose="02020603050405020304" pitchFamily="18" charset="0"/>
                <a:ea typeface="Calibri" panose="020F0502020204030204" pitchFamily="34" charset="0"/>
              </a:rPr>
              <a:t>=32;</a:t>
            </a:r>
            <a:endParaRPr lang="en-US" sz="3200" dirty="0">
              <a:latin typeface="Calibri" panose="020F0502020204030204" pitchFamily="34" charset="0"/>
              <a:ea typeface="Calibri" panose="020F0502020204030204" pitchFamily="34" charset="0"/>
            </a:endParaRPr>
          </a:p>
          <a:p>
            <a:pPr algn="just">
              <a:lnSpc>
                <a:spcPct val="107000"/>
              </a:lnSpc>
              <a:spcBef>
                <a:spcPts val="300"/>
              </a:spcBef>
              <a:spcAft>
                <a:spcPts val="300"/>
              </a:spcAft>
            </a:pPr>
            <a:r>
              <a:rPr lang="en-US" sz="4000" b="1" dirty="0" err="1">
                <a:solidFill>
                  <a:srgbClr val="00B050"/>
                </a:solidFill>
                <a:latin typeface="Times New Roman" panose="02020603050405020304" pitchFamily="18" charset="0"/>
                <a:ea typeface="Calibri" panose="020F0502020204030204" pitchFamily="34" charset="0"/>
              </a:rPr>
              <a:t>Ouput</a:t>
            </a:r>
            <a:r>
              <a:rPr lang="en-US" sz="4000" b="1" dirty="0">
                <a:solidFill>
                  <a:srgbClr val="00B050"/>
                </a:solidFill>
                <a:latin typeface="Times New Roman" panose="02020603050405020304" pitchFamily="18" charset="0"/>
                <a:ea typeface="Calibri" panose="020F0502020204030204" pitchFamily="34" charset="0"/>
              </a:rPr>
              <a:t>:</a:t>
            </a:r>
            <a:r>
              <a:rPr lang="en-US" sz="4000" b="1" dirty="0">
                <a:solidFill>
                  <a:srgbClr val="000000"/>
                </a:solidFill>
                <a:latin typeface="Times New Roman" panose="02020603050405020304" pitchFamily="18" charset="0"/>
                <a:ea typeface="Calibri" panose="020F0502020204030204" pitchFamily="34" charset="0"/>
              </a:rPr>
              <a:t> </a:t>
            </a:r>
          </a:p>
          <a:p>
            <a:pPr algn="just">
              <a:lnSpc>
                <a:spcPct val="107000"/>
              </a:lnSpc>
              <a:spcBef>
                <a:spcPts val="300"/>
              </a:spcBef>
              <a:spcAft>
                <a:spcPts val="300"/>
              </a:spcAft>
            </a:pPr>
            <a:r>
              <a:rPr lang="en-US"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mO</a:t>
            </a:r>
            <a:r>
              <a:rPr lang="en-US" sz="4000" dirty="0">
                <a:solidFill>
                  <a:srgbClr val="000000"/>
                </a:solidFill>
                <a:latin typeface="Times New Roman" panose="02020603050405020304" pitchFamily="18" charset="0"/>
                <a:ea typeface="Calibri" panose="020F0502020204030204" pitchFamily="34" charset="0"/>
              </a:rPr>
              <a:t> = 50%*64; </a:t>
            </a:r>
          </a:p>
          <a:p>
            <a:pPr algn="just">
              <a:lnSpc>
                <a:spcPct val="107000"/>
              </a:lnSpc>
              <a:spcBef>
                <a:spcPts val="300"/>
              </a:spcBef>
              <a:spcAft>
                <a:spcPts val="300"/>
              </a:spcAft>
            </a:pPr>
            <a:r>
              <a:rPr lang="en-US"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mS</a:t>
            </a:r>
            <a:r>
              <a:rPr lang="en-US" sz="4000" dirty="0">
                <a:solidFill>
                  <a:srgbClr val="000000"/>
                </a:solidFill>
                <a:latin typeface="Times New Roman" panose="02020603050405020304" pitchFamily="18" charset="0"/>
                <a:ea typeface="Calibri" panose="020F0502020204030204" pitchFamily="34" charset="0"/>
              </a:rPr>
              <a:t>= 64 - </a:t>
            </a:r>
            <a:r>
              <a:rPr lang="en-US" sz="4000" dirty="0" err="1">
                <a:solidFill>
                  <a:srgbClr val="000000"/>
                </a:solidFill>
                <a:latin typeface="Times New Roman" panose="02020603050405020304" pitchFamily="18" charset="0"/>
                <a:ea typeface="Calibri" panose="020F0502020204030204" pitchFamily="34" charset="0"/>
              </a:rPr>
              <a:t>mO</a:t>
            </a:r>
            <a:r>
              <a:rPr lang="en-US" sz="4000" dirty="0">
                <a:solidFill>
                  <a:srgbClr val="000000"/>
                </a:solidFill>
                <a:latin typeface="Times New Roman" panose="02020603050405020304" pitchFamily="18" charset="0"/>
                <a:ea typeface="Calibri" panose="020F0502020204030204" pitchFamily="34" charset="0"/>
              </a:rPr>
              <a:t>; </a:t>
            </a:r>
            <a:endParaRPr lang="en-US" sz="3200" dirty="0">
              <a:latin typeface="Calibri" panose="020F0502020204030204" pitchFamily="34" charset="0"/>
              <a:ea typeface="Calibri" panose="020F0502020204030204" pitchFamily="34" charset="0"/>
            </a:endParaRPr>
          </a:p>
          <a:p>
            <a:pPr algn="just">
              <a:lnSpc>
                <a:spcPct val="107000"/>
              </a:lnSpc>
              <a:spcBef>
                <a:spcPts val="300"/>
              </a:spcBef>
              <a:spcAft>
                <a:spcPts val="300"/>
              </a:spcAft>
            </a:pPr>
            <a:r>
              <a:rPr lang="en-US"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nO</a:t>
            </a:r>
            <a:r>
              <a:rPr lang="en-US" sz="4000" dirty="0">
                <a:solidFill>
                  <a:srgbClr val="000000"/>
                </a:solidFill>
                <a:latin typeface="Times New Roman" panose="02020603050405020304" pitchFamily="18" charset="0"/>
                <a:ea typeface="Calibri" panose="020F0502020204030204" pitchFamily="34" charset="0"/>
              </a:rPr>
              <a:t> = </a:t>
            </a:r>
            <a:r>
              <a:rPr lang="en-US" sz="4000" dirty="0" err="1">
                <a:solidFill>
                  <a:srgbClr val="000000"/>
                </a:solidFill>
                <a:latin typeface="Times New Roman" panose="02020603050405020304" pitchFamily="18" charset="0"/>
                <a:ea typeface="Calibri" panose="020F0502020204030204" pitchFamily="34" charset="0"/>
              </a:rPr>
              <a:t>mO</a:t>
            </a:r>
            <a:r>
              <a:rPr lang="en-US" sz="4000" dirty="0">
                <a:solidFill>
                  <a:srgbClr val="000000"/>
                </a:solidFill>
                <a:latin typeface="Times New Roman" panose="02020603050405020304" pitchFamily="18" charset="0"/>
                <a:ea typeface="Calibri" panose="020F0502020204030204" pitchFamily="34" charset="0"/>
              </a:rPr>
              <a:t>/16; </a:t>
            </a:r>
          </a:p>
          <a:p>
            <a:pPr algn="just">
              <a:lnSpc>
                <a:spcPct val="107000"/>
              </a:lnSpc>
              <a:spcBef>
                <a:spcPts val="300"/>
              </a:spcBef>
              <a:spcAft>
                <a:spcPts val="300"/>
              </a:spcAft>
            </a:pPr>
            <a:r>
              <a:rPr lang="en-US" sz="4000" dirty="0">
                <a:solidFill>
                  <a:srgbClr val="000000"/>
                </a:solidFill>
                <a:latin typeface="Times New Roman" panose="02020603050405020304" pitchFamily="18" charset="0"/>
                <a:ea typeface="Calibri" panose="020F0502020204030204" pitchFamily="34" charset="0"/>
              </a:rPr>
              <a:t>	</a:t>
            </a:r>
            <a:r>
              <a:rPr lang="en-US" sz="4000" dirty="0" err="1">
                <a:solidFill>
                  <a:srgbClr val="000000"/>
                </a:solidFill>
                <a:latin typeface="Times New Roman" panose="02020603050405020304" pitchFamily="18" charset="0"/>
                <a:ea typeface="Calibri" panose="020F0502020204030204" pitchFamily="34" charset="0"/>
              </a:rPr>
              <a:t>nS</a:t>
            </a:r>
            <a:r>
              <a:rPr lang="en-US" sz="4000" dirty="0">
                <a:solidFill>
                  <a:srgbClr val="000000"/>
                </a:solidFill>
                <a:latin typeface="Times New Roman" panose="02020603050405020304" pitchFamily="18" charset="0"/>
                <a:ea typeface="Calibri" panose="020F0502020204030204" pitchFamily="34" charset="0"/>
              </a:rPr>
              <a:t> = </a:t>
            </a:r>
            <a:r>
              <a:rPr lang="en-US" sz="4000" dirty="0" err="1">
                <a:solidFill>
                  <a:srgbClr val="000000"/>
                </a:solidFill>
                <a:latin typeface="Times New Roman" panose="02020603050405020304" pitchFamily="18" charset="0"/>
                <a:ea typeface="Calibri" panose="020F0502020204030204" pitchFamily="34" charset="0"/>
              </a:rPr>
              <a:t>mS</a:t>
            </a:r>
            <a:r>
              <a:rPr lang="en-US" sz="4000" dirty="0">
                <a:solidFill>
                  <a:srgbClr val="000000"/>
                </a:solidFill>
                <a:latin typeface="Times New Roman" panose="02020603050405020304" pitchFamily="18" charset="0"/>
                <a:ea typeface="Calibri" panose="020F0502020204030204" pitchFamily="34" charset="0"/>
              </a:rPr>
              <a:t>/ 32.  </a:t>
            </a:r>
            <a:endParaRPr lang="en-US" sz="3200" dirty="0">
              <a:effectLst/>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910A95F3-E4CA-4246-A1C0-EE75070A5845}"/>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08A9F75-9EDB-41F0-A3B1-55A48DA7496F}"/>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5F6A6F-B5F9-4CE2-9A83-7B39CAC627E3}"/>
              </a:ext>
            </a:extLst>
          </p:cNvPr>
          <p:cNvSpPr/>
          <p:nvPr/>
        </p:nvSpPr>
        <p:spPr>
          <a:xfrm>
            <a:off x="720437" y="293756"/>
            <a:ext cx="11014364" cy="584775"/>
          </a:xfrm>
          <a:prstGeom prst="rect">
            <a:avLst/>
          </a:prstGeom>
        </p:spPr>
        <p:txBody>
          <a:bodyPr wrap="square">
            <a:spAutoFit/>
          </a:bodyPr>
          <a:lstStyle/>
          <a:p>
            <a:pPr lvl="0" algn="ctr"/>
            <a:r>
              <a:rPr lang="en-US" sz="3200" b="1">
                <a:latin typeface="Times New Roman" panose="02020603050405020304" pitchFamily="18" charset="0"/>
                <a:ea typeface="Times New Roman" panose="02020603050405020304" pitchFamily="18" charset="0"/>
                <a:cs typeface="Arial" panose="020B0604020202020204" pitchFamily="34" charset="0"/>
              </a:rPr>
              <a:t>Thuật toán </a:t>
            </a:r>
            <a:r>
              <a:rPr lang="vi-VN" sz="3200" b="1">
                <a:latin typeface="Times New Roman" panose="02020603050405020304" pitchFamily="18" charset="0"/>
                <a:ea typeface="Times New Roman" panose="02020603050405020304" pitchFamily="18" charset="0"/>
                <a:cs typeface="Arial" panose="020B0604020202020204" pitchFamily="34" charset="0"/>
              </a:rPr>
              <a:t>tính số lượng nguyên tử trong hợp chất</a:t>
            </a:r>
            <a:r>
              <a:rPr lang="en-US" sz="3200" b="1">
                <a:latin typeface="Times New Roman" panose="02020603050405020304" pitchFamily="18" charset="0"/>
                <a:ea typeface="Times New Roman" panose="02020603050405020304" pitchFamily="18" charset="0"/>
                <a:cs typeface="Arial" panose="020B0604020202020204" pitchFamily="34" charset="0"/>
              </a:rPr>
              <a:t> </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73861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b="50694"/>
          <a:stretch/>
        </p:blipFill>
        <p:spPr bwMode="auto">
          <a:xfrm>
            <a:off x="188258" y="1069735"/>
            <a:ext cx="5347348" cy="46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t="49548"/>
          <a:stretch/>
        </p:blipFill>
        <p:spPr bwMode="auto">
          <a:xfrm>
            <a:off x="5629736" y="1177311"/>
            <a:ext cx="5225940" cy="46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Trẻ Em, Học Tập, Học Bài, Giáo Dục, Tải hình PNG 109 - Free.Vector6.com"/>
          <p:cNvPicPr>
            <a:picLocks noChangeAspect="1" noChangeArrowheads="1"/>
          </p:cNvPicPr>
          <p:nvPr/>
        </p:nvPicPr>
        <p:blipFill rotWithShape="1">
          <a:blip r:embed="rId3">
            <a:extLst>
              <a:ext uri="{28A0092B-C50C-407E-A947-70E740481C1C}">
                <a14:useLocalDpi xmlns:a14="http://schemas.microsoft.com/office/drawing/2010/main" val="0"/>
              </a:ext>
            </a:extLst>
          </a:blip>
          <a:srcRect l="-1" t="40115" r="32814"/>
          <a:stretch/>
        </p:blipFill>
        <p:spPr bwMode="auto">
          <a:xfrm>
            <a:off x="10082189" y="5303263"/>
            <a:ext cx="1872248" cy="146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FF924ED-8383-4F56-A140-D3AA95ED82D5}"/>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16BB99A-B85A-494B-9C08-4F6726AB6909}"/>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F89D4D-FF30-4421-9544-46C265EA0A92}"/>
              </a:ext>
            </a:extLst>
          </p:cNvPr>
          <p:cNvSpPr/>
          <p:nvPr/>
        </p:nvSpPr>
        <p:spPr>
          <a:xfrm>
            <a:off x="188257" y="276956"/>
            <a:ext cx="11766179" cy="584775"/>
          </a:xfrm>
          <a:prstGeom prst="rect">
            <a:avLst/>
          </a:prstGeom>
        </p:spPr>
        <p:txBody>
          <a:bodyPr wrap="square">
            <a:spAutoFit/>
          </a:bodyPr>
          <a:lstStyle/>
          <a:p>
            <a:pPr lvl="0" algn="ctr"/>
            <a:r>
              <a:rPr lang="en-US" sz="3200" b="1">
                <a:latin typeface="Times New Roman" panose="02020603050405020304" pitchFamily="18" charset="0"/>
                <a:ea typeface="Times New Roman" panose="02020603050405020304" pitchFamily="18" charset="0"/>
                <a:cs typeface="Arial" panose="020B0604020202020204" pitchFamily="34" charset="0"/>
              </a:rPr>
              <a:t>Chương trình tính </a:t>
            </a:r>
            <a:r>
              <a:rPr lang="vi-VN" sz="3200" b="1">
                <a:latin typeface="Times New Roman" panose="02020603050405020304" pitchFamily="18" charset="0"/>
                <a:ea typeface="Times New Roman" panose="02020603050405020304" pitchFamily="18" charset="0"/>
                <a:cs typeface="Arial" panose="020B0604020202020204" pitchFamily="34" charset="0"/>
              </a:rPr>
              <a:t>số lượng nguyên tử trong hợp chất</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88155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Trẻ Em, Học Tập, Học Bài, Giáo Dục, Tải hình PNG 109 - Free.Vector6.com"/>
          <p:cNvPicPr>
            <a:picLocks noChangeAspect="1" noChangeArrowheads="1"/>
          </p:cNvPicPr>
          <p:nvPr/>
        </p:nvPicPr>
        <p:blipFill rotWithShape="1">
          <a:blip r:embed="rId2">
            <a:extLst>
              <a:ext uri="{28A0092B-C50C-407E-A947-70E740481C1C}">
                <a14:useLocalDpi xmlns:a14="http://schemas.microsoft.com/office/drawing/2010/main" val="0"/>
              </a:ext>
            </a:extLst>
          </a:blip>
          <a:srcRect l="-1" t="40115" r="32814"/>
          <a:stretch/>
        </p:blipFill>
        <p:spPr bwMode="auto">
          <a:xfrm>
            <a:off x="10082189" y="5303263"/>
            <a:ext cx="1872248" cy="146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0"/>
          <p:cNvSpPr txBox="1">
            <a:spLocks noChangeArrowheads="1"/>
          </p:cNvSpPr>
          <p:nvPr/>
        </p:nvSpPr>
        <p:spPr bwMode="auto">
          <a:xfrm>
            <a:off x="649778" y="1443272"/>
            <a:ext cx="9825482" cy="49552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spcBef>
                <a:spcPts val="2400"/>
              </a:spcBef>
              <a:defRPr/>
            </a:pPr>
            <a:r>
              <a:rPr lang="vi-VN" sz="3200" dirty="0">
                <a:latin typeface="+mj-lt"/>
              </a:rPr>
              <a:t>1</a:t>
            </a:r>
            <a:r>
              <a:rPr lang="vi-VN" sz="3200">
                <a:latin typeface="+mj-lt"/>
              </a:rPr>
              <a:t>) Biến </a:t>
            </a:r>
            <a:r>
              <a:rPr lang="vi-VN" sz="3200" dirty="0">
                <a:latin typeface="+mj-lt"/>
              </a:rPr>
              <a:t>là đại lượng dùng để lưu trữ dữ liệu được xử lý trong chương trình</a:t>
            </a:r>
          </a:p>
          <a:p>
            <a:pPr marL="0" indent="0" algn="just" eaLnBrk="1" hangingPunct="1">
              <a:spcBef>
                <a:spcPts val="2400"/>
              </a:spcBef>
              <a:defRPr/>
            </a:pPr>
            <a:r>
              <a:rPr lang="vi-VN" sz="3200" dirty="0">
                <a:latin typeface="+mj-lt"/>
              </a:rPr>
              <a:t>2</a:t>
            </a:r>
            <a:r>
              <a:rPr lang="vi-VN" sz="3200">
                <a:latin typeface="+mj-lt"/>
              </a:rPr>
              <a:t>) Để </a:t>
            </a:r>
            <a:r>
              <a:rPr lang="vi-VN" sz="3200" dirty="0">
                <a:latin typeface="+mj-lt"/>
              </a:rPr>
              <a:t>dùng được biến phải đặt tên cho biến</a:t>
            </a:r>
          </a:p>
          <a:p>
            <a:pPr marL="0" indent="0" algn="just" eaLnBrk="1" hangingPunct="1">
              <a:spcBef>
                <a:spcPts val="2400"/>
              </a:spcBef>
              <a:defRPr/>
            </a:pPr>
            <a:r>
              <a:rPr lang="vi-VN" sz="3200" dirty="0">
                <a:latin typeface="+mj-lt"/>
              </a:rPr>
              <a:t>3</a:t>
            </a:r>
            <a:r>
              <a:rPr lang="vi-VN" sz="3200">
                <a:latin typeface="+mj-lt"/>
              </a:rPr>
              <a:t>) Trong </a:t>
            </a:r>
            <a:r>
              <a:rPr lang="vi-VN" sz="3200" dirty="0">
                <a:latin typeface="+mj-lt"/>
              </a:rPr>
              <a:t>nhiều ngôn ngữ lập trình khác nhau còn có khái niệm hằng, đó là đại lượng được đặt tên và giá trị của nó không thay đổi khi chạy chương trình </a:t>
            </a:r>
          </a:p>
          <a:p>
            <a:pPr marL="0" indent="0" algn="just" eaLnBrk="1" hangingPunct="1">
              <a:spcBef>
                <a:spcPts val="2400"/>
              </a:spcBef>
              <a:defRPr/>
            </a:pPr>
            <a:r>
              <a:rPr lang="vi-VN" sz="3200" dirty="0">
                <a:latin typeface="+mj-lt"/>
              </a:rPr>
              <a:t>4) </a:t>
            </a:r>
            <a:r>
              <a:rPr lang="en-US" sz="3200" dirty="0">
                <a:latin typeface="+mj-lt"/>
              </a:rPr>
              <a:t> </a:t>
            </a:r>
            <a:r>
              <a:rPr lang="vi-VN" sz="3200" dirty="0">
                <a:latin typeface="+mj-lt"/>
              </a:rPr>
              <a:t>Giá trị của một biến trong Scratch chỉ thuộc một trong hai kiểu dữ liệu: kiểu số hoặc kiểu xâu kí tự</a:t>
            </a:r>
          </a:p>
        </p:txBody>
      </p:sp>
      <p:sp>
        <p:nvSpPr>
          <p:cNvPr id="2" name="Oval 1"/>
          <p:cNvSpPr/>
          <p:nvPr/>
        </p:nvSpPr>
        <p:spPr>
          <a:xfrm>
            <a:off x="562817" y="1443272"/>
            <a:ext cx="632093" cy="59843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12617" y="2706438"/>
            <a:ext cx="632093" cy="5984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12617" y="3472017"/>
            <a:ext cx="632093" cy="59843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CD81B2-2AE8-4F8A-AD33-F2D06B0BD798}"/>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CE206-F6AA-4E15-8979-321E43341D23}"/>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6DB52E-2EAA-43E9-B444-F3E7CC06A1B7}"/>
              </a:ext>
            </a:extLst>
          </p:cNvPr>
          <p:cNvSpPr/>
          <p:nvPr/>
        </p:nvSpPr>
        <p:spPr>
          <a:xfrm>
            <a:off x="324889" y="487949"/>
            <a:ext cx="11542222" cy="584775"/>
          </a:xfrm>
          <a:prstGeom prst="rect">
            <a:avLst/>
          </a:prstGeom>
        </p:spPr>
        <p:txBody>
          <a:bodyPr wrap="square">
            <a:spAutoFit/>
          </a:bodyPr>
          <a:lstStyle/>
          <a:p>
            <a:pPr lvl="0" algn="ctr"/>
            <a:r>
              <a:rPr lang="vi-VN" sz="3200" b="1">
                <a:latin typeface="+mj-lt"/>
                <a:ea typeface="Verdana" panose="020B0604030504040204" pitchFamily="34" charset="0"/>
                <a:cs typeface="Arial" panose="020B0604020202020204" pitchFamily="34" charset="0"/>
              </a:rPr>
              <a:t>Trong các câu sau, những câu nào đúng?</a:t>
            </a:r>
            <a:endParaRPr lang="vi-VN" sz="3200" b="1" dirty="0">
              <a:latin typeface="+mj-lt"/>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104908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7"/>
          <p:cNvSpPr txBox="1">
            <a:spLocks noChangeArrowheads="1"/>
          </p:cNvSpPr>
          <p:nvPr/>
        </p:nvSpPr>
        <p:spPr bwMode="auto">
          <a:xfrm>
            <a:off x="1251215" y="2623169"/>
            <a:ext cx="9708138" cy="306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indent="-457200" algn="just">
              <a:spcBef>
                <a:spcPts val="800"/>
              </a:spcBef>
              <a:spcAft>
                <a:spcPts val="800"/>
              </a:spcAft>
              <a:buFont typeface="Wingdings" panose="05000000000000000000" pitchFamily="2" charset="2"/>
              <a:buChar char="ü"/>
            </a:pPr>
            <a:r>
              <a:rPr lang="en-US" sz="2800" dirty="0" err="1">
                <a:cs typeface="Times New Roman" panose="02020603050405020304" pitchFamily="18" charset="0"/>
              </a:rPr>
              <a:t>Xem</a:t>
            </a:r>
            <a:r>
              <a:rPr lang="en-US" sz="2800" dirty="0">
                <a:cs typeface="Times New Roman" panose="02020603050405020304" pitchFamily="18" charset="0"/>
              </a:rPr>
              <a:t> </a:t>
            </a:r>
            <a:r>
              <a:rPr lang="vi-VN" sz="2800" dirty="0">
                <a:cs typeface="Times New Roman" panose="02020603050405020304" pitchFamily="18" charset="0"/>
              </a:rPr>
              <a:t>toàn bộ nội dung bài đã học.</a:t>
            </a:r>
            <a:endParaRPr lang="en-US" sz="2800" dirty="0">
              <a:cs typeface="Times New Roman" panose="02020603050405020304" pitchFamily="18" charset="0"/>
            </a:endParaRPr>
          </a:p>
          <a:p>
            <a:pPr marL="457200" indent="-457200" algn="just">
              <a:spcBef>
                <a:spcPts val="800"/>
              </a:spcBef>
              <a:spcAft>
                <a:spcPts val="800"/>
              </a:spcAft>
              <a:buFont typeface="Wingdings" panose="05000000000000000000" pitchFamily="2" charset="2"/>
              <a:buChar char="ü"/>
            </a:pPr>
            <a:r>
              <a:rPr lang="en-US" sz="2800" dirty="0" err="1">
                <a:cs typeface="Times New Roman" panose="02020603050405020304" pitchFamily="18" charset="0"/>
              </a:rPr>
              <a:t>Thực</a:t>
            </a:r>
            <a:r>
              <a:rPr lang="en-US" sz="2800" dirty="0">
                <a:cs typeface="Times New Roman" panose="02020603050405020304" pitchFamily="18" charset="0"/>
              </a:rPr>
              <a:t> </a:t>
            </a:r>
            <a:r>
              <a:rPr lang="en-US" sz="2800" dirty="0" err="1">
                <a:cs typeface="Times New Roman" panose="02020603050405020304" pitchFamily="18" charset="0"/>
              </a:rPr>
              <a:t>hành</a:t>
            </a:r>
            <a:r>
              <a:rPr lang="en-US" sz="2800" dirty="0">
                <a:cs typeface="Times New Roman" panose="02020603050405020304" pitchFamily="18" charset="0"/>
              </a:rPr>
              <a:t> </a:t>
            </a:r>
            <a:r>
              <a:rPr lang="en-US" sz="2800" dirty="0" err="1">
                <a:cs typeface="Times New Roman" panose="02020603050405020304" pitchFamily="18" charset="0"/>
              </a:rPr>
              <a:t>sử</a:t>
            </a:r>
            <a:r>
              <a:rPr lang="en-US" sz="2800" dirty="0">
                <a:cs typeface="Times New Roman" panose="02020603050405020304" pitchFamily="18" charset="0"/>
              </a:rPr>
              <a:t> </a:t>
            </a:r>
            <a:r>
              <a:rPr lang="en-US" sz="2800" dirty="0" err="1">
                <a:cs typeface="Times New Roman" panose="02020603050405020304" pitchFamily="18" charset="0"/>
              </a:rPr>
              <a:t>dụng</a:t>
            </a:r>
            <a:r>
              <a:rPr lang="en-US" sz="2800" dirty="0">
                <a:cs typeface="Times New Roman" panose="02020603050405020304" pitchFamily="18" charset="0"/>
              </a:rPr>
              <a:t> NNLT Scratch </a:t>
            </a:r>
            <a:r>
              <a:rPr lang="en-US" sz="2800" dirty="0" err="1">
                <a:cs typeface="Times New Roman" panose="02020603050405020304" pitchFamily="18" charset="0"/>
              </a:rPr>
              <a:t>để</a:t>
            </a:r>
            <a:r>
              <a:rPr lang="en-US" sz="2800" dirty="0">
                <a:cs typeface="Times New Roman" panose="02020603050405020304" pitchFamily="18" charset="0"/>
              </a:rPr>
              <a:t>:</a:t>
            </a:r>
          </a:p>
          <a:p>
            <a:pPr algn="just">
              <a:spcBef>
                <a:spcPts val="800"/>
              </a:spcBef>
              <a:spcAft>
                <a:spcPts val="800"/>
              </a:spcAft>
              <a:buNone/>
              <a:tabLst>
                <a:tab pos="457200" algn="l"/>
              </a:tabLst>
            </a:pPr>
            <a:r>
              <a:rPr lang="en-US" sz="2800" dirty="0">
                <a:cs typeface="Times New Roman" panose="02020603050405020304" pitchFamily="18" charset="0"/>
              </a:rPr>
              <a:t>	+ </a:t>
            </a:r>
            <a:r>
              <a:rPr lang="en-US" sz="2800" dirty="0" err="1">
                <a:cs typeface="Times New Roman" panose="02020603050405020304" pitchFamily="18" charset="0"/>
              </a:rPr>
              <a:t>Viết</a:t>
            </a:r>
            <a:r>
              <a:rPr lang="en-US" sz="2800" dirty="0">
                <a:cs typeface="Times New Roman" panose="02020603050405020304" pitchFamily="18" charset="0"/>
              </a:rPr>
              <a:t> </a:t>
            </a:r>
            <a:r>
              <a:rPr lang="en-US" sz="2800" dirty="0" err="1">
                <a:cs typeface="Times New Roman" panose="02020603050405020304" pitchFamily="18" charset="0"/>
              </a:rPr>
              <a:t>chương</a:t>
            </a:r>
            <a:r>
              <a:rPr lang="en-US" sz="2800" dirty="0">
                <a:cs typeface="Times New Roman" panose="02020603050405020304" pitchFamily="18" charset="0"/>
              </a:rPr>
              <a:t> </a:t>
            </a:r>
            <a:r>
              <a:rPr lang="en-US" sz="2800" dirty="0" err="1">
                <a:cs typeface="Times New Roman" panose="02020603050405020304" pitchFamily="18" charset="0"/>
              </a:rPr>
              <a:t>trình</a:t>
            </a:r>
            <a:r>
              <a:rPr lang="en-US" sz="2800" dirty="0">
                <a:cs typeface="Times New Roman" panose="02020603050405020304" pitchFamily="18" charset="0"/>
              </a:rPr>
              <a:t> </a:t>
            </a:r>
            <a:r>
              <a:rPr lang="en-US" sz="2800" dirty="0" err="1">
                <a:cs typeface="Times New Roman" panose="02020603050405020304" pitchFamily="18" charset="0"/>
              </a:rPr>
              <a:t>tính</a:t>
            </a:r>
            <a:r>
              <a:rPr lang="en-US" sz="2800" dirty="0">
                <a:cs typeface="Times New Roman" panose="02020603050405020304" pitchFamily="18" charset="0"/>
              </a:rPr>
              <a:t> </a:t>
            </a:r>
            <a:r>
              <a:rPr lang="en-US" sz="2800" dirty="0" err="1">
                <a:cs typeface="Times New Roman" panose="02020603050405020304" pitchFamily="18" charset="0"/>
              </a:rPr>
              <a:t>vận</a:t>
            </a:r>
            <a:r>
              <a:rPr lang="en-US" sz="2800" dirty="0">
                <a:cs typeface="Times New Roman" panose="02020603050405020304" pitchFamily="18" charset="0"/>
              </a:rPr>
              <a:t> </a:t>
            </a:r>
            <a:r>
              <a:rPr lang="en-US" sz="2800" dirty="0" err="1">
                <a:cs typeface="Times New Roman" panose="02020603050405020304" pitchFamily="18" charset="0"/>
              </a:rPr>
              <a:t>tốc</a:t>
            </a:r>
            <a:r>
              <a:rPr lang="en-US" sz="2800" dirty="0">
                <a:cs typeface="Times New Roman" panose="02020603050405020304" pitchFamily="18" charset="0"/>
              </a:rPr>
              <a:t> </a:t>
            </a:r>
            <a:r>
              <a:rPr lang="en-US" sz="2800" dirty="0" err="1">
                <a:cs typeface="Times New Roman" panose="02020603050405020304" pitchFamily="18" charset="0"/>
              </a:rPr>
              <a:t>của</a:t>
            </a:r>
            <a:r>
              <a:rPr lang="en-US" sz="2800" dirty="0">
                <a:cs typeface="Times New Roman" panose="02020603050405020304" pitchFamily="18" charset="0"/>
              </a:rPr>
              <a:t> </a:t>
            </a:r>
            <a:r>
              <a:rPr lang="en-US" sz="2800" dirty="0" err="1">
                <a:cs typeface="Times New Roman" panose="02020603050405020304" pitchFamily="18" charset="0"/>
              </a:rPr>
              <a:t>Vận</a:t>
            </a:r>
            <a:r>
              <a:rPr lang="en-US" sz="2800" dirty="0">
                <a:cs typeface="Times New Roman" panose="02020603050405020304" pitchFamily="18" charset="0"/>
              </a:rPr>
              <a:t> </a:t>
            </a:r>
            <a:r>
              <a:rPr lang="en-US" sz="2800" dirty="0" err="1">
                <a:cs typeface="Times New Roman" panose="02020603050405020304" pitchFamily="18" charset="0"/>
              </a:rPr>
              <a:t>động</a:t>
            </a:r>
            <a:r>
              <a:rPr lang="en-US" sz="2800" dirty="0">
                <a:cs typeface="Times New Roman" panose="02020603050405020304" pitchFamily="18" charset="0"/>
              </a:rPr>
              <a:t> </a:t>
            </a:r>
            <a:r>
              <a:rPr lang="en-US" sz="2800" dirty="0" err="1">
                <a:cs typeface="Times New Roman" panose="02020603050405020304" pitchFamily="18" charset="0"/>
              </a:rPr>
              <a:t>viên</a:t>
            </a:r>
            <a:endParaRPr lang="en-US" sz="2800" dirty="0">
              <a:cs typeface="Times New Roman" panose="02020603050405020304" pitchFamily="18" charset="0"/>
            </a:endParaRPr>
          </a:p>
          <a:p>
            <a:pPr algn="just">
              <a:spcBef>
                <a:spcPts val="800"/>
              </a:spcBef>
              <a:spcAft>
                <a:spcPts val="800"/>
              </a:spcAft>
              <a:buNone/>
              <a:tabLst>
                <a:tab pos="457200" algn="l"/>
              </a:tabLst>
            </a:pPr>
            <a:r>
              <a:rPr lang="en-US" sz="2800" dirty="0">
                <a:cs typeface="Times New Roman" panose="02020603050405020304" pitchFamily="18" charset="0"/>
              </a:rPr>
              <a:t>	+ </a:t>
            </a:r>
            <a:r>
              <a:rPr lang="en-US" sz="2800" dirty="0" err="1">
                <a:cs typeface="Times New Roman" panose="02020603050405020304" pitchFamily="18" charset="0"/>
              </a:rPr>
              <a:t>Viết</a:t>
            </a:r>
            <a:r>
              <a:rPr lang="en-US" sz="2800" dirty="0">
                <a:cs typeface="Times New Roman" panose="02020603050405020304" pitchFamily="18" charset="0"/>
              </a:rPr>
              <a:t> </a:t>
            </a:r>
            <a:r>
              <a:rPr lang="en-US" sz="2800" dirty="0" err="1">
                <a:cs typeface="Times New Roman" panose="02020603050405020304" pitchFamily="18" charset="0"/>
              </a:rPr>
              <a:t>chương</a:t>
            </a:r>
            <a:r>
              <a:rPr lang="en-US" sz="2800" dirty="0">
                <a:cs typeface="Times New Roman" panose="02020603050405020304" pitchFamily="18" charset="0"/>
              </a:rPr>
              <a:t> </a:t>
            </a:r>
            <a:r>
              <a:rPr lang="en-US" sz="2800" dirty="0" err="1">
                <a:cs typeface="Times New Roman" panose="02020603050405020304" pitchFamily="18" charset="0"/>
              </a:rPr>
              <a:t>trình</a:t>
            </a:r>
            <a:r>
              <a:rPr lang="en-US" sz="2800" dirty="0">
                <a:cs typeface="Times New Roman" panose="02020603050405020304" pitchFamily="18" charset="0"/>
              </a:rPr>
              <a:t> </a:t>
            </a:r>
            <a:r>
              <a:rPr lang="en-US" sz="2800" dirty="0" err="1">
                <a:cs typeface="Times New Roman" panose="02020603050405020304" pitchFamily="18" charset="0"/>
              </a:rPr>
              <a:t>tính</a:t>
            </a:r>
            <a:r>
              <a:rPr lang="en-US" sz="2800" dirty="0">
                <a:cs typeface="Times New Roman" panose="02020603050405020304" pitchFamily="18" charset="0"/>
              </a:rPr>
              <a:t> </a:t>
            </a:r>
            <a:r>
              <a:rPr lang="en-US" sz="2800" dirty="0" err="1">
                <a:cs typeface="Times New Roman" panose="02020603050405020304" pitchFamily="18" charset="0"/>
              </a:rPr>
              <a:t>số</a:t>
            </a:r>
            <a:r>
              <a:rPr lang="en-US" sz="2800" dirty="0">
                <a:cs typeface="Times New Roman" panose="02020603050405020304" pitchFamily="18" charset="0"/>
              </a:rPr>
              <a:t> </a:t>
            </a:r>
            <a:r>
              <a:rPr lang="en-US" sz="2800" dirty="0" err="1">
                <a:cs typeface="Times New Roman" panose="02020603050405020304" pitchFamily="18" charset="0"/>
              </a:rPr>
              <a:t>lượng</a:t>
            </a:r>
            <a:r>
              <a:rPr lang="en-US" sz="2800" dirty="0">
                <a:cs typeface="Times New Roman" panose="02020603050405020304" pitchFamily="18" charset="0"/>
              </a:rPr>
              <a:t> </a:t>
            </a:r>
            <a:r>
              <a:rPr lang="en-US" sz="2800" dirty="0" err="1">
                <a:cs typeface="Times New Roman" panose="02020603050405020304" pitchFamily="18" charset="0"/>
              </a:rPr>
              <a:t>mol</a:t>
            </a:r>
            <a:r>
              <a:rPr lang="en-US" sz="2800" dirty="0">
                <a:cs typeface="Times New Roman" panose="02020603050405020304" pitchFamily="18" charset="0"/>
              </a:rPr>
              <a:t> </a:t>
            </a:r>
            <a:r>
              <a:rPr lang="en-US" sz="2800" dirty="0" err="1">
                <a:cs typeface="Times New Roman" panose="02020603050405020304" pitchFamily="18" charset="0"/>
              </a:rPr>
              <a:t>nguyên</a:t>
            </a:r>
            <a:r>
              <a:rPr lang="en-US" sz="2800" dirty="0">
                <a:cs typeface="Times New Roman" panose="02020603050405020304" pitchFamily="18" charset="0"/>
              </a:rPr>
              <a:t> </a:t>
            </a:r>
            <a:r>
              <a:rPr lang="en-US" sz="2800" dirty="0" err="1">
                <a:cs typeface="Times New Roman" panose="02020603050405020304" pitchFamily="18" charset="0"/>
              </a:rPr>
              <a:t>tử</a:t>
            </a:r>
            <a:r>
              <a:rPr lang="en-US" sz="2800" dirty="0">
                <a:cs typeface="Times New Roman" panose="02020603050405020304" pitchFamily="18" charset="0"/>
              </a:rPr>
              <a:t> </a:t>
            </a:r>
            <a:r>
              <a:rPr lang="en-US" sz="2800" dirty="0" err="1">
                <a:cs typeface="Times New Roman" panose="02020603050405020304" pitchFamily="18" charset="0"/>
              </a:rPr>
              <a:t>trong</a:t>
            </a:r>
            <a:r>
              <a:rPr lang="en-US" sz="2800" dirty="0">
                <a:cs typeface="Times New Roman" panose="02020603050405020304" pitchFamily="18" charset="0"/>
              </a:rPr>
              <a:t> </a:t>
            </a:r>
            <a:r>
              <a:rPr lang="en-US" sz="2800" dirty="0" err="1">
                <a:cs typeface="Times New Roman" panose="02020603050405020304" pitchFamily="18" charset="0"/>
              </a:rPr>
              <a:t>hợp</a:t>
            </a:r>
            <a:r>
              <a:rPr lang="en-US" sz="2800" dirty="0">
                <a:cs typeface="Times New Roman" panose="02020603050405020304" pitchFamily="18" charset="0"/>
              </a:rPr>
              <a:t> </a:t>
            </a:r>
            <a:r>
              <a:rPr lang="en-US" sz="2800" dirty="0" err="1">
                <a:cs typeface="Times New Roman" panose="02020603050405020304" pitchFamily="18" charset="0"/>
              </a:rPr>
              <a:t>chất</a:t>
            </a:r>
            <a:endParaRPr lang="en-US" sz="2800" dirty="0">
              <a:cs typeface="Times New Roman" panose="02020603050405020304" pitchFamily="18" charset="0"/>
            </a:endParaRPr>
          </a:p>
          <a:p>
            <a:pPr algn="just">
              <a:spcBef>
                <a:spcPts val="800"/>
              </a:spcBef>
              <a:spcAft>
                <a:spcPts val="800"/>
              </a:spcAft>
              <a:buNone/>
            </a:pPr>
            <a:r>
              <a:rPr lang="en-US" sz="2800" dirty="0">
                <a:cs typeface="Times New Roman" panose="02020603050405020304" pitchFamily="18" charset="0"/>
                <a:sym typeface="Wingdings" panose="05000000000000000000" pitchFamily="2" charset="2"/>
              </a:rPr>
              <a:t></a:t>
            </a:r>
            <a:r>
              <a:rPr lang="en-US" sz="2800" dirty="0">
                <a:cs typeface="Times New Roman" panose="02020603050405020304" pitchFamily="18" charset="0"/>
              </a:rPr>
              <a:t> </a:t>
            </a:r>
            <a:r>
              <a:rPr lang="en-US" sz="2800" dirty="0" err="1">
                <a:cs typeface="Times New Roman" panose="02020603050405020304" pitchFamily="18" charset="0"/>
              </a:rPr>
              <a:t>Xem</a:t>
            </a:r>
            <a:r>
              <a:rPr lang="en-US" sz="2800" dirty="0">
                <a:cs typeface="Times New Roman" panose="02020603050405020304" pitchFamily="18" charset="0"/>
              </a:rPr>
              <a:t> </a:t>
            </a:r>
            <a:r>
              <a:rPr lang="en-US" sz="2800" dirty="0" err="1">
                <a:cs typeface="Times New Roman" panose="02020603050405020304" pitchFamily="18" charset="0"/>
              </a:rPr>
              <a:t>trước</a:t>
            </a:r>
            <a:r>
              <a:rPr lang="en-US" sz="2800" dirty="0">
                <a:cs typeface="Times New Roman" panose="02020603050405020304" pitchFamily="18" charset="0"/>
              </a:rPr>
              <a:t> </a:t>
            </a:r>
            <a:r>
              <a:rPr lang="en-US" sz="2800" dirty="0" err="1">
                <a:cs typeface="Times New Roman" panose="02020603050405020304" pitchFamily="18" charset="0"/>
              </a:rPr>
              <a:t>bài</a:t>
            </a:r>
            <a:r>
              <a:rPr lang="en-US" sz="2800" dirty="0">
                <a:cs typeface="Times New Roman" panose="02020603050405020304" pitchFamily="18" charset="0"/>
              </a:rPr>
              <a:t> 3: </a:t>
            </a:r>
            <a:r>
              <a:rPr lang="en-US" sz="2800" b="1" dirty="0" err="1">
                <a:cs typeface="Times New Roman" panose="02020603050405020304" pitchFamily="18" charset="0"/>
              </a:rPr>
              <a:t>Sử</a:t>
            </a:r>
            <a:r>
              <a:rPr lang="en-US" sz="2800" b="1" dirty="0">
                <a:cs typeface="Times New Roman" panose="02020603050405020304" pitchFamily="18" charset="0"/>
              </a:rPr>
              <a:t> </a:t>
            </a:r>
            <a:r>
              <a:rPr lang="en-US" sz="2800" b="1" err="1">
                <a:cs typeface="Times New Roman" panose="02020603050405020304" pitchFamily="18" charset="0"/>
              </a:rPr>
              <a:t>dụng</a:t>
            </a:r>
            <a:r>
              <a:rPr lang="en-US" sz="2800" b="1">
                <a:cs typeface="Times New Roman" panose="02020603050405020304" pitchFamily="18" charset="0"/>
              </a:rPr>
              <a:t> biểu thức trong </a:t>
            </a:r>
            <a:r>
              <a:rPr lang="en-US" sz="2800" b="1" dirty="0" err="1">
                <a:cs typeface="Times New Roman" panose="02020603050405020304" pitchFamily="18" charset="0"/>
              </a:rPr>
              <a:t>chương</a:t>
            </a:r>
            <a:r>
              <a:rPr lang="en-US" sz="2800" b="1" dirty="0">
                <a:cs typeface="Times New Roman" panose="02020603050405020304" pitchFamily="18" charset="0"/>
              </a:rPr>
              <a:t> </a:t>
            </a:r>
            <a:r>
              <a:rPr lang="en-US" sz="2800" b="1" dirty="0" err="1">
                <a:cs typeface="Times New Roman" panose="02020603050405020304" pitchFamily="18" charset="0"/>
              </a:rPr>
              <a:t>trình</a:t>
            </a:r>
            <a:endParaRPr lang="en-US" sz="2800" b="1" dirty="0">
              <a:cs typeface="Times New Roman" panose="02020603050405020304" pitchFamily="18" charset="0"/>
            </a:endParaRPr>
          </a:p>
        </p:txBody>
      </p:sp>
      <p:sp>
        <p:nvSpPr>
          <p:cNvPr id="10" name="Rectangle: Rounded Corners 6">
            <a:extLst>
              <a:ext uri="{FF2B5EF4-FFF2-40B4-BE49-F238E27FC236}">
                <a16:creationId xmlns:a16="http://schemas.microsoft.com/office/drawing/2014/main" id="{F2FF1365-6A23-47C7-B3B0-4CB7EAFA5EF3}"/>
              </a:ext>
            </a:extLst>
          </p:cNvPr>
          <p:cNvSpPr/>
          <p:nvPr/>
        </p:nvSpPr>
        <p:spPr>
          <a:xfrm>
            <a:off x="3603811" y="793415"/>
            <a:ext cx="4652683" cy="887505"/>
          </a:xfrm>
          <a:prstGeom prst="roundRect">
            <a:avLst/>
          </a:prstGeom>
          <a:solidFill>
            <a:srgbClr val="00206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Verdana" panose="020B0604030504040204" pitchFamily="34" charset="0"/>
                <a:ea typeface="Verdana" panose="020B0604030504040204" pitchFamily="34" charset="0"/>
                <a:cs typeface="Arial" panose="020B0604020202020204" pitchFamily="34" charset="0"/>
              </a:rPr>
              <a:t>HƯỚNG </a:t>
            </a:r>
            <a:r>
              <a:rPr lang="vi-VN" sz="2800" b="1" dirty="0">
                <a:solidFill>
                  <a:schemeClr val="bg1"/>
                </a:solidFill>
                <a:latin typeface="Verdana" panose="020B0604030504040204" pitchFamily="34" charset="0"/>
                <a:ea typeface="Verdana" panose="020B0604030504040204" pitchFamily="34" charset="0"/>
                <a:cs typeface="Arial" panose="020B0604020202020204" pitchFamily="34" charset="0"/>
              </a:rPr>
              <a:t>DẪN VỀ NHÀ</a:t>
            </a:r>
          </a:p>
        </p:txBody>
      </p:sp>
      <p:pic>
        <p:nvPicPr>
          <p:cNvPr id="11" name="Picture 4" descr="Hình ảnh Vẽ Tay Hoạt Hình Học Sinh Ngày Học Học Sinh Tiểu Học Ngày Học PNG  , Clipart Bài Tập Về Nhà, Viết Bài, Hoa Văn Trang Trí PNG miễn phí">
            <a:extLst>
              <a:ext uri="{FF2B5EF4-FFF2-40B4-BE49-F238E27FC236}">
                <a16:creationId xmlns:a16="http://schemas.microsoft.com/office/drawing/2014/main" id="{999A165D-8C9B-4640-B041-24921305A179}"/>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79333" y1="77583" x2="72833" y2="81000"/>
                        <a14:foregroundMark x1="64417" y1="50250" x2="64667" y2="53083"/>
                      </a14:backgroundRemoval>
                    </a14:imgEffect>
                  </a14:imgLayer>
                </a14:imgProps>
              </a:ext>
              <a:ext uri="{28A0092B-C50C-407E-A947-70E740481C1C}">
                <a14:useLocalDpi xmlns:a14="http://schemas.microsoft.com/office/drawing/2010/main" val="0"/>
              </a:ext>
            </a:extLst>
          </a:blip>
          <a:srcRect l="11931" t="8251" r="9624" b="7206"/>
          <a:stretch/>
        </p:blipFill>
        <p:spPr bwMode="auto">
          <a:xfrm>
            <a:off x="8673353" y="49747"/>
            <a:ext cx="3373854" cy="33752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6647" t="20353" r="25177" b="18765"/>
          <a:stretch/>
        </p:blipFill>
        <p:spPr>
          <a:xfrm>
            <a:off x="168946" y="49747"/>
            <a:ext cx="2735619" cy="2304735"/>
          </a:xfrm>
          <a:prstGeom prst="rect">
            <a:avLst/>
          </a:prstGeom>
        </p:spPr>
      </p:pic>
      <p:sp>
        <p:nvSpPr>
          <p:cNvPr id="6" name="Rectangle 5">
            <a:extLst>
              <a:ext uri="{FF2B5EF4-FFF2-40B4-BE49-F238E27FC236}">
                <a16:creationId xmlns:a16="http://schemas.microsoft.com/office/drawing/2014/main" id="{FF3778EB-082E-47F5-ACA5-3B72BF2DF6F6}"/>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047E79-B07C-4BE3-8C92-A47E7D670974}"/>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2903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698779" y="2452641"/>
            <a:ext cx="5867251" cy="3559906"/>
          </a:xfrm>
          <a:prstGeom prst="rect">
            <a:avLst/>
          </a:prstGeom>
        </p:spPr>
      </p:pic>
      <p:sp>
        <p:nvSpPr>
          <p:cNvPr id="13" name="Rectangle 12"/>
          <p:cNvSpPr/>
          <p:nvPr/>
        </p:nvSpPr>
        <p:spPr>
          <a:xfrm>
            <a:off x="3392188" y="6129952"/>
            <a:ext cx="6480435" cy="584775"/>
          </a:xfrm>
          <a:prstGeom prst="rect">
            <a:avLst/>
          </a:prstGeom>
        </p:spPr>
        <p:txBody>
          <a:bodyPr wrap="square">
            <a:spAutoFit/>
          </a:bodyPr>
          <a:lstStyle/>
          <a:p>
            <a:pPr algn="ctr"/>
            <a:r>
              <a:rPr lang="en-US" sz="3200" b="1" i="1" dirty="0" err="1">
                <a:solidFill>
                  <a:srgbClr val="0070C0"/>
                </a:solidFill>
                <a:latin typeface="Times New Roman" panose="02020603050405020304" pitchFamily="18" charset="0"/>
                <a:ea typeface="Calibri" panose="020F0502020204030204" pitchFamily="34" charset="0"/>
              </a:rPr>
              <a:t>Hình</a:t>
            </a:r>
            <a:r>
              <a:rPr lang="en-US" sz="3200" b="1" i="1" dirty="0">
                <a:solidFill>
                  <a:srgbClr val="0070C0"/>
                </a:solidFill>
                <a:latin typeface="Times New Roman" panose="02020603050405020304" pitchFamily="18" charset="0"/>
                <a:ea typeface="Calibri" panose="020F0502020204030204" pitchFamily="34" charset="0"/>
              </a:rPr>
              <a:t> 1. </a:t>
            </a:r>
            <a:r>
              <a:rPr lang="en-US" sz="3200" b="1" i="1" dirty="0" err="1">
                <a:solidFill>
                  <a:srgbClr val="0070C0"/>
                </a:solidFill>
                <a:latin typeface="Times New Roman" panose="02020603050405020304" pitchFamily="18" charset="0"/>
                <a:ea typeface="Calibri" panose="020F0502020204030204" pitchFamily="34" charset="0"/>
              </a:rPr>
              <a:t>Một</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chương</a:t>
            </a:r>
            <a:r>
              <a:rPr lang="en-US" sz="3200" b="1" i="1" dirty="0">
                <a:solidFill>
                  <a:srgbClr val="0070C0"/>
                </a:solidFill>
                <a:latin typeface="Times New Roman" panose="02020603050405020304" pitchFamily="18" charset="0"/>
                <a:ea typeface="Calibri" panose="020F0502020204030204" pitchFamily="34" charset="0"/>
              </a:rPr>
              <a:t> </a:t>
            </a:r>
            <a:r>
              <a:rPr lang="en-US" sz="3200" b="1" i="1" dirty="0" err="1">
                <a:solidFill>
                  <a:srgbClr val="0070C0"/>
                </a:solidFill>
                <a:latin typeface="Times New Roman" panose="02020603050405020304" pitchFamily="18" charset="0"/>
                <a:ea typeface="Calibri" panose="020F0502020204030204" pitchFamily="34" charset="0"/>
              </a:rPr>
              <a:t>trình</a:t>
            </a:r>
            <a:r>
              <a:rPr lang="en-US" sz="3200" b="1" i="1" dirty="0">
                <a:solidFill>
                  <a:srgbClr val="0070C0"/>
                </a:solidFill>
                <a:latin typeface="Times New Roman" panose="02020603050405020304" pitchFamily="18" charset="0"/>
                <a:ea typeface="Calibri" panose="020F0502020204030204" pitchFamily="34" charset="0"/>
              </a:rPr>
              <a:t> Scratch</a:t>
            </a:r>
            <a:endParaRPr lang="en-US" sz="3200" b="1" i="1" dirty="0">
              <a:solidFill>
                <a:srgbClr val="0070C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53" y="2811104"/>
            <a:ext cx="2381250" cy="1914525"/>
          </a:xfrm>
          <a:prstGeom prst="rect">
            <a:avLst/>
          </a:prstGeom>
        </p:spPr>
      </p:pic>
      <p:sp>
        <p:nvSpPr>
          <p:cNvPr id="15" name="Thought Bubble: Cloud 2">
            <a:extLst>
              <a:ext uri="{FF2B5EF4-FFF2-40B4-BE49-F238E27FC236}">
                <a16:creationId xmlns:a16="http://schemas.microsoft.com/office/drawing/2014/main" id="{AC041D70-CA28-41C8-87AF-AB4C587A4EFE}"/>
              </a:ext>
            </a:extLst>
          </p:cNvPr>
          <p:cNvSpPr/>
          <p:nvPr/>
        </p:nvSpPr>
        <p:spPr bwMode="auto">
          <a:xfrm>
            <a:off x="990549" y="183172"/>
            <a:ext cx="10034954" cy="2152064"/>
          </a:xfrm>
          <a:prstGeom prst="cloudCallout">
            <a:avLst>
              <a:gd name="adj1" fmla="val -41254"/>
              <a:gd name="adj2" fmla="val 91419"/>
            </a:avLst>
          </a:prstGeom>
          <a:solidFill>
            <a:srgbClr val="FFC000"/>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fontAlgn="base">
              <a:spcBef>
                <a:spcPct val="0"/>
              </a:spcBef>
              <a:spcAft>
                <a:spcPct val="0"/>
              </a:spcAft>
            </a:pPr>
            <a:endParaRPr lang="vi-VN" sz="2800" dirty="0">
              <a:ea typeface="SimSun" panose="02010600030101010101" pitchFamily="2" charset="-122"/>
            </a:endParaRPr>
          </a:p>
        </p:txBody>
      </p:sp>
      <p:sp>
        <p:nvSpPr>
          <p:cNvPr id="16" name="Rectangle 15"/>
          <p:cNvSpPr/>
          <p:nvPr/>
        </p:nvSpPr>
        <p:spPr>
          <a:xfrm>
            <a:off x="2254317" y="593445"/>
            <a:ext cx="7507419" cy="1200329"/>
          </a:xfrm>
          <a:prstGeom prst="rect">
            <a:avLst/>
          </a:prstGeom>
        </p:spPr>
        <p:txBody>
          <a:bodyPr wrap="square">
            <a:spAutoFit/>
          </a:bodyPr>
          <a:lstStyle/>
          <a:p>
            <a:pPr algn="ctr"/>
            <a:r>
              <a:rPr lang="vi-VN" sz="3600" dirty="0">
                <a:latin typeface="+mj-lt"/>
              </a:rPr>
              <a:t>Em hãy nêu ý nghĩa từng lệnh trong chương trình Scratch ở hình 1</a:t>
            </a:r>
          </a:p>
        </p:txBody>
      </p:sp>
      <p:sp>
        <p:nvSpPr>
          <p:cNvPr id="7" name="Rectangle 6">
            <a:extLst>
              <a:ext uri="{FF2B5EF4-FFF2-40B4-BE49-F238E27FC236}">
                <a16:creationId xmlns:a16="http://schemas.microsoft.com/office/drawing/2014/main" id="{23B42492-D5CE-4723-8EF9-7D984DAAEBDD}"/>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383BC6-6331-43FB-BEF3-E0D0B10DAB61}"/>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63" y="1310448"/>
            <a:ext cx="3337336" cy="1441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63" y="2830634"/>
            <a:ext cx="4603380" cy="140381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auto">
          <a:xfrm>
            <a:off x="5077689" y="1641243"/>
            <a:ext cx="274145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3000" b="0" i="0" u="none" strike="noStrike" cap="none" normalizeH="0" baseline="0">
                <a:ln>
                  <a:noFill/>
                </a:ln>
                <a:solidFill>
                  <a:schemeClr val="tx1"/>
                </a:solidFill>
                <a:effectLst/>
                <a:latin typeface="+mj-lt"/>
                <a:ea typeface="Calibri" panose="020F0502020204030204" pitchFamily="34" charset="0"/>
                <a:cs typeface="Arial" panose="020B0604020202020204" pitchFamily="34" charset="0"/>
              </a:rPr>
              <a:t>Khi </a:t>
            </a:r>
            <a:r>
              <a:rPr kumimoji="0" lang="vi-VN"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ấn nút lá</a:t>
            </a:r>
            <a:r>
              <a:rPr kumimoji="0" lang="en-US"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a:t>
            </a:r>
            <a:r>
              <a:rPr kumimoji="0" lang="vi-VN"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cờ</a:t>
            </a:r>
            <a:r>
              <a:rPr kumimoji="0" lang="en-US"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a:t>
            </a:r>
            <a:endParaRPr kumimoji="0" lang="en-US" sz="3000" b="0" i="0" u="none" strike="noStrike" cap="none" normalizeH="0" baseline="0" dirty="0">
              <a:ln>
                <a:noFill/>
              </a:ln>
              <a:solidFill>
                <a:schemeClr val="tx1"/>
              </a:solidFill>
              <a:effectLst/>
              <a:latin typeface="+mj-lt"/>
              <a:cs typeface="Arial" panose="020B0604020202020204" pitchFamily="34" charset="0"/>
            </a:endParaRPr>
          </a:p>
        </p:txBody>
      </p:sp>
      <p:sp>
        <p:nvSpPr>
          <p:cNvPr id="16" name="Rectangle 15"/>
          <p:cNvSpPr/>
          <p:nvPr/>
        </p:nvSpPr>
        <p:spPr>
          <a:xfrm>
            <a:off x="4905480" y="3235993"/>
            <a:ext cx="6096000" cy="553998"/>
          </a:xfrm>
          <a:prstGeom prst="rect">
            <a:avLst/>
          </a:prstGeom>
        </p:spPr>
        <p:txBody>
          <a:bodyPr>
            <a:spAutoFit/>
          </a:bodyPr>
          <a:lstStyle/>
          <a:p>
            <a:pPr lvl="0" eaLnBrk="0" fontAlgn="base" hangingPunct="0">
              <a:spcBef>
                <a:spcPct val="0"/>
              </a:spcBef>
              <a:spcAft>
                <a:spcPct val="0"/>
              </a:spcAft>
            </a:pPr>
            <a:r>
              <a:rPr lang="vi-VN" sz="3000">
                <a:latin typeface="+mj-lt"/>
                <a:ea typeface="Calibri" panose="020F0502020204030204" pitchFamily="34" charset="0"/>
                <a:cs typeface="Arial" panose="020B0604020202020204" pitchFamily="34" charset="0"/>
              </a:rPr>
              <a:t>Hiện </a:t>
            </a:r>
            <a:r>
              <a:rPr lang="vi-VN" sz="3000" dirty="0">
                <a:latin typeface="+mj-lt"/>
                <a:ea typeface="Calibri" panose="020F0502020204030204" pitchFamily="34" charset="0"/>
                <a:cs typeface="Arial" panose="020B0604020202020204" pitchFamily="34" charset="0"/>
              </a:rPr>
              <a:t>câu hỏi “Tên bạn là gì” và đợi</a:t>
            </a:r>
            <a:r>
              <a:rPr lang="en-US" sz="3000" dirty="0">
                <a:latin typeface="+mj-lt"/>
                <a:ea typeface="Calibri" panose="020F0502020204030204" pitchFamily="34" charset="0"/>
                <a:cs typeface="Arial" panose="020B0604020202020204" pitchFamily="34" charset="0"/>
              </a:rPr>
              <a:t>.</a:t>
            </a:r>
            <a:endParaRPr lang="en-US" sz="3000" dirty="0">
              <a:latin typeface="+mj-lt"/>
              <a:cs typeface="Arial" panose="020B0604020202020204" pitchFamily="34" charset="0"/>
            </a:endParaRPr>
          </a:p>
        </p:txBody>
      </p:sp>
      <p:pic>
        <p:nvPicPr>
          <p:cNvPr id="1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64" y="4345531"/>
            <a:ext cx="4603380" cy="1344167"/>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7"/>
          <p:cNvSpPr>
            <a:spLocks noChangeArrowheads="1"/>
          </p:cNvSpPr>
          <p:nvPr/>
        </p:nvSpPr>
        <p:spPr bwMode="auto">
          <a:xfrm>
            <a:off x="4840943" y="4566190"/>
            <a:ext cx="711349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sz="3000" b="0" i="0" u="none" strike="noStrike" cap="none" normalizeH="0" baseline="0">
                <a:ln>
                  <a:noFill/>
                </a:ln>
                <a:solidFill>
                  <a:schemeClr val="tx1"/>
                </a:solidFill>
                <a:effectLst/>
                <a:latin typeface="+mj-lt"/>
                <a:ea typeface="Calibri" panose="020F0502020204030204" pitchFamily="34" charset="0"/>
                <a:cs typeface="Arial" panose="020B0604020202020204" pitchFamily="34" charset="0"/>
              </a:rPr>
              <a:t>Hiện </a:t>
            </a:r>
            <a:r>
              <a:rPr kumimoji="0" lang="vi-VN"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câu trả lời “C</a:t>
            </a:r>
            <a:r>
              <a:rPr kumimoji="0" lang="en-US"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h</a:t>
            </a:r>
            <a:r>
              <a:rPr kumimoji="0" lang="vi-VN"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ào bạn” + tên (là chuỗi</a:t>
            </a:r>
            <a:r>
              <a:rPr lang="en-US" sz="3000" dirty="0">
                <a:latin typeface="+mj-lt"/>
                <a:ea typeface="Calibri" panose="020F0502020204030204" pitchFamily="34" charset="0"/>
                <a:cs typeface="Arial" panose="020B0604020202020204" pitchFamily="34" charset="0"/>
              </a:rPr>
              <a:t> </a:t>
            </a:r>
            <a:r>
              <a:rPr kumimoji="0" lang="vi-VN"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kí tự) được người dùng nhập từ bàn phím</a:t>
            </a:r>
            <a:r>
              <a:rPr kumimoji="0" lang="en-US" sz="3000" b="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a:t>
            </a:r>
            <a:r>
              <a:rPr kumimoji="0" lang="en-US" sz="3000" b="0" i="0" u="none" strike="noStrike" cap="none" normalizeH="0" baseline="0" dirty="0">
                <a:ln>
                  <a:noFill/>
                </a:ln>
                <a:solidFill>
                  <a:schemeClr val="tx1"/>
                </a:solidFill>
                <a:effectLst/>
                <a:latin typeface="+mj-lt"/>
                <a:cs typeface="Arial" panose="020B0604020202020204" pitchFamily="34" charset="0"/>
              </a:rPr>
              <a:t> </a:t>
            </a:r>
          </a:p>
        </p:txBody>
      </p:sp>
      <p:pic>
        <p:nvPicPr>
          <p:cNvPr id="19" name="Picture 4" descr="Trẻ Em, Học Tập, Học Bài, Giáo Dục, Tải hình PNG 109 - Free.Vector6.com"/>
          <p:cNvPicPr>
            <a:picLocks noChangeAspect="1" noChangeArrowheads="1"/>
          </p:cNvPicPr>
          <p:nvPr/>
        </p:nvPicPr>
        <p:blipFill rotWithShape="1">
          <a:blip r:embed="rId5">
            <a:extLst>
              <a:ext uri="{28A0092B-C50C-407E-A947-70E740481C1C}">
                <a14:useLocalDpi xmlns:a14="http://schemas.microsoft.com/office/drawing/2010/main" val="0"/>
              </a:ext>
            </a:extLst>
          </a:blip>
          <a:srcRect l="-1" t="40115" r="32814"/>
          <a:stretch/>
        </p:blipFill>
        <p:spPr bwMode="auto">
          <a:xfrm>
            <a:off x="10082189" y="5303263"/>
            <a:ext cx="1872248" cy="1465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2170270-6DA3-4DF8-BB2D-C54EC5B2EF42}"/>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647075-05A5-48DE-89FA-ACABE4CC47CA}"/>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DC6A45F-8540-4CC9-A51E-F4F56FF5E8C3}"/>
              </a:ext>
            </a:extLst>
          </p:cNvPr>
          <p:cNvSpPr/>
          <p:nvPr/>
        </p:nvSpPr>
        <p:spPr>
          <a:xfrm>
            <a:off x="835222" y="399505"/>
            <a:ext cx="10183091" cy="584775"/>
          </a:xfrm>
          <a:prstGeom prst="rect">
            <a:avLst/>
          </a:prstGeom>
        </p:spPr>
        <p:txBody>
          <a:bodyPr wrap="square">
            <a:spAutoFit/>
          </a:bodyPr>
          <a:lstStyle/>
          <a:p>
            <a:pPr lvl="0" algn="ctr"/>
            <a:r>
              <a:rPr lang="en-US" sz="3200" b="1">
                <a:latin typeface="Times New Roman" panose="02020603050405020304" pitchFamily="18" charset="0"/>
                <a:cs typeface="Times New Roman" panose="02020603050405020304" pitchFamily="18" charset="0"/>
              </a:rPr>
              <a:t>Ý</a:t>
            </a:r>
            <a:r>
              <a:rPr lang="vi-VN" sz="3200" b="1">
                <a:latin typeface="Times New Roman" panose="02020603050405020304" pitchFamily="18" charset="0"/>
                <a:cs typeface="Times New Roman" panose="02020603050405020304" pitchFamily="18" charset="0"/>
              </a:rPr>
              <a:t> nghĩa từng lệnh trong chương trình Scratch</a:t>
            </a:r>
            <a:r>
              <a:rPr lang="en-US" sz="3200" b="1">
                <a:latin typeface="Times New Roman" panose="02020603050405020304" pitchFamily="18" charset="0"/>
                <a:cs typeface="Times New Roman" panose="02020603050405020304" pitchFamily="18" charset="0"/>
              </a:rPr>
              <a:t> ở hình 1.</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2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Text Box 11"/>
          <p:cNvSpPr txBox="1">
            <a:spLocks noChangeArrowheads="1"/>
          </p:cNvSpPr>
          <p:nvPr/>
        </p:nvSpPr>
        <p:spPr bwMode="auto">
          <a:xfrm>
            <a:off x="3010881" y="3209700"/>
            <a:ext cx="71147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3600" b="1" dirty="0">
                <a:solidFill>
                  <a:srgbClr val="0070C0"/>
                </a:solidFill>
                <a:latin typeface="Times New Roman" panose="02020603050405020304" pitchFamily="18" charset="0"/>
                <a:cs typeface="Times New Roman" panose="02020603050405020304" pitchFamily="18" charset="0"/>
              </a:rPr>
              <a:t>1. </a:t>
            </a:r>
            <a:r>
              <a:rPr lang="vi-VN" sz="3600" b="1" dirty="0">
                <a:solidFill>
                  <a:srgbClr val="0070C0"/>
                </a:solidFill>
                <a:latin typeface="Times New Roman" panose="02020603050405020304" pitchFamily="18" charset="0"/>
                <a:cs typeface="Times New Roman" panose="02020603050405020304" pitchFamily="18" charset="0"/>
              </a:rPr>
              <a:t>Biến và hằng trong chương trình</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2" name="Oval 1"/>
          <p:cNvSpPr/>
          <p:nvPr/>
        </p:nvSpPr>
        <p:spPr>
          <a:xfrm>
            <a:off x="2541490" y="3348318"/>
            <a:ext cx="403412" cy="295836"/>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6" name="Text Box 11"/>
          <p:cNvSpPr txBox="1">
            <a:spLocks noChangeArrowheads="1"/>
          </p:cNvSpPr>
          <p:nvPr/>
        </p:nvSpPr>
        <p:spPr bwMode="auto">
          <a:xfrm>
            <a:off x="3010881" y="4140388"/>
            <a:ext cx="67247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sz="3600" b="1" dirty="0">
                <a:solidFill>
                  <a:srgbClr val="0070C0"/>
                </a:solidFill>
                <a:latin typeface="Times New Roman" panose="02020603050405020304" pitchFamily="18" charset="0"/>
                <a:cs typeface="Times New Roman" panose="02020603050405020304" pitchFamily="18" charset="0"/>
              </a:rPr>
              <a:t>2. </a:t>
            </a:r>
            <a:r>
              <a:rPr lang="en-US" sz="3600" b="1" dirty="0" err="1">
                <a:solidFill>
                  <a:srgbClr val="0070C0"/>
                </a:solidFill>
                <a:latin typeface="Times New Roman" panose="02020603050405020304" pitchFamily="18" charset="0"/>
                <a:cs typeface="Times New Roman" panose="02020603050405020304" pitchFamily="18" charset="0"/>
              </a:rPr>
              <a:t>Các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kiểu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dữ</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liệu</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Scratch</a:t>
            </a:r>
          </a:p>
        </p:txBody>
      </p:sp>
      <p:sp>
        <p:nvSpPr>
          <p:cNvPr id="10" name="Rectangle 9"/>
          <p:cNvSpPr/>
          <p:nvPr/>
        </p:nvSpPr>
        <p:spPr>
          <a:xfrm>
            <a:off x="366755" y="942356"/>
            <a:ext cx="11614574" cy="1828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7200" b="1" dirty="0"/>
              <a:t>HÌNH THÀNH KIẾN THỨC</a:t>
            </a:r>
          </a:p>
        </p:txBody>
      </p:sp>
      <p:sp>
        <p:nvSpPr>
          <p:cNvPr id="12" name="Right Triangle 11"/>
          <p:cNvSpPr/>
          <p:nvPr/>
        </p:nvSpPr>
        <p:spPr>
          <a:xfrm rot="5400000">
            <a:off x="820270" y="485156"/>
            <a:ext cx="1828800" cy="2743200"/>
          </a:xfrm>
          <a:prstGeom prst="rtTriangle">
            <a:avLst/>
          </a:prstGeom>
          <a:solidFill>
            <a:srgbClr val="55C8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41490" y="4306335"/>
            <a:ext cx="403412" cy="295836"/>
          </a:xfrm>
          <a:prstGeom prst="ellipse">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9" name="图片 3">
            <a:extLst>
              <a:ext uri="{FF2B5EF4-FFF2-40B4-BE49-F238E27FC236}">
                <a16:creationId xmlns:a16="http://schemas.microsoft.com/office/drawing/2014/main" id="{B8C1C869-4815-4955-BD0F-A09EC93753FD}"/>
              </a:ext>
            </a:extLst>
          </p:cNvPr>
          <p:cNvPicPr>
            <a:picLocks noChangeAspect="1"/>
          </p:cNvPicPr>
          <p:nvPr/>
        </p:nvPicPr>
        <p:blipFill>
          <a:blip r:embed="rId3" cstate="print">
            <a:extLst>
              <a:ext uri="{28A0092B-C50C-407E-A947-70E740481C1C}">
                <a14:useLocalDpi xmlns:a14="http://schemas.microsoft.com/office/drawing/2010/main" val="0"/>
              </a:ext>
            </a:extLst>
          </a:blip>
          <a:srcRect b="3773"/>
          <a:stretch>
            <a:fillRect/>
          </a:stretch>
        </p:blipFill>
        <p:spPr bwMode="auto">
          <a:xfrm>
            <a:off x="4877907" y="4921624"/>
            <a:ext cx="3168401" cy="17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0FEE2DE1-76DF-4AC9-94B8-B2D3A84D25B0}"/>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F1D5B23-06BB-4FFB-B9AD-AD5028E67751}"/>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62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E4867-8591-491A-A672-4112FBDE7F79}"/>
              </a:ext>
            </a:extLst>
          </p:cNvPr>
          <p:cNvSpPr txBox="1"/>
          <p:nvPr/>
        </p:nvSpPr>
        <p:spPr>
          <a:xfrm>
            <a:off x="259381" y="1040126"/>
            <a:ext cx="11501005"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Xét bài toán: Một vận động viên chạy hết quãng đ</a:t>
            </a:r>
            <a:r>
              <a:rPr lang="vi-VN" sz="3200">
                <a:latin typeface="Times New Roman" panose="02020603050405020304" pitchFamily="18" charset="0"/>
                <a:cs typeface="Times New Roman" panose="02020603050405020304" pitchFamily="18" charset="0"/>
              </a:rPr>
              <a:t>ư</a:t>
            </a:r>
            <a:r>
              <a:rPr lang="en-US" sz="3200">
                <a:latin typeface="Times New Roman" panose="02020603050405020304" pitchFamily="18" charset="0"/>
                <a:cs typeface="Times New Roman" panose="02020603050405020304" pitchFamily="18" charset="0"/>
              </a:rPr>
              <a:t>ờng dài D km, trong thời gian S giây gồm cả N giây nghỉ giữa đường chạy. Hãy tính tốc độ chạy của vận động viên đó.</a:t>
            </a:r>
          </a:p>
        </p:txBody>
      </p:sp>
      <p:sp>
        <p:nvSpPr>
          <p:cNvPr id="5" name="TextBox 4">
            <a:extLst>
              <a:ext uri="{FF2B5EF4-FFF2-40B4-BE49-F238E27FC236}">
                <a16:creationId xmlns:a16="http://schemas.microsoft.com/office/drawing/2014/main" id="{450A1360-0D1A-467F-90B8-9AB5E93C56BD}"/>
              </a:ext>
            </a:extLst>
          </p:cNvPr>
          <p:cNvSpPr txBox="1"/>
          <p:nvPr/>
        </p:nvSpPr>
        <p:spPr>
          <a:xfrm>
            <a:off x="259381" y="2625686"/>
            <a:ext cx="8614895" cy="584775"/>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rPr>
              <a:t>Em hãy cho biết:</a:t>
            </a:r>
          </a:p>
        </p:txBody>
      </p:sp>
      <p:sp>
        <p:nvSpPr>
          <p:cNvPr id="6" name="TextBox 5">
            <a:extLst>
              <a:ext uri="{FF2B5EF4-FFF2-40B4-BE49-F238E27FC236}">
                <a16:creationId xmlns:a16="http://schemas.microsoft.com/office/drawing/2014/main" id="{BC696709-E2DA-4A04-B917-32569C9F4D51}"/>
              </a:ext>
            </a:extLst>
          </p:cNvPr>
          <p:cNvSpPr txBox="1"/>
          <p:nvPr/>
        </p:nvSpPr>
        <p:spPr>
          <a:xfrm>
            <a:off x="766995" y="3211329"/>
            <a:ext cx="1065800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1) Có những dữ liệu nào đã cho và những dữ liệu nào cần tính?</a:t>
            </a:r>
          </a:p>
        </p:txBody>
      </p:sp>
      <p:sp>
        <p:nvSpPr>
          <p:cNvPr id="7" name="TextBox 6">
            <a:extLst>
              <a:ext uri="{FF2B5EF4-FFF2-40B4-BE49-F238E27FC236}">
                <a16:creationId xmlns:a16="http://schemas.microsoft.com/office/drawing/2014/main" id="{BBD2E023-C53C-4E71-BC1C-F5E36EE1837A}"/>
              </a:ext>
            </a:extLst>
          </p:cNvPr>
          <p:cNvSpPr txBox="1"/>
          <p:nvPr/>
        </p:nvSpPr>
        <p:spPr>
          <a:xfrm>
            <a:off x="766995" y="3846644"/>
            <a:ext cx="1065800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2) Nếu dùng Scratch để giải bài toán trên, em làm thế nào để l</a:t>
            </a:r>
            <a:r>
              <a:rPr lang="vi-VN" sz="3200">
                <a:latin typeface="Times New Roman" panose="02020603050405020304" pitchFamily="18" charset="0"/>
                <a:cs typeface="Times New Roman" panose="02020603050405020304" pitchFamily="18" charset="0"/>
              </a:rPr>
              <a:t>ư</a:t>
            </a:r>
            <a:r>
              <a:rPr lang="en-US" sz="3200">
                <a:latin typeface="Times New Roman" panose="02020603050405020304" pitchFamily="18" charset="0"/>
                <a:cs typeface="Times New Roman" panose="02020603050405020304" pitchFamily="18" charset="0"/>
              </a:rPr>
              <a:t>u các giá trị đã cho và kết quả lời giải?</a:t>
            </a:r>
          </a:p>
        </p:txBody>
      </p:sp>
      <p:sp>
        <p:nvSpPr>
          <p:cNvPr id="8" name="Rectangle 7">
            <a:extLst>
              <a:ext uri="{FF2B5EF4-FFF2-40B4-BE49-F238E27FC236}">
                <a16:creationId xmlns:a16="http://schemas.microsoft.com/office/drawing/2014/main" id="{C5505906-CA3D-439F-A875-48C84027A666}"/>
              </a:ext>
            </a:extLst>
          </p:cNvPr>
          <p:cNvSpPr/>
          <p:nvPr/>
        </p:nvSpPr>
        <p:spPr>
          <a:xfrm>
            <a:off x="0" y="11489"/>
            <a:ext cx="12192000" cy="88775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F2FACA-2638-4616-BCCE-8665A915AAE8}"/>
              </a:ext>
            </a:extLst>
          </p:cNvPr>
          <p:cNvSpPr/>
          <p:nvPr/>
        </p:nvSpPr>
        <p:spPr>
          <a:xfrm flipV="1">
            <a:off x="0" y="6696419"/>
            <a:ext cx="12192000" cy="198658"/>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E17232-EC1A-491B-8DFA-FD6E54C4362E}"/>
              </a:ext>
            </a:extLst>
          </p:cNvPr>
          <p:cNvSpPr/>
          <p:nvPr/>
        </p:nvSpPr>
        <p:spPr>
          <a:xfrm>
            <a:off x="192741" y="161581"/>
            <a:ext cx="8610600" cy="584775"/>
          </a:xfrm>
          <a:prstGeom prst="rect">
            <a:avLst/>
          </a:prstGeom>
        </p:spPr>
        <p:txBody>
          <a:bodyPr wrap="square">
            <a:spAutoFit/>
          </a:bodyPr>
          <a:lstStyle/>
          <a:p>
            <a:pPr lvl="0" algn="just"/>
            <a:r>
              <a:rPr lang="vi-VN" sz="3200" b="1">
                <a:latin typeface="Times New Roman" panose="02020603050405020304" pitchFamily="18" charset="0"/>
                <a:ea typeface="Times New Roman" panose="02020603050405020304" pitchFamily="18" charset="0"/>
                <a:cs typeface="Arial" panose="020B0604020202020204" pitchFamily="34" charset="0"/>
              </a:rPr>
              <a:t>1. Biến và hằng trong chương trình</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Một người đi xe đạp với vận tốc 210m/phút. Hỏi người đó đi quãng đường">
            <a:extLst>
              <a:ext uri="{FF2B5EF4-FFF2-40B4-BE49-F238E27FC236}">
                <a16:creationId xmlns:a16="http://schemas.microsoft.com/office/drawing/2014/main" id="{7B7C6905-E0C1-4113-A791-99650CF69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5072" y="5177281"/>
            <a:ext cx="2695895" cy="151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53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56" presetClass="path" presetSubtype="0" accel="50000" decel="50000" fill="hold" nodeType="withEffect">
                                  <p:stCondLst>
                                    <p:cond delay="0"/>
                                  </p:stCondLst>
                                  <p:childTnLst>
                                    <p:animMotion origin="layout" path="M -2.5E-6 7.40741E-7 L 0.78477 0.00324 " pathEditMode="relative" rAng="0" ptsTypes="AA">
                                      <p:cBhvr>
                                        <p:cTn id="12" dur="5250" fill="hold"/>
                                        <p:tgtEl>
                                          <p:spTgt spid="1026"/>
                                        </p:tgtEl>
                                        <p:attrNameLst>
                                          <p:attrName>ppt_x</p:attrName>
                                          <p:attrName>ppt_y</p:attrName>
                                        </p:attrNameLst>
                                      </p:cBhvr>
                                      <p:rCtr x="39232" y="162"/>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43814" y="3859888"/>
            <a:ext cx="4235320" cy="1384995"/>
          </a:xfrm>
          <a:prstGeom prst="rect">
            <a:avLst/>
          </a:prstGeom>
        </p:spPr>
        <p:txBody>
          <a:bodyPr wrap="square">
            <a:spAutoFit/>
          </a:bodyPr>
          <a:lstStyle/>
          <a:p>
            <a:pPr algn="just"/>
            <a:r>
              <a:rPr lang="vi-VN" sz="2800" dirty="0">
                <a:solidFill>
                  <a:srgbClr val="000000"/>
                </a:solidFill>
                <a:latin typeface="Times New Roman" panose="02020603050405020304" pitchFamily="18" charset="0"/>
                <a:ea typeface="Calibri" panose="020F0502020204030204" pitchFamily="34" charset="0"/>
              </a:rPr>
              <a:t>+ Quãng đường D km</a:t>
            </a:r>
            <a:endParaRPr lang="en-US" sz="2800" dirty="0">
              <a:latin typeface="Calibri" panose="020F0502020204030204" pitchFamily="34" charset="0"/>
              <a:ea typeface="Calibri" panose="020F0502020204030204" pitchFamily="34" charset="0"/>
            </a:endParaRPr>
          </a:p>
          <a:p>
            <a:r>
              <a:rPr lang="vi-VN" sz="2800" dirty="0">
                <a:solidFill>
                  <a:srgbClr val="000000"/>
                </a:solidFill>
                <a:latin typeface="Times New Roman" panose="02020603050405020304" pitchFamily="18" charset="0"/>
                <a:ea typeface="Calibri" panose="020F0502020204030204" pitchFamily="34" charset="0"/>
              </a:rPr>
              <a:t>+ Thời gian S chạy gồm cả thời gian nghỉ giữa đường N</a:t>
            </a:r>
            <a:endParaRPr lang="en-US" sz="2800" dirty="0">
              <a:latin typeface="Calibri" panose="020F0502020204030204" pitchFamily="34" charset="0"/>
              <a:ea typeface="Calibri" panose="020F0502020204030204" pitchFamily="34" charset="0"/>
            </a:endParaRPr>
          </a:p>
        </p:txBody>
      </p:sp>
      <p:sp>
        <p:nvSpPr>
          <p:cNvPr id="6" name="Rectangle 5"/>
          <p:cNvSpPr/>
          <p:nvPr/>
        </p:nvSpPr>
        <p:spPr>
          <a:xfrm>
            <a:off x="143814" y="3429000"/>
            <a:ext cx="4235320" cy="2554545"/>
          </a:xfrm>
          <a:prstGeom prst="rect">
            <a:avLst/>
          </a:prstGeom>
        </p:spPr>
        <p:txBody>
          <a:bodyPr wrap="square">
            <a:spAutoFit/>
          </a:bodyPr>
          <a:lstStyle/>
          <a:p>
            <a:pPr algn="just"/>
            <a:r>
              <a:rPr lang="en-US" sz="2800" b="1" i="1" dirty="0">
                <a:solidFill>
                  <a:srgbClr val="0070C0"/>
                </a:solidFill>
                <a:latin typeface="Times New Roman" panose="02020603050405020304" pitchFamily="18" charset="0"/>
                <a:ea typeface="Calibri" panose="020F0502020204030204" pitchFamily="34" charset="0"/>
              </a:rPr>
              <a:t>1.1) </a:t>
            </a:r>
            <a:r>
              <a:rPr lang="vi-VN" sz="2800" b="1" i="1" dirty="0">
                <a:solidFill>
                  <a:srgbClr val="0070C0"/>
                </a:solidFill>
                <a:latin typeface="Times New Roman" panose="02020603050405020304" pitchFamily="18" charset="0"/>
                <a:ea typeface="Calibri" panose="020F0502020204030204" pitchFamily="34" charset="0"/>
              </a:rPr>
              <a:t>Những dữ liệu đã cho</a:t>
            </a:r>
            <a:r>
              <a:rPr lang="en-US" sz="2800" b="1" i="1" dirty="0">
                <a:solidFill>
                  <a:srgbClr val="0070C0"/>
                </a:solidFill>
                <a:latin typeface="Times New Roman" panose="02020603050405020304" pitchFamily="18" charset="0"/>
                <a:ea typeface="Calibri" panose="020F0502020204030204" pitchFamily="34" charset="0"/>
              </a:rPr>
              <a:t>:</a:t>
            </a:r>
            <a:endParaRPr lang="en-US" sz="2800" b="1" dirty="0">
              <a:solidFill>
                <a:srgbClr val="0070C0"/>
              </a:solidFill>
              <a:latin typeface="Calibri" panose="020F0502020204030204" pitchFamily="34" charset="0"/>
              <a:ea typeface="Calibri" panose="020F0502020204030204" pitchFamily="34" charset="0"/>
            </a:endParaRPr>
          </a:p>
          <a:p>
            <a:pPr algn="just"/>
            <a:endParaRPr lang="en-US" sz="2800" b="1" i="1" dirty="0">
              <a:solidFill>
                <a:srgbClr val="0070C0"/>
              </a:solidFill>
              <a:latin typeface="Times New Roman" panose="02020603050405020304" pitchFamily="18" charset="0"/>
              <a:ea typeface="Calibri" panose="020F0502020204030204" pitchFamily="34" charset="0"/>
            </a:endParaRPr>
          </a:p>
          <a:p>
            <a:pPr algn="just"/>
            <a:endParaRPr lang="en-US" sz="2800" b="1" i="1" dirty="0">
              <a:solidFill>
                <a:srgbClr val="0070C0"/>
              </a:solidFill>
              <a:latin typeface="Times New Roman" panose="02020603050405020304" pitchFamily="18" charset="0"/>
              <a:ea typeface="Calibri" panose="020F0502020204030204" pitchFamily="34" charset="0"/>
            </a:endParaRPr>
          </a:p>
          <a:p>
            <a:pPr algn="just"/>
            <a:endParaRPr lang="en-US" sz="2800" b="1" i="1" dirty="0">
              <a:solidFill>
                <a:srgbClr val="0070C0"/>
              </a:solidFill>
              <a:latin typeface="Times New Roman" panose="02020603050405020304" pitchFamily="18" charset="0"/>
              <a:ea typeface="Calibri" panose="020F0502020204030204" pitchFamily="34" charset="0"/>
            </a:endParaRPr>
          </a:p>
          <a:p>
            <a:pPr algn="just"/>
            <a:endParaRPr lang="en-US" sz="1600" b="1" i="1" dirty="0">
              <a:solidFill>
                <a:srgbClr val="0070C0"/>
              </a:solidFill>
              <a:latin typeface="Times New Roman" panose="02020603050405020304" pitchFamily="18" charset="0"/>
              <a:ea typeface="Calibri" panose="020F0502020204030204" pitchFamily="34" charset="0"/>
            </a:endParaRPr>
          </a:p>
          <a:p>
            <a:pPr algn="just"/>
            <a:r>
              <a:rPr lang="en-US" sz="2800" b="1" i="1" dirty="0">
                <a:solidFill>
                  <a:srgbClr val="0070C0"/>
                </a:solidFill>
                <a:latin typeface="Times New Roman" panose="02020603050405020304" pitchFamily="18" charset="0"/>
                <a:ea typeface="Calibri" panose="020F0502020204030204" pitchFamily="34" charset="0"/>
              </a:rPr>
              <a:t>1.2)</a:t>
            </a:r>
            <a:r>
              <a:rPr lang="vi-VN" sz="2800" b="1" i="1" dirty="0">
                <a:solidFill>
                  <a:srgbClr val="0070C0"/>
                </a:solidFill>
                <a:latin typeface="Times New Roman" panose="02020603050405020304" pitchFamily="18" charset="0"/>
                <a:ea typeface="Calibri" panose="020F0502020204030204" pitchFamily="34" charset="0"/>
              </a:rPr>
              <a:t> Dữ liệu cần tính:</a:t>
            </a:r>
            <a:endParaRPr lang="en-US" sz="2800" dirty="0">
              <a:solidFill>
                <a:srgbClr val="0070C0"/>
              </a:solidFill>
              <a:effectLst/>
              <a:latin typeface="Calibri" panose="020F0502020204030204" pitchFamily="34" charset="0"/>
              <a:ea typeface="Calibri" panose="020F0502020204030204" pitchFamily="34" charset="0"/>
            </a:endParaRPr>
          </a:p>
        </p:txBody>
      </p:sp>
      <p:sp>
        <p:nvSpPr>
          <p:cNvPr id="7" name="Rectangle 6"/>
          <p:cNvSpPr/>
          <p:nvPr/>
        </p:nvSpPr>
        <p:spPr>
          <a:xfrm>
            <a:off x="197602" y="5358310"/>
            <a:ext cx="4333932" cy="954107"/>
          </a:xfrm>
          <a:prstGeom prst="rect">
            <a:avLst/>
          </a:prstGeom>
        </p:spPr>
        <p:txBody>
          <a:bodyPr wrap="square">
            <a:spAutoFit/>
          </a:bodyPr>
          <a:lstStyle/>
          <a:p>
            <a:pPr algn="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Tốc độ </a:t>
            </a:r>
            <a:endParaRPr lang="en-US" sz="2800" dirty="0">
              <a:solidFill>
                <a:srgbClr val="000000"/>
              </a:solidFill>
              <a:latin typeface="Times New Roman" panose="02020603050405020304" pitchFamily="18" charset="0"/>
              <a:ea typeface="Calibri" panose="020F0502020204030204" pitchFamily="34" charset="0"/>
            </a:endParaRPr>
          </a:p>
          <a:p>
            <a:pPr algn="just"/>
            <a:r>
              <a:rPr lang="vi-VN" sz="2800" dirty="0">
                <a:solidFill>
                  <a:srgbClr val="000000"/>
                </a:solidFill>
                <a:latin typeface="Times New Roman" panose="02020603050405020304" pitchFamily="18" charset="0"/>
                <a:ea typeface="Calibri" panose="020F0502020204030204" pitchFamily="34" charset="0"/>
              </a:rPr>
              <a:t>chạy của vận động viên</a:t>
            </a:r>
            <a:endParaRPr lang="en-US" sz="2800" dirty="0">
              <a:effectLst/>
              <a:latin typeface="Calibri" panose="020F0502020204030204" pitchFamily="34" charset="0"/>
              <a:ea typeface="Calibri" panose="020F0502020204030204" pitchFamily="34" charset="0"/>
            </a:endParaRPr>
          </a:p>
        </p:txBody>
      </p:sp>
      <p:sp>
        <p:nvSpPr>
          <p:cNvPr id="8" name="Rectangle 7"/>
          <p:cNvSpPr/>
          <p:nvPr/>
        </p:nvSpPr>
        <p:spPr>
          <a:xfrm>
            <a:off x="6371204" y="3322659"/>
            <a:ext cx="4379259" cy="1815882"/>
          </a:xfrm>
          <a:prstGeom prst="rect">
            <a:avLst/>
          </a:prstGeom>
        </p:spPr>
        <p:txBody>
          <a:bodyPr wrap="square">
            <a:spAutoFit/>
          </a:bodyPr>
          <a:lstStyle/>
          <a:p>
            <a:pPr algn="just"/>
            <a:r>
              <a:rPr lang="en-US" sz="2800" b="1" i="1" dirty="0">
                <a:solidFill>
                  <a:srgbClr val="0070C0"/>
                </a:solidFill>
                <a:latin typeface="Times New Roman" panose="02020603050405020304" pitchFamily="18" charset="0"/>
                <a:ea typeface="Calibri" panose="020F0502020204030204" pitchFamily="34" charset="0"/>
              </a:rPr>
              <a:t>2.1) S</a:t>
            </a:r>
            <a:r>
              <a:rPr lang="vi-VN" sz="2800" b="1" i="1" dirty="0">
                <a:solidFill>
                  <a:srgbClr val="0070C0"/>
                </a:solidFill>
                <a:latin typeface="Times New Roman" panose="02020603050405020304" pitchFamily="18" charset="0"/>
                <a:ea typeface="Calibri" panose="020F0502020204030204" pitchFamily="34" charset="0"/>
              </a:rPr>
              <a:t>ử dụng khai báo biến</a:t>
            </a:r>
            <a:r>
              <a:rPr lang="en-US" sz="2800" b="1" i="1" dirty="0">
                <a:solidFill>
                  <a:srgbClr val="0070C0"/>
                </a:solidFill>
                <a:latin typeface="Times New Roman" panose="02020603050405020304" pitchFamily="18" charset="0"/>
                <a:ea typeface="Calibri" panose="020F0502020204030204" pitchFamily="34" charset="0"/>
              </a:rPr>
              <a:t>:</a:t>
            </a:r>
            <a:r>
              <a:rPr lang="vi-VN" sz="2800" b="1" i="1" dirty="0">
                <a:solidFill>
                  <a:srgbClr val="0070C0"/>
                </a:solidFill>
                <a:latin typeface="Times New Roman" panose="02020603050405020304" pitchFamily="18" charset="0"/>
                <a:ea typeface="Calibri" panose="020F0502020204030204" pitchFamily="34" charset="0"/>
              </a:rPr>
              <a:t> </a:t>
            </a:r>
            <a:endParaRPr lang="en-US" sz="2800" b="1" i="1" dirty="0">
              <a:solidFill>
                <a:srgbClr val="0070C0"/>
              </a:solidFill>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D</a:t>
            </a:r>
            <a:r>
              <a:rPr lang="en-US" sz="2800" dirty="0">
                <a:latin typeface="Times New Roman" panose="02020603050405020304" pitchFamily="18" charset="0"/>
                <a:ea typeface="Calibri" panose="020F0502020204030204" pitchFamily="34" charset="0"/>
              </a:rPr>
              <a:t> - </a:t>
            </a:r>
            <a:r>
              <a:rPr lang="en-US" sz="2800" dirty="0" err="1">
                <a:latin typeface="Times New Roman" panose="02020603050405020304" pitchFamily="18" charset="0"/>
                <a:ea typeface="Calibri" panose="020F0502020204030204" pitchFamily="34" charset="0"/>
              </a:rPr>
              <a:t>quãng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chạy</a:t>
            </a:r>
            <a:endParaRPr lang="en-US"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S</a:t>
            </a:r>
            <a:r>
              <a:rPr lang="en-US" sz="2800" dirty="0">
                <a:latin typeface="Times New Roman" panose="02020603050405020304" pitchFamily="18" charset="0"/>
                <a:ea typeface="Calibri" panose="020F0502020204030204" pitchFamily="34" charset="0"/>
              </a:rPr>
              <a:t> - </a:t>
            </a:r>
            <a:r>
              <a:rPr lang="en-US" sz="2800" dirty="0" err="1">
                <a:latin typeface="Times New Roman" panose="02020603050405020304" pitchFamily="18" charset="0"/>
                <a:ea typeface="Calibri" panose="020F0502020204030204" pitchFamily="34" charset="0"/>
              </a:rPr>
              <a:t>thời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chạy</a:t>
            </a:r>
            <a:endParaRPr lang="en-US" sz="2800" dirty="0">
              <a:latin typeface="Times New Roman" panose="02020603050405020304" pitchFamily="18" charset="0"/>
              <a:ea typeface="Calibri" panose="020F0502020204030204" pitchFamily="34" charset="0"/>
            </a:endParaRPr>
          </a:p>
          <a:p>
            <a:pPr algn="just"/>
            <a:r>
              <a:rPr lang="vi-VN" sz="2800" dirty="0">
                <a:latin typeface="Times New Roman" panose="02020603050405020304" pitchFamily="18" charset="0"/>
                <a:ea typeface="Calibri" panose="020F0502020204030204" pitchFamily="34" charset="0"/>
              </a:rPr>
              <a:t>N</a:t>
            </a:r>
            <a:r>
              <a:rPr lang="en-US" sz="2800" dirty="0">
                <a:latin typeface="Times New Roman" panose="02020603050405020304" pitchFamily="18" charset="0"/>
                <a:ea typeface="Calibri" panose="020F0502020204030204" pitchFamily="34" charset="0"/>
              </a:rPr>
              <a:t> -</a:t>
            </a:r>
            <a:r>
              <a:rPr lang="vi-VN" sz="2800" dirty="0">
                <a:latin typeface="Times New Roman" panose="02020603050405020304" pitchFamily="18" charset="0"/>
                <a:ea typeface="Calibri" panose="020F0502020204030204" pitchFamily="34" charset="0"/>
              </a:rPr>
              <a:t> thời gian nghỉ</a:t>
            </a:r>
            <a:endParaRPr lang="en-US" sz="2800" dirty="0">
              <a:latin typeface="Times New Roman" panose="02020603050405020304" pitchFamily="18" charset="0"/>
              <a:ea typeface="Calibri" panose="020F0502020204030204" pitchFamily="34" charset="0"/>
            </a:endParaRPr>
          </a:p>
        </p:txBody>
      </p:sp>
      <p:sp>
        <p:nvSpPr>
          <p:cNvPr id="10" name="Rectangle 9"/>
          <p:cNvSpPr/>
          <p:nvPr/>
        </p:nvSpPr>
        <p:spPr>
          <a:xfrm>
            <a:off x="6371204" y="5135735"/>
            <a:ext cx="5269837" cy="1560684"/>
          </a:xfrm>
          <a:prstGeom prst="rect">
            <a:avLst/>
          </a:prstGeom>
        </p:spPr>
        <p:txBody>
          <a:bodyPr wrap="square">
            <a:spAutoFit/>
          </a:bodyPr>
          <a:lstStyle/>
          <a:p>
            <a:pPr algn="just">
              <a:lnSpc>
                <a:spcPct val="107000"/>
              </a:lnSpc>
              <a:spcBef>
                <a:spcPts val="300"/>
              </a:spcBef>
              <a:spcAft>
                <a:spcPts val="300"/>
              </a:spcAft>
            </a:pPr>
            <a:r>
              <a:rPr lang="en-US" sz="2800" b="1" i="1" dirty="0">
                <a:solidFill>
                  <a:srgbClr val="0070C0"/>
                </a:solidFill>
                <a:latin typeface="Times New Roman" panose="02020603050405020304" pitchFamily="18" charset="0"/>
                <a:ea typeface="Calibri" panose="020F0502020204030204" pitchFamily="34" charset="0"/>
              </a:rPr>
              <a:t>2.2) </a:t>
            </a:r>
            <a:r>
              <a:rPr lang="en-US" sz="2800" b="1" i="1" dirty="0" err="1">
                <a:solidFill>
                  <a:srgbClr val="0070C0"/>
                </a:solidFill>
                <a:latin typeface="Times New Roman" panose="02020603050405020304" pitchFamily="18" charset="0"/>
                <a:ea typeface="Calibri" panose="020F0502020204030204" pitchFamily="34" charset="0"/>
              </a:rPr>
              <a:t>Công</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thức</a:t>
            </a:r>
            <a:r>
              <a:rPr lang="vi-VN" sz="2800" b="1" i="1" dirty="0">
                <a:solidFill>
                  <a:srgbClr val="0070C0"/>
                </a:solidFill>
                <a:latin typeface="Times New Roman" panose="02020603050405020304" pitchFamily="18" charset="0"/>
                <a:ea typeface="Calibri" panose="020F0502020204030204" pitchFamily="34" charset="0"/>
              </a:rPr>
              <a:t> tính v</a:t>
            </a:r>
            <a:r>
              <a:rPr lang="en-US" sz="2800" b="1" i="1" dirty="0" err="1">
                <a:solidFill>
                  <a:srgbClr val="0070C0"/>
                </a:solidFill>
                <a:latin typeface="Times New Roman" panose="02020603050405020304" pitchFamily="18" charset="0"/>
                <a:ea typeface="Calibri" panose="020F0502020204030204" pitchFamily="34" charset="0"/>
              </a:rPr>
              <a:t>ận</a:t>
            </a:r>
            <a:r>
              <a:rPr lang="en-US" sz="2800" b="1" i="1" dirty="0">
                <a:solidFill>
                  <a:srgbClr val="0070C0"/>
                </a:solidFill>
                <a:latin typeface="Times New Roman" panose="02020603050405020304" pitchFamily="18" charset="0"/>
                <a:ea typeface="Calibri" panose="020F0502020204030204" pitchFamily="34" charset="0"/>
              </a:rPr>
              <a:t> </a:t>
            </a:r>
            <a:r>
              <a:rPr lang="en-US" sz="2800" b="1" i="1" dirty="0" err="1">
                <a:solidFill>
                  <a:srgbClr val="0070C0"/>
                </a:solidFill>
                <a:latin typeface="Times New Roman" panose="02020603050405020304" pitchFamily="18" charset="0"/>
                <a:ea typeface="Calibri" panose="020F0502020204030204" pitchFamily="34" charset="0"/>
              </a:rPr>
              <a:t>tốc</a:t>
            </a:r>
            <a:r>
              <a:rPr lang="en-US" sz="2800" b="1" i="1" dirty="0">
                <a:solidFill>
                  <a:srgbClr val="0070C0"/>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Calibri" panose="020F0502020204030204" pitchFamily="34" charset="0"/>
            </a:endParaRPr>
          </a:p>
          <a:p>
            <a:pPr algn="just">
              <a:lnSpc>
                <a:spcPct val="107000"/>
              </a:lnSpc>
              <a:spcBef>
                <a:spcPts val="300"/>
              </a:spcBef>
              <a:spcAft>
                <a:spcPts val="300"/>
              </a:spcAft>
            </a:pPr>
            <a:r>
              <a:rPr lang="en-US" sz="2800" dirty="0">
                <a:solidFill>
                  <a:srgbClr val="000000"/>
                </a:solidFill>
                <a:latin typeface="Times New Roman" panose="02020603050405020304" pitchFamily="18" charset="0"/>
                <a:ea typeface="Calibri" panose="020F0502020204030204" pitchFamily="34" charset="0"/>
              </a:rPr>
              <a:t>	</a:t>
            </a:r>
            <a:r>
              <a:rPr lang="vi-VN" sz="2800" dirty="0">
                <a:solidFill>
                  <a:srgbClr val="000000"/>
                </a:solidFill>
                <a:latin typeface="Times New Roman" panose="02020603050405020304" pitchFamily="18" charset="0"/>
                <a:ea typeface="Calibri" panose="020F0502020204030204" pitchFamily="34" charset="0"/>
              </a:rPr>
              <a:t>= D</a:t>
            </a:r>
            <a:r>
              <a:rPr lang="en-US" sz="2800" dirty="0">
                <a:solidFill>
                  <a:srgbClr val="000000"/>
                </a:solidFill>
                <a:latin typeface="Times New Roman" panose="02020603050405020304" pitchFamily="18" charset="0"/>
                <a:ea typeface="Calibri" panose="020F0502020204030204" pitchFamily="34" charset="0"/>
              </a:rPr>
              <a:t>*1000</a:t>
            </a:r>
            <a:r>
              <a:rPr lang="vi-VN" sz="2800" dirty="0">
                <a:solidFill>
                  <a:srgbClr val="000000"/>
                </a:solidFill>
                <a:latin typeface="Times New Roman" panose="02020603050405020304" pitchFamily="18" charset="0"/>
                <a:ea typeface="Calibri" panose="020F0502020204030204" pitchFamily="34" charset="0"/>
              </a:rPr>
              <a:t>/(S-N)</a:t>
            </a:r>
            <a:r>
              <a:rPr lang="en-US" sz="28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đơn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vị</a:t>
            </a:r>
            <a:r>
              <a:rPr lang="en-US" sz="2000" dirty="0">
                <a:solidFill>
                  <a:srgbClr val="000000"/>
                </a:solidFill>
                <a:latin typeface="Times New Roman" panose="02020603050405020304" pitchFamily="18" charset="0"/>
                <a:ea typeface="Calibri" panose="020F0502020204030204" pitchFamily="34" charset="0"/>
              </a:rPr>
              <a:t> (m/s)</a:t>
            </a:r>
            <a:endParaRPr lang="en-US" sz="2800" dirty="0">
              <a:latin typeface="Calibri" panose="020F0502020204030204" pitchFamily="34" charset="0"/>
              <a:ea typeface="Calibri" panose="020F0502020204030204" pitchFamily="34" charset="0"/>
            </a:endParaRPr>
          </a:p>
          <a:p>
            <a:r>
              <a:rPr lang="en-US" sz="2800" dirty="0">
                <a:solidFill>
                  <a:srgbClr val="000000"/>
                </a:solidFill>
                <a:latin typeface="Times New Roman" panose="02020603050405020304" pitchFamily="18" charset="0"/>
                <a:ea typeface="Calibri" panose="020F0502020204030204" pitchFamily="34" charset="0"/>
              </a:rPr>
              <a:t>	= D*3600/(S-N) </a:t>
            </a:r>
            <a:r>
              <a:rPr lang="en-US" sz="2000" dirty="0" err="1">
                <a:solidFill>
                  <a:srgbClr val="000000"/>
                </a:solidFill>
                <a:latin typeface="Times New Roman" panose="02020603050405020304" pitchFamily="18" charset="0"/>
                <a:ea typeface="Calibri" panose="020F0502020204030204" pitchFamily="34" charset="0"/>
              </a:rPr>
              <a:t>đơn</a:t>
            </a:r>
            <a:r>
              <a:rPr lang="en-US" sz="2000" dirty="0">
                <a:solidFill>
                  <a:srgbClr val="000000"/>
                </a:solidFill>
                <a:latin typeface="Times New Roman" panose="02020603050405020304" pitchFamily="18" charset="0"/>
                <a:ea typeface="Calibri" panose="020F0502020204030204" pitchFamily="34" charset="0"/>
              </a:rPr>
              <a:t> </a:t>
            </a:r>
            <a:r>
              <a:rPr lang="en-US" sz="2000" dirty="0" err="1">
                <a:solidFill>
                  <a:srgbClr val="000000"/>
                </a:solidFill>
                <a:latin typeface="Times New Roman" panose="02020603050405020304" pitchFamily="18" charset="0"/>
                <a:ea typeface="Calibri" panose="020F0502020204030204" pitchFamily="34" charset="0"/>
              </a:rPr>
              <a:t>vị</a:t>
            </a:r>
            <a:r>
              <a:rPr lang="en-US" sz="2000" dirty="0">
                <a:solidFill>
                  <a:srgbClr val="000000"/>
                </a:solidFill>
                <a:latin typeface="Times New Roman" panose="02020603050405020304" pitchFamily="18" charset="0"/>
                <a:ea typeface="Calibri" panose="020F0502020204030204" pitchFamily="34" charset="0"/>
              </a:rPr>
              <a:t> (km/h) </a:t>
            </a:r>
            <a:endParaRPr lang="en-US" sz="2000" dirty="0"/>
          </a:p>
        </p:txBody>
      </p:sp>
      <p:sp>
        <p:nvSpPr>
          <p:cNvPr id="11" name="Rectangle 10">
            <a:extLst>
              <a:ext uri="{FF2B5EF4-FFF2-40B4-BE49-F238E27FC236}">
                <a16:creationId xmlns:a16="http://schemas.microsoft.com/office/drawing/2014/main" id="{5AC5B9DA-C9AB-4056-99CE-ADF097C4EAD7}"/>
              </a:ext>
            </a:extLst>
          </p:cNvPr>
          <p:cNvSpPr/>
          <p:nvPr/>
        </p:nvSpPr>
        <p:spPr>
          <a:xfrm>
            <a:off x="0" y="11489"/>
            <a:ext cx="12192000" cy="88775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B747FF-23C8-4A97-8A55-44B8A7522C9A}"/>
              </a:ext>
            </a:extLst>
          </p:cNvPr>
          <p:cNvSpPr/>
          <p:nvPr/>
        </p:nvSpPr>
        <p:spPr>
          <a:xfrm flipV="1">
            <a:off x="0" y="6696419"/>
            <a:ext cx="12192000" cy="198658"/>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89AEF32-8052-45D4-9C33-F06278F1993F}"/>
              </a:ext>
            </a:extLst>
          </p:cNvPr>
          <p:cNvSpPr/>
          <p:nvPr/>
        </p:nvSpPr>
        <p:spPr>
          <a:xfrm>
            <a:off x="192741" y="161581"/>
            <a:ext cx="8610600" cy="584775"/>
          </a:xfrm>
          <a:prstGeom prst="rect">
            <a:avLst/>
          </a:prstGeom>
        </p:spPr>
        <p:txBody>
          <a:bodyPr wrap="square">
            <a:spAutoFit/>
          </a:bodyPr>
          <a:lstStyle/>
          <a:p>
            <a:pPr lvl="0" algn="just"/>
            <a:r>
              <a:rPr lang="vi-VN" sz="3200" b="1">
                <a:latin typeface="Times New Roman" panose="02020603050405020304" pitchFamily="18" charset="0"/>
                <a:ea typeface="Times New Roman" panose="02020603050405020304" pitchFamily="18" charset="0"/>
                <a:cs typeface="Arial" panose="020B0604020202020204" pitchFamily="34" charset="0"/>
              </a:rPr>
              <a:t>1. Biến và hằng trong chương trình</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id="{18835E2D-0E7A-428D-8EC2-A25452115131}"/>
              </a:ext>
            </a:extLst>
          </p:cNvPr>
          <p:cNvSpPr txBox="1"/>
          <p:nvPr/>
        </p:nvSpPr>
        <p:spPr>
          <a:xfrm>
            <a:off x="259381" y="1040126"/>
            <a:ext cx="11501005"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Xét bài toán: Một vận động viên chạy hết quãng đ</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ờng dài D km, trong thời gian S giây gồm cả N giây nghỉ giữa đường chạy. Hãy tính tốc độ chạy của vận động viên đó.</a:t>
            </a:r>
          </a:p>
        </p:txBody>
      </p:sp>
      <p:sp>
        <p:nvSpPr>
          <p:cNvPr id="20" name="TextBox 19">
            <a:extLst>
              <a:ext uri="{FF2B5EF4-FFF2-40B4-BE49-F238E27FC236}">
                <a16:creationId xmlns:a16="http://schemas.microsoft.com/office/drawing/2014/main" id="{E38D74C6-5045-488A-8FCE-73A410F2AD9E}"/>
              </a:ext>
            </a:extLst>
          </p:cNvPr>
          <p:cNvSpPr txBox="1"/>
          <p:nvPr/>
        </p:nvSpPr>
        <p:spPr>
          <a:xfrm>
            <a:off x="259381" y="1737259"/>
            <a:ext cx="8614895" cy="461665"/>
          </a:xfrm>
          <a:prstGeom prst="rect">
            <a:avLst/>
          </a:prstGeom>
          <a:noFill/>
        </p:spPr>
        <p:txBody>
          <a:bodyPr wrap="square" rtlCol="0">
            <a:spAutoFit/>
          </a:bodyPr>
          <a:lstStyle/>
          <a:p>
            <a:r>
              <a:rPr lang="en-US" sz="2400" b="1" i="1">
                <a:latin typeface="Times New Roman" panose="02020603050405020304" pitchFamily="18" charset="0"/>
                <a:cs typeface="Times New Roman" panose="02020603050405020304" pitchFamily="18" charset="0"/>
              </a:rPr>
              <a:t>Em hãy cho biết:</a:t>
            </a:r>
          </a:p>
        </p:txBody>
      </p:sp>
      <p:sp>
        <p:nvSpPr>
          <p:cNvPr id="21" name="TextBox 20">
            <a:extLst>
              <a:ext uri="{FF2B5EF4-FFF2-40B4-BE49-F238E27FC236}">
                <a16:creationId xmlns:a16="http://schemas.microsoft.com/office/drawing/2014/main" id="{5B744EEA-2E10-48EB-94D7-DF2A833E69E7}"/>
              </a:ext>
            </a:extLst>
          </p:cNvPr>
          <p:cNvSpPr txBox="1"/>
          <p:nvPr/>
        </p:nvSpPr>
        <p:spPr>
          <a:xfrm>
            <a:off x="410310" y="2106589"/>
            <a:ext cx="1065800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1) Có những dữ liệu nào đã cho và những dữ liệu nào cần tính?</a:t>
            </a:r>
          </a:p>
        </p:txBody>
      </p:sp>
      <p:sp>
        <p:nvSpPr>
          <p:cNvPr id="22" name="TextBox 21">
            <a:extLst>
              <a:ext uri="{FF2B5EF4-FFF2-40B4-BE49-F238E27FC236}">
                <a16:creationId xmlns:a16="http://schemas.microsoft.com/office/drawing/2014/main" id="{07660BF3-E2A5-41F8-B234-F8D8E052CBA5}"/>
              </a:ext>
            </a:extLst>
          </p:cNvPr>
          <p:cNvSpPr txBox="1"/>
          <p:nvPr/>
        </p:nvSpPr>
        <p:spPr>
          <a:xfrm>
            <a:off x="410310" y="2486210"/>
            <a:ext cx="10658009" cy="830997"/>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Nếu dùng Scratch để giải bài toán trên, em làm thế nào để l</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u các giá trị đã cho và kết quả lời giải?</a:t>
            </a:r>
          </a:p>
        </p:txBody>
      </p:sp>
    </p:spTree>
    <p:extLst>
      <p:ext uri="{BB962C8B-B14F-4D97-AF65-F5344CB8AC3E}">
        <p14:creationId xmlns:p14="http://schemas.microsoft.com/office/powerpoint/2010/main" val="195110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Oval 3">
            <a:extLst>
              <a:ext uri="{FF2B5EF4-FFF2-40B4-BE49-F238E27FC236}">
                <a16:creationId xmlns:a16="http://schemas.microsoft.com/office/drawing/2014/main" id="{A2EADA7C-AF23-4714-9490-85BBB2D00318}"/>
              </a:ext>
            </a:extLst>
          </p:cNvPr>
          <p:cNvSpPr/>
          <p:nvPr/>
        </p:nvSpPr>
        <p:spPr bwMode="auto">
          <a:xfrm>
            <a:off x="148928" y="434526"/>
            <a:ext cx="9290908" cy="3787849"/>
          </a:xfrm>
          <a:prstGeom prst="wedgeEllipseCallout">
            <a:avLst>
              <a:gd name="adj1" fmla="val 53823"/>
              <a:gd name="adj2" fmla="val 52912"/>
            </a:avLst>
          </a:prstGeom>
          <a:solidFill>
            <a:srgbClr val="FFDF79"/>
          </a:solidFill>
          <a:ln w="9525" cap="flat" cmpd="sng" algn="ctr">
            <a:solidFill>
              <a:schemeClr val="accent1"/>
            </a:solidFill>
            <a:prstDash val="solid"/>
            <a:round/>
            <a:headEnd type="none" w="med" len="med"/>
            <a:tailEnd type="none" w="med" len="med"/>
          </a:ln>
        </p:spPr>
        <p:txBody>
          <a:bodyPr vert="horz" wrap="none" lIns="91440" tIns="45720" rIns="91440" bIns="45720" numCol="1" rtlCol="0" anchor="ctr" anchorCtr="0" compatLnSpc="1"/>
          <a:lstStyle/>
          <a:p>
            <a:pPr algn="just"/>
            <a:r>
              <a:rPr lang="en-US" sz="3200"/>
              <a:t>+ </a:t>
            </a:r>
            <a:r>
              <a:rPr lang="vi-VN" sz="3200" dirty="0"/>
              <a:t>Biến trong ngôn ngữ lập trình được </a:t>
            </a:r>
            <a:endParaRPr lang="en-US" sz="3200" dirty="0"/>
          </a:p>
          <a:p>
            <a:pPr algn="just"/>
            <a:r>
              <a:rPr lang="vi-VN" sz="3200" dirty="0"/>
              <a:t>hiểu như thế nào? </a:t>
            </a:r>
          </a:p>
          <a:p>
            <a:pPr algn="just"/>
            <a:r>
              <a:rPr lang="vi-VN" sz="3200" dirty="0"/>
              <a:t>+ Liệt kê các biến trong bài toán ví dụ?</a:t>
            </a:r>
          </a:p>
          <a:p>
            <a:pPr algn="just"/>
            <a:r>
              <a:rPr lang="vi-VN" sz="3200" dirty="0"/>
              <a:t>+ Nêu một số lưu ý khi đặt tên biến </a:t>
            </a:r>
            <a:endParaRPr lang="en-US" sz="3200" dirty="0"/>
          </a:p>
          <a:p>
            <a:pPr algn="just"/>
            <a:r>
              <a:rPr lang="vi-VN" sz="3200" dirty="0"/>
              <a:t>trong chương trình?</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9378" t="14432" r="13096"/>
          <a:stretch/>
        </p:blipFill>
        <p:spPr>
          <a:xfrm>
            <a:off x="9318812" y="3044163"/>
            <a:ext cx="2702859" cy="3425029"/>
          </a:xfrm>
          <a:prstGeom prst="rect">
            <a:avLst/>
          </a:prstGeom>
        </p:spPr>
      </p:pic>
      <p:sp>
        <p:nvSpPr>
          <p:cNvPr id="4" name="Rectangle 3">
            <a:extLst>
              <a:ext uri="{FF2B5EF4-FFF2-40B4-BE49-F238E27FC236}">
                <a16:creationId xmlns:a16="http://schemas.microsoft.com/office/drawing/2014/main" id="{CA971FB8-8BD1-4CD9-9D1B-3F1EB94AFC63}"/>
              </a:ext>
            </a:extLst>
          </p:cNvPr>
          <p:cNvSpPr/>
          <p:nvPr/>
        </p:nvSpPr>
        <p:spPr>
          <a:xfrm>
            <a:off x="0" y="-5215"/>
            <a:ext cx="12192000" cy="18532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8DBCB8B-FF58-49F4-9BA9-C05A19C02483}"/>
              </a:ext>
            </a:extLst>
          </p:cNvPr>
          <p:cNvSpPr/>
          <p:nvPr/>
        </p:nvSpPr>
        <p:spPr>
          <a:xfrm flipV="1">
            <a:off x="0" y="6849359"/>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88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9482" y="1180496"/>
            <a:ext cx="11722168" cy="3170099"/>
          </a:xfrm>
          <a:prstGeom prst="rect">
            <a:avLst/>
          </a:prstGeom>
        </p:spPr>
        <p:txBody>
          <a:bodyPr wrap="square">
            <a:spAutoFit/>
          </a:bodyPr>
          <a:lstStyle/>
          <a:p>
            <a:pPr algn="just">
              <a:spcBef>
                <a:spcPts val="600"/>
              </a:spcBef>
              <a:spcAft>
                <a:spcPts val="600"/>
              </a:spcAft>
            </a:pPr>
            <a:r>
              <a:rPr lang="vi-VN" sz="3600" b="1" dirty="0">
                <a:solidFill>
                  <a:srgbClr val="000000"/>
                </a:solidFill>
                <a:latin typeface="Times New Roman" panose="02020603050405020304" pitchFamily="18" charset="0"/>
                <a:ea typeface="Calibri" panose="020F0502020204030204" pitchFamily="34" charset="0"/>
              </a:rPr>
              <a:t>- Biến </a:t>
            </a:r>
            <a:r>
              <a:rPr lang="vi-VN" sz="3600" dirty="0">
                <a:solidFill>
                  <a:srgbClr val="000000"/>
                </a:solidFill>
                <a:latin typeface="Times New Roman" panose="02020603050405020304" pitchFamily="18" charset="0"/>
                <a:ea typeface="Calibri" panose="020F0502020204030204" pitchFamily="34" charset="0"/>
              </a:rPr>
              <a:t>là tên một vùng bộ nhớ, nơi lưu trữ các dữ liệu trong chương trình và </a:t>
            </a:r>
            <a:r>
              <a:rPr lang="vi-VN" sz="3600" b="1" i="1" dirty="0">
                <a:solidFill>
                  <a:srgbClr val="000000"/>
                </a:solidFill>
                <a:latin typeface="Times New Roman" panose="02020603050405020304" pitchFamily="18" charset="0"/>
                <a:ea typeface="Calibri" panose="020F0502020204030204" pitchFamily="34" charset="0"/>
              </a:rPr>
              <a:t>có thể thay đổi </a:t>
            </a:r>
            <a:r>
              <a:rPr lang="vi-VN" sz="3600" dirty="0">
                <a:solidFill>
                  <a:srgbClr val="000000"/>
                </a:solidFill>
                <a:latin typeface="Times New Roman" panose="02020603050405020304" pitchFamily="18" charset="0"/>
                <a:ea typeface="Calibri" panose="020F0502020204030204" pitchFamily="34" charset="0"/>
              </a:rPr>
              <a:t>khi chạy chương trình</a:t>
            </a:r>
            <a:r>
              <a:rPr lang="en-US" sz="3600" dirty="0">
                <a:solidFill>
                  <a:srgbClr val="000000"/>
                </a:solidFill>
                <a:latin typeface="Times New Roman" panose="02020603050405020304" pitchFamily="18" charset="0"/>
                <a:ea typeface="Calibri" panose="020F0502020204030204" pitchFamily="34" charset="0"/>
              </a:rPr>
              <a:t>.</a:t>
            </a:r>
          </a:p>
          <a:p>
            <a:pPr>
              <a:spcBef>
                <a:spcPts val="600"/>
              </a:spcBef>
              <a:spcAft>
                <a:spcPts val="600"/>
              </a:spcAft>
            </a:pPr>
            <a:r>
              <a:rPr lang="vi-VN" sz="3600" b="1" dirty="0">
                <a:solidFill>
                  <a:srgbClr val="000000"/>
                </a:solidFill>
                <a:latin typeface="Times New Roman" panose="02020603050405020304" pitchFamily="18" charset="0"/>
                <a:ea typeface="Calibri" panose="020F0502020204030204" pitchFamily="34" charset="0"/>
              </a:rPr>
              <a:t>- Ví dụ: </a:t>
            </a:r>
            <a:r>
              <a:rPr lang="vi-VN" sz="3600" dirty="0">
                <a:solidFill>
                  <a:srgbClr val="000000"/>
                </a:solidFill>
                <a:latin typeface="Times New Roman" panose="02020603050405020304" pitchFamily="18" charset="0"/>
                <a:ea typeface="Calibri" panose="020F0502020204030204" pitchFamily="34" charset="0"/>
              </a:rPr>
              <a:t>biến D, biến S, biến N</a:t>
            </a:r>
            <a:r>
              <a:rPr lang="en-US" sz="3600" dirty="0">
                <a:solidFill>
                  <a:srgbClr val="000000"/>
                </a:solidFill>
                <a:latin typeface="Times New Roman" panose="02020603050405020304" pitchFamily="18" charset="0"/>
                <a:ea typeface="Calibri" panose="020F0502020204030204" pitchFamily="34" charset="0"/>
              </a:rPr>
              <a:t>, ...</a:t>
            </a:r>
          </a:p>
          <a:p>
            <a:pPr>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Tên biến được đặt nên </a:t>
            </a:r>
            <a:r>
              <a:rPr lang="vi-VN" sz="3600" b="1" i="1" dirty="0">
                <a:solidFill>
                  <a:srgbClr val="000000"/>
                </a:solidFill>
                <a:latin typeface="Times New Roman" panose="02020603050405020304" pitchFamily="18" charset="0"/>
                <a:ea typeface="Calibri" panose="020F0502020204030204" pitchFamily="34" charset="0"/>
              </a:rPr>
              <a:t>ngắn</a:t>
            </a:r>
            <a:r>
              <a:rPr lang="vi-VN" sz="3600" b="1" dirty="0">
                <a:solidFill>
                  <a:srgbClr val="000000"/>
                </a:solidFill>
                <a:latin typeface="Times New Roman" panose="02020603050405020304" pitchFamily="18" charset="0"/>
                <a:ea typeface="Calibri" panose="020F0502020204030204" pitchFamily="34" charset="0"/>
              </a:rPr>
              <a:t> </a:t>
            </a:r>
            <a:r>
              <a:rPr lang="vi-VN" sz="3600" b="1" i="1" dirty="0">
                <a:solidFill>
                  <a:srgbClr val="000000"/>
                </a:solidFill>
                <a:latin typeface="Times New Roman" panose="02020603050405020304" pitchFamily="18" charset="0"/>
                <a:ea typeface="Calibri" panose="020F0502020204030204" pitchFamily="34" charset="0"/>
              </a:rPr>
              <a:t>gọn</a:t>
            </a:r>
            <a:r>
              <a:rPr lang="en-US" sz="3600" dirty="0">
                <a:solidFill>
                  <a:srgbClr val="000000"/>
                </a:solidFill>
                <a:latin typeface="Times New Roman" panose="02020603050405020304" pitchFamily="18" charset="0"/>
                <a:ea typeface="Calibri" panose="020F0502020204030204" pitchFamily="34" charset="0"/>
              </a:rPr>
              <a:t>,</a:t>
            </a:r>
            <a:r>
              <a:rPr lang="vi-VN" sz="3600" b="1" dirty="0">
                <a:solidFill>
                  <a:srgbClr val="000000"/>
                </a:solidFill>
                <a:latin typeface="Times New Roman" panose="02020603050405020304" pitchFamily="18" charset="0"/>
                <a:ea typeface="Calibri" panose="020F0502020204030204" pitchFamily="34" charset="0"/>
              </a:rPr>
              <a:t> </a:t>
            </a:r>
            <a:r>
              <a:rPr lang="vi-VN" sz="3600" b="1" i="1" dirty="0">
                <a:solidFill>
                  <a:srgbClr val="000000"/>
                </a:solidFill>
                <a:latin typeface="Times New Roman" panose="02020603050405020304" pitchFamily="18" charset="0"/>
                <a:ea typeface="Calibri" panose="020F0502020204030204" pitchFamily="34" charset="0"/>
              </a:rPr>
              <a:t>dễ</a:t>
            </a:r>
            <a:r>
              <a:rPr lang="vi-VN" sz="3600" b="1" dirty="0">
                <a:solidFill>
                  <a:srgbClr val="000000"/>
                </a:solidFill>
                <a:latin typeface="Times New Roman" panose="02020603050405020304" pitchFamily="18" charset="0"/>
                <a:ea typeface="Calibri" panose="020F0502020204030204" pitchFamily="34" charset="0"/>
              </a:rPr>
              <a:t> </a:t>
            </a:r>
            <a:r>
              <a:rPr lang="vi-VN" sz="3600" b="1" i="1" dirty="0">
                <a:solidFill>
                  <a:srgbClr val="000000"/>
                </a:solidFill>
                <a:latin typeface="Times New Roman" panose="02020603050405020304" pitchFamily="18" charset="0"/>
                <a:ea typeface="Calibri" panose="020F0502020204030204" pitchFamily="34" charset="0"/>
              </a:rPr>
              <a:t>nhớ</a:t>
            </a:r>
            <a:r>
              <a:rPr lang="vi-VN" sz="3600" dirty="0">
                <a:solidFill>
                  <a:srgbClr val="000000"/>
                </a:solidFill>
                <a:latin typeface="Times New Roman" panose="02020603050405020304" pitchFamily="18" charset="0"/>
                <a:ea typeface="Calibri" panose="020F0502020204030204" pitchFamily="34" charset="0"/>
              </a:rPr>
              <a:t> và gợi được </a:t>
            </a:r>
            <a:r>
              <a:rPr lang="vi-VN" sz="3600" b="1" i="1" dirty="0">
                <a:solidFill>
                  <a:srgbClr val="000000"/>
                </a:solidFill>
                <a:latin typeface="Times New Roman" panose="02020603050405020304" pitchFamily="18" charset="0"/>
                <a:ea typeface="Calibri" panose="020F0502020204030204" pitchFamily="34" charset="0"/>
              </a:rPr>
              <a:t>ý nghĩa</a:t>
            </a:r>
            <a:r>
              <a:rPr lang="vi-VN" sz="3600" dirty="0">
                <a:solidFill>
                  <a:srgbClr val="000000"/>
                </a:solidFill>
                <a:latin typeface="Times New Roman" panose="02020603050405020304" pitchFamily="18" charset="0"/>
                <a:ea typeface="Calibri" panose="020F0502020204030204" pitchFamily="34" charset="0"/>
              </a:rPr>
              <a:t> của dữ liệu lưu trữ ở biến đó.</a:t>
            </a:r>
          </a:p>
        </p:txBody>
      </p:sp>
      <p:sp>
        <p:nvSpPr>
          <p:cNvPr id="6" name="Rectangle 5">
            <a:extLst>
              <a:ext uri="{FF2B5EF4-FFF2-40B4-BE49-F238E27FC236}">
                <a16:creationId xmlns:a16="http://schemas.microsoft.com/office/drawing/2014/main" id="{408AD353-16EA-4A5C-8D73-9C5B8772342E}"/>
              </a:ext>
            </a:extLst>
          </p:cNvPr>
          <p:cNvSpPr/>
          <p:nvPr/>
        </p:nvSpPr>
        <p:spPr>
          <a:xfrm>
            <a:off x="0" y="-5215"/>
            <a:ext cx="12192000" cy="887752"/>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AF36FB4-B6FA-46BD-BB86-7BF0F7015275}"/>
              </a:ext>
            </a:extLst>
          </p:cNvPr>
          <p:cNvSpPr/>
          <p:nvPr/>
        </p:nvSpPr>
        <p:spPr>
          <a:xfrm flipV="1">
            <a:off x="0" y="6849358"/>
            <a:ext cx="12192000" cy="45719"/>
          </a:xfrm>
          <a:prstGeom prst="rect">
            <a:avLst/>
          </a:prstGeom>
          <a:solidFill>
            <a:schemeClr val="accent4">
              <a:lumMod val="40000"/>
              <a:lumOff val="60000"/>
            </a:schemeClr>
          </a:solid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3D44B40-2D4D-4DE4-8BB1-B45DAC81D004}"/>
              </a:ext>
            </a:extLst>
          </p:cNvPr>
          <p:cNvSpPr/>
          <p:nvPr/>
        </p:nvSpPr>
        <p:spPr>
          <a:xfrm>
            <a:off x="192741" y="144877"/>
            <a:ext cx="8610600" cy="584775"/>
          </a:xfrm>
          <a:prstGeom prst="rect">
            <a:avLst/>
          </a:prstGeom>
        </p:spPr>
        <p:txBody>
          <a:bodyPr wrap="square">
            <a:spAutoFit/>
          </a:bodyPr>
          <a:lstStyle/>
          <a:p>
            <a:pPr lvl="0" algn="just"/>
            <a:r>
              <a:rPr lang="vi-VN" sz="3200" b="1">
                <a:latin typeface="Times New Roman" panose="02020603050405020304" pitchFamily="18" charset="0"/>
                <a:ea typeface="Times New Roman" panose="02020603050405020304" pitchFamily="18" charset="0"/>
                <a:cs typeface="Arial" panose="020B0604020202020204" pitchFamily="34" charset="0"/>
              </a:rPr>
              <a:t>1. Biến và hằng trong chương trình</a:t>
            </a:r>
            <a:endParaRPr lang="vi-VN" sz="3200" b="1"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2993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1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1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1251</Words>
  <Application>Microsoft Office PowerPoint</Application>
  <PresentationFormat>Widescreen</PresentationFormat>
  <Paragraphs>127</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SimSun</vt:lpstr>
      <vt:lpstr>Arial</vt:lpstr>
      <vt:lpstr>Arial (Body)</vt:lpstr>
      <vt:lpstr>Calibri</vt:lpstr>
      <vt:lpstr>Calibri (Body)</vt:lpstr>
      <vt:lpstr>Calibri Light</vt:lpstr>
      <vt:lpstr>Open Sans</vt:lpstr>
      <vt:lpstr>Symbol</vt:lpstr>
      <vt:lpstr>Times New Roman</vt:lpstr>
      <vt:lpstr>Verdana</vt:lpstr>
      <vt:lpstr>Wingdings</vt:lpstr>
      <vt:lpstr>Office Theme</vt:lpstr>
      <vt:lpstr>BÀI 2: SỬ DỤNG BIẾN TRONG CHƯƠNG TRÌNH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Admin</cp:lastModifiedBy>
  <cp:revision>92</cp:revision>
  <dcterms:created xsi:type="dcterms:W3CDTF">2023-06-05T12:10:35Z</dcterms:created>
  <dcterms:modified xsi:type="dcterms:W3CDTF">2023-07-14T00:55:34Z</dcterms:modified>
</cp:coreProperties>
</file>