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13" r:id="rId2"/>
    <p:sldMasterId id="2147483725" r:id="rId3"/>
  </p:sldMasterIdLst>
  <p:notesMasterIdLst>
    <p:notesMasterId r:id="rId23"/>
  </p:notesMasterIdLst>
  <p:sldIdLst>
    <p:sldId id="257" r:id="rId4"/>
    <p:sldId id="259" r:id="rId5"/>
    <p:sldId id="258" r:id="rId6"/>
    <p:sldId id="260" r:id="rId7"/>
    <p:sldId id="320" r:id="rId8"/>
    <p:sldId id="321" r:id="rId9"/>
    <p:sldId id="341" r:id="rId10"/>
    <p:sldId id="342" r:id="rId11"/>
    <p:sldId id="343" r:id="rId12"/>
    <p:sldId id="344" r:id="rId13"/>
    <p:sldId id="345" r:id="rId14"/>
    <p:sldId id="346" r:id="rId15"/>
    <p:sldId id="347" r:id="rId16"/>
    <p:sldId id="348" r:id="rId17"/>
    <p:sldId id="322" r:id="rId18"/>
    <p:sldId id="261" r:id="rId19"/>
    <p:sldId id="349" r:id="rId20"/>
    <p:sldId id="309" r:id="rId21"/>
    <p:sldId id="288" r:id="rId22"/>
  </p:sldIdLst>
  <p:sldSz cx="9144000" cy="5143500" type="screen16x9"/>
  <p:notesSz cx="6858000" cy="9144000"/>
  <p:embeddedFontLst>
    <p:embeddedFont>
      <p:font typeface="等线 Light" panose="02010600030101010101" pitchFamily="2" charset="-122"/>
      <p:regular r:id="rId24"/>
    </p:embeddedFont>
    <p:embeddedFont>
      <p:font typeface="Anaheim" panose="020B0604020202020204" charset="0"/>
      <p:regular r:id="rId25"/>
      <p:bold r:id="rId26"/>
    </p:embeddedFont>
    <p:embeddedFont>
      <p:font typeface="Cambria Math" panose="02040503050406030204" pitchFamily="18" charset="0"/>
      <p:regular r:id="rId27"/>
    </p:embeddedFont>
    <p:embeddedFont>
      <p:font typeface="Changa Light" panose="020B0604020202020204" charset="-78"/>
      <p:regular r:id="rId28"/>
      <p:bold r:id="rId29"/>
    </p:embeddedFont>
    <p:embeddedFont>
      <p:font typeface="Changa Medium" panose="020B0604020202020204" charset="-78"/>
      <p:regular r:id="rId30"/>
      <p:bold r:id="rId31"/>
    </p:embeddedFont>
    <p:embeddedFont>
      <p:font typeface="DM Sans" pitchFamily="2" charset="0"/>
      <p:regular r:id="rId32"/>
      <p:bold r:id="rId33"/>
      <p:italic r:id="rId34"/>
      <p:boldItalic r:id="rId35"/>
    </p:embeddedFont>
    <p:embeddedFont>
      <p:font typeface="Jura Medium" panose="020B0604020202020204" charset="0"/>
      <p:regular r:id="rId36"/>
      <p:bold r:id="rId37"/>
    </p:embeddedFont>
    <p:embeddedFont>
      <p:font typeface="Jura SemiBold" panose="020B0604020202020204" charset="0"/>
      <p:regular r:id="rId38"/>
      <p:bold r:id="rId39"/>
    </p:embeddedFont>
    <p:embeddedFont>
      <p:font typeface="Orbitron" panose="020B0604020202020204" charset="0"/>
      <p:regular r:id="rId40"/>
      <p:bold r:id="rId41"/>
    </p:embeddedFont>
    <p:embeddedFont>
      <p:font typeface="Orbitron Medium"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CE4"/>
    <a:srgbClr val="00487E"/>
    <a:srgbClr val="000000"/>
    <a:srgbClr val="D37F5A"/>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6C53F4-9CFD-4F1D-9099-778C1BC89E2A}">
  <a:tblStyle styleId="{486C53F4-9CFD-4F1D-9099-778C1BC89E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C03571-0930-4837-B8BE-55C89256A70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94660"/>
  </p:normalViewPr>
  <p:slideViewPr>
    <p:cSldViewPr snapToGrid="0">
      <p:cViewPr varScale="1">
        <p:scale>
          <a:sx n="108" d="100"/>
          <a:sy n="108" d="100"/>
        </p:scale>
        <p:origin x="48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030CB60D-060C-EE80-802E-697D131AD513}"/>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FE41C5DB-8DF0-8007-1F0A-CFFC0A4251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53297AD9-DD12-D248-CF0E-E1D9541AFD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20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C15D64C1-2263-2573-53CC-5753EF1D3957}"/>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FD039AAE-D88E-D843-BC7A-3F47E1C225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DD6BEE35-1410-2222-37A3-9E3A15FA39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37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BC85D415-2ED4-E7BC-4FCF-1399DBEB38C2}"/>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43A4877-1301-5AF5-4E1C-2AB7E8877F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3C240510-6CE1-5182-AF40-50566F0D80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32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D3F67F4E-F3FD-E7BF-5C70-A9A237BCEA5F}"/>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70B5420F-0A8E-2287-F5D3-FB9AEF9EDF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5FD0BF4C-F2A1-E52E-021E-731D2DCE3C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28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1B76DEAF-AD42-DDB8-1B8B-3D1CA535EA95}"/>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71069636-D780-2105-701B-D9C8113B3D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F046A637-D14F-BB11-11F1-1A58D4F139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173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957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63A161F4-1A2A-4F42-C5C5-B92C851D2727}"/>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B2FE4AD0-100B-A0DD-48D3-519A34E480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96002E00-01C0-E20D-80F8-4160BDB29E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47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55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27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2562F0F6-DFBF-632C-2B38-46DC7C5273CD}"/>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AB44390-4581-0ABA-301C-7677462CBA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D6EABBB9-807D-1567-D115-FBAC44BF2A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1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2F47CFC0-3D73-8EFD-FCB6-6CE1FB0CFCDB}"/>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8DAB1852-544E-D1A5-A481-56B44C301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CA09306B-2864-A037-FF03-0BBB8E2016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042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E9E54FC1-700F-C988-C945-3503026B664D}"/>
            </a:ext>
          </a:extLst>
        </p:cNvPr>
        <p:cNvGrpSpPr/>
        <p:nvPr/>
      </p:nvGrpSpPr>
      <p:grpSpPr>
        <a:xfrm>
          <a:off x="0" y="0"/>
          <a:ext cx="0" cy="0"/>
          <a:chOff x="0" y="0"/>
          <a:chExt cx="0" cy="0"/>
        </a:xfrm>
      </p:grpSpPr>
      <p:sp>
        <p:nvSpPr>
          <p:cNvPr id="348" name="Google Shape;348;g14072739ea5_12_0:notes">
            <a:extLst>
              <a:ext uri="{FF2B5EF4-FFF2-40B4-BE49-F238E27FC236}">
                <a16:creationId xmlns:a16="http://schemas.microsoft.com/office/drawing/2014/main" id="{64169F43-2005-DC15-81C0-904ED28E77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a:extLst>
              <a:ext uri="{FF2B5EF4-FFF2-40B4-BE49-F238E27FC236}">
                <a16:creationId xmlns:a16="http://schemas.microsoft.com/office/drawing/2014/main" id="{C70D5307-506D-D368-6D86-305EA2DEFE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26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297700" y="3105050"/>
            <a:ext cx="4548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713225" y="2876450"/>
            <a:ext cx="1429800" cy="123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297700" y="4171700"/>
            <a:ext cx="4088400" cy="432300"/>
          </a:xfrm>
          <a:prstGeom prst="rect">
            <a:avLst/>
          </a:prstGeom>
          <a:solidFill>
            <a:schemeClr val="lt1"/>
          </a:solidFill>
          <a:ln>
            <a:noFill/>
          </a:ln>
          <a:effectLst>
            <a:outerShdw blurRad="100013" algn="bl" rotWithShape="0">
              <a:schemeClr val="dk1">
                <a:alpha val="50000"/>
              </a:schemeClr>
            </a:outerShdw>
          </a:effectLst>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rot="-9000018">
            <a:off x="5389972" y="-384852"/>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5325" y="267767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7475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84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1650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9614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9801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8320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759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58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3086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37802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Jura SemiBold"/>
              <a:buChar char="●"/>
              <a:defRPr/>
            </a:lvl1pPr>
            <a:lvl2pPr marL="914400" lvl="1"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2pPr>
            <a:lvl3pPr marL="1371600" lvl="2"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3pPr>
            <a:lvl4pPr marL="1828800" lvl="3"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4pPr>
            <a:lvl5pPr marL="2286000" lvl="4"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5pPr>
            <a:lvl6pPr marL="2743200" lvl="5"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6pPr>
            <a:lvl7pPr marL="3200400" lvl="6"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7pPr>
            <a:lvl8pPr marL="3657600" lvl="7"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8pPr>
            <a:lvl9pPr marL="4114800" lvl="8"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9pPr>
          </a:lstStyle>
          <a:p>
            <a:endParaRPr/>
          </a:p>
        </p:txBody>
      </p:sp>
      <p:pic>
        <p:nvPicPr>
          <p:cNvPr id="28" name="Google Shape;28;p4"/>
          <p:cNvPicPr preferRelativeResize="0"/>
          <p:nvPr/>
        </p:nvPicPr>
        <p:blipFill rotWithShape="1">
          <a:blip r:embed="rId2">
            <a:alphaModFix/>
          </a:blip>
          <a:srcRect l="42159"/>
          <a:stretch/>
        </p:blipFill>
        <p:spPr>
          <a:xfrm>
            <a:off x="-2" y="200775"/>
            <a:ext cx="720000" cy="1200876"/>
          </a:xfrm>
          <a:prstGeom prst="rect">
            <a:avLst/>
          </a:prstGeom>
          <a:noFill/>
          <a:ln>
            <a:noFill/>
          </a:ln>
        </p:spPr>
      </p:pic>
      <p:sp>
        <p:nvSpPr>
          <p:cNvPr id="29" name="Google Shape;29;p4"/>
          <p:cNvSpPr/>
          <p:nvPr/>
        </p:nvSpPr>
        <p:spPr>
          <a:xfrm>
            <a:off x="7346175" y="-10693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802850" y="35761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31" name="Google Shape;31;p4"/>
          <p:cNvSpPr/>
          <p:nvPr/>
        </p:nvSpPr>
        <p:spPr>
          <a:xfrm>
            <a:off x="2756350" y="4744424"/>
            <a:ext cx="596861" cy="726474"/>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8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8587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988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785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8"/>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8"/>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609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024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9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36526"/>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1" y="717552"/>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870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1"/>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70"/>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050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32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13213" y="1300063"/>
            <a:ext cx="4674300" cy="16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sz="9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 name="Google Shape;61;p9"/>
          <p:cNvSpPr txBox="1">
            <a:spLocks noGrp="1"/>
          </p:cNvSpPr>
          <p:nvPr>
            <p:ph type="subTitle" idx="1"/>
          </p:nvPr>
        </p:nvSpPr>
        <p:spPr>
          <a:xfrm>
            <a:off x="713284" y="3053536"/>
            <a:ext cx="4674300" cy="789900"/>
          </a:xfrm>
          <a:prstGeom prst="rect">
            <a:avLst/>
          </a:prstGeom>
          <a:solidFill>
            <a:schemeClr val="lt1"/>
          </a:solidFill>
          <a:ln>
            <a:noFill/>
          </a:ln>
          <a:effectLst>
            <a:outerShdw blurRad="128588"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p:nvPr/>
        </p:nvSpPr>
        <p:spPr>
          <a:xfrm rot="5400000">
            <a:off x="624277" y="132228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63" name="Google Shape;63;p9"/>
          <p:cNvGrpSpPr/>
          <p:nvPr/>
        </p:nvGrpSpPr>
        <p:grpSpPr>
          <a:xfrm>
            <a:off x="-117885" y="1582286"/>
            <a:ext cx="596829" cy="596829"/>
            <a:chOff x="6357825" y="1432425"/>
            <a:chExt cx="462300" cy="462300"/>
          </a:xfrm>
        </p:grpSpPr>
        <p:sp>
          <p:nvSpPr>
            <p:cNvPr id="64" name="Google Shape;64;p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65" name="Google Shape;65;p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0"/>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0"/>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19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720000"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3343071"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720000"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343071"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966149"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6"/>
          </p:nvPr>
        </p:nvSpPr>
        <p:spPr>
          <a:xfrm>
            <a:off x="5966149"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7" hasCustomPrompt="1"/>
          </p:nvPr>
        </p:nvSpPr>
        <p:spPr>
          <a:xfrm>
            <a:off x="720000"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720000"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9" hasCustomPrompt="1"/>
          </p:nvPr>
        </p:nvSpPr>
        <p:spPr>
          <a:xfrm>
            <a:off x="3343071"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3" hasCustomPrompt="1"/>
          </p:nvPr>
        </p:nvSpPr>
        <p:spPr>
          <a:xfrm>
            <a:off x="3343071"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14" hasCustomPrompt="1"/>
          </p:nvPr>
        </p:nvSpPr>
        <p:spPr>
          <a:xfrm>
            <a:off x="5966149"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5966149"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20000"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3343071"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5966149"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720000"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3343071"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5966149"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2">
            <a:alphaModFix/>
          </a:blip>
          <a:stretch>
            <a:fillRect/>
          </a:stretch>
        </p:blipFill>
        <p:spPr>
          <a:xfrm rot="-6592338">
            <a:off x="8001025" y="535412"/>
            <a:ext cx="1868751" cy="1040274"/>
          </a:xfrm>
          <a:prstGeom prst="rect">
            <a:avLst/>
          </a:prstGeom>
          <a:noFill/>
          <a:ln>
            <a:noFill/>
          </a:ln>
        </p:spPr>
      </p:pic>
      <p:sp>
        <p:nvSpPr>
          <p:cNvPr id="94" name="Google Shape;94;p13"/>
          <p:cNvSpPr/>
          <p:nvPr/>
        </p:nvSpPr>
        <p:spPr>
          <a:xfrm rot="-4617226">
            <a:off x="43555" y="472208"/>
            <a:ext cx="539636" cy="518316"/>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453450" y="3116199"/>
            <a:ext cx="524216" cy="48480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5400000">
            <a:off x="8909252" y="390791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97" name="Google Shape;97;p13"/>
          <p:cNvSpPr/>
          <p:nvPr/>
        </p:nvSpPr>
        <p:spPr>
          <a:xfrm rot="5400000">
            <a:off x="624277" y="10566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98" name="Google Shape;98;p13"/>
          <p:cNvPicPr preferRelativeResize="0"/>
          <p:nvPr/>
        </p:nvPicPr>
        <p:blipFill>
          <a:blip r:embed="rId3">
            <a:alphaModFix/>
          </a:blip>
          <a:stretch>
            <a:fillRect/>
          </a:stretch>
        </p:blipFill>
        <p:spPr>
          <a:xfrm rot="-1530761">
            <a:off x="-682830" y="2753629"/>
            <a:ext cx="1373134" cy="132461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2"/>
          <p:cNvSpPr txBox="1">
            <a:spLocks noGrp="1"/>
          </p:cNvSpPr>
          <p:nvPr>
            <p:ph type="subTitle" idx="1"/>
          </p:nvPr>
        </p:nvSpPr>
        <p:spPr>
          <a:xfrm>
            <a:off x="4221315"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2"/>
          <p:cNvSpPr txBox="1">
            <a:spLocks noGrp="1"/>
          </p:cNvSpPr>
          <p:nvPr>
            <p:ph type="subTitle" idx="2"/>
          </p:nvPr>
        </p:nvSpPr>
        <p:spPr>
          <a:xfrm>
            <a:off x="720000"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2"/>
          <p:cNvSpPr/>
          <p:nvPr/>
        </p:nvSpPr>
        <p:spPr>
          <a:xfrm>
            <a:off x="321175" y="450538"/>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8" name="Google Shape;158;p22"/>
          <p:cNvSpPr/>
          <p:nvPr/>
        </p:nvSpPr>
        <p:spPr>
          <a:xfrm rot="-5400000">
            <a:off x="659365" y="19598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9" name="Google Shape;159;p22"/>
          <p:cNvSpPr/>
          <p:nvPr/>
        </p:nvSpPr>
        <p:spPr>
          <a:xfrm>
            <a:off x="8484625" y="3102076"/>
            <a:ext cx="536624" cy="463327"/>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rot="-5400000">
            <a:off x="8376915" y="387611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2"/>
        <p:cNvGrpSpPr/>
        <p:nvPr/>
      </p:nvGrpSpPr>
      <p:grpSpPr>
        <a:xfrm>
          <a:off x="0" y="0"/>
          <a:ext cx="0" cy="0"/>
          <a:chOff x="0" y="0"/>
          <a:chExt cx="0" cy="0"/>
        </a:xfrm>
      </p:grpSpPr>
      <p:pic>
        <p:nvPicPr>
          <p:cNvPr id="233" name="Google Shape;233;p28"/>
          <p:cNvPicPr preferRelativeResize="0"/>
          <p:nvPr/>
        </p:nvPicPr>
        <p:blipFill>
          <a:blip r:embed="rId2">
            <a:alphaModFix/>
          </a:blip>
          <a:stretch>
            <a:fillRect/>
          </a:stretch>
        </p:blipFill>
        <p:spPr>
          <a:xfrm>
            <a:off x="5739639" y="2847375"/>
            <a:ext cx="1568299" cy="1512875"/>
          </a:xfrm>
          <a:prstGeom prst="rect">
            <a:avLst/>
          </a:prstGeom>
          <a:noFill/>
          <a:ln>
            <a:noFill/>
          </a:ln>
        </p:spPr>
      </p:pic>
      <p:pic>
        <p:nvPicPr>
          <p:cNvPr id="234" name="Google Shape;234;p28"/>
          <p:cNvPicPr preferRelativeResize="0"/>
          <p:nvPr/>
        </p:nvPicPr>
        <p:blipFill>
          <a:blip r:embed="rId3">
            <a:alphaModFix/>
          </a:blip>
          <a:stretch>
            <a:fillRect/>
          </a:stretch>
        </p:blipFill>
        <p:spPr>
          <a:xfrm rot="605558">
            <a:off x="6910767" y="3377061"/>
            <a:ext cx="1690667" cy="1630924"/>
          </a:xfrm>
          <a:prstGeom prst="rect">
            <a:avLst/>
          </a:prstGeom>
          <a:noFill/>
          <a:ln>
            <a:noFill/>
          </a:ln>
        </p:spPr>
      </p:pic>
      <p:sp>
        <p:nvSpPr>
          <p:cNvPr id="235" name="Google Shape;235;p28"/>
          <p:cNvSpPr/>
          <p:nvPr/>
        </p:nvSpPr>
        <p:spPr>
          <a:xfrm>
            <a:off x="6356900" y="45501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6" name="Google Shape;236;p28"/>
          <p:cNvSpPr/>
          <p:nvPr/>
        </p:nvSpPr>
        <p:spPr>
          <a:xfrm rot="-2700000">
            <a:off x="7414622" y="302695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37" name="Google Shape;237;p28"/>
          <p:cNvGrpSpPr/>
          <p:nvPr/>
        </p:nvGrpSpPr>
        <p:grpSpPr>
          <a:xfrm>
            <a:off x="5349106" y="4261268"/>
            <a:ext cx="492673" cy="492673"/>
            <a:chOff x="6357825" y="1432425"/>
            <a:chExt cx="462300" cy="462300"/>
          </a:xfrm>
        </p:grpSpPr>
        <p:sp>
          <p:nvSpPr>
            <p:cNvPr id="238" name="Google Shape;238;p28"/>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9" name="Google Shape;239;p28"/>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0" name="Google Shape;240;p28"/>
          <p:cNvSpPr/>
          <p:nvPr/>
        </p:nvSpPr>
        <p:spPr>
          <a:xfrm rot="-1800190">
            <a:off x="8297995" y="2859449"/>
            <a:ext cx="718131" cy="300923"/>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41" name="Google Shape;241;p28"/>
          <p:cNvPicPr preferRelativeResize="0"/>
          <p:nvPr/>
        </p:nvPicPr>
        <p:blipFill rotWithShape="1">
          <a:blip r:embed="rId4">
            <a:alphaModFix/>
          </a:blip>
          <a:srcRect/>
          <a:stretch/>
        </p:blipFill>
        <p:spPr>
          <a:xfrm>
            <a:off x="7629200" y="1907025"/>
            <a:ext cx="974749" cy="940351"/>
          </a:xfrm>
          <a:prstGeom prst="rect">
            <a:avLst/>
          </a:prstGeom>
          <a:noFill/>
          <a:ln>
            <a:noFill/>
          </a:ln>
        </p:spPr>
      </p:pic>
      <p:sp>
        <p:nvSpPr>
          <p:cNvPr id="242" name="Google Shape;242;p28"/>
          <p:cNvSpPr/>
          <p:nvPr/>
        </p:nvSpPr>
        <p:spPr>
          <a:xfrm>
            <a:off x="6885127" y="2100324"/>
            <a:ext cx="492677" cy="599677"/>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656364" y="4182662"/>
            <a:ext cx="177600" cy="177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4" name="Google Shape;244;p28"/>
          <p:cNvSpPr/>
          <p:nvPr/>
        </p:nvSpPr>
        <p:spPr>
          <a:xfrm>
            <a:off x="406875" y="16060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5" name="Google Shape;245;p28"/>
          <p:cNvSpPr/>
          <p:nvPr/>
        </p:nvSpPr>
        <p:spPr>
          <a:xfrm rot="-2700000">
            <a:off x="192297" y="243317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46" name="Google Shape;246;p28"/>
          <p:cNvGrpSpPr/>
          <p:nvPr/>
        </p:nvGrpSpPr>
        <p:grpSpPr>
          <a:xfrm rot="5400000">
            <a:off x="-189960" y="359486"/>
            <a:ext cx="596829" cy="596829"/>
            <a:chOff x="6357825" y="1432425"/>
            <a:chExt cx="462300" cy="462300"/>
          </a:xfrm>
        </p:grpSpPr>
        <p:sp>
          <p:nvSpPr>
            <p:cNvPr id="247" name="Google Shape;247;p28"/>
            <p:cNvSpPr/>
            <p:nvPr/>
          </p:nvSpPr>
          <p:spPr>
            <a:xfrm>
              <a:off x="6357825" y="15086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8" name="Google Shape;248;p28"/>
            <p:cNvSpPr/>
            <p:nvPr/>
          </p:nvSpPr>
          <p:spPr>
            <a:xfrm>
              <a:off x="6434025" y="14324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9" name="Google Shape;249;p28"/>
          <p:cNvSpPr/>
          <p:nvPr/>
        </p:nvSpPr>
        <p:spPr>
          <a:xfrm rot="-3600000">
            <a:off x="823925" y="214056"/>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0" name="Google Shape;250;p28"/>
          <p:cNvSpPr/>
          <p:nvPr/>
        </p:nvSpPr>
        <p:spPr>
          <a:xfrm>
            <a:off x="1445950" y="1092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1"/>
        <p:cNvGrpSpPr/>
        <p:nvPr/>
      </p:nvGrpSpPr>
      <p:grpSpPr>
        <a:xfrm>
          <a:off x="0" y="0"/>
          <a:ext cx="0" cy="0"/>
          <a:chOff x="0" y="0"/>
          <a:chExt cx="0" cy="0"/>
        </a:xfrm>
      </p:grpSpPr>
      <p:pic>
        <p:nvPicPr>
          <p:cNvPr id="252" name="Google Shape;252;p29"/>
          <p:cNvPicPr preferRelativeResize="0"/>
          <p:nvPr/>
        </p:nvPicPr>
        <p:blipFill>
          <a:blip r:embed="rId2">
            <a:alphaModFix/>
          </a:blip>
          <a:stretch>
            <a:fillRect/>
          </a:stretch>
        </p:blipFill>
        <p:spPr>
          <a:xfrm rot="-1941841">
            <a:off x="505885" y="1460269"/>
            <a:ext cx="1680898" cy="1621507"/>
          </a:xfrm>
          <a:prstGeom prst="rect">
            <a:avLst/>
          </a:prstGeom>
          <a:noFill/>
          <a:ln>
            <a:noFill/>
          </a:ln>
        </p:spPr>
      </p:pic>
      <p:sp>
        <p:nvSpPr>
          <p:cNvPr id="253" name="Google Shape;253;p29"/>
          <p:cNvSpPr/>
          <p:nvPr/>
        </p:nvSpPr>
        <p:spPr>
          <a:xfrm>
            <a:off x="357675" y="28430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54" name="Google Shape;254;p29"/>
          <p:cNvPicPr preferRelativeResize="0"/>
          <p:nvPr/>
        </p:nvPicPr>
        <p:blipFill>
          <a:blip r:embed="rId3">
            <a:alphaModFix/>
          </a:blip>
          <a:stretch>
            <a:fillRect/>
          </a:stretch>
        </p:blipFill>
        <p:spPr>
          <a:xfrm>
            <a:off x="2262162" y="3306774"/>
            <a:ext cx="1680900" cy="1621501"/>
          </a:xfrm>
          <a:prstGeom prst="rect">
            <a:avLst/>
          </a:prstGeom>
          <a:noFill/>
          <a:ln>
            <a:noFill/>
          </a:ln>
        </p:spPr>
      </p:pic>
      <p:sp>
        <p:nvSpPr>
          <p:cNvPr id="255" name="Google Shape;255;p29"/>
          <p:cNvSpPr/>
          <p:nvPr/>
        </p:nvSpPr>
        <p:spPr>
          <a:xfrm rot="-3400441">
            <a:off x="184473" y="189274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29"/>
          <p:cNvPicPr preferRelativeResize="0"/>
          <p:nvPr/>
        </p:nvPicPr>
        <p:blipFill>
          <a:blip r:embed="rId4">
            <a:alphaModFix/>
          </a:blip>
          <a:stretch>
            <a:fillRect/>
          </a:stretch>
        </p:blipFill>
        <p:spPr>
          <a:xfrm>
            <a:off x="111329" y="2454150"/>
            <a:ext cx="2788448" cy="1552259"/>
          </a:xfrm>
          <a:prstGeom prst="rect">
            <a:avLst/>
          </a:prstGeom>
          <a:noFill/>
          <a:ln>
            <a:noFill/>
          </a:ln>
        </p:spPr>
      </p:pic>
      <p:sp>
        <p:nvSpPr>
          <p:cNvPr id="257" name="Google Shape;257;p29"/>
          <p:cNvSpPr/>
          <p:nvPr/>
        </p:nvSpPr>
        <p:spPr>
          <a:xfrm rot="5400000">
            <a:off x="3589400" y="3437800"/>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229225" y="2217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9" name="Google Shape;259;p29"/>
          <p:cNvSpPr/>
          <p:nvPr/>
        </p:nvSpPr>
        <p:spPr>
          <a:xfrm rot="-2700000">
            <a:off x="2574547" y="218212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0" name="Google Shape;260;p29"/>
          <p:cNvSpPr/>
          <p:nvPr/>
        </p:nvSpPr>
        <p:spPr>
          <a:xfrm rot="-3600000">
            <a:off x="762075" y="3680956"/>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1" name="Google Shape;261;p29"/>
          <p:cNvSpPr/>
          <p:nvPr/>
        </p:nvSpPr>
        <p:spPr>
          <a:xfrm>
            <a:off x="979825" y="45465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2025/2/27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7169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Orbitron Medium"/>
              <a:buNone/>
              <a:defRPr sz="3300">
                <a:solidFill>
                  <a:schemeClr val="dk1"/>
                </a:solidFill>
                <a:latin typeface="Orbitron Medium"/>
                <a:ea typeface="Orbitron Medium"/>
                <a:cs typeface="Orbitron Medium"/>
                <a:sym typeface="Orbitron Medium"/>
              </a:defRPr>
            </a:lvl1pPr>
            <a:lvl2pPr lvl="1"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2pPr>
            <a:lvl3pPr lvl="2"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3pPr>
            <a:lvl4pPr lvl="3"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4pPr>
            <a:lvl5pPr lvl="4"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5pPr>
            <a:lvl6pPr lvl="5"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6pPr>
            <a:lvl7pPr lvl="6"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7pPr>
            <a:lvl8pPr lvl="7"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8pPr>
            <a:lvl9pPr lvl="8"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1pPr>
            <a:lvl2pPr marL="914400" lvl="1"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2pPr>
            <a:lvl3pPr marL="1371600" lvl="2"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3pPr>
            <a:lvl4pPr marL="1828800" lvl="3"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4pPr>
            <a:lvl5pPr marL="2286000" lvl="4"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5pPr>
            <a:lvl6pPr marL="2743200" lvl="5"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6pPr>
            <a:lvl7pPr marL="3200400" lvl="6"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7pPr>
            <a:lvl8pPr marL="3657600" lvl="7"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8pPr>
            <a:lvl9pPr marL="4114800" lvl="8"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5" r:id="rId3"/>
    <p:sldLayoutId id="2147483658" r:id="rId4"/>
    <p:sldLayoutId id="2147483659" r:id="rId5"/>
    <p:sldLayoutId id="2147483668" r:id="rId6"/>
    <p:sldLayoutId id="2147483674" r:id="rId7"/>
    <p:sldLayoutId id="214748367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2025/2/27</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5851787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7"/>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1562100" y="3178177"/>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7"/>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68628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hyperlink" Target="https://tailieugiaovien.edu.vn/subject_lesson/toan-9/" TargetMode="Externa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pic>
        <p:nvPicPr>
          <p:cNvPr id="26" name="Google Shape;277;p33"/>
          <p:cNvPicPr preferRelativeResize="0"/>
          <p:nvPr/>
        </p:nvPicPr>
        <p:blipFill rotWithShape="1">
          <a:blip r:embed="rId3">
            <a:alphaModFix/>
          </a:blip>
          <a:srcRect/>
          <a:stretch/>
        </p:blipFill>
        <p:spPr>
          <a:xfrm>
            <a:off x="-800875" y="-231138"/>
            <a:ext cx="1509785" cy="1430106"/>
          </a:xfrm>
          <a:prstGeom prst="rect">
            <a:avLst/>
          </a:prstGeom>
          <a:noFill/>
          <a:ln>
            <a:noFill/>
          </a:ln>
        </p:spPr>
      </p:pic>
      <p:pic>
        <p:nvPicPr>
          <p:cNvPr id="37" name="Google Shape;368;p39"/>
          <p:cNvPicPr preferRelativeResize="0"/>
          <p:nvPr/>
        </p:nvPicPr>
        <p:blipFill>
          <a:blip r:embed="rId4">
            <a:alphaModFix/>
          </a:blip>
          <a:stretch>
            <a:fillRect/>
          </a:stretch>
        </p:blipFill>
        <p:spPr>
          <a:xfrm>
            <a:off x="8583466" y="3991555"/>
            <a:ext cx="1343358" cy="1234255"/>
          </a:xfrm>
          <a:prstGeom prst="rect">
            <a:avLst/>
          </a:prstGeom>
          <a:noFill/>
          <a:ln>
            <a:noFill/>
          </a:ln>
        </p:spPr>
      </p:pic>
      <p:sp>
        <p:nvSpPr>
          <p:cNvPr id="2" name="Title 2">
            <a:extLst>
              <a:ext uri="{FF2B5EF4-FFF2-40B4-BE49-F238E27FC236}">
                <a16:creationId xmlns:a16="http://schemas.microsoft.com/office/drawing/2014/main" id="{0A4B8547-68DB-AE50-F906-383087B644B8}"/>
              </a:ext>
            </a:extLst>
          </p:cNvPr>
          <p:cNvSpPr>
            <a:spLocks noGrp="1"/>
          </p:cNvSpPr>
          <p:nvPr>
            <p:ph type="title"/>
          </p:nvPr>
        </p:nvSpPr>
        <p:spPr>
          <a:xfrm>
            <a:off x="720000" y="224314"/>
            <a:ext cx="7704000" cy="592200"/>
          </a:xfrm>
        </p:spPr>
        <p:txBody>
          <a:bodyPr/>
          <a:lstStyle/>
          <a:p>
            <a:pPr algn="ctr"/>
            <a:r>
              <a:rPr lang="en-US" sz="3600" b="1" dirty="0" err="1">
                <a:solidFill>
                  <a:schemeClr val="accent1">
                    <a:lumMod val="50000"/>
                  </a:schemeClr>
                </a:solidFill>
                <a:latin typeface="+mj-lt"/>
              </a:rPr>
              <a:t>KHỞI</a:t>
            </a:r>
            <a:r>
              <a:rPr lang="en-US" sz="3600" b="1" dirty="0">
                <a:solidFill>
                  <a:schemeClr val="accent1">
                    <a:lumMod val="50000"/>
                  </a:schemeClr>
                </a:solidFill>
                <a:latin typeface="+mj-lt"/>
              </a:rPr>
              <a:t> </a:t>
            </a:r>
            <a:r>
              <a:rPr lang="en-US" sz="3600" b="1" dirty="0" err="1">
                <a:solidFill>
                  <a:schemeClr val="accent1">
                    <a:lumMod val="50000"/>
                  </a:schemeClr>
                </a:solidFill>
                <a:latin typeface="+mj-lt"/>
              </a:rPr>
              <a:t>ĐỘNG</a:t>
            </a:r>
            <a:endParaRPr lang="en-US" sz="3600" b="1" dirty="0">
              <a:solidFill>
                <a:schemeClr val="accent1">
                  <a:lumMod val="50000"/>
                </a:schemeClr>
              </a:solidFill>
              <a:latin typeface="+mj-lt"/>
            </a:endParaRPr>
          </a:p>
        </p:txBody>
      </p:sp>
      <p:pic>
        <p:nvPicPr>
          <p:cNvPr id="3" name="Picture 2">
            <a:extLst>
              <a:ext uri="{FF2B5EF4-FFF2-40B4-BE49-F238E27FC236}">
                <a16:creationId xmlns:a16="http://schemas.microsoft.com/office/drawing/2014/main" id="{09C6B5FB-F4D7-CA5E-9DE4-C2BA20F07F71}"/>
              </a:ext>
            </a:extLst>
          </p:cNvPr>
          <p:cNvPicPr>
            <a:picLocks noChangeAspect="1"/>
          </p:cNvPicPr>
          <p:nvPr/>
        </p:nvPicPr>
        <p:blipFill>
          <a:blip r:embed="rId5">
            <a:clrChange>
              <a:clrFrom>
                <a:srgbClr val="FFFFFF"/>
              </a:clrFrom>
              <a:clrTo>
                <a:srgbClr val="FFFFFF">
                  <a:alpha val="0"/>
                </a:srgbClr>
              </a:clrTo>
            </a:clrChange>
          </a:blip>
          <a:srcRect t="50000" b="14074"/>
          <a:stretch/>
        </p:blipFill>
        <p:spPr>
          <a:xfrm>
            <a:off x="1280402" y="1937657"/>
            <a:ext cx="6583196" cy="2307771"/>
          </a:xfrm>
          <a:prstGeom prst="rect">
            <a:avLst/>
          </a:prstGeom>
        </p:spPr>
      </p:pic>
      <p:sp>
        <p:nvSpPr>
          <p:cNvPr id="5" name="TextBox 4">
            <a:extLst>
              <a:ext uri="{FF2B5EF4-FFF2-40B4-BE49-F238E27FC236}">
                <a16:creationId xmlns:a16="http://schemas.microsoft.com/office/drawing/2014/main" id="{05D27CBD-1E5C-B6DD-C1EE-BD180A5055FD}"/>
              </a:ext>
            </a:extLst>
          </p:cNvPr>
          <p:cNvSpPr txBox="1"/>
          <p:nvPr/>
        </p:nvSpPr>
        <p:spPr>
          <a:xfrm>
            <a:off x="1280402" y="897755"/>
            <a:ext cx="6583196" cy="958660"/>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da-DK" sz="2000" dirty="0">
                <a:solidFill>
                  <a:srgbClr val="000000"/>
                </a:solidFill>
                <a:effectLst/>
                <a:latin typeface="+mj-lt"/>
                <a:ea typeface="Calibri" panose="020F0502020204030204" pitchFamily="34" charset="0"/>
                <a:cs typeface="Times New Roman" panose="02020603050405020304" pitchFamily="18" charset="0"/>
              </a:rPr>
              <a:t>Ở tiểu học, ta đã nhận biết được một số đồ vật có dạng hình trụ như ở Hình 1.</a:t>
            </a:r>
            <a:endParaRPr lang="en-US" sz="2000" dirty="0">
              <a:effectLst/>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960EBE5-18C0-52CF-BA01-62A6AC626AB2}"/>
              </a:ext>
            </a:extLst>
          </p:cNvPr>
          <p:cNvSpPr/>
          <p:nvPr/>
        </p:nvSpPr>
        <p:spPr>
          <a:xfrm>
            <a:off x="2024743" y="4245428"/>
            <a:ext cx="5268686" cy="67375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Hình</a:t>
            </a:r>
            <a:r>
              <a:rPr lang="en-US" sz="2000" dirty="0">
                <a:solidFill>
                  <a:schemeClr val="tx1"/>
                </a:solidFill>
              </a:rPr>
              <a:t> </a:t>
            </a:r>
            <a:r>
              <a:rPr lang="en-US" sz="2000" dirty="0" err="1">
                <a:solidFill>
                  <a:schemeClr val="tx1"/>
                </a:solidFill>
              </a:rPr>
              <a:t>trụ</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những</a:t>
            </a:r>
            <a:r>
              <a:rPr lang="en-US" sz="2000" dirty="0">
                <a:solidFill>
                  <a:schemeClr val="tx1"/>
                </a:solidFill>
              </a:rPr>
              <a:t> </a:t>
            </a:r>
            <a:r>
              <a:rPr lang="en-US" sz="2000" dirty="0" err="1">
                <a:solidFill>
                  <a:schemeClr val="tx1"/>
                </a:solidFill>
              </a:rPr>
              <a:t>đặc</a:t>
            </a:r>
            <a:r>
              <a:rPr lang="en-US" sz="2000" dirty="0">
                <a:solidFill>
                  <a:schemeClr val="tx1"/>
                </a:solidFill>
              </a:rPr>
              <a:t> </a:t>
            </a:r>
            <a:r>
              <a:rPr lang="en-US" sz="2000" dirty="0" err="1">
                <a:solidFill>
                  <a:schemeClr val="tx1"/>
                </a:solidFill>
              </a:rPr>
              <a:t>điểm</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CF6F2BB0-94AE-B40C-0CE6-27706457E56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C22270DE-3C48-95F2-2BED-BABCEE1B869C}"/>
              </a:ext>
            </a:extLst>
          </p:cNvPr>
          <p:cNvSpPr txBox="1"/>
          <p:nvPr/>
        </p:nvSpPr>
        <p:spPr>
          <a:xfrm>
            <a:off x="320456" y="709584"/>
            <a:ext cx="8503081" cy="958660"/>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HĐ2</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quan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sát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5 </a:t>
            </a:r>
            <a:r>
              <a:rPr lang="en-US" sz="2000" kern="1200" dirty="0" err="1">
                <a:solidFill>
                  <a:sysClr val="windowText" lastClr="000000"/>
                </a:solidFill>
                <a:latin typeface="Arial" panose="020B0604020202020204" pitchFamily="34" charset="0"/>
                <a:ea typeface="+mn-ea"/>
                <a:cs typeface="Arial" panose="020B0604020202020204" pitchFamily="34" charset="0"/>
              </a:rPr>
              <a:t>rồi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thực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theo</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từng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bước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đã</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nêu</a:t>
            </a:r>
            <a:r>
              <a:rPr lang="en-US" sz="2000" kern="1200" dirty="0">
                <a:solidFill>
                  <a:sysClr val="windowText" lastClr="000000"/>
                </a:solidFill>
                <a:latin typeface="Arial" panose="020B0604020202020204" pitchFamily="34" charset="0"/>
                <a:ea typeface="+mn-ea"/>
                <a:cs typeface="Arial" panose="020B0604020202020204" pitchFamily="34" charset="0"/>
              </a:rPr>
              <a:t> ở </a:t>
            </a:r>
            <a:r>
              <a:rPr lang="en-US" sz="2000" kern="1200" dirty="0" err="1">
                <a:solidFill>
                  <a:sysClr val="windowText" lastClr="000000"/>
                </a:solidFill>
                <a:latin typeface="Arial" panose="020B0604020202020204" pitchFamily="34" charset="0"/>
                <a:ea typeface="+mn-ea"/>
                <a:cs typeface="Arial" panose="020B0604020202020204" pitchFamily="34" charset="0"/>
              </a:rPr>
              <a:t>các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phần</a:t>
            </a:r>
            <a:r>
              <a:rPr lang="en-US" sz="2000" kern="1200" dirty="0">
                <a:solidFill>
                  <a:sysClr val="windowText" lastClr="000000"/>
                </a:solidFill>
                <a:latin typeface="Arial" panose="020B0604020202020204" pitchFamily="34" charset="0"/>
                <a:ea typeface="+mn-ea"/>
                <a:cs typeface="Arial" panose="020B0604020202020204" pitchFamily="34" charset="0"/>
              </a:rPr>
              <a:t> c). </a:t>
            </a:r>
          </a:p>
        </p:txBody>
      </p:sp>
      <p:pic>
        <p:nvPicPr>
          <p:cNvPr id="11" name="Picture 10">
            <a:extLst>
              <a:ext uri="{FF2B5EF4-FFF2-40B4-BE49-F238E27FC236}">
                <a16:creationId xmlns:a16="http://schemas.microsoft.com/office/drawing/2014/main" id="{C2527DDE-DF49-6FB1-7461-92A735F0F634}"/>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C41504A1-DD81-A0D2-706E-FED8A79048D9}"/>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921F26EE-BE2D-FE8B-51CA-0038EC498EDB}"/>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6" name="Picture 5">
            <a:extLst>
              <a:ext uri="{FF2B5EF4-FFF2-40B4-BE49-F238E27FC236}">
                <a16:creationId xmlns:a16="http://schemas.microsoft.com/office/drawing/2014/main" id="{6CE322B7-07F1-961B-969D-A526CAE9906E}"/>
              </a:ext>
            </a:extLst>
          </p:cNvPr>
          <p:cNvPicPr>
            <a:picLocks noChangeAspect="1"/>
          </p:cNvPicPr>
          <p:nvPr/>
        </p:nvPicPr>
        <p:blipFill>
          <a:blip r:embed="rId5">
            <a:clrChange>
              <a:clrFrom>
                <a:srgbClr val="F3ECE4"/>
              </a:clrFrom>
              <a:clrTo>
                <a:srgbClr val="F3ECE4">
                  <a:alpha val="0"/>
                </a:srgbClr>
              </a:clrTo>
            </a:clrChange>
          </a:blip>
          <a:stretch>
            <a:fillRect/>
          </a:stretch>
        </p:blipFill>
        <p:spPr>
          <a:xfrm>
            <a:off x="1234146" y="1880832"/>
            <a:ext cx="6675699" cy="3109229"/>
          </a:xfrm>
          <a:prstGeom prst="rect">
            <a:avLst/>
          </a:prstGeom>
        </p:spPr>
      </p:pic>
    </p:spTree>
    <p:extLst>
      <p:ext uri="{BB962C8B-B14F-4D97-AF65-F5344CB8AC3E}">
        <p14:creationId xmlns:p14="http://schemas.microsoft.com/office/powerpoint/2010/main" val="685909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E3482931-C9B1-BBC0-9024-C20902510A6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F63AA07-92AE-04FF-AB7A-A6D5B27920A7}"/>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3B1A026A-B05A-48FD-101D-D3361BCBDE5F}"/>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66D7476A-51F9-2FD9-1076-7B152A68FA0A}"/>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5" name="TextBox 4">
            <a:extLst>
              <a:ext uri="{FF2B5EF4-FFF2-40B4-BE49-F238E27FC236}">
                <a16:creationId xmlns:a16="http://schemas.microsoft.com/office/drawing/2014/main" id="{11B67842-7092-97B7-4D4B-40E84796D6E6}"/>
              </a:ext>
            </a:extLst>
          </p:cNvPr>
          <p:cNvSpPr txBox="1"/>
          <p:nvPr/>
        </p:nvSpPr>
        <p:spPr>
          <a:xfrm>
            <a:off x="608661" y="692190"/>
            <a:ext cx="7959299" cy="958660"/>
          </a:xfrm>
          <a:prstGeom prst="rect">
            <a:avLst/>
          </a:prstGeom>
          <a:noFill/>
        </p:spPr>
        <p:txBody>
          <a:bodyPr wrap="square">
            <a:spAutoFit/>
          </a:bodyPr>
          <a:lstStyle/>
          <a:p>
            <a:pPr marL="0" marR="0" algn="just">
              <a:lnSpc>
                <a:spcPct val="150000"/>
              </a:lnSpc>
              <a:spcAft>
                <a:spcPts val="800"/>
              </a:spcAft>
            </a:pPr>
            <a:r>
              <a:rPr lang="da-DK" sz="2000" b="1" dirty="0">
                <a:effectLst/>
                <a:latin typeface="+mj-lt"/>
                <a:ea typeface="Calibri" panose="020F0502020204030204" pitchFamily="34" charset="0"/>
                <a:cs typeface="Times New Roman" panose="02020603050405020304" pitchFamily="18" charset="0"/>
              </a:rPr>
              <a:t>Cách tạo dựng hình trụ từ các hình tròn và hình chữ nhật gồm các bước sau:</a:t>
            </a:r>
            <a:endParaRPr lang="en-US" sz="2000" b="1"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147F271-E4EE-1E56-8D3A-B1F043733A78}"/>
              </a:ext>
            </a:extLst>
          </p:cNvPr>
          <p:cNvSpPr txBox="1"/>
          <p:nvPr/>
        </p:nvSpPr>
        <p:spPr>
          <a:xfrm>
            <a:off x="608661" y="1516567"/>
            <a:ext cx="7959299" cy="1881990"/>
          </a:xfrm>
          <a:prstGeom prst="rect">
            <a:avLst/>
          </a:prstGeom>
          <a:noFill/>
        </p:spPr>
        <p:txBody>
          <a:bodyPr wrap="square">
            <a:spAutoFit/>
          </a:bodyPr>
          <a:lstStyle/>
          <a:p>
            <a:pPr marL="285750" marR="0" indent="-28575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Calibri" panose="020F0502020204030204" pitchFamily="34" charset="0"/>
                <a:cs typeface="Times New Roman" panose="02020603050405020304" pitchFamily="18" charset="0"/>
              </a:rPr>
              <a:t>Bước 1</a:t>
            </a:r>
            <a:r>
              <a:rPr lang="da-DK" sz="2000" dirty="0">
                <a:solidFill>
                  <a:srgbClr val="FF0000"/>
                </a:solidFill>
                <a:effectLst/>
                <a:latin typeface="+mj-lt"/>
                <a:ea typeface="Calibri" panose="020F0502020204030204" pitchFamily="34" charset="0"/>
                <a:cs typeface="Times New Roman" panose="02020603050405020304" pitchFamily="18" charset="0"/>
              </a:rPr>
              <a:t>:</a:t>
            </a:r>
            <a:r>
              <a:rPr lang="da-DK" sz="2000" dirty="0">
                <a:effectLst/>
                <a:latin typeface="+mj-lt"/>
                <a:ea typeface="Calibri" panose="020F0502020204030204" pitchFamily="34" charset="0"/>
                <a:cs typeface="Times New Roman" panose="02020603050405020304" pitchFamily="18" charset="0"/>
              </a:rPr>
              <a:t> Tạo ra hai đáy của hình trụ, bằng cách vẽ trên giấy (hay bìa mỏng) hai hình tròn bằng nhau (tức là hai hình tròn có cùng bán kính, bằng bán kính đáy hình trụ đã định), rồi cắt rời chúng ra (như </a:t>
            </a:r>
            <a:r>
              <a:rPr lang="da-DK" sz="2000" i="1" dirty="0">
                <a:effectLst/>
                <a:latin typeface="+mj-lt"/>
                <a:ea typeface="Calibri" panose="020F0502020204030204" pitchFamily="34" charset="0"/>
                <a:cs typeface="Times New Roman" panose="02020603050405020304" pitchFamily="18" charset="0"/>
              </a:rPr>
              <a:t>Hình 4a</a:t>
            </a:r>
            <a:r>
              <a:rPr lang="da-DK" sz="2000" dirty="0">
                <a:effectLst/>
                <a:latin typeface="+mj-lt"/>
                <a:ea typeface="Calibri" panose="020F0502020204030204" pitchFamily="34" charset="0"/>
                <a:cs typeface="Times New Roman" panose="02020603050405020304" pitchFamily="18" charset="0"/>
              </a:rPr>
              <a:t> trang 93).</a:t>
            </a:r>
            <a:endParaRPr lang="en-US" sz="2000" dirty="0">
              <a:effectLst/>
              <a:latin typeface="+mj-lt"/>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BB8F7DE0-9573-6367-DB34-CCF8B3DFC82C}"/>
              </a:ext>
            </a:extLst>
          </p:cNvPr>
          <p:cNvPicPr>
            <a:picLocks noChangeAspect="1"/>
          </p:cNvPicPr>
          <p:nvPr/>
        </p:nvPicPr>
        <p:blipFill>
          <a:blip r:embed="rId5">
            <a:clrChange>
              <a:clrFrom>
                <a:srgbClr val="FFFFFF"/>
              </a:clrFrom>
              <a:clrTo>
                <a:srgbClr val="FFFFFF">
                  <a:alpha val="0"/>
                </a:srgbClr>
              </a:clrTo>
            </a:clrChange>
          </a:blip>
          <a:srcRect l="8047" t="14847" r="60424" b="66346"/>
          <a:stretch/>
        </p:blipFill>
        <p:spPr>
          <a:xfrm>
            <a:off x="3160814" y="3459539"/>
            <a:ext cx="2822372" cy="1522576"/>
          </a:xfrm>
          <a:prstGeom prst="rect">
            <a:avLst/>
          </a:prstGeom>
        </p:spPr>
      </p:pic>
    </p:spTree>
    <p:extLst>
      <p:ext uri="{BB962C8B-B14F-4D97-AF65-F5344CB8AC3E}">
        <p14:creationId xmlns:p14="http://schemas.microsoft.com/office/powerpoint/2010/main" val="169002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733B6097-DE87-0722-08CA-7BB9A2D5ABD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590A55C-D74C-6EEE-4241-440EEC0ED631}"/>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D5AE681A-1219-6671-0AF4-F7B9500F0CC9}"/>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12B813CB-DA09-7357-311F-8E31271846A2}"/>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8" name="TextBox 7">
            <a:extLst>
              <a:ext uri="{FF2B5EF4-FFF2-40B4-BE49-F238E27FC236}">
                <a16:creationId xmlns:a16="http://schemas.microsoft.com/office/drawing/2014/main" id="{327F7D09-1E95-3577-8A29-4E029FE9401E}"/>
              </a:ext>
            </a:extLst>
          </p:cNvPr>
          <p:cNvSpPr txBox="1"/>
          <p:nvPr/>
        </p:nvSpPr>
        <p:spPr>
          <a:xfrm>
            <a:off x="608663" y="707425"/>
            <a:ext cx="7959299"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da-DK" sz="2000" b="1" dirty="0">
                <a:solidFill>
                  <a:srgbClr val="FF0000"/>
                </a:solidFill>
              </a:rPr>
              <a:t>Bước 2: </a:t>
            </a:r>
            <a:r>
              <a:rPr lang="da-DK" sz="2000" dirty="0"/>
              <a:t>Tìm độ dài một cạnh của hình chữ nhật tạo nên mặt xung quanh của hình trụ, bằng cách dùng sợi dây mảnh, không dãn, để quấn quanh hình tròn đáy một vòng, đánh dấu đầu mút (như </a:t>
            </a:r>
            <a:r>
              <a:rPr lang="da-DK" sz="2000" i="1" dirty="0"/>
              <a:t>Hình 4b</a:t>
            </a:r>
            <a:r>
              <a:rPr lang="da-DK" sz="2000" dirty="0"/>
              <a:t> trang 93), rồi cắt dời đoạn dây đó. Độ dài đoạn dây đó chính là độ dài một cạnh của hình chữ nhật tạo nên mặt xung quanh của hình trụ (như </a:t>
            </a:r>
            <a:r>
              <a:rPr lang="da-DK" sz="2000" i="1" dirty="0"/>
              <a:t>Hình 4c</a:t>
            </a:r>
            <a:r>
              <a:rPr lang="da-DK" sz="2000" dirty="0"/>
              <a:t> trang 93).</a:t>
            </a:r>
            <a:endParaRPr lang="en-US" sz="2000" dirty="0"/>
          </a:p>
        </p:txBody>
      </p:sp>
      <p:pic>
        <p:nvPicPr>
          <p:cNvPr id="3" name="Picture 2">
            <a:extLst>
              <a:ext uri="{FF2B5EF4-FFF2-40B4-BE49-F238E27FC236}">
                <a16:creationId xmlns:a16="http://schemas.microsoft.com/office/drawing/2014/main" id="{997D0B95-E342-B8BC-62D7-D0BAFF38D395}"/>
              </a:ext>
            </a:extLst>
          </p:cNvPr>
          <p:cNvPicPr>
            <a:picLocks noChangeAspect="1"/>
          </p:cNvPicPr>
          <p:nvPr/>
        </p:nvPicPr>
        <p:blipFill>
          <a:blip r:embed="rId5">
            <a:clrChange>
              <a:clrFrom>
                <a:srgbClr val="FFFFFF"/>
              </a:clrFrom>
              <a:clrTo>
                <a:srgbClr val="FFFFFF">
                  <a:alpha val="0"/>
                </a:srgbClr>
              </a:clrTo>
            </a:clrChange>
          </a:blip>
          <a:srcRect l="37985" t="15187" r="4768" b="66007"/>
          <a:stretch/>
        </p:blipFill>
        <p:spPr>
          <a:xfrm>
            <a:off x="1869586" y="3446694"/>
            <a:ext cx="5437454" cy="1615520"/>
          </a:xfrm>
          <a:prstGeom prst="rect">
            <a:avLst/>
          </a:prstGeom>
        </p:spPr>
      </p:pic>
    </p:spTree>
    <p:extLst>
      <p:ext uri="{BB962C8B-B14F-4D97-AF65-F5344CB8AC3E}">
        <p14:creationId xmlns:p14="http://schemas.microsoft.com/office/powerpoint/2010/main" val="135950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8D934AE5-C49D-B1E5-9B2E-E921F08455E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BD68CF2-A076-A2B2-3DA9-8DEBFD65F189}"/>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AE420440-C8FA-054E-1CC6-92E105983049}"/>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AFBAE967-6A0B-2EA4-B903-8009F688BEBE}"/>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8" name="TextBox 7">
            <a:extLst>
              <a:ext uri="{FF2B5EF4-FFF2-40B4-BE49-F238E27FC236}">
                <a16:creationId xmlns:a16="http://schemas.microsoft.com/office/drawing/2014/main" id="{A80547D8-5E85-5338-E78D-EFA70855BA00}"/>
              </a:ext>
            </a:extLst>
          </p:cNvPr>
          <p:cNvSpPr txBox="1"/>
          <p:nvPr/>
        </p:nvSpPr>
        <p:spPr>
          <a:xfrm>
            <a:off x="608663" y="707425"/>
            <a:ext cx="7959299"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da-DK" sz="2000" b="1" dirty="0">
                <a:solidFill>
                  <a:srgbClr val="FF0000"/>
                </a:solidFill>
              </a:rPr>
              <a:t>Bước 3:</a:t>
            </a:r>
            <a:r>
              <a:rPr lang="da-DK" sz="2000" b="1" dirty="0"/>
              <a:t> </a:t>
            </a:r>
            <a:r>
              <a:rPr lang="da-DK" sz="2000" dirty="0"/>
              <a:t>Tạo dựng mặt xung quanh của hình trụ, bằng cách vẽ trên giấy (hay bìa mỏng) một hình chữ nhật, có chiều dài như đã tìm được ở Bước 2 và chiều rộng bằng chiều cao của hình trụ đã định, rồi cắt rời hình chữ nhật vừa vẽ ra (như </a:t>
            </a:r>
            <a:r>
              <a:rPr lang="da-DK" sz="2000" i="1" dirty="0"/>
              <a:t>Hình 5a</a:t>
            </a:r>
            <a:r>
              <a:rPr lang="da-DK" sz="2000" dirty="0"/>
              <a:t>, trang 93).</a:t>
            </a:r>
            <a:endParaRPr lang="en-US" sz="2000" dirty="0"/>
          </a:p>
        </p:txBody>
      </p:sp>
      <p:pic>
        <p:nvPicPr>
          <p:cNvPr id="6" name="Picture 5">
            <a:extLst>
              <a:ext uri="{FF2B5EF4-FFF2-40B4-BE49-F238E27FC236}">
                <a16:creationId xmlns:a16="http://schemas.microsoft.com/office/drawing/2014/main" id="{ECC90B11-EDF7-6EAE-629D-ABBC5D6ED760}"/>
              </a:ext>
            </a:extLst>
          </p:cNvPr>
          <p:cNvPicPr>
            <a:picLocks noChangeAspect="1"/>
          </p:cNvPicPr>
          <p:nvPr/>
        </p:nvPicPr>
        <p:blipFill>
          <a:blip r:embed="rId5">
            <a:clrChange>
              <a:clrFrom>
                <a:srgbClr val="F3ECE4"/>
              </a:clrFrom>
              <a:clrTo>
                <a:srgbClr val="F3ECE4">
                  <a:alpha val="0"/>
                </a:srgbClr>
              </a:clrTo>
            </a:clrChange>
          </a:blip>
          <a:stretch>
            <a:fillRect/>
          </a:stretch>
        </p:blipFill>
        <p:spPr>
          <a:xfrm>
            <a:off x="2736945" y="2660636"/>
            <a:ext cx="3670110" cy="2334970"/>
          </a:xfrm>
          <a:prstGeom prst="rect">
            <a:avLst/>
          </a:prstGeom>
        </p:spPr>
      </p:pic>
    </p:spTree>
    <p:extLst>
      <p:ext uri="{BB962C8B-B14F-4D97-AF65-F5344CB8AC3E}">
        <p14:creationId xmlns:p14="http://schemas.microsoft.com/office/powerpoint/2010/main" val="34190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B50693DD-E893-AE36-B706-B63D711E473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B550B75-616C-D846-05F9-908AB67E0049}"/>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F7999893-54D8-5AE9-87EE-8FB206F668CC}"/>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F3139B98-24D4-DA78-9FE3-B1D56124BD26}"/>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8" name="TextBox 7">
            <a:extLst>
              <a:ext uri="{FF2B5EF4-FFF2-40B4-BE49-F238E27FC236}">
                <a16:creationId xmlns:a16="http://schemas.microsoft.com/office/drawing/2014/main" id="{76DE59DA-2456-D3B6-97BD-BAC3F25DA0EB}"/>
              </a:ext>
            </a:extLst>
          </p:cNvPr>
          <p:cNvSpPr txBox="1"/>
          <p:nvPr/>
        </p:nvSpPr>
        <p:spPr>
          <a:xfrm>
            <a:off x="608663" y="849261"/>
            <a:ext cx="7959299"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da-DK" sz="2000" b="1" dirty="0"/>
              <a:t>Bước 4:</a:t>
            </a:r>
            <a:r>
              <a:rPr lang="da-DK" sz="2000" dirty="0"/>
              <a:t> Tạo dựng hình trụ bằng cách ghép (dán) hai đáy và mặt xung quanh đó lại với nhau (như </a:t>
            </a:r>
            <a:r>
              <a:rPr lang="da-DK" sz="2000" i="1" dirty="0"/>
              <a:t>Hình 5b</a:t>
            </a:r>
            <a:r>
              <a:rPr lang="da-DK" sz="2000" dirty="0"/>
              <a:t>, trang 93).</a:t>
            </a:r>
            <a:endParaRPr lang="en-US" sz="2000" dirty="0"/>
          </a:p>
        </p:txBody>
      </p:sp>
      <p:pic>
        <p:nvPicPr>
          <p:cNvPr id="3" name="Picture 2">
            <a:extLst>
              <a:ext uri="{FF2B5EF4-FFF2-40B4-BE49-F238E27FC236}">
                <a16:creationId xmlns:a16="http://schemas.microsoft.com/office/drawing/2014/main" id="{7E1EB27D-31BA-E414-FF69-A0C6CF28EBB1}"/>
              </a:ext>
            </a:extLst>
          </p:cNvPr>
          <p:cNvPicPr>
            <a:picLocks noChangeAspect="1"/>
          </p:cNvPicPr>
          <p:nvPr/>
        </p:nvPicPr>
        <p:blipFill>
          <a:blip r:embed="rId5">
            <a:clrChange>
              <a:clrFrom>
                <a:srgbClr val="FFFFFF"/>
              </a:clrFrom>
              <a:clrTo>
                <a:srgbClr val="FFFFFF">
                  <a:alpha val="0"/>
                </a:srgbClr>
              </a:clrTo>
            </a:clrChange>
          </a:blip>
          <a:srcRect l="63605" t="64850" r="13603" b="3297"/>
          <a:stretch/>
        </p:blipFill>
        <p:spPr>
          <a:xfrm>
            <a:off x="3234815" y="1645470"/>
            <a:ext cx="2674370" cy="3380219"/>
          </a:xfrm>
          <a:prstGeom prst="rect">
            <a:avLst/>
          </a:prstGeom>
        </p:spPr>
      </p:pic>
    </p:spTree>
    <p:extLst>
      <p:ext uri="{BB962C8B-B14F-4D97-AF65-F5344CB8AC3E}">
        <p14:creationId xmlns:p14="http://schemas.microsoft.com/office/powerpoint/2010/main" val="34138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14" name="TextBox 13"/>
          <p:cNvSpPr txBox="1"/>
          <p:nvPr/>
        </p:nvSpPr>
        <p:spPr>
          <a:xfrm>
            <a:off x="441374" y="233165"/>
            <a:ext cx="1245995" cy="4739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Ví</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kumimoji="0" lang="en-US" sz="2000" b="1" i="0" u="none" strike="noStrike" kern="0" cap="none" spc="0" normalizeH="0" baseline="0" noProof="0" dirty="0" err="1">
                <a:ln>
                  <a:noFill/>
                </a:ln>
                <a:solidFill>
                  <a:srgbClr val="FFFFFF"/>
                </a:solidFill>
                <a:effectLst/>
                <a:highlight>
                  <a:srgbClr val="CE4D8E"/>
                </a:highlight>
                <a:uLnTx/>
                <a:uFillTx/>
                <a:ea typeface="+mn-ea"/>
                <a:sym typeface="Arial"/>
              </a:rPr>
              <a:t>dụ</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 </a:t>
            </a:r>
            <a:r>
              <a:rPr lang="en-US" sz="2000" b="1" dirty="0">
                <a:solidFill>
                  <a:srgbClr val="FFFFFF"/>
                </a:solidFill>
                <a:highlight>
                  <a:srgbClr val="CE4D8E"/>
                </a:highlight>
                <a:ea typeface="+mn-ea"/>
              </a:rPr>
              <a:t>1</a:t>
            </a:r>
            <a:r>
              <a:rPr kumimoji="0" lang="en-US" sz="2000" b="1" i="0" u="none" strike="noStrike" kern="0" cap="none" spc="0" normalizeH="0" baseline="0" noProof="0" dirty="0">
                <a:ln>
                  <a:noFill/>
                </a:ln>
                <a:solidFill>
                  <a:srgbClr val="FFFFFF"/>
                </a:solidFill>
                <a:effectLst/>
                <a:highlight>
                  <a:srgbClr val="CE4D8E"/>
                </a:highlight>
                <a:uLnTx/>
                <a:uFillTx/>
                <a:ea typeface="+mn-ea"/>
                <a:sym typeface="Arial"/>
              </a:rPr>
              <a:t>:</a:t>
            </a:r>
            <a:endParaRPr lang="vi-VN" sz="2000" kern="1200" dirty="0">
              <a:solidFill>
                <a:sysClr val="windowText" lastClr="000000"/>
              </a:solidFill>
              <a:latin typeface="Arial" panose="020B0604020202020204" pitchFamily="34" charset="0"/>
              <a:ea typeface="+mn-ea"/>
              <a:cs typeface="Arial" panose="020B0604020202020204" pitchFamily="34" charset="0"/>
            </a:endParaRPr>
          </a:p>
        </p:txBody>
      </p:sp>
      <p:sp>
        <p:nvSpPr>
          <p:cNvPr id="13" name="Flowchart: Terminator 12"/>
          <p:cNvSpPr/>
          <p:nvPr/>
        </p:nvSpPr>
        <p:spPr>
          <a:xfrm>
            <a:off x="3037704" y="2275892"/>
            <a:ext cx="1092169" cy="47391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dirty="0" err="1"/>
              <a:t>Giải</a:t>
            </a:r>
            <a:r>
              <a:rPr lang="en-US" sz="2000" b="1" i="1" dirty="0"/>
              <a:t>:</a:t>
            </a:r>
          </a:p>
        </p:txBody>
      </p:sp>
      <p:pic>
        <p:nvPicPr>
          <p:cNvPr id="16" name="Google Shape;538;p49"/>
          <p:cNvPicPr preferRelativeResize="0"/>
          <p:nvPr/>
        </p:nvPicPr>
        <p:blipFill>
          <a:blip r:embed="rId3">
            <a:alphaModFix/>
          </a:blip>
          <a:stretch>
            <a:fillRect/>
          </a:stretch>
        </p:blipFill>
        <p:spPr>
          <a:xfrm rot="1297260">
            <a:off x="8001916" y="4582096"/>
            <a:ext cx="1259980" cy="598698"/>
          </a:xfrm>
          <a:prstGeom prst="rect">
            <a:avLst/>
          </a:prstGeom>
          <a:noFill/>
          <a:ln>
            <a:noFill/>
          </a:ln>
        </p:spPr>
      </p:pic>
      <p:pic>
        <p:nvPicPr>
          <p:cNvPr id="2" name="Picture 1">
            <a:extLst>
              <a:ext uri="{FF2B5EF4-FFF2-40B4-BE49-F238E27FC236}">
                <a16:creationId xmlns:a16="http://schemas.microsoft.com/office/drawing/2014/main" id="{FB8DFBD1-A535-5C3B-C2EA-0B1D636886C1}"/>
              </a:ext>
            </a:extLst>
          </p:cNvPr>
          <p:cNvPicPr>
            <a:picLocks noChangeAspect="1"/>
          </p:cNvPicPr>
          <p:nvPr/>
        </p:nvPicPr>
        <p:blipFill>
          <a:blip r:embed="rId4">
            <a:clrChange>
              <a:clrFrom>
                <a:srgbClr val="FFFFFF"/>
              </a:clrFrom>
              <a:clrTo>
                <a:srgbClr val="FFFFFF">
                  <a:alpha val="0"/>
                </a:srgbClr>
              </a:clrTo>
            </a:clrChange>
          </a:blip>
          <a:srcRect l="63605" t="64850" r="13603" b="3297"/>
          <a:stretch/>
        </p:blipFill>
        <p:spPr>
          <a:xfrm>
            <a:off x="6028256" y="1645314"/>
            <a:ext cx="2674370" cy="3380219"/>
          </a:xfrm>
          <a:prstGeom prst="rect">
            <a:avLst/>
          </a:prstGeom>
        </p:spPr>
      </p:pic>
      <p:sp>
        <p:nvSpPr>
          <p:cNvPr id="4" name="TextBox 3">
            <a:extLst>
              <a:ext uri="{FF2B5EF4-FFF2-40B4-BE49-F238E27FC236}">
                <a16:creationId xmlns:a16="http://schemas.microsoft.com/office/drawing/2014/main" id="{D79106F2-9608-EE74-47F5-3F82FD0CCAEB}"/>
              </a:ext>
            </a:extLst>
          </p:cNvPr>
          <p:cNvSpPr txBox="1"/>
          <p:nvPr/>
        </p:nvSpPr>
        <p:spPr>
          <a:xfrm>
            <a:off x="441374" y="662844"/>
            <a:ext cx="7959299" cy="1420325"/>
          </a:xfrm>
          <a:prstGeom prst="rect">
            <a:avLst/>
          </a:prstGeom>
          <a:noFill/>
        </p:spPr>
        <p:txBody>
          <a:bodyPr wrap="square">
            <a:spAutoFit/>
          </a:bodyPr>
          <a:lstStyle/>
          <a:p>
            <a:pPr algn="just">
              <a:lnSpc>
                <a:spcPct val="150000"/>
              </a:lnSpc>
            </a:pPr>
            <a:r>
              <a:rPr lang="en-US" sz="2000" dirty="0" err="1"/>
              <a:t>Đối</a:t>
            </a:r>
            <a:r>
              <a:rPr lang="en-US" sz="2000" dirty="0"/>
              <a:t> </a:t>
            </a:r>
            <a:r>
              <a:rPr lang="en-US" sz="2000" dirty="0" err="1"/>
              <a:t>với</a:t>
            </a:r>
            <a:r>
              <a:rPr lang="en-US" sz="2000" dirty="0"/>
              <a:t> </a:t>
            </a:r>
            <a:r>
              <a:rPr lang="en-US" sz="2000" dirty="0" err="1"/>
              <a:t>hình</a:t>
            </a:r>
            <a:r>
              <a:rPr lang="en-US" sz="2000" dirty="0"/>
              <a:t> </a:t>
            </a:r>
            <a:r>
              <a:rPr lang="en-US" sz="2000" dirty="0" err="1"/>
              <a:t>trụ</a:t>
            </a:r>
            <a:r>
              <a:rPr lang="en-US" sz="2000" dirty="0"/>
              <a:t> </a:t>
            </a:r>
            <a:r>
              <a:rPr lang="en-US" sz="2000" dirty="0" err="1"/>
              <a:t>nhận</a:t>
            </a:r>
            <a:r>
              <a:rPr lang="en-US" sz="2000" dirty="0"/>
              <a:t> </a:t>
            </a:r>
            <a:r>
              <a:rPr lang="en-US" sz="2000" dirty="0" err="1"/>
              <a:t>được</a:t>
            </a:r>
            <a:r>
              <a:rPr lang="en-US" sz="2000" dirty="0"/>
              <a:t> ở </a:t>
            </a:r>
            <a:r>
              <a:rPr lang="en-US" sz="2000" dirty="0" err="1"/>
              <a:t>Hoạt</a:t>
            </a:r>
            <a:r>
              <a:rPr lang="en-US" sz="2000" dirty="0"/>
              <a:t> </a:t>
            </a:r>
            <a:r>
              <a:rPr lang="en-US" sz="2000" dirty="0" err="1"/>
              <a:t>động</a:t>
            </a:r>
            <a:r>
              <a:rPr lang="en-US" sz="2000" dirty="0"/>
              <a:t> 2 (</a:t>
            </a:r>
            <a:r>
              <a:rPr lang="en-US" sz="2000" dirty="0" err="1"/>
              <a:t>Hình</a:t>
            </a:r>
            <a:r>
              <a:rPr lang="en-US" sz="2000" dirty="0"/>
              <a:t> </a:t>
            </a:r>
            <a:r>
              <a:rPr lang="en-US" sz="2000" dirty="0" err="1"/>
              <a:t>5b</a:t>
            </a:r>
            <a:r>
              <a:rPr lang="en-US" sz="2000" dirty="0"/>
              <a:t>), </a:t>
            </a:r>
            <a:r>
              <a:rPr lang="en-US" sz="2000" dirty="0" err="1"/>
              <a:t>hãy</a:t>
            </a:r>
            <a:r>
              <a:rPr lang="en-US" sz="2000" dirty="0"/>
              <a:t> </a:t>
            </a:r>
            <a:r>
              <a:rPr lang="en-US" sz="2000" dirty="0" err="1"/>
              <a:t>chỉ</a:t>
            </a:r>
            <a:r>
              <a:rPr lang="en-US" sz="2000" dirty="0"/>
              <a:t> </a:t>
            </a:r>
            <a:r>
              <a:rPr lang="en-US" sz="2000" dirty="0" err="1"/>
              <a:t>ra</a:t>
            </a:r>
            <a:r>
              <a:rPr lang="en-US" sz="2000" dirty="0"/>
              <a:t>:</a:t>
            </a:r>
          </a:p>
          <a:p>
            <a:pPr marL="457200" indent="-457200" algn="just">
              <a:lnSpc>
                <a:spcPct val="150000"/>
              </a:lnSpc>
              <a:buAutoNum type="alphaLcParenR"/>
            </a:pPr>
            <a:r>
              <a:rPr lang="en-US" sz="2000" dirty="0" err="1"/>
              <a:t>Một</a:t>
            </a:r>
            <a:r>
              <a:rPr lang="en-US" sz="2000" dirty="0"/>
              <a:t> </a:t>
            </a:r>
            <a:r>
              <a:rPr lang="en-US" sz="2000" dirty="0" err="1"/>
              <a:t>đường</a:t>
            </a:r>
            <a:r>
              <a:rPr lang="en-US" sz="2000" dirty="0"/>
              <a:t> </a:t>
            </a:r>
            <a:r>
              <a:rPr lang="en-US" sz="2000" dirty="0" err="1"/>
              <a:t>sinh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a:p>
            <a:pPr marL="457200" indent="-457200" algn="just">
              <a:lnSpc>
                <a:spcPct val="150000"/>
              </a:lnSpc>
              <a:buAutoNum type="alphaLcParenR"/>
            </a:pPr>
            <a:r>
              <a:rPr lang="en-US" sz="2000" dirty="0" err="1"/>
              <a:t>Độ</a:t>
            </a:r>
            <a:r>
              <a:rPr lang="en-US" sz="2000" dirty="0"/>
              <a:t> </a:t>
            </a:r>
            <a:r>
              <a:rPr lang="en-US" sz="2000" dirty="0" err="1"/>
              <a:t>dài</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 </a:t>
            </a:r>
            <a:r>
              <a:rPr lang="en-US" sz="2000" dirty="0" err="1"/>
              <a:t>chiều</a:t>
            </a:r>
            <a:r>
              <a:rPr lang="en-US" sz="2000" dirty="0"/>
              <a:t> </a:t>
            </a:r>
            <a:r>
              <a:rPr lang="en-US" sz="2000" dirty="0" err="1"/>
              <a:t>cao</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p:txBody>
      </p:sp>
      <p:sp>
        <p:nvSpPr>
          <p:cNvPr id="6" name="TextBox 5">
            <a:extLst>
              <a:ext uri="{FF2B5EF4-FFF2-40B4-BE49-F238E27FC236}">
                <a16:creationId xmlns:a16="http://schemas.microsoft.com/office/drawing/2014/main" id="{81839BB0-451D-8D9A-3536-A89B0035E574}"/>
              </a:ext>
            </a:extLst>
          </p:cNvPr>
          <p:cNvSpPr txBox="1"/>
          <p:nvPr/>
        </p:nvSpPr>
        <p:spPr>
          <a:xfrm>
            <a:off x="441374" y="2749804"/>
            <a:ext cx="5385917" cy="1881990"/>
          </a:xfrm>
          <a:prstGeom prst="rect">
            <a:avLst/>
          </a:prstGeom>
          <a:noFill/>
        </p:spPr>
        <p:txBody>
          <a:bodyPr wrap="square">
            <a:spAutoFit/>
          </a:bodyPr>
          <a:lstStyle/>
          <a:p>
            <a:pPr marL="457200" indent="-457200" algn="just">
              <a:lnSpc>
                <a:spcPct val="150000"/>
              </a:lnSpc>
              <a:buAutoNum type="alphaLcParenR"/>
            </a:pPr>
            <a:r>
              <a:rPr lang="en-US" sz="2000" dirty="0" err="1"/>
              <a:t>Đoạn</a:t>
            </a:r>
            <a:r>
              <a:rPr lang="en-US" sz="2000" dirty="0"/>
              <a:t> </a:t>
            </a:r>
            <a:r>
              <a:rPr lang="en-US" sz="2000" dirty="0" err="1"/>
              <a:t>thẳng</a:t>
            </a:r>
            <a:r>
              <a:rPr lang="en-US" sz="2000" dirty="0"/>
              <a:t> AB </a:t>
            </a:r>
            <a:r>
              <a:rPr lang="en-US" sz="2000" dirty="0" err="1"/>
              <a:t>là</a:t>
            </a:r>
            <a:r>
              <a:rPr lang="en-US" sz="2000" dirty="0"/>
              <a:t> </a:t>
            </a:r>
            <a:r>
              <a:rPr lang="en-US" sz="2000" dirty="0" err="1"/>
              <a:t>một</a:t>
            </a:r>
            <a:r>
              <a:rPr lang="en-US" sz="2000" dirty="0"/>
              <a:t> </a:t>
            </a:r>
            <a:r>
              <a:rPr lang="en-US" sz="2000" dirty="0" err="1"/>
              <a:t>đường</a:t>
            </a:r>
            <a:r>
              <a:rPr lang="en-US" sz="2000" dirty="0"/>
              <a:t> </a:t>
            </a:r>
            <a:r>
              <a:rPr lang="en-US" sz="2000" dirty="0" err="1"/>
              <a:t>sinh</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a:t>
            </a:r>
          </a:p>
          <a:p>
            <a:pPr marL="457200" indent="-457200" algn="just">
              <a:lnSpc>
                <a:spcPct val="150000"/>
              </a:lnSpc>
              <a:buAutoNum type="alphaLcParenR"/>
            </a:pPr>
            <a:r>
              <a:rPr lang="en-US" sz="2000" dirty="0" err="1"/>
              <a:t>Độ</a:t>
            </a:r>
            <a:r>
              <a:rPr lang="en-US" sz="2000" dirty="0"/>
              <a:t> </a:t>
            </a:r>
            <a:r>
              <a:rPr lang="en-US" sz="2000" dirty="0" err="1"/>
              <a:t>dài</a:t>
            </a:r>
            <a:r>
              <a:rPr lang="en-US" sz="2000" dirty="0"/>
              <a:t> </a:t>
            </a:r>
            <a:r>
              <a:rPr lang="en-US" sz="2000" dirty="0" err="1"/>
              <a:t>bán</a:t>
            </a:r>
            <a:r>
              <a:rPr lang="en-US" sz="2000" dirty="0"/>
              <a:t> </a:t>
            </a:r>
            <a:r>
              <a:rPr lang="en-US" sz="2000" dirty="0" err="1"/>
              <a:t>kính</a:t>
            </a:r>
            <a:r>
              <a:rPr lang="en-US" sz="2000" dirty="0"/>
              <a:t> </a:t>
            </a:r>
            <a:r>
              <a:rPr lang="en-US" sz="2000" dirty="0" err="1"/>
              <a:t>đáy</a:t>
            </a:r>
            <a:r>
              <a:rPr lang="en-US" sz="2000" dirty="0"/>
              <a:t>, </a:t>
            </a:r>
            <a:r>
              <a:rPr lang="en-US" sz="2000" dirty="0" err="1"/>
              <a:t>chiều</a:t>
            </a:r>
            <a:r>
              <a:rPr lang="en-US" sz="2000" dirty="0"/>
              <a:t> </a:t>
            </a:r>
            <a:r>
              <a:rPr lang="en-US" sz="2000" dirty="0" err="1"/>
              <a:t>cao</a:t>
            </a:r>
            <a:r>
              <a:rPr lang="en-US" sz="2000" dirty="0"/>
              <a:t> </a:t>
            </a:r>
            <a:r>
              <a:rPr lang="en-US" sz="2000" dirty="0" err="1"/>
              <a:t>của</a:t>
            </a:r>
            <a:r>
              <a:rPr lang="en-US" sz="2000" dirty="0"/>
              <a:t> </a:t>
            </a:r>
            <a:r>
              <a:rPr lang="en-US" sz="2000" dirty="0" err="1"/>
              <a:t>hình</a:t>
            </a:r>
            <a:r>
              <a:rPr lang="en-US" sz="2000" dirty="0"/>
              <a:t> </a:t>
            </a:r>
            <a:r>
              <a:rPr lang="en-US" sz="2000" dirty="0" err="1"/>
              <a:t>trụ</a:t>
            </a:r>
            <a:r>
              <a:rPr lang="en-US" sz="2000" dirty="0"/>
              <a:t> </a:t>
            </a:r>
            <a:r>
              <a:rPr lang="en-US" sz="2000" dirty="0" err="1"/>
              <a:t>đó</a:t>
            </a:r>
            <a:r>
              <a:rPr lang="en-US" sz="2000" dirty="0"/>
              <a:t> </a:t>
            </a:r>
            <a:r>
              <a:rPr lang="en-US" sz="2000" dirty="0" err="1"/>
              <a:t>lần</a:t>
            </a:r>
            <a:r>
              <a:rPr lang="en-US" sz="2000" dirty="0"/>
              <a:t> </a:t>
            </a:r>
            <a:r>
              <a:rPr lang="en-US" sz="2000" dirty="0" err="1"/>
              <a:t>lượt</a:t>
            </a:r>
            <a:r>
              <a:rPr lang="en-US" sz="2000" dirty="0"/>
              <a:t> </a:t>
            </a:r>
            <a:r>
              <a:rPr lang="en-US" sz="2000" dirty="0" err="1"/>
              <a:t>là</a:t>
            </a:r>
            <a:r>
              <a:rPr lang="en-US" sz="2000" dirty="0"/>
              <a:t> 2 cm, 4 cm.</a:t>
            </a:r>
          </a:p>
        </p:txBody>
      </p:sp>
    </p:spTree>
    <p:extLst>
      <p:ext uri="{BB962C8B-B14F-4D97-AF65-F5344CB8AC3E}">
        <p14:creationId xmlns:p14="http://schemas.microsoft.com/office/powerpoint/2010/main" val="18212775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81719" y="296400"/>
            <a:ext cx="2143538"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Luyện</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tập</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1</a:t>
            </a:r>
          </a:p>
        </p:txBody>
      </p:sp>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3">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4">
            <a:alphaModFix/>
          </a:blip>
          <a:stretch>
            <a:fillRect/>
          </a:stretch>
        </p:blipFill>
        <p:spPr>
          <a:xfrm rot="1297260">
            <a:off x="8216601" y="1383297"/>
            <a:ext cx="1259980" cy="598698"/>
          </a:xfrm>
          <a:prstGeom prst="rect">
            <a:avLst/>
          </a:prstGeom>
          <a:noFill/>
          <a:ln>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E69FCFF-39F4-39F3-C0A4-B8D34C660CB5}"/>
                  </a:ext>
                </a:extLst>
              </p:cNvPr>
              <p:cNvSpPr txBox="1"/>
              <p:nvPr/>
            </p:nvSpPr>
            <p:spPr>
              <a:xfrm>
                <a:off x="405397" y="1146179"/>
                <a:ext cx="8132511" cy="958660"/>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1.</a:t>
                </a:r>
                <a:r>
                  <a:rPr lang="da-DK" sz="2000" dirty="0">
                    <a:solidFill>
                      <a:srgbClr val="000000"/>
                    </a:solidFill>
                    <a:effectLst/>
                    <a:latin typeface="+mj-lt"/>
                    <a:ea typeface="Times New Roman" panose="02020603050405020304" pitchFamily="18" charset="0"/>
                    <a:cs typeface="Times New Roman" panose="02020603050405020304" pitchFamily="18" charset="0"/>
                  </a:rPr>
                  <a:t> Cắt hai miếng bìa có dạng hình tròn với bán kính bằng 3 cm</a:t>
                </a:r>
                <a14:m>
                  <m:oMath xmlns:m="http://schemas.openxmlformats.org/officeDocument/2006/math">
                    <m:r>
                      <a:rPr lang="da-DK" sz="2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2000" dirty="0">
                    <a:solidFill>
                      <a:srgbClr val="000000"/>
                    </a:solidFill>
                    <a:effectLst/>
                    <a:latin typeface="+mj-lt"/>
                    <a:ea typeface="Times New Roman" panose="02020603050405020304" pitchFamily="18" charset="0"/>
                    <a:cs typeface="Times New Roman" panose="02020603050405020304" pitchFamily="18" charset="0"/>
                  </a:rPr>
                  <a:t>(Hình a).</a:t>
                </a:r>
                <a:endParaRPr lang="en-US" sz="20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E69FCFF-39F4-39F3-C0A4-B8D34C660CB5}"/>
                  </a:ext>
                </a:extLst>
              </p:cNvPr>
              <p:cNvSpPr txBox="1">
                <a:spLocks noRot="1" noChangeAspect="1" noMove="1" noResize="1" noEditPoints="1" noAdjustHandles="1" noChangeArrowheads="1" noChangeShapeType="1" noTextEdit="1"/>
              </p:cNvSpPr>
              <p:nvPr/>
            </p:nvSpPr>
            <p:spPr>
              <a:xfrm>
                <a:off x="405397" y="1146179"/>
                <a:ext cx="8132511" cy="958660"/>
              </a:xfrm>
              <a:prstGeom prst="rect">
                <a:avLst/>
              </a:prstGeom>
              <a:blipFill>
                <a:blip r:embed="rId5"/>
                <a:stretch>
                  <a:fillRect l="-675" r="-750" b="-108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41B7E50-A4F1-259F-4BB3-2E1CCA8CFDB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4906" y="2131445"/>
            <a:ext cx="5849839" cy="1349256"/>
          </a:xfrm>
          <a:prstGeom prst="rect">
            <a:avLst/>
          </a:prstGeom>
          <a:noFill/>
          <a:ln>
            <a:noFill/>
          </a:ln>
        </p:spPr>
      </p:pic>
      <p:sp>
        <p:nvSpPr>
          <p:cNvPr id="6" name="TextBox 5">
            <a:extLst>
              <a:ext uri="{FF2B5EF4-FFF2-40B4-BE49-F238E27FC236}">
                <a16:creationId xmlns:a16="http://schemas.microsoft.com/office/drawing/2014/main" id="{394A01A6-E7F4-7488-4D2F-6EFC0E348675}"/>
              </a:ext>
            </a:extLst>
          </p:cNvPr>
          <p:cNvSpPr txBox="1"/>
          <p:nvPr/>
        </p:nvSpPr>
        <p:spPr>
          <a:xfrm>
            <a:off x="405397" y="3419082"/>
            <a:ext cx="8340337" cy="1420325"/>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2. </a:t>
            </a:r>
            <a:r>
              <a:rPr lang="da-DK" sz="2000" dirty="0">
                <a:solidFill>
                  <a:srgbClr val="000000"/>
                </a:solidFill>
                <a:effectLst/>
                <a:latin typeface="+mj-lt"/>
                <a:ea typeface="Times New Roman" panose="02020603050405020304" pitchFamily="18" charset="0"/>
                <a:cs typeface="Times New Roman" panose="02020603050405020304" pitchFamily="18" charset="0"/>
              </a:rPr>
              <a:t>Lấy một sợi dây dài mảnh không dãn và tạo vòng dây cuốn quanh (một vòng) miếng bìa tròn thứ nhất (Hình b), cắt vòng dây và kéo thẳng vòng dây đó để nhận được đoạn dây như ở Hình c.</a:t>
            </a:r>
            <a:endParaRPr lang="en-US" sz="20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44FD1CB-7629-B83E-A362-474BB06F4F23}"/>
              </a:ext>
            </a:extLst>
          </p:cNvPr>
          <p:cNvSpPr txBox="1"/>
          <p:nvPr/>
        </p:nvSpPr>
        <p:spPr>
          <a:xfrm>
            <a:off x="2519039" y="160913"/>
            <a:ext cx="6397516" cy="958660"/>
          </a:xfrm>
          <a:prstGeom prst="rect">
            <a:avLst/>
          </a:prstGeom>
          <a:noFill/>
        </p:spPr>
        <p:txBody>
          <a:bodyPr wrap="square">
            <a:spAutoFit/>
          </a:bodyPr>
          <a:lstStyle/>
          <a:p>
            <a:pPr marR="0" algn="just">
              <a:lnSpc>
                <a:spcPct val="150000"/>
              </a:lnSpc>
              <a:spcAft>
                <a:spcPts val="800"/>
              </a:spcAft>
            </a:pPr>
            <a:r>
              <a:rPr lang="da-DK" sz="2000" b="1" dirty="0">
                <a:solidFill>
                  <a:schemeClr val="tx1"/>
                </a:solidFill>
                <a:effectLst/>
                <a:latin typeface="+mj-lt"/>
                <a:ea typeface="Times New Roman" panose="02020603050405020304" pitchFamily="18" charset="0"/>
                <a:cs typeface="Times New Roman" panose="02020603050405020304" pitchFamily="18" charset="0"/>
              </a:rPr>
              <a:t>Tạo dựng hình trụ có bán kính đáy 3 cm, chiều cao là 5 cm.</a:t>
            </a:r>
            <a:endParaRPr lang="en-US" sz="2000" dirty="0">
              <a:solidFill>
                <a:schemeClr val="tx1"/>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D41977FA-7DAF-26CC-C63E-13A9D103F822}"/>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9A77648E-1A00-664A-8375-CB218C072ACD}"/>
              </a:ext>
            </a:extLst>
          </p:cNvPr>
          <p:cNvSpPr txBox="1"/>
          <p:nvPr/>
        </p:nvSpPr>
        <p:spPr>
          <a:xfrm>
            <a:off x="405397" y="278043"/>
            <a:ext cx="2143538"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Luyện</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tập</a:t>
            </a:r>
            <a:r>
              <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rPr>
              <a:t> 1</a:t>
            </a:r>
          </a:p>
        </p:txBody>
      </p:sp>
      <p:cxnSp>
        <p:nvCxnSpPr>
          <p:cNvPr id="30" name="Google Shape;690;p54">
            <a:extLst>
              <a:ext uri="{FF2B5EF4-FFF2-40B4-BE49-F238E27FC236}">
                <a16:creationId xmlns:a16="http://schemas.microsoft.com/office/drawing/2014/main" id="{38A87FA7-B7AB-AADB-ED6F-45682E5CC18F}"/>
              </a:ext>
            </a:extLst>
          </p:cNvPr>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a:extLst>
              <a:ext uri="{FF2B5EF4-FFF2-40B4-BE49-F238E27FC236}">
                <a16:creationId xmlns:a16="http://schemas.microsoft.com/office/drawing/2014/main" id="{311DB815-A2C9-588F-58C8-4197B8CC2BBD}"/>
              </a:ext>
            </a:extLst>
          </p:cNvPr>
          <p:cNvPicPr preferRelativeResize="0"/>
          <p:nvPr/>
        </p:nvPicPr>
        <p:blipFill>
          <a:blip r:embed="rId3">
            <a:alphaModFix/>
          </a:blip>
          <a:stretch>
            <a:fillRect/>
          </a:stretch>
        </p:blipFill>
        <p:spPr>
          <a:xfrm rot="1360880">
            <a:off x="141176" y="4590389"/>
            <a:ext cx="994760" cy="550135"/>
          </a:xfrm>
          <a:prstGeom prst="rect">
            <a:avLst/>
          </a:prstGeom>
          <a:noFill/>
          <a:ln>
            <a:noFill/>
          </a:ln>
        </p:spPr>
      </p:pic>
      <p:pic>
        <p:nvPicPr>
          <p:cNvPr id="34" name="Google Shape;538;p49">
            <a:extLst>
              <a:ext uri="{FF2B5EF4-FFF2-40B4-BE49-F238E27FC236}">
                <a16:creationId xmlns:a16="http://schemas.microsoft.com/office/drawing/2014/main" id="{C47B1520-7CE5-C8A0-D0EA-1A3286D880FB}"/>
              </a:ext>
            </a:extLst>
          </p:cNvPr>
          <p:cNvPicPr preferRelativeResize="0"/>
          <p:nvPr/>
        </p:nvPicPr>
        <p:blipFill>
          <a:blip r:embed="rId4">
            <a:alphaModFix/>
          </a:blip>
          <a:stretch>
            <a:fillRect/>
          </a:stretch>
        </p:blipFill>
        <p:spPr>
          <a:xfrm rot="1297260">
            <a:off x="8216601" y="1383297"/>
            <a:ext cx="1259980" cy="598698"/>
          </a:xfrm>
          <a:prstGeom prst="rect">
            <a:avLst/>
          </a:prstGeom>
          <a:noFill/>
          <a:ln>
            <a:noFill/>
          </a:ln>
        </p:spPr>
      </p:pic>
      <p:sp>
        <p:nvSpPr>
          <p:cNvPr id="5" name="TextBox 4">
            <a:extLst>
              <a:ext uri="{FF2B5EF4-FFF2-40B4-BE49-F238E27FC236}">
                <a16:creationId xmlns:a16="http://schemas.microsoft.com/office/drawing/2014/main" id="{D642EBA4-83E8-E967-F653-79D02C62571A}"/>
              </a:ext>
            </a:extLst>
          </p:cNvPr>
          <p:cNvSpPr txBox="1"/>
          <p:nvPr/>
        </p:nvSpPr>
        <p:spPr>
          <a:xfrm>
            <a:off x="405397" y="690355"/>
            <a:ext cx="8236185" cy="1984582"/>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3.</a:t>
            </a:r>
            <a:r>
              <a:rPr lang="da-DK" sz="2000" dirty="0">
                <a:solidFill>
                  <a:srgbClr val="000000"/>
                </a:solidFill>
                <a:effectLst/>
                <a:latin typeface="+mj-lt"/>
                <a:ea typeface="Times New Roman" panose="02020603050405020304" pitchFamily="18" charset="0"/>
                <a:cs typeface="Times New Roman" panose="02020603050405020304" pitchFamily="18" charset="0"/>
              </a:rPr>
              <a:t> Cắt một miếng bìa có dạng hình chữ nhật ABCD với chiều dài bằng độ dài đoạn dây ở Hình c và chiều rộng bằng 5 cm .</a:t>
            </a:r>
            <a:endParaRPr lang="en-US" sz="20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Aft>
                <a:spcPts val="800"/>
              </a:spcAft>
              <a:buFont typeface="Arial" panose="020B0604020202020204" pitchFamily="34" charset="0"/>
              <a:buChar char="•"/>
            </a:pPr>
            <a:r>
              <a:rPr lang="da-DK" sz="2000" b="1" dirty="0">
                <a:solidFill>
                  <a:srgbClr val="FF0000"/>
                </a:solidFill>
                <a:effectLst/>
                <a:latin typeface="+mj-lt"/>
                <a:ea typeface="Times New Roman" panose="02020603050405020304" pitchFamily="18" charset="0"/>
                <a:cs typeface="Times New Roman" panose="02020603050405020304" pitchFamily="18" charset="0"/>
              </a:rPr>
              <a:t>Bước 4. </a:t>
            </a:r>
            <a:r>
              <a:rPr lang="da-DK" sz="2000" dirty="0">
                <a:solidFill>
                  <a:srgbClr val="000000"/>
                </a:solidFill>
                <a:effectLst/>
                <a:latin typeface="+mj-lt"/>
                <a:ea typeface="Times New Roman" panose="02020603050405020304" pitchFamily="18" charset="0"/>
                <a:cs typeface="Times New Roman" panose="02020603050405020304" pitchFamily="18" charset="0"/>
              </a:rPr>
              <a:t>Ghép và dán các miếng bìa vừa cắt ở Bước 1, Bước 3 (Hình d) để được một hình trụ như ở Hình e.</a:t>
            </a:r>
            <a:endParaRPr lang="en-US" sz="2000" dirty="0">
              <a:effectLst/>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D942E9C-4ABD-A1B4-3BB8-D790C70B95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1975" y="2800489"/>
            <a:ext cx="5000050" cy="2173445"/>
          </a:xfrm>
          <a:prstGeom prst="rect">
            <a:avLst/>
          </a:prstGeom>
          <a:noFill/>
          <a:ln>
            <a:noFill/>
          </a:ln>
        </p:spPr>
      </p:pic>
    </p:spTree>
    <p:extLst>
      <p:ext uri="{BB962C8B-B14F-4D97-AF65-F5344CB8AC3E}">
        <p14:creationId xmlns:p14="http://schemas.microsoft.com/office/powerpoint/2010/main" val="17500210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8C0AD4-1ED5-2390-32B6-942E3DF72C20}"/>
              </a:ext>
            </a:extLst>
          </p:cNvPr>
          <p:cNvSpPr txBox="1"/>
          <p:nvPr/>
        </p:nvSpPr>
        <p:spPr>
          <a:xfrm>
            <a:off x="1264920" y="807637"/>
            <a:ext cx="6080760"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4500" b="0" i="0" u="none" strike="noStrike" kern="1200" cap="none" spc="0" normalizeH="0" baseline="0" noProof="0">
                <a:ln>
                  <a:noFill/>
                </a:ln>
                <a:solidFill>
                  <a:srgbClr val="FF0000"/>
                </a:solidFill>
                <a:effectLst/>
                <a:uLnTx/>
                <a:uFillTx/>
                <a:latin typeface="Arial" panose="020B0604020202020204" pitchFamily="34" charset="0"/>
                <a:ea typeface="+mn-ea"/>
                <a:cs typeface="Arial"/>
                <a:sym typeface="Aria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1524000" y="1846384"/>
            <a:ext cx="6621780" cy="1687963"/>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vi-VN" sz="24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Có đủ bộ word và powerpoint cả năm tất cả các bài môn: </a:t>
            </a: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Toán 9 Cánh diều</a:t>
            </a:r>
          </a:p>
          <a:p>
            <a:pPr marL="0" marR="0" lvl="0" indent="0" algn="l" defTabSz="685800" rtl="0" eaLnBrk="1" fontAlgn="auto" latinLnBrk="0" hangingPunct="1">
              <a:lnSpc>
                <a:spcPct val="150000"/>
              </a:lnSpc>
              <a:spcBef>
                <a:spcPts val="0"/>
              </a:spcBef>
              <a:spcAft>
                <a:spcPts val="0"/>
              </a:spcAft>
              <a:buClrTx/>
              <a:buSzTx/>
              <a:buFont typeface="Arial"/>
              <a:buNone/>
              <a:tabLst/>
              <a:defRPr/>
            </a:pPr>
            <a:r>
              <a:rPr kumimoji="0" lang="en-US" sz="2400" b="1" i="1" u="none" strike="noStrike" kern="1200" cap="none" spc="0" normalizeH="0" baseline="0" noProof="0">
                <a:ln>
                  <a:noFill/>
                </a:ln>
                <a:solidFill>
                  <a:prstClr val="black"/>
                </a:solidFill>
                <a:effectLst/>
                <a:uLnTx/>
                <a:uFillTx/>
                <a:latin typeface="Times New Roman" panose="02020603050405020304" pitchFamily="18" charset="0"/>
                <a:ea typeface="+mn-ea"/>
                <a:cs typeface="Arial"/>
                <a:sym typeface="Arial"/>
              </a:rPr>
              <a:t>LH </a:t>
            </a:r>
            <a:r>
              <a:rPr kumimoji="0" 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rPr>
              <a:t>Zalo 0969 325 896</a:t>
            </a:r>
            <a:endParaRPr kumimoji="0" lang="vi-VN"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Arial"/>
              <a:sym typeface="Arial"/>
            </a:endParaRPr>
          </a:p>
        </p:txBody>
      </p:sp>
      <p:sp>
        <p:nvSpPr>
          <p:cNvPr id="3" name="TextBox 2">
            <a:extLst>
              <a:ext uri="{FF2B5EF4-FFF2-40B4-BE49-F238E27FC236}">
                <a16:creationId xmlns:a16="http://schemas.microsoft.com/office/drawing/2014/main" id="{846A6277-C55B-DEA9-25FD-4AA866233302}"/>
              </a:ext>
            </a:extLst>
          </p:cNvPr>
          <p:cNvSpPr txBox="1"/>
          <p:nvPr/>
        </p:nvSpPr>
        <p:spPr>
          <a:xfrm>
            <a:off x="1428306" y="3788264"/>
            <a:ext cx="74817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hlinkClick r:id="rId2"/>
              </a:rPr>
              <a:t>https://tailieugiaovien.edu.vn/subject_lesson/toan-9/</a:t>
            </a:r>
            <a:endParaRPr kumimoji="0" lang="en-US"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356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420264" y="77508"/>
            <a:ext cx="8303472" cy="4988484"/>
          </a:xfrm>
          <a:prstGeom prst="rect">
            <a:avLst/>
          </a:prstGeom>
        </p:spPr>
      </p:pic>
    </p:spTree>
    <p:extLst>
      <p:ext uri="{BB962C8B-B14F-4D97-AF65-F5344CB8AC3E}">
        <p14:creationId xmlns:p14="http://schemas.microsoft.com/office/powerpoint/2010/main" val="213735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36"/>
          <p:cNvSpPr txBox="1">
            <a:spLocks noGrp="1"/>
          </p:cNvSpPr>
          <p:nvPr>
            <p:ph type="subTitle" idx="1"/>
          </p:nvPr>
        </p:nvSpPr>
        <p:spPr>
          <a:xfrm>
            <a:off x="1637062" y="2659315"/>
            <a:ext cx="5869876" cy="1868269"/>
          </a:xfrm>
          <a:prstGeom prst="rect">
            <a:avLst/>
          </a:prstGeom>
        </p:spPr>
        <p:txBody>
          <a:bodyPr spcFirstLastPara="1" wrap="square" lIns="91425" tIns="91425" rIns="91425" bIns="91425" anchor="ctr" anchorCtr="0">
            <a:noAutofit/>
          </a:bodyPr>
          <a:lstStyle/>
          <a:p>
            <a:pPr marL="0" lvl="0" indent="0" defTabSz="457200">
              <a:lnSpc>
                <a:spcPct val="150000"/>
              </a:lnSpc>
              <a:buClrTx/>
              <a:buSzTx/>
            </a:pPr>
            <a:r>
              <a:rPr lang="vi-VN" sz="4100" b="1" dirty="0">
                <a:solidFill>
                  <a:srgbClr val="C00000"/>
                </a:solidFill>
                <a:latin typeface="Arial" panose="020B0604020202020204" pitchFamily="34" charset="0"/>
                <a:cs typeface="Arial"/>
                <a:sym typeface="Arial"/>
              </a:rPr>
              <a:t>Bài </a:t>
            </a:r>
            <a:r>
              <a:rPr lang="en-US" sz="4100" b="1" dirty="0">
                <a:solidFill>
                  <a:srgbClr val="C00000"/>
                </a:solidFill>
                <a:latin typeface="Arial" panose="020B0604020202020204" pitchFamily="34" charset="0"/>
                <a:cs typeface="Arial"/>
                <a:sym typeface="Arial"/>
              </a:rPr>
              <a:t>1</a:t>
            </a:r>
            <a:r>
              <a:rPr lang="vi-VN" sz="4100" b="1" dirty="0">
                <a:solidFill>
                  <a:srgbClr val="C00000"/>
                </a:solidFill>
                <a:latin typeface="Arial" panose="020B0604020202020204" pitchFamily="34" charset="0"/>
                <a:cs typeface="Arial"/>
                <a:sym typeface="Arial"/>
              </a:rPr>
              <a:t>. </a:t>
            </a:r>
            <a:r>
              <a:rPr lang="en-US" sz="4100" b="1" dirty="0" err="1">
                <a:solidFill>
                  <a:srgbClr val="C00000"/>
                </a:solidFill>
                <a:latin typeface="Arial" panose="020B0604020202020204" pitchFamily="34" charset="0"/>
                <a:cs typeface="Arial"/>
                <a:sym typeface="Arial"/>
              </a:rPr>
              <a:t>HÌNH</a:t>
            </a:r>
            <a:r>
              <a:rPr lang="en-US" sz="4100" b="1" dirty="0">
                <a:solidFill>
                  <a:srgbClr val="C00000"/>
                </a:solidFill>
                <a:latin typeface="Arial" panose="020B0604020202020204" pitchFamily="34" charset="0"/>
                <a:cs typeface="Arial"/>
                <a:sym typeface="Arial"/>
              </a:rPr>
              <a:t> </a:t>
            </a:r>
            <a:r>
              <a:rPr lang="en-US" sz="4100" b="1" dirty="0" err="1">
                <a:solidFill>
                  <a:srgbClr val="C00000"/>
                </a:solidFill>
                <a:latin typeface="Arial" panose="020B0604020202020204" pitchFamily="34" charset="0"/>
                <a:cs typeface="Arial"/>
                <a:sym typeface="Arial"/>
              </a:rPr>
              <a:t>TRỤ</a:t>
            </a:r>
            <a:endParaRPr lang="vi-VN" sz="4100" b="1" dirty="0">
              <a:solidFill>
                <a:srgbClr val="C00000"/>
              </a:solidFill>
              <a:latin typeface="Arial" panose="020B0604020202020204" pitchFamily="34" charset="0"/>
              <a:cs typeface="Arial"/>
              <a:sym typeface="Arial"/>
            </a:endParaRPr>
          </a:p>
        </p:txBody>
      </p:sp>
      <p:pic>
        <p:nvPicPr>
          <p:cNvPr id="324" name="Google Shape;324;p36"/>
          <p:cNvPicPr preferRelativeResize="0"/>
          <p:nvPr/>
        </p:nvPicPr>
        <p:blipFill rotWithShape="1">
          <a:blip r:embed="rId3">
            <a:alphaModFix/>
          </a:blip>
          <a:srcRect r="36712"/>
          <a:stretch/>
        </p:blipFill>
        <p:spPr>
          <a:xfrm>
            <a:off x="8512602" y="1753333"/>
            <a:ext cx="652007" cy="1084983"/>
          </a:xfrm>
          <a:prstGeom prst="rect">
            <a:avLst/>
          </a:prstGeom>
          <a:noFill/>
          <a:ln>
            <a:noFill/>
          </a:ln>
        </p:spPr>
      </p:pic>
      <p:pic>
        <p:nvPicPr>
          <p:cNvPr id="326" name="Google Shape;326;p36"/>
          <p:cNvPicPr preferRelativeResize="0"/>
          <p:nvPr/>
        </p:nvPicPr>
        <p:blipFill>
          <a:blip r:embed="rId4">
            <a:alphaModFix/>
          </a:blip>
          <a:stretch>
            <a:fillRect/>
          </a:stretch>
        </p:blipFill>
        <p:spPr>
          <a:xfrm rot="10985647">
            <a:off x="7645740" y="4296960"/>
            <a:ext cx="1285727" cy="812433"/>
          </a:xfrm>
          <a:prstGeom prst="rect">
            <a:avLst/>
          </a:prstGeom>
          <a:noFill/>
          <a:ln>
            <a:noFill/>
          </a:ln>
        </p:spPr>
      </p:pic>
      <p:sp>
        <p:nvSpPr>
          <p:cNvPr id="5" name="Rectangle 4"/>
          <p:cNvSpPr/>
          <p:nvPr/>
        </p:nvSpPr>
        <p:spPr>
          <a:xfrm>
            <a:off x="953218" y="427556"/>
            <a:ext cx="7237563" cy="1868268"/>
          </a:xfrm>
          <a:prstGeom prst="rect">
            <a:avLst/>
          </a:prstGeom>
        </p:spPr>
        <p:txBody>
          <a:bodyPr wrap="square">
            <a:spAutoFit/>
          </a:bodyPr>
          <a:lstStyle/>
          <a:p>
            <a:pPr lvl="0" algn="ctr" defTabSz="457200">
              <a:lnSpc>
                <a:spcPct val="150000"/>
              </a:lnSpc>
              <a:buClrTx/>
            </a:pPr>
            <a:r>
              <a:rPr lang="en-US" sz="4100" b="1" dirty="0" err="1">
                <a:solidFill>
                  <a:srgbClr val="002948"/>
                </a:solidFill>
                <a:latin typeface="Arial" panose="020B0604020202020204" pitchFamily="34" charset="0"/>
              </a:rPr>
              <a:t>CHƯƠNG</a:t>
            </a:r>
            <a:r>
              <a:rPr lang="en-US" sz="4100" b="1" dirty="0">
                <a:solidFill>
                  <a:srgbClr val="002948"/>
                </a:solidFill>
                <a:latin typeface="Arial" panose="020B0604020202020204" pitchFamily="34" charset="0"/>
              </a:rPr>
              <a:t> X: </a:t>
            </a:r>
            <a:r>
              <a:rPr lang="en-US" sz="4100" b="1" dirty="0" err="1">
                <a:solidFill>
                  <a:srgbClr val="002948"/>
                </a:solidFill>
                <a:latin typeface="Arial" panose="020B0604020202020204" pitchFamily="34" charset="0"/>
              </a:rPr>
              <a:t>HÌNH</a:t>
            </a:r>
            <a:r>
              <a:rPr lang="en-US" sz="4100" b="1" dirty="0">
                <a:solidFill>
                  <a:srgbClr val="002948"/>
                </a:solidFill>
                <a:latin typeface="Arial" panose="020B0604020202020204" pitchFamily="34" charset="0"/>
              </a:rPr>
              <a:t> </a:t>
            </a:r>
            <a:r>
              <a:rPr lang="en-US" sz="4100" b="1" dirty="0" err="1">
                <a:solidFill>
                  <a:srgbClr val="002948"/>
                </a:solidFill>
                <a:latin typeface="Arial" panose="020B0604020202020204" pitchFamily="34" charset="0"/>
              </a:rPr>
              <a:t>HỌC</a:t>
            </a:r>
            <a:r>
              <a:rPr lang="en-US" sz="4100" b="1" dirty="0">
                <a:solidFill>
                  <a:srgbClr val="002948"/>
                </a:solidFill>
                <a:latin typeface="Arial" panose="020B0604020202020204" pitchFamily="34" charset="0"/>
              </a:rPr>
              <a:t> </a:t>
            </a:r>
            <a:r>
              <a:rPr lang="en-US" sz="4100" b="1" dirty="0" err="1">
                <a:solidFill>
                  <a:srgbClr val="002948"/>
                </a:solidFill>
                <a:latin typeface="Arial" panose="020B0604020202020204" pitchFamily="34" charset="0"/>
              </a:rPr>
              <a:t>TRỰC</a:t>
            </a:r>
            <a:r>
              <a:rPr lang="en-US" sz="4100" b="1" dirty="0">
                <a:solidFill>
                  <a:srgbClr val="002948"/>
                </a:solidFill>
                <a:latin typeface="Arial" panose="020B0604020202020204" pitchFamily="34" charset="0"/>
              </a:rPr>
              <a:t> QUAN</a:t>
            </a:r>
            <a:endParaRPr lang="vi-VN" sz="4100" b="1" dirty="0">
              <a:solidFill>
                <a:srgbClr val="002948"/>
              </a:solidFill>
              <a:latin typeface="Arial" panose="020B0604020202020204" pitchFamily="34" charset="0"/>
            </a:endParaRPr>
          </a:p>
        </p:txBody>
      </p:sp>
      <p:sp>
        <p:nvSpPr>
          <p:cNvPr id="6" name="Right Triangle 5"/>
          <p:cNvSpPr/>
          <p:nvPr/>
        </p:nvSpPr>
        <p:spPr>
          <a:xfrm>
            <a:off x="548640" y="4652666"/>
            <a:ext cx="356616" cy="349102"/>
          </a:xfrm>
          <a:prstGeom prst="rtTriangle">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Google Shape;357;p38"/>
          <p:cNvSpPr/>
          <p:nvPr/>
        </p:nvSpPr>
        <p:spPr>
          <a:xfrm rot="-5400000">
            <a:off x="8566806" y="331106"/>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7" name="Rectangle 6"/>
          <p:cNvSpPr/>
          <p:nvPr/>
        </p:nvSpPr>
        <p:spPr>
          <a:xfrm>
            <a:off x="548640" y="1224213"/>
            <a:ext cx="368205" cy="361507"/>
          </a:xfrm>
          <a:prstGeom prst="rect">
            <a:avLst/>
          </a:prstGeom>
          <a:solidFill>
            <a:srgbClr val="F3ECE4"/>
          </a:solidFill>
          <a:ln>
            <a:solidFill>
              <a:srgbClr val="F3EC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2">
                                            <p:bg/>
                                          </p:spTgt>
                                        </p:tgtEl>
                                        <p:attrNameLst>
                                          <p:attrName>style.visibility</p:attrName>
                                        </p:attrNameLst>
                                      </p:cBhvr>
                                      <p:to>
                                        <p:strVal val="visible"/>
                                      </p:to>
                                    </p:set>
                                    <p:animEffect transition="in" filter="wipe(up)">
                                      <p:cBhvr>
                                        <p:cTn id="11" dur="500"/>
                                        <p:tgtEl>
                                          <p:spTgt spid="322">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22">
                                            <p:txEl>
                                              <p:pRg st="0" end="0"/>
                                            </p:txEl>
                                          </p:spTgt>
                                        </p:tgtEl>
                                        <p:attrNameLst>
                                          <p:attrName>style.visibility</p:attrName>
                                        </p:attrNameLst>
                                      </p:cBhvr>
                                      <p:to>
                                        <p:strVal val="visible"/>
                                      </p:to>
                                    </p:set>
                                    <p:animEffect transition="in" filter="wipe(up)">
                                      <p:cBhvr>
                                        <p:cTn id="14" dur="500"/>
                                        <p:tgtEl>
                                          <p:spTgt spid="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48" name="Google Shape;911;p39"/>
          <p:cNvSpPr txBox="1">
            <a:spLocks noGrp="1"/>
          </p:cNvSpPr>
          <p:nvPr>
            <p:ph type="title"/>
          </p:nvPr>
        </p:nvSpPr>
        <p:spPr>
          <a:xfrm>
            <a:off x="782317" y="336669"/>
            <a:ext cx="7717500" cy="523200"/>
          </a:xfrm>
          <a:prstGeom prst="rect">
            <a:avLst/>
          </a:prstGeom>
        </p:spPr>
        <p:txBody>
          <a:bodyPr spcFirstLastPara="1" wrap="square" lIns="91425" tIns="91425" rIns="91425" bIns="91425" anchor="t" anchorCtr="0">
            <a:noAutofit/>
          </a:bodyPr>
          <a:lstStyle/>
          <a:p>
            <a:pPr lvl="0" algn="ctr"/>
            <a:r>
              <a:rPr lang="en-US" sz="3600" b="1" dirty="0">
                <a:solidFill>
                  <a:srgbClr val="C00000"/>
                </a:solidFill>
                <a:latin typeface="+mj-lt"/>
              </a:rPr>
              <a:t>NỘI DUNG BÀI HỌC</a:t>
            </a:r>
          </a:p>
        </p:txBody>
      </p:sp>
      <p:cxnSp>
        <p:nvCxnSpPr>
          <p:cNvPr id="49" name="Google Shape;679;p54"/>
          <p:cNvCxnSpPr>
            <a:cxnSpLocks/>
          </p:cNvCxnSpPr>
          <p:nvPr/>
        </p:nvCxnSpPr>
        <p:spPr>
          <a:xfrm rot="10800000">
            <a:off x="2103082" y="1911149"/>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50" name="Google Shape;687;p54"/>
          <p:cNvCxnSpPr>
            <a:cxnSpLocks/>
          </p:cNvCxnSpPr>
          <p:nvPr/>
        </p:nvCxnSpPr>
        <p:spPr>
          <a:xfrm rot="10800000">
            <a:off x="7035975" y="1911149"/>
            <a:ext cx="0" cy="339900"/>
          </a:xfrm>
          <a:prstGeom prst="straightConnector1">
            <a:avLst/>
          </a:prstGeom>
          <a:noFill/>
          <a:ln w="9525" cap="flat" cmpd="sng">
            <a:solidFill>
              <a:srgbClr val="00487E"/>
            </a:solidFill>
            <a:prstDash val="solid"/>
            <a:round/>
            <a:headEnd type="triangle" w="med" len="med"/>
            <a:tailEnd type="none" w="med" len="med"/>
          </a:ln>
        </p:spPr>
      </p:cxnSp>
      <p:sp>
        <p:nvSpPr>
          <p:cNvPr id="51" name="Google Shape;680;p54"/>
          <p:cNvSpPr txBox="1">
            <a:spLocks/>
          </p:cNvSpPr>
          <p:nvPr/>
        </p:nvSpPr>
        <p:spPr>
          <a:xfrm>
            <a:off x="1741758" y="109815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dirty="0">
                <a:solidFill>
                  <a:srgbClr val="00487E"/>
                </a:solidFill>
                <a:latin typeface="+mj-lt"/>
                <a:ea typeface="Orbitron"/>
                <a:cs typeface="Orbitron"/>
                <a:sym typeface="Orbitron"/>
              </a:rPr>
              <a:t>I</a:t>
            </a:r>
          </a:p>
        </p:txBody>
      </p:sp>
      <p:sp>
        <p:nvSpPr>
          <p:cNvPr id="52" name="Google Shape;688;p54"/>
          <p:cNvSpPr txBox="1">
            <a:spLocks/>
          </p:cNvSpPr>
          <p:nvPr/>
        </p:nvSpPr>
        <p:spPr>
          <a:xfrm>
            <a:off x="6660673" y="1098154"/>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II</a:t>
            </a:r>
          </a:p>
        </p:txBody>
      </p:sp>
      <p:cxnSp>
        <p:nvCxnSpPr>
          <p:cNvPr id="53" name="Google Shape;690;p54"/>
          <p:cNvCxnSpPr>
            <a:cxnSpLocks/>
          </p:cNvCxnSpPr>
          <p:nvPr/>
        </p:nvCxnSpPr>
        <p:spPr>
          <a:xfrm>
            <a:off x="2476458" y="1321954"/>
            <a:ext cx="945300" cy="295800"/>
          </a:xfrm>
          <a:prstGeom prst="bentConnector3">
            <a:avLst>
              <a:gd name="adj1" fmla="val 50000"/>
            </a:avLst>
          </a:prstGeom>
          <a:noFill/>
          <a:ln w="9525" cap="flat" cmpd="sng">
            <a:solidFill>
              <a:srgbClr val="00487E"/>
            </a:solidFill>
            <a:prstDash val="solid"/>
            <a:round/>
            <a:headEnd type="none" w="med" len="med"/>
            <a:tailEnd type="none" w="med" len="med"/>
          </a:ln>
        </p:spPr>
      </p:cxnSp>
      <p:cxnSp>
        <p:nvCxnSpPr>
          <p:cNvPr id="54" name="Google Shape;691;p54"/>
          <p:cNvCxnSpPr>
            <a:cxnSpLocks/>
          </p:cNvCxnSpPr>
          <p:nvPr/>
        </p:nvCxnSpPr>
        <p:spPr>
          <a:xfrm flipV="1">
            <a:off x="5715346" y="1321954"/>
            <a:ext cx="945327" cy="295700"/>
          </a:xfrm>
          <a:prstGeom prst="bentConnector3">
            <a:avLst>
              <a:gd name="adj1" fmla="val 50000"/>
            </a:avLst>
          </a:prstGeom>
          <a:noFill/>
          <a:ln w="9525" cap="flat" cmpd="sng">
            <a:solidFill>
              <a:srgbClr val="00487E"/>
            </a:solidFill>
            <a:prstDash val="solid"/>
            <a:round/>
            <a:headEnd type="none" w="med" len="med"/>
            <a:tailEnd type="none" w="med" len="med"/>
          </a:ln>
        </p:spPr>
      </p:cxnSp>
      <p:sp>
        <p:nvSpPr>
          <p:cNvPr id="55" name="Rectangle 54"/>
          <p:cNvSpPr/>
          <p:nvPr/>
        </p:nvSpPr>
        <p:spPr>
          <a:xfrm>
            <a:off x="955532" y="2479880"/>
            <a:ext cx="2295098"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HÌNH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TRỤ</a:t>
            </a:r>
            <a:endParaRPr lang="en" sz="2000" b="1" dirty="0">
              <a:solidFill>
                <a:srgbClr val="00487E"/>
              </a:solidFill>
              <a:ea typeface="+mn-ea"/>
              <a:sym typeface="DM Sans SemiBold"/>
            </a:endParaRPr>
          </a:p>
        </p:txBody>
      </p:sp>
      <p:sp>
        <p:nvSpPr>
          <p:cNvPr id="56" name="Rectangle 55"/>
          <p:cNvSpPr/>
          <p:nvPr/>
        </p:nvSpPr>
        <p:spPr>
          <a:xfrm>
            <a:off x="5880473" y="2479880"/>
            <a:ext cx="2479755" cy="958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DIỆN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TÍCH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XUNG</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QUANH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HÌNH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TRỤ</a:t>
            </a:r>
            <a:endParaRPr lang="en-US" sz="2000" b="1" dirty="0">
              <a:solidFill>
                <a:srgbClr val="00487E"/>
              </a:solidFill>
              <a:latin typeface="Arial" panose="020B0604020202020204" pitchFamily="34" charset="0"/>
              <a:ea typeface="+mn-ea"/>
              <a:sym typeface="DM Sans SemiBold"/>
            </a:endParaRPr>
          </a:p>
        </p:txBody>
      </p:sp>
      <p:pic>
        <p:nvPicPr>
          <p:cNvPr id="57" name="Picture 56"/>
          <p:cNvPicPr>
            <a:picLocks noChangeAspect="1"/>
          </p:cNvPicPr>
          <p:nvPr/>
        </p:nvPicPr>
        <p:blipFill>
          <a:blip r:embed="rId3"/>
          <a:stretch>
            <a:fillRect/>
          </a:stretch>
        </p:blipFill>
        <p:spPr>
          <a:xfrm>
            <a:off x="4213023" y="1545754"/>
            <a:ext cx="876186" cy="584124"/>
          </a:xfrm>
          <a:prstGeom prst="rect">
            <a:avLst/>
          </a:prstGeom>
        </p:spPr>
      </p:pic>
      <p:cxnSp>
        <p:nvCxnSpPr>
          <p:cNvPr id="2" name="Google Shape;691;p54">
            <a:extLst>
              <a:ext uri="{FF2B5EF4-FFF2-40B4-BE49-F238E27FC236}">
                <a16:creationId xmlns:a16="http://schemas.microsoft.com/office/drawing/2014/main" id="{34D9E6DB-2F2E-7742-5435-CD5E399890CC}"/>
              </a:ext>
            </a:extLst>
          </p:cNvPr>
          <p:cNvCxnSpPr>
            <a:cxnSpLocks/>
          </p:cNvCxnSpPr>
          <p:nvPr/>
        </p:nvCxnSpPr>
        <p:spPr>
          <a:xfrm rot="16200000" flipH="1">
            <a:off x="4417711" y="2414621"/>
            <a:ext cx="630127" cy="261256"/>
          </a:xfrm>
          <a:prstGeom prst="bentConnector3">
            <a:avLst>
              <a:gd name="adj1" fmla="val 50000"/>
            </a:avLst>
          </a:prstGeom>
          <a:noFill/>
          <a:ln w="9525" cap="flat" cmpd="sng">
            <a:solidFill>
              <a:srgbClr val="00487E"/>
            </a:solidFill>
            <a:prstDash val="solid"/>
            <a:round/>
            <a:headEnd type="none" w="med" len="med"/>
            <a:tailEnd type="none" w="med" len="med"/>
          </a:ln>
        </p:spPr>
      </p:cxnSp>
      <p:sp>
        <p:nvSpPr>
          <p:cNvPr id="4" name="Google Shape;688;p54">
            <a:extLst>
              <a:ext uri="{FF2B5EF4-FFF2-40B4-BE49-F238E27FC236}">
                <a16:creationId xmlns:a16="http://schemas.microsoft.com/office/drawing/2014/main" id="{3EEE00D8-C12D-72B7-084F-DFBC3D5B4A5E}"/>
              </a:ext>
            </a:extLst>
          </p:cNvPr>
          <p:cNvSpPr txBox="1">
            <a:spLocks/>
          </p:cNvSpPr>
          <p:nvPr/>
        </p:nvSpPr>
        <p:spPr>
          <a:xfrm>
            <a:off x="4496052" y="3033629"/>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dirty="0">
                <a:solidFill>
                  <a:srgbClr val="00487E"/>
                </a:solidFill>
                <a:latin typeface="+mj-lt"/>
                <a:ea typeface="Orbitron"/>
                <a:cs typeface="Orbitron"/>
                <a:sym typeface="Orbitron"/>
              </a:rPr>
              <a:t>III</a:t>
            </a:r>
          </a:p>
        </p:txBody>
      </p:sp>
      <p:sp>
        <p:nvSpPr>
          <p:cNvPr id="5" name="Rectangle 4">
            <a:extLst>
              <a:ext uri="{FF2B5EF4-FFF2-40B4-BE49-F238E27FC236}">
                <a16:creationId xmlns:a16="http://schemas.microsoft.com/office/drawing/2014/main" id="{6C1E3FD2-C178-16F0-2113-3AA3890ED18B}"/>
              </a:ext>
            </a:extLst>
          </p:cNvPr>
          <p:cNvSpPr/>
          <p:nvPr/>
        </p:nvSpPr>
        <p:spPr>
          <a:xfrm>
            <a:off x="2973294" y="4230629"/>
            <a:ext cx="3780217"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THỂ</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TÍCH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HÌNH</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TRỤ</a:t>
            </a:r>
            <a:endParaRPr lang="en-US" sz="2000" b="1" dirty="0">
              <a:solidFill>
                <a:srgbClr val="00487E"/>
              </a:solidFill>
              <a:latin typeface="Arial" panose="020B0604020202020204" pitchFamily="34" charset="0"/>
              <a:ea typeface="+mn-ea"/>
              <a:sym typeface="DM Sans SemiBold"/>
            </a:endParaRPr>
          </a:p>
        </p:txBody>
      </p:sp>
      <p:cxnSp>
        <p:nvCxnSpPr>
          <p:cNvPr id="12" name="Google Shape;687;p54">
            <a:extLst>
              <a:ext uri="{FF2B5EF4-FFF2-40B4-BE49-F238E27FC236}">
                <a16:creationId xmlns:a16="http://schemas.microsoft.com/office/drawing/2014/main" id="{D65843B6-A554-FD28-C971-4625983FC51D}"/>
              </a:ext>
            </a:extLst>
          </p:cNvPr>
          <p:cNvCxnSpPr>
            <a:cxnSpLocks/>
          </p:cNvCxnSpPr>
          <p:nvPr/>
        </p:nvCxnSpPr>
        <p:spPr>
          <a:xfrm rot="10800000">
            <a:off x="4863402" y="3685979"/>
            <a:ext cx="0" cy="339900"/>
          </a:xfrm>
          <a:prstGeom prst="straightConnector1">
            <a:avLst/>
          </a:prstGeom>
          <a:noFill/>
          <a:ln w="9525" cap="flat" cmpd="sng">
            <a:solidFill>
              <a:srgbClr val="00487E"/>
            </a:solidFill>
            <a:prstDash val="solid"/>
            <a:round/>
            <a:headEnd type="triangl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par>
                                <p:cTn id="13" presetID="16" presetClass="entr" presetSubtype="2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par>
                                <p:cTn id="16" presetID="16" presetClass="entr" presetSubtype="2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up)">
                                      <p:cBhvr>
                                        <p:cTn id="23" dur="500"/>
                                        <p:tgtEl>
                                          <p:spTgt spid="51"/>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animBg="1"/>
      <p:bldP spid="56" grpId="0" animBg="1"/>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1668899" y="1035321"/>
            <a:ext cx="5303219" cy="1023308"/>
          </a:xfrm>
          <a:prstGeom prst="rect">
            <a:avLst/>
          </a:prstGeom>
        </p:spPr>
        <p:txBody>
          <a:bodyPr spcFirstLastPara="1" wrap="square" lIns="91425" tIns="91425" rIns="91425" bIns="91425" anchor="b" anchorCtr="0">
            <a:noAutofit/>
          </a:bodyPr>
          <a:lstStyle/>
          <a:p>
            <a:pPr lvl="0">
              <a:lnSpc>
                <a:spcPct val="150000"/>
              </a:lnSpc>
            </a:pPr>
            <a:r>
              <a:rPr lang="en-US" sz="4700" b="1" dirty="0" err="1">
                <a:latin typeface="+mn-lt"/>
              </a:rPr>
              <a:t>HÌNH</a:t>
            </a:r>
            <a:r>
              <a:rPr lang="en-US" sz="4700" b="1" dirty="0">
                <a:latin typeface="+mn-lt"/>
              </a:rPr>
              <a:t> </a:t>
            </a:r>
            <a:r>
              <a:rPr lang="en-US" sz="4700" b="1" dirty="0" err="1">
                <a:latin typeface="+mn-lt"/>
              </a:rPr>
              <a:t>TRỤ</a:t>
            </a:r>
            <a:endParaRPr lang="vi-VN" sz="4700" b="1" dirty="0">
              <a:latin typeface="+mn-lt"/>
            </a:endParaRPr>
          </a:p>
        </p:txBody>
      </p:sp>
      <p:sp>
        <p:nvSpPr>
          <p:cNvPr id="337" name="Google Shape;337;p37"/>
          <p:cNvSpPr txBox="1">
            <a:spLocks noGrp="1"/>
          </p:cNvSpPr>
          <p:nvPr>
            <p:ph type="title" idx="2"/>
          </p:nvPr>
        </p:nvSpPr>
        <p:spPr>
          <a:xfrm>
            <a:off x="699276" y="931075"/>
            <a:ext cx="592747" cy="123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1000">
                <a:latin typeface="+mj-lt"/>
              </a:rPr>
              <a:t>I</a:t>
            </a:r>
            <a:endParaRPr sz="11000">
              <a:latin typeface="+mj-lt"/>
            </a:endParaRPr>
          </a:p>
        </p:txBody>
      </p:sp>
      <p:grpSp>
        <p:nvGrpSpPr>
          <p:cNvPr id="342" name="Google Shape;342;p37"/>
          <p:cNvGrpSpPr/>
          <p:nvPr/>
        </p:nvGrpSpPr>
        <p:grpSpPr>
          <a:xfrm rot="2577441">
            <a:off x="-36463" y="3164619"/>
            <a:ext cx="3625416" cy="2037849"/>
            <a:chOff x="3901275" y="-612146"/>
            <a:chExt cx="5976754" cy="3289821"/>
          </a:xfrm>
        </p:grpSpPr>
        <p:pic>
          <p:nvPicPr>
            <p:cNvPr id="343" name="Google Shape;343;p37"/>
            <p:cNvPicPr preferRelativeResize="0"/>
            <p:nvPr/>
          </p:nvPicPr>
          <p:blipFill rotWithShape="1">
            <a:blip r:embed="rId3">
              <a:alphaModFix/>
            </a:blip>
            <a:srcRect/>
            <a:stretch/>
          </p:blipFill>
          <p:spPr>
            <a:xfrm>
              <a:off x="3901275" y="647412"/>
              <a:ext cx="1550801" cy="1496075"/>
            </a:xfrm>
            <a:prstGeom prst="rect">
              <a:avLst/>
            </a:prstGeom>
            <a:noFill/>
            <a:ln>
              <a:noFill/>
            </a:ln>
          </p:spPr>
        </p:pic>
        <p:pic>
          <p:nvPicPr>
            <p:cNvPr id="344" name="Google Shape;344;p37"/>
            <p:cNvPicPr preferRelativeResize="0"/>
            <p:nvPr/>
          </p:nvPicPr>
          <p:blipFill>
            <a:blip r:embed="rId4">
              <a:alphaModFix/>
            </a:blip>
            <a:stretch>
              <a:fillRect/>
            </a:stretch>
          </p:blipFill>
          <p:spPr>
            <a:xfrm rot="-1900469">
              <a:off x="7163024" y="-50951"/>
              <a:ext cx="2535496" cy="1402976"/>
            </a:xfrm>
            <a:prstGeom prst="rect">
              <a:avLst/>
            </a:prstGeom>
            <a:noFill/>
            <a:ln>
              <a:noFill/>
            </a:ln>
          </p:spPr>
        </p:pic>
        <p:pic>
          <p:nvPicPr>
            <p:cNvPr id="345" name="Google Shape;345;p37"/>
            <p:cNvPicPr preferRelativeResize="0"/>
            <p:nvPr/>
          </p:nvPicPr>
          <p:blipFill>
            <a:blip r:embed="rId5">
              <a:alphaModFix/>
            </a:blip>
            <a:stretch>
              <a:fillRect/>
            </a:stretch>
          </p:blipFill>
          <p:spPr>
            <a:xfrm rot="32">
              <a:off x="5116950" y="706410"/>
              <a:ext cx="2043450" cy="1971255"/>
            </a:xfrm>
            <a:prstGeom prst="rect">
              <a:avLst/>
            </a:prstGeom>
            <a:noFill/>
            <a:ln>
              <a:noFill/>
            </a:ln>
          </p:spPr>
        </p:pic>
      </p:grpSp>
      <p:pic>
        <p:nvPicPr>
          <p:cNvPr id="4" name="Picture 3"/>
          <p:cNvPicPr>
            <a:picLocks noChangeAspect="1"/>
          </p:cNvPicPr>
          <p:nvPr/>
        </p:nvPicPr>
        <p:blipFill>
          <a:blip r:embed="rId6"/>
          <a:stretch>
            <a:fillRect/>
          </a:stretch>
        </p:blipFill>
        <p:spPr>
          <a:xfrm>
            <a:off x="8284695" y="167102"/>
            <a:ext cx="780356" cy="944962"/>
          </a:xfrm>
          <a:prstGeom prst="rect">
            <a:avLst/>
          </a:prstGeom>
        </p:spPr>
      </p:pic>
      <p:pic>
        <p:nvPicPr>
          <p:cNvPr id="5" name="Picture 4">
            <a:extLst>
              <a:ext uri="{FF2B5EF4-FFF2-40B4-BE49-F238E27FC236}">
                <a16:creationId xmlns:a16="http://schemas.microsoft.com/office/drawing/2014/main" id="{3C8FE13B-BC25-0228-2251-6894332CBC2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320508" y="1708220"/>
            <a:ext cx="4580373" cy="34352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6"/>
                                        </p:tgtEl>
                                        <p:attrNameLst>
                                          <p:attrName>style.visibility</p:attrName>
                                        </p:attrNameLst>
                                      </p:cBhvr>
                                      <p:to>
                                        <p:strVal val="visible"/>
                                      </p:to>
                                    </p:set>
                                    <p:anim calcmode="lin" valueType="num">
                                      <p:cBhvr>
                                        <p:cTn id="7" dur="500" fill="hold"/>
                                        <p:tgtEl>
                                          <p:spTgt spid="336"/>
                                        </p:tgtEl>
                                        <p:attrNameLst>
                                          <p:attrName>ppt_w</p:attrName>
                                        </p:attrNameLst>
                                      </p:cBhvr>
                                      <p:tavLst>
                                        <p:tav tm="0">
                                          <p:val>
                                            <p:fltVal val="0"/>
                                          </p:val>
                                        </p:tav>
                                        <p:tav tm="100000">
                                          <p:val>
                                            <p:strVal val="#ppt_w"/>
                                          </p:val>
                                        </p:tav>
                                      </p:tavLst>
                                    </p:anim>
                                    <p:anim calcmode="lin" valueType="num">
                                      <p:cBhvr>
                                        <p:cTn id="8" dur="500" fill="hold"/>
                                        <p:tgtEl>
                                          <p:spTgt spid="336"/>
                                        </p:tgtEl>
                                        <p:attrNameLst>
                                          <p:attrName>ppt_h</p:attrName>
                                        </p:attrNameLst>
                                      </p:cBhvr>
                                      <p:tavLst>
                                        <p:tav tm="0">
                                          <p:val>
                                            <p:fltVal val="0"/>
                                          </p:val>
                                        </p:tav>
                                        <p:tav tm="100000">
                                          <p:val>
                                            <p:strVal val="#ppt_h"/>
                                          </p:val>
                                        </p:tav>
                                      </p:tavLst>
                                    </p:anim>
                                    <p:animEffect transition="in" filter="fade">
                                      <p:cBhvr>
                                        <p:cTn id="9" dur="500"/>
                                        <p:tgtEl>
                                          <p:spTgt spid="3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
                                        </p:tgtEl>
                                        <p:attrNameLst>
                                          <p:attrName>style.visibility</p:attrName>
                                        </p:attrNameLst>
                                      </p:cBhvr>
                                      <p:to>
                                        <p:strVal val="visible"/>
                                      </p:to>
                                    </p:set>
                                    <p:anim calcmode="lin" valueType="num">
                                      <p:cBhvr>
                                        <p:cTn id="12" dur="500" fill="hold"/>
                                        <p:tgtEl>
                                          <p:spTgt spid="337"/>
                                        </p:tgtEl>
                                        <p:attrNameLst>
                                          <p:attrName>ppt_w</p:attrName>
                                        </p:attrNameLst>
                                      </p:cBhvr>
                                      <p:tavLst>
                                        <p:tav tm="0">
                                          <p:val>
                                            <p:fltVal val="0"/>
                                          </p:val>
                                        </p:tav>
                                        <p:tav tm="100000">
                                          <p:val>
                                            <p:strVal val="#ppt_w"/>
                                          </p:val>
                                        </p:tav>
                                      </p:tavLst>
                                    </p:anim>
                                    <p:anim calcmode="lin" valueType="num">
                                      <p:cBhvr>
                                        <p:cTn id="13" dur="500" fill="hold"/>
                                        <p:tgtEl>
                                          <p:spTgt spid="337"/>
                                        </p:tgtEl>
                                        <p:attrNameLst>
                                          <p:attrName>ppt_h</p:attrName>
                                        </p:attrNameLst>
                                      </p:cBhvr>
                                      <p:tavLst>
                                        <p:tav tm="0">
                                          <p:val>
                                            <p:fltVal val="0"/>
                                          </p:val>
                                        </p:tav>
                                        <p:tav tm="100000">
                                          <p:val>
                                            <p:strVal val="#ppt_h"/>
                                          </p:val>
                                        </p:tav>
                                      </p:tavLst>
                                    </p:anim>
                                    <p:animEffect transition="in" filter="fade">
                                      <p:cBhvr>
                                        <p:cTn id="14"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14" name="TextBox 13"/>
          <p:cNvSpPr txBox="1"/>
          <p:nvPr/>
        </p:nvSpPr>
        <p:spPr>
          <a:xfrm>
            <a:off x="320458" y="578955"/>
            <a:ext cx="8503081" cy="958660"/>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HĐ1</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một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tấm</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bìa</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có</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dạng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chữ</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nhật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được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gắn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với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một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trục</a:t>
            </a:r>
            <a:r>
              <a:rPr lang="en-US" sz="2000" kern="1200" dirty="0">
                <a:solidFill>
                  <a:sysClr val="windowText" lastClr="000000"/>
                </a:solidFill>
                <a:latin typeface="Arial" panose="020B0604020202020204" pitchFamily="34" charset="0"/>
                <a:ea typeface="+mn-ea"/>
                <a:cs typeface="Arial" panose="020B0604020202020204" pitchFamily="34" charset="0"/>
              </a:rPr>
              <a:t> DC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2a</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vật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quen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thuộc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có</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dạng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trụ</a:t>
            </a:r>
            <a:r>
              <a:rPr lang="en-US" sz="2000" kern="1200" dirty="0">
                <a:solidFill>
                  <a:sysClr val="windowText" lastClr="000000"/>
                </a:solidFill>
                <a:latin typeface="Arial" panose="020B0604020202020204" pitchFamily="34" charset="0"/>
                <a:ea typeface="+mn-ea"/>
                <a:cs typeface="Arial" panose="020B0604020202020204" pitchFamily="34" charset="0"/>
              </a:rPr>
              <a:t>. </a:t>
            </a:r>
          </a:p>
        </p:txBody>
      </p:sp>
      <p:pic>
        <p:nvPicPr>
          <p:cNvPr id="11" name="Picture 10"/>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177CECEC-B063-6D19-0730-1DD7E21524ED}"/>
              </a:ext>
            </a:extLst>
          </p:cNvPr>
          <p:cNvSpPr/>
          <p:nvPr/>
        </p:nvSpPr>
        <p:spPr>
          <a:xfrm>
            <a:off x="3189331" y="0"/>
            <a:ext cx="2765336"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endParaRPr lang="en" sz="2000" b="1" dirty="0">
              <a:solidFill>
                <a:srgbClr val="00487E"/>
              </a:solidFill>
              <a:ea typeface="+mn-ea"/>
              <a:sym typeface="DM Sans SemiBold"/>
            </a:endParaRPr>
          </a:p>
        </p:txBody>
      </p:sp>
      <p:pic>
        <p:nvPicPr>
          <p:cNvPr id="4" name="Picture 3">
            <a:extLst>
              <a:ext uri="{FF2B5EF4-FFF2-40B4-BE49-F238E27FC236}">
                <a16:creationId xmlns:a16="http://schemas.microsoft.com/office/drawing/2014/main" id="{3163A112-1AED-4DDE-B6DA-A2705E6B86C6}"/>
              </a:ext>
            </a:extLst>
          </p:cNvPr>
          <p:cNvPicPr>
            <a:picLocks noChangeAspect="1"/>
          </p:cNvPicPr>
          <p:nvPr/>
        </p:nvPicPr>
        <p:blipFill>
          <a:blip r:embed="rId5">
            <a:clrChange>
              <a:clrFrom>
                <a:srgbClr val="FFFFFF"/>
              </a:clrFrom>
              <a:clrTo>
                <a:srgbClr val="FFFFFF">
                  <a:alpha val="0"/>
                </a:srgbClr>
              </a:clrTo>
            </a:clrChange>
          </a:blip>
          <a:srcRect l="60032" t="14754" r="5996"/>
          <a:stretch/>
        </p:blipFill>
        <p:spPr>
          <a:xfrm>
            <a:off x="5085848" y="1339758"/>
            <a:ext cx="3548322" cy="3537990"/>
          </a:xfrm>
          <a:prstGeom prst="rect">
            <a:avLst/>
          </a:prstGeom>
        </p:spPr>
      </p:pic>
      <p:sp>
        <p:nvSpPr>
          <p:cNvPr id="13" name="TextBox 12">
            <a:extLst>
              <a:ext uri="{FF2B5EF4-FFF2-40B4-BE49-F238E27FC236}">
                <a16:creationId xmlns:a16="http://schemas.microsoft.com/office/drawing/2014/main" id="{178271E0-A02A-4753-57E7-01580741ADCC}"/>
              </a:ext>
            </a:extLst>
          </p:cNvPr>
          <p:cNvSpPr txBox="1"/>
          <p:nvPr/>
        </p:nvSpPr>
        <p:spPr>
          <a:xfrm>
            <a:off x="365386" y="1764042"/>
            <a:ext cx="4531093" cy="2805320"/>
          </a:xfrm>
          <a:prstGeom prst="rect">
            <a:avLst/>
          </a:prstGeom>
          <a:noFill/>
        </p:spPr>
        <p:txBody>
          <a:bodyPr wrap="square">
            <a:spAutoFit/>
          </a:bodyPr>
          <a:lstStyle/>
          <a:p>
            <a:pPr marL="342900" marR="0" lvl="0" indent="-342900" algn="just" defTabSz="1828800" eaLnBrk="1" fontAlgn="auto" latinLnBrk="0" hangingPunct="1">
              <a:lnSpc>
                <a:spcPct val="150000"/>
              </a:lnSpc>
              <a:spcBef>
                <a:spcPts val="0"/>
              </a:spcBef>
              <a:spcAft>
                <a:spcPts val="0"/>
              </a:spcAft>
              <a:buClr>
                <a:srgbClr val="2D1549"/>
              </a:buClr>
              <a:buSzPts val="1100"/>
              <a:buFont typeface="Arial" panose="020B0604020202020204" pitchFamily="34" charset="0"/>
              <a:buChar char="•"/>
              <a:tabLst/>
              <a:defRPr/>
            </a:pPr>
            <a:r>
              <a:rPr kumimoji="0" lang="en-US" sz="20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Quan </a:t>
            </a:r>
            <a:r>
              <a:rPr kumimoji="0" lang="en-US" sz="2000" b="0" i="1"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sát</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và</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nhận</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xét</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hình</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dạng</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tấm</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bìa</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342900" marR="0" lvl="0" indent="-342900" algn="just" defTabSz="1828800" eaLnBrk="1" fontAlgn="auto" latinLnBrk="0" hangingPunct="1">
              <a:lnSpc>
                <a:spcPct val="150000"/>
              </a:lnSpc>
              <a:spcBef>
                <a:spcPts val="0"/>
              </a:spcBef>
              <a:spcAft>
                <a:spcPts val="0"/>
              </a:spcAft>
              <a:buClr>
                <a:srgbClr val="2D1549"/>
              </a:buClr>
              <a:buSzPts val="1100"/>
              <a:buFont typeface="Arial" panose="020B0604020202020204" pitchFamily="34" charset="0"/>
              <a:buChar char="•"/>
              <a:tabLst/>
              <a:defRPr/>
            </a:pPr>
            <a:r>
              <a:rPr lang="en-US" sz="2000" i="1" kern="1200" baseline="0" dirty="0">
                <a:solidFill>
                  <a:sysClr val="windowText" lastClr="000000"/>
                </a:solidFill>
                <a:latin typeface="Arial" panose="020B0604020202020204" pitchFamily="34" charset="0"/>
                <a:ea typeface="+mn-ea"/>
                <a:cs typeface="Arial" panose="020B0604020202020204" pitchFamily="34" charset="0"/>
              </a:rPr>
              <a:t>Quay</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tấm</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bìa</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một</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vòng</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quanh</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cạnh</a:t>
            </a:r>
            <a:r>
              <a:rPr lang="en-US" sz="2000" i="1" kern="1200" dirty="0">
                <a:solidFill>
                  <a:sysClr val="windowText" lastClr="000000"/>
                </a:solidFill>
                <a:latin typeface="Arial" panose="020B0604020202020204" pitchFamily="34" charset="0"/>
                <a:ea typeface="+mn-ea"/>
                <a:cs typeface="Arial" panose="020B0604020202020204" pitchFamily="34" charset="0"/>
              </a:rPr>
              <a:t> CD </a:t>
            </a:r>
            <a:r>
              <a:rPr lang="en-US" sz="2000" i="1" kern="1200" dirty="0" err="1">
                <a:solidFill>
                  <a:sysClr val="windowText" lastClr="000000"/>
                </a:solidFill>
                <a:latin typeface="Arial" panose="020B0604020202020204" pitchFamily="34" charset="0"/>
                <a:ea typeface="+mn-ea"/>
                <a:cs typeface="Arial" panose="020B0604020202020204" pitchFamily="34" charset="0"/>
              </a:rPr>
              <a:t>cố</a:t>
            </a:r>
            <a:r>
              <a:rPr lang="en-US" sz="2000" i="1" kern="1200" dirty="0">
                <a:solidFill>
                  <a:sysClr val="windowText" lastClr="000000"/>
                </a:solidFill>
                <a:latin typeface="Arial" panose="020B0604020202020204" pitchFamily="34" charset="0"/>
                <a:ea typeface="+mn-ea"/>
                <a:cs typeface="Arial" panose="020B0604020202020204" pitchFamily="34" charset="0"/>
              </a:rPr>
              <a:t> </a:t>
            </a:r>
            <a:r>
              <a:rPr lang="en-US" sz="2000" i="1" kern="1200" dirty="0" err="1">
                <a:solidFill>
                  <a:sysClr val="windowText" lastClr="000000"/>
                </a:solidFill>
                <a:latin typeface="Arial" panose="020B0604020202020204" pitchFamily="34" charset="0"/>
                <a:ea typeface="+mn-ea"/>
                <a:cs typeface="Arial" panose="020B0604020202020204" pitchFamily="34" charset="0"/>
              </a:rPr>
              <a:t>định</a:t>
            </a:r>
            <a:r>
              <a:rPr lang="en-US" sz="2000" i="1" kern="1200" dirty="0">
                <a:solidFill>
                  <a:sysClr val="windowText" lastClr="000000"/>
                </a:solidFill>
                <a:latin typeface="Arial" panose="020B0604020202020204" pitchFamily="34" charset="0"/>
                <a:ea typeface="+mn-ea"/>
                <a:cs typeface="Arial" panose="020B0604020202020204" pitchFamily="34" charset="0"/>
              </a:rPr>
              <a:t>.</a:t>
            </a:r>
          </a:p>
          <a:p>
            <a:pPr marL="342900" marR="0" lvl="0" indent="-342900" algn="just" defTabSz="1828800" eaLnBrk="1" fontAlgn="auto" latinLnBrk="0" hangingPunct="1">
              <a:lnSpc>
                <a:spcPct val="150000"/>
              </a:lnSpc>
              <a:spcBef>
                <a:spcPts val="0"/>
              </a:spcBef>
              <a:spcAft>
                <a:spcPts val="0"/>
              </a:spcAft>
              <a:buClr>
                <a:srgbClr val="2D1549"/>
              </a:buClr>
              <a:buSzPts val="1100"/>
              <a:buFont typeface="Arial" panose="020B0604020202020204" pitchFamily="34" charset="0"/>
              <a:buChar char="•"/>
              <a:tabLst/>
              <a:defRPr/>
            </a:pPr>
            <a:r>
              <a:rPr kumimoji="0" lang="en-US" sz="20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So</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sánh</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hình</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tạo</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ra</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với</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các</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đồ</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quen</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thuộc</a:t>
            </a:r>
            <a:r>
              <a:rPr kumimoji="0" lang="en-US" sz="2000" b="0" i="1" u="none" strike="noStrike" kern="120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vi-VN" sz="20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458225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1CF5EB2F-5AFC-99BD-7606-EA26A4632B28}"/>
              </a:ext>
            </a:extLst>
          </p:cNvPr>
          <p:cNvSpPr txBox="1"/>
          <p:nvPr/>
        </p:nvSpPr>
        <p:spPr>
          <a:xfrm>
            <a:off x="628759" y="432757"/>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pic>
        <p:nvPicPr>
          <p:cNvPr id="5" name="Picture 4">
            <a:extLst>
              <a:ext uri="{FF2B5EF4-FFF2-40B4-BE49-F238E27FC236}">
                <a16:creationId xmlns:a16="http://schemas.microsoft.com/office/drawing/2014/main" id="{23E86E60-630F-4AB3-1ADC-37AF254EE46B}"/>
              </a:ext>
            </a:extLst>
          </p:cNvPr>
          <p:cNvPicPr>
            <a:picLocks noChangeAspect="1"/>
          </p:cNvPicPr>
          <p:nvPr/>
        </p:nvPicPr>
        <p:blipFill>
          <a:blip r:embed="rId5">
            <a:clrChange>
              <a:clrFrom>
                <a:srgbClr val="FFFFFF"/>
              </a:clrFrom>
              <a:clrTo>
                <a:srgbClr val="FFFFFF">
                  <a:alpha val="0"/>
                </a:srgbClr>
              </a:clrTo>
            </a:clrChange>
          </a:blip>
          <a:srcRect l="60032" t="14754" r="5996"/>
          <a:stretch/>
        </p:blipFill>
        <p:spPr>
          <a:xfrm>
            <a:off x="432034" y="1116457"/>
            <a:ext cx="3548322" cy="3537990"/>
          </a:xfrm>
          <a:prstGeom prst="rect">
            <a:avLst/>
          </a:prstGeom>
        </p:spPr>
      </p:pic>
      <p:sp>
        <p:nvSpPr>
          <p:cNvPr id="9" name="TextBox 8">
            <a:extLst>
              <a:ext uri="{FF2B5EF4-FFF2-40B4-BE49-F238E27FC236}">
                <a16:creationId xmlns:a16="http://schemas.microsoft.com/office/drawing/2014/main" id="{50069EE0-0CBE-2D34-D637-A271C301A0CD}"/>
              </a:ext>
            </a:extLst>
          </p:cNvPr>
          <p:cNvSpPr txBox="1"/>
          <p:nvPr/>
        </p:nvSpPr>
        <p:spPr>
          <a:xfrm>
            <a:off x="4088776" y="1200663"/>
            <a:ext cx="4623190" cy="3369577"/>
          </a:xfrm>
          <a:prstGeom prst="rect">
            <a:avLst/>
          </a:prstGeom>
          <a:noFill/>
        </p:spPr>
        <p:txBody>
          <a:bodyPr wrap="square">
            <a:spAutoFit/>
          </a:bodyPr>
          <a:lstStyle/>
          <a:p>
            <a:pPr marL="342900" marR="0" indent="-342900" algn="just">
              <a:lnSpc>
                <a:spcPct val="150000"/>
              </a:lnSpc>
              <a:spcAft>
                <a:spcPts val="800"/>
              </a:spcAft>
              <a:buFont typeface="Arial" panose="020B0604020202020204" pitchFamily="34" charset="0"/>
              <a:buChar char="•"/>
            </a:pPr>
            <a:r>
              <a:rPr lang="da-DK" sz="2000" dirty="0">
                <a:effectLst/>
                <a:latin typeface="+mn-lt"/>
                <a:ea typeface="Calibri" panose="020F0502020204030204" pitchFamily="34" charset="0"/>
                <a:cs typeface="Times New Roman" panose="02020603050405020304" pitchFamily="18" charset="0"/>
              </a:rPr>
              <a:t>Hình được tạo ra có dạng giống với cột nhà, lon sữa đặc, thùng chứa, ống nước.</a:t>
            </a:r>
          </a:p>
          <a:p>
            <a:pPr marL="285750" indent="-285750" algn="just">
              <a:lnSpc>
                <a:spcPct val="150000"/>
              </a:lnSpc>
              <a:spcAft>
                <a:spcPts val="800"/>
              </a:spcAft>
              <a:buFont typeface="Arial" panose="020B0604020202020204" pitchFamily="34" charset="0"/>
              <a:buChar char="•"/>
            </a:pPr>
            <a:r>
              <a:rPr lang="da-DK" sz="2000" dirty="0">
                <a:latin typeface="+mn-lt"/>
              </a:rPr>
              <a:t>Hình được tạo ra khi quay một hình chữ nhật một vòng xung quanh đường thẳng cố định chứa một cạnh của nó là hình trụ.</a:t>
            </a:r>
            <a:endParaRPr lang="en-US" sz="2000" dirty="0">
              <a:latin typeface="+mn-lt"/>
            </a:endParaRPr>
          </a:p>
        </p:txBody>
      </p:sp>
    </p:spTree>
    <p:extLst>
      <p:ext uri="{BB962C8B-B14F-4D97-AF65-F5344CB8AC3E}">
        <p14:creationId xmlns:p14="http://schemas.microsoft.com/office/powerpoint/2010/main" val="12413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6BE4A934-7446-896F-A8C6-D8260EA56F8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98EAED9-670A-5C48-5782-9146FD711FD8}"/>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87AF95EC-93EA-B780-8E73-B1F51462B608}"/>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621A9622-A01D-AC9E-3E4D-AC2667EF5D85}"/>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3" name="TextBox 2">
            <a:extLst>
              <a:ext uri="{FF2B5EF4-FFF2-40B4-BE49-F238E27FC236}">
                <a16:creationId xmlns:a16="http://schemas.microsoft.com/office/drawing/2014/main" id="{509B077B-D12E-27F4-0385-E84441706813}"/>
              </a:ext>
            </a:extLst>
          </p:cNvPr>
          <p:cNvSpPr txBox="1"/>
          <p:nvPr/>
        </p:nvSpPr>
        <p:spPr>
          <a:xfrm>
            <a:off x="2471895" y="243637"/>
            <a:ext cx="4963884" cy="496996"/>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Calibri" panose="020F0502020204030204" pitchFamily="34" charset="0"/>
                <a:cs typeface="Times New Roman" panose="02020603050405020304" pitchFamily="18" charset="0"/>
              </a:rPr>
              <a:t>Hình trụ như ở </a:t>
            </a:r>
            <a:r>
              <a:rPr lang="da-DK" sz="2000" i="1" dirty="0">
                <a:effectLst/>
                <a:latin typeface="+mj-lt"/>
                <a:ea typeface="Calibri" panose="020F0502020204030204" pitchFamily="34" charset="0"/>
                <a:cs typeface="Times New Roman" panose="02020603050405020304" pitchFamily="18" charset="0"/>
              </a:rPr>
              <a:t>Hình 3</a:t>
            </a:r>
            <a:r>
              <a:rPr lang="da-DK" sz="2000" dirty="0">
                <a:effectLst/>
                <a:latin typeface="+mj-lt"/>
                <a:ea typeface="Calibri" panose="020F0502020204030204" pitchFamily="34" charset="0"/>
                <a:cs typeface="Times New Roman" panose="02020603050405020304" pitchFamily="18" charset="0"/>
              </a:rPr>
              <a:t>, ta có:</a:t>
            </a:r>
            <a:endParaRPr lang="en-US" sz="2000" dirty="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D08EE76-927F-2C2E-E268-2CFF29DC1E9B}"/>
              </a:ext>
            </a:extLst>
          </p:cNvPr>
          <p:cNvPicPr>
            <a:picLocks noChangeAspect="1"/>
          </p:cNvPicPr>
          <p:nvPr/>
        </p:nvPicPr>
        <p:blipFill>
          <a:blip r:embed="rId5">
            <a:clrChange>
              <a:clrFrom>
                <a:srgbClr val="FFFFFF"/>
              </a:clrFrom>
              <a:clrTo>
                <a:srgbClr val="FFFFFF">
                  <a:alpha val="0"/>
                </a:srgbClr>
              </a:clrTo>
            </a:clrChange>
          </a:blip>
          <a:srcRect l="53361" t="19442" r="5812" b="19720"/>
          <a:stretch/>
        </p:blipFill>
        <p:spPr>
          <a:xfrm>
            <a:off x="2793442" y="653394"/>
            <a:ext cx="3516924" cy="2390506"/>
          </a:xfrm>
          <a:prstGeom prst="rect">
            <a:avLst/>
          </a:prstGeom>
        </p:spPr>
      </p:pic>
      <p:sp>
        <p:nvSpPr>
          <p:cNvPr id="10" name="TextBox 9">
            <a:extLst>
              <a:ext uri="{FF2B5EF4-FFF2-40B4-BE49-F238E27FC236}">
                <a16:creationId xmlns:a16="http://schemas.microsoft.com/office/drawing/2014/main" id="{9351BB1E-1FBD-2C83-E93D-EFE6ABEBCC40}"/>
              </a:ext>
            </a:extLst>
          </p:cNvPr>
          <p:cNvSpPr txBox="1"/>
          <p:nvPr/>
        </p:nvSpPr>
        <p:spPr>
          <a:xfrm>
            <a:off x="378565" y="2869074"/>
            <a:ext cx="8346678" cy="1984582"/>
          </a:xfrm>
          <a:prstGeom prst="rect">
            <a:avLst/>
          </a:prstGeom>
          <a:noFill/>
        </p:spPr>
        <p:txBody>
          <a:bodyPr wrap="square">
            <a:spAutoFit/>
          </a:bodyPr>
          <a:lstStyle/>
          <a:p>
            <a:pPr marL="342900" marR="0" lvl="0" indent="-342900" algn="just">
              <a:lnSpc>
                <a:spcPct val="150000"/>
              </a:lnSpc>
              <a:spcAft>
                <a:spcPts val="800"/>
              </a:spcAft>
              <a:buFont typeface="Arial" panose="020B0604020202020204" pitchFamily="34" charset="0"/>
              <a:buChar char="•"/>
              <a:tabLst>
                <a:tab pos="99695" algn="l"/>
              </a:tabLst>
            </a:pPr>
            <a:r>
              <a:rPr lang="da-DK" sz="2000" dirty="0">
                <a:effectLst/>
                <a:latin typeface="+mn-lt"/>
                <a:ea typeface="Calibri" panose="020F0502020204030204" pitchFamily="34" charset="0"/>
                <a:cs typeface="Times New Roman" panose="02020603050405020304" pitchFamily="18" charset="0"/>
              </a:rPr>
              <a:t>Hình tròn tâm D bán kính DA và hình tròn tâm C bán kính CB là hai</a:t>
            </a:r>
            <a:r>
              <a:rPr lang="da-DK" sz="2000" i="1" dirty="0">
                <a:effectLst/>
                <a:latin typeface="+mn-lt"/>
                <a:ea typeface="Calibri" panose="020F0502020204030204" pitchFamily="34" charset="0"/>
                <a:cs typeface="Times New Roman" panose="02020603050405020304" pitchFamily="18" charset="0"/>
              </a:rPr>
              <a:t> </a:t>
            </a:r>
            <a:r>
              <a:rPr lang="da-DK" sz="2000" i="1" u="sng" dirty="0">
                <a:effectLst/>
                <a:latin typeface="+mn-lt"/>
                <a:ea typeface="Calibri" panose="020F0502020204030204" pitchFamily="34" charset="0"/>
                <a:cs typeface="Times New Roman" panose="02020603050405020304" pitchFamily="18" charset="0"/>
              </a:rPr>
              <a:t>mặt đáy</a:t>
            </a:r>
            <a:r>
              <a:rPr lang="da-DK" sz="2000" dirty="0">
                <a:effectLst/>
                <a:latin typeface="+mn-lt"/>
                <a:ea typeface="Calibri" panose="020F0502020204030204" pitchFamily="34" charset="0"/>
                <a:cs typeface="Times New Roman" panose="02020603050405020304" pitchFamily="18" charset="0"/>
              </a:rPr>
              <a:t>; hai mặt đáy của hình trụ bằng nhau và nằm trong hai mặt phẳng song song;</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Aft>
                <a:spcPts val="800"/>
              </a:spcAft>
              <a:buFont typeface="Arial" panose="020B0604020202020204" pitchFamily="34" charset="0"/>
              <a:buChar char="•"/>
              <a:tabLst>
                <a:tab pos="99695" algn="l"/>
              </a:tabLst>
            </a:pPr>
            <a:r>
              <a:rPr lang="da-DK" sz="2000" dirty="0">
                <a:effectLst/>
                <a:latin typeface="+mn-lt"/>
                <a:ea typeface="Calibri" panose="020F0502020204030204" pitchFamily="34" charset="0"/>
                <a:cs typeface="Times New Roman" panose="02020603050405020304" pitchFamily="18" charset="0"/>
              </a:rPr>
              <a:t>Độ dài cạnh DA được gọi là </a:t>
            </a:r>
            <a:r>
              <a:rPr lang="da-DK" sz="2000" i="1" u="sng" dirty="0">
                <a:effectLst/>
                <a:latin typeface="+mn-lt"/>
                <a:ea typeface="Calibri" panose="020F0502020204030204" pitchFamily="34" charset="0"/>
                <a:cs typeface="Times New Roman" panose="02020603050405020304" pitchFamily="18" charset="0"/>
              </a:rPr>
              <a:t>bán kính đáy</a:t>
            </a:r>
            <a:r>
              <a:rPr lang="da-DK" sz="2000" dirty="0">
                <a:effectLst/>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56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 calcmode="lin" valueType="num">
                                      <p:cBhvr additive="base">
                                        <p:cTn id="2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89573091-0799-76D7-7324-82B3DA9BCB9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E411CC5-597A-2009-8D60-428C4E61EBEF}"/>
              </a:ext>
            </a:extLst>
          </p:cNvPr>
          <p:cNvPicPr>
            <a:picLocks noChangeAspect="1"/>
          </p:cNvPicPr>
          <p:nvPr/>
        </p:nvPicPr>
        <p:blipFill>
          <a:blip r:embed="rId3"/>
          <a:stretch>
            <a:fillRect/>
          </a:stretch>
        </p:blipFill>
        <p:spPr>
          <a:xfrm rot="18877483">
            <a:off x="8709920" y="3326535"/>
            <a:ext cx="685481" cy="685481"/>
          </a:xfrm>
          <a:prstGeom prst="rect">
            <a:avLst/>
          </a:prstGeom>
        </p:spPr>
      </p:pic>
      <p:pic>
        <p:nvPicPr>
          <p:cNvPr id="12" name="Picture 11">
            <a:extLst>
              <a:ext uri="{FF2B5EF4-FFF2-40B4-BE49-F238E27FC236}">
                <a16:creationId xmlns:a16="http://schemas.microsoft.com/office/drawing/2014/main" id="{C247BB69-CF60-9FB5-ECAC-8BADAADEEE35}"/>
              </a:ext>
            </a:extLst>
          </p:cNvPr>
          <p:cNvPicPr>
            <a:picLocks noChangeAspect="1"/>
          </p:cNvPicPr>
          <p:nvPr/>
        </p:nvPicPr>
        <p:blipFill>
          <a:blip r:embed="rId4"/>
          <a:stretch>
            <a:fillRect/>
          </a:stretch>
        </p:blipFill>
        <p:spPr>
          <a:xfrm rot="7010259">
            <a:off x="-219810" y="241212"/>
            <a:ext cx="687785" cy="783200"/>
          </a:xfrm>
          <a:prstGeom prst="rect">
            <a:avLst/>
          </a:prstGeom>
        </p:spPr>
      </p:pic>
      <p:sp>
        <p:nvSpPr>
          <p:cNvPr id="4" name="TextBox 3">
            <a:extLst>
              <a:ext uri="{FF2B5EF4-FFF2-40B4-BE49-F238E27FC236}">
                <a16:creationId xmlns:a16="http://schemas.microsoft.com/office/drawing/2014/main" id="{388C5F89-F278-990A-641A-413C2920CD43}"/>
              </a:ext>
            </a:extLst>
          </p:cNvPr>
          <p:cNvSpPr txBox="1"/>
          <p:nvPr/>
        </p:nvSpPr>
        <p:spPr>
          <a:xfrm>
            <a:off x="608663" y="292080"/>
            <a:ext cx="1577436" cy="400110"/>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70185"/>
                </a:solidFill>
                <a:effectLst/>
                <a:uLnTx/>
                <a:uFillTx/>
                <a:latin typeface="Arial"/>
                <a:cs typeface="Arial" panose="020B0604020202020204" pitchFamily="34" charset="0"/>
                <a:sym typeface="Arial"/>
              </a:rPr>
              <a:t>Nhận</a:t>
            </a:r>
            <a:r>
              <a:rPr kumimoji="0" lang="en-US" sz="2000" b="1" i="0" u="none" strike="noStrike" kern="0" cap="none" spc="0" normalizeH="0" noProof="0" dirty="0">
                <a:ln>
                  <a:noFill/>
                </a:ln>
                <a:solidFill>
                  <a:srgbClr val="070185"/>
                </a:solidFill>
                <a:effectLst/>
                <a:uLnTx/>
                <a:uFillTx/>
                <a:latin typeface="Arial"/>
                <a:cs typeface="Arial" panose="020B0604020202020204" pitchFamily="34" charset="0"/>
                <a:sym typeface="Arial"/>
              </a:rPr>
              <a:t> </a:t>
            </a:r>
            <a:r>
              <a:rPr kumimoji="0" lang="en-US" sz="2000" b="1" i="0" u="none" strike="noStrike" kern="0" cap="none" spc="0" normalizeH="0" noProof="0" dirty="0" err="1">
                <a:ln>
                  <a:noFill/>
                </a:ln>
                <a:solidFill>
                  <a:srgbClr val="070185"/>
                </a:solidFill>
                <a:effectLst/>
                <a:uLnTx/>
                <a:uFillTx/>
                <a:latin typeface="Arial"/>
                <a:cs typeface="Arial" panose="020B0604020202020204" pitchFamily="34" charset="0"/>
                <a:sym typeface="Arial"/>
              </a:rPr>
              <a:t>xét</a:t>
            </a:r>
            <a:endParaRPr kumimoji="0" lang="en-US" sz="20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p:sp>
        <p:nvSpPr>
          <p:cNvPr id="3" name="TextBox 2">
            <a:extLst>
              <a:ext uri="{FF2B5EF4-FFF2-40B4-BE49-F238E27FC236}">
                <a16:creationId xmlns:a16="http://schemas.microsoft.com/office/drawing/2014/main" id="{AC474049-5D2A-B115-2046-FB94B3B8B721}"/>
              </a:ext>
            </a:extLst>
          </p:cNvPr>
          <p:cNvSpPr txBox="1"/>
          <p:nvPr/>
        </p:nvSpPr>
        <p:spPr>
          <a:xfrm>
            <a:off x="2471895" y="243637"/>
            <a:ext cx="4963884" cy="496996"/>
          </a:xfrm>
          <a:prstGeom prst="rect">
            <a:avLst/>
          </a:prstGeom>
          <a:noFill/>
        </p:spPr>
        <p:txBody>
          <a:bodyPr wrap="square">
            <a:spAutoFit/>
          </a:bodyPr>
          <a:lstStyle/>
          <a:p>
            <a:pPr marL="0" marR="0" algn="just">
              <a:lnSpc>
                <a:spcPct val="150000"/>
              </a:lnSpc>
              <a:spcAft>
                <a:spcPts val="800"/>
              </a:spcAft>
            </a:pPr>
            <a:r>
              <a:rPr lang="da-DK" sz="2000" dirty="0">
                <a:effectLst/>
                <a:latin typeface="+mj-lt"/>
                <a:ea typeface="Calibri" panose="020F0502020204030204" pitchFamily="34" charset="0"/>
                <a:cs typeface="Times New Roman" panose="02020603050405020304" pitchFamily="18" charset="0"/>
              </a:rPr>
              <a:t>Hình trụ như ở </a:t>
            </a:r>
            <a:r>
              <a:rPr lang="da-DK" sz="2000" i="1" dirty="0">
                <a:effectLst/>
                <a:latin typeface="+mj-lt"/>
                <a:ea typeface="Calibri" panose="020F0502020204030204" pitchFamily="34" charset="0"/>
                <a:cs typeface="Times New Roman" panose="02020603050405020304" pitchFamily="18" charset="0"/>
              </a:rPr>
              <a:t>Hình 3</a:t>
            </a:r>
            <a:r>
              <a:rPr lang="da-DK" sz="2000" dirty="0">
                <a:effectLst/>
                <a:latin typeface="+mj-lt"/>
                <a:ea typeface="Calibri" panose="020F0502020204030204" pitchFamily="34" charset="0"/>
                <a:cs typeface="Times New Roman" panose="02020603050405020304" pitchFamily="18" charset="0"/>
              </a:rPr>
              <a:t>, ta có:</a:t>
            </a:r>
            <a:endParaRPr lang="en-US" sz="2000" dirty="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DED933C-D121-40AD-5E8D-F5CC184F3902}"/>
              </a:ext>
            </a:extLst>
          </p:cNvPr>
          <p:cNvPicPr>
            <a:picLocks noChangeAspect="1"/>
          </p:cNvPicPr>
          <p:nvPr/>
        </p:nvPicPr>
        <p:blipFill>
          <a:blip r:embed="rId5">
            <a:clrChange>
              <a:clrFrom>
                <a:srgbClr val="FFFFFF"/>
              </a:clrFrom>
              <a:clrTo>
                <a:srgbClr val="FFFFFF">
                  <a:alpha val="0"/>
                </a:srgbClr>
              </a:clrTo>
            </a:clrChange>
          </a:blip>
          <a:srcRect l="53361" t="19442" r="5812" b="19720"/>
          <a:stretch/>
        </p:blipFill>
        <p:spPr>
          <a:xfrm>
            <a:off x="2793442" y="653394"/>
            <a:ext cx="3516924" cy="2390506"/>
          </a:xfrm>
          <a:prstGeom prst="rect">
            <a:avLst/>
          </a:prstGeom>
        </p:spPr>
      </p:pic>
      <p:sp>
        <p:nvSpPr>
          <p:cNvPr id="10" name="TextBox 9">
            <a:extLst>
              <a:ext uri="{FF2B5EF4-FFF2-40B4-BE49-F238E27FC236}">
                <a16:creationId xmlns:a16="http://schemas.microsoft.com/office/drawing/2014/main" id="{1D81053A-F791-9C79-F3D8-5235E0F21828}"/>
              </a:ext>
            </a:extLst>
          </p:cNvPr>
          <p:cNvSpPr txBox="1"/>
          <p:nvPr/>
        </p:nvSpPr>
        <p:spPr>
          <a:xfrm>
            <a:off x="378565" y="3017873"/>
            <a:ext cx="8346678" cy="1881990"/>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da-DK" sz="2000" dirty="0">
                <a:latin typeface="+mn-lt"/>
              </a:rPr>
              <a:t>Độ dài cạnh CD được gọi là </a:t>
            </a:r>
            <a:r>
              <a:rPr lang="da-DK" sz="2000" i="1" u="sng" dirty="0">
                <a:latin typeface="+mn-lt"/>
              </a:rPr>
              <a:t>chiều cao</a:t>
            </a:r>
            <a:r>
              <a:rPr lang="da-DK" sz="2000" dirty="0">
                <a:latin typeface="+mn-lt"/>
              </a:rPr>
              <a:t>;</a:t>
            </a:r>
            <a:endParaRPr lang="en-US" sz="2000" dirty="0">
              <a:latin typeface="+mn-lt"/>
            </a:endParaRPr>
          </a:p>
          <a:p>
            <a:pPr marL="285750" lvl="0" indent="-285750" algn="just">
              <a:lnSpc>
                <a:spcPct val="150000"/>
              </a:lnSpc>
              <a:buFont typeface="Arial" panose="020B0604020202020204" pitchFamily="34" charset="0"/>
              <a:buChar char="•"/>
            </a:pPr>
            <a:r>
              <a:rPr lang="da-DK" sz="2000" dirty="0">
                <a:latin typeface="+mn-lt"/>
              </a:rPr>
              <a:t>Cạnh AB quét nên </a:t>
            </a:r>
            <a:r>
              <a:rPr lang="da-DK" sz="2000" i="1" u="sng" dirty="0">
                <a:latin typeface="+mn-lt"/>
              </a:rPr>
              <a:t>mặt xung quanh</a:t>
            </a:r>
            <a:r>
              <a:rPr lang="da-DK" sz="2000" dirty="0">
                <a:latin typeface="+mn-lt"/>
              </a:rPr>
              <a:t> của hình trụ, mỗi vị trí của cạnh AB được gọi là một </a:t>
            </a:r>
            <a:r>
              <a:rPr lang="da-DK" sz="2000" i="1" u="sng" dirty="0">
                <a:latin typeface="+mn-lt"/>
              </a:rPr>
              <a:t>đường sinh</a:t>
            </a:r>
            <a:r>
              <a:rPr lang="da-DK" sz="2000" dirty="0">
                <a:latin typeface="+mn-lt"/>
              </a:rPr>
              <a:t>; độ dài đường sinh bằng chiều cao của hình trụ.</a:t>
            </a:r>
            <a:endParaRPr lang="en-US" sz="2000" dirty="0">
              <a:latin typeface="+mn-lt"/>
            </a:endParaRPr>
          </a:p>
        </p:txBody>
      </p:sp>
    </p:spTree>
    <p:extLst>
      <p:ext uri="{BB962C8B-B14F-4D97-AF65-F5344CB8AC3E}">
        <p14:creationId xmlns:p14="http://schemas.microsoft.com/office/powerpoint/2010/main" val="318636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50">
          <a:extLst>
            <a:ext uri="{FF2B5EF4-FFF2-40B4-BE49-F238E27FC236}">
              <a16:creationId xmlns:a16="http://schemas.microsoft.com/office/drawing/2014/main" id="{2BD9E33B-BF97-C7CC-FD02-792293CCCB6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4CBC329B-F1B8-431B-E056-9605CB2DF781}"/>
              </a:ext>
            </a:extLst>
          </p:cNvPr>
          <p:cNvSpPr txBox="1"/>
          <p:nvPr/>
        </p:nvSpPr>
        <p:spPr>
          <a:xfrm>
            <a:off x="320458" y="578955"/>
            <a:ext cx="8503081" cy="958660"/>
          </a:xfrm>
          <a:prstGeom prst="rect">
            <a:avLst/>
          </a:prstGeom>
          <a:noFill/>
        </p:spPr>
        <p:txBody>
          <a:bodyPr wrap="square" rtlCol="0">
            <a:spAutoFit/>
          </a:bodyPr>
          <a:lstStyle/>
          <a:p>
            <a:pPr marL="0" marR="0" lvl="0" indent="0" algn="just" defTabSz="1828800" eaLnBrk="1" fontAlgn="auto" latinLnBrk="0" hangingPunct="1">
              <a:lnSpc>
                <a:spcPct val="150000"/>
              </a:lnSpc>
              <a:spcBef>
                <a:spcPts val="0"/>
              </a:spcBef>
              <a:spcAft>
                <a:spcPts val="0"/>
              </a:spcAft>
              <a:buClr>
                <a:srgbClr val="2D1549"/>
              </a:buClr>
              <a:buSzPts val="1100"/>
              <a:buFontTx/>
              <a:buNone/>
              <a:tabLst/>
              <a:defRPr/>
            </a:pPr>
            <a:r>
              <a:rPr kumimoji="0" lang="en-US" sz="2000" b="1" i="0" u="none" strike="noStrike" kern="0" cap="none" spc="0" normalizeH="0" baseline="0" noProof="0" dirty="0" err="1">
                <a:ln>
                  <a:noFill/>
                </a:ln>
                <a:solidFill>
                  <a:srgbClr val="FFFFFF"/>
                </a:solidFill>
                <a:effectLst/>
                <a:highlight>
                  <a:srgbClr val="CE4D8E"/>
                </a:highlight>
                <a:uLnTx/>
                <a:uFillTx/>
                <a:ea typeface="+mn-ea"/>
              </a:rPr>
              <a:t>HĐ2</a:t>
            </a:r>
            <a:r>
              <a:rPr kumimoji="0" lang="en-US" sz="2000" b="1" i="0" u="none" strike="noStrike" kern="0" cap="none" spc="0" normalizeH="0" baseline="0" noProof="0" dirty="0">
                <a:ln>
                  <a:noFill/>
                </a:ln>
                <a:solidFill>
                  <a:srgbClr val="FFFFFF"/>
                </a:solidFill>
                <a:effectLst/>
                <a:highlight>
                  <a:srgbClr val="CE4D8E"/>
                </a:highlight>
                <a:uLnTx/>
                <a:uFillTx/>
                <a:ea typeface="+mn-ea"/>
              </a:rPr>
              <a:t>:</a:t>
            </a:r>
            <a:r>
              <a:rPr kumimoji="0" lang="en-US" sz="20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Chuẩn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bị</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và</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quan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sát</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Hình</a:t>
            </a:r>
            <a:r>
              <a:rPr lang="en-US" sz="2000" kern="1200" dirty="0">
                <a:solidFill>
                  <a:sysClr val="windowText" lastClr="000000"/>
                </a:solidFill>
                <a:latin typeface="Arial" panose="020B0604020202020204" pitchFamily="34" charset="0"/>
                <a:ea typeface="+mn-ea"/>
                <a:cs typeface="Arial" panose="020B0604020202020204" pitchFamily="34" charset="0"/>
              </a:rPr>
              <a:t> 4 </a:t>
            </a:r>
            <a:r>
              <a:rPr lang="en-US" sz="2000" kern="1200" dirty="0" err="1">
                <a:solidFill>
                  <a:sysClr val="windowText" lastClr="000000"/>
                </a:solidFill>
                <a:latin typeface="Arial" panose="020B0604020202020204" pitchFamily="34" charset="0"/>
                <a:ea typeface="+mn-ea"/>
                <a:cs typeface="Arial" panose="020B0604020202020204" pitchFamily="34" charset="0"/>
              </a:rPr>
              <a:t>rồi</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thực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hiện</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theo</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từng</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bước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như</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đã</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nêu</a:t>
            </a:r>
            <a:r>
              <a:rPr lang="en-US" sz="2000" kern="1200" dirty="0">
                <a:solidFill>
                  <a:sysClr val="windowText" lastClr="000000"/>
                </a:solidFill>
                <a:latin typeface="Arial" panose="020B0604020202020204" pitchFamily="34" charset="0"/>
                <a:ea typeface="+mn-ea"/>
                <a:cs typeface="Arial" panose="020B0604020202020204" pitchFamily="34" charset="0"/>
              </a:rPr>
              <a:t> ở </a:t>
            </a:r>
            <a:r>
              <a:rPr lang="en-US" sz="2000" kern="1200" dirty="0" err="1">
                <a:solidFill>
                  <a:sysClr val="windowText" lastClr="000000"/>
                </a:solidFill>
                <a:latin typeface="Arial" panose="020B0604020202020204" pitchFamily="34" charset="0"/>
                <a:ea typeface="+mn-ea"/>
                <a:cs typeface="Arial" panose="020B0604020202020204" pitchFamily="34" charset="0"/>
              </a:rPr>
              <a:t>các</a:t>
            </a:r>
            <a:r>
              <a:rPr lang="en-US" sz="2000" kern="1200" dirty="0">
                <a:solidFill>
                  <a:sysClr val="windowText" lastClr="000000"/>
                </a:solidFill>
                <a:latin typeface="Arial" panose="020B0604020202020204" pitchFamily="34" charset="0"/>
                <a:ea typeface="+mn-ea"/>
                <a:cs typeface="Arial" panose="020B0604020202020204" pitchFamily="34" charset="0"/>
              </a:rPr>
              <a:t> </a:t>
            </a:r>
            <a:r>
              <a:rPr lang="en-US" sz="2000" kern="1200" dirty="0" err="1">
                <a:solidFill>
                  <a:sysClr val="windowText" lastClr="000000"/>
                </a:solidFill>
                <a:latin typeface="Arial" panose="020B0604020202020204" pitchFamily="34" charset="0"/>
                <a:ea typeface="+mn-ea"/>
                <a:cs typeface="Arial" panose="020B0604020202020204" pitchFamily="34" charset="0"/>
              </a:rPr>
              <a:t>phần</a:t>
            </a:r>
            <a:r>
              <a:rPr lang="en-US" sz="2000" kern="1200" dirty="0">
                <a:solidFill>
                  <a:sysClr val="windowText" lastClr="000000"/>
                </a:solidFill>
                <a:latin typeface="Arial" panose="020B0604020202020204" pitchFamily="34" charset="0"/>
                <a:ea typeface="+mn-ea"/>
                <a:cs typeface="Arial" panose="020B0604020202020204" pitchFamily="34" charset="0"/>
              </a:rPr>
              <a:t> a), b). </a:t>
            </a:r>
          </a:p>
        </p:txBody>
      </p:sp>
      <p:pic>
        <p:nvPicPr>
          <p:cNvPr id="11" name="Picture 10">
            <a:extLst>
              <a:ext uri="{FF2B5EF4-FFF2-40B4-BE49-F238E27FC236}">
                <a16:creationId xmlns:a16="http://schemas.microsoft.com/office/drawing/2014/main" id="{E8E03F60-EE00-9CD8-95EE-5899B8C0AB74}"/>
              </a:ext>
            </a:extLst>
          </p:cNvPr>
          <p:cNvPicPr>
            <a:picLocks noChangeAspect="1"/>
          </p:cNvPicPr>
          <p:nvPr/>
        </p:nvPicPr>
        <p:blipFill>
          <a:blip r:embed="rId3"/>
          <a:stretch>
            <a:fillRect/>
          </a:stretch>
        </p:blipFill>
        <p:spPr>
          <a:xfrm rot="18877483">
            <a:off x="8719102" y="1601758"/>
            <a:ext cx="685481" cy="685481"/>
          </a:xfrm>
          <a:prstGeom prst="rect">
            <a:avLst/>
          </a:prstGeom>
        </p:spPr>
      </p:pic>
      <p:pic>
        <p:nvPicPr>
          <p:cNvPr id="12" name="Picture 11">
            <a:extLst>
              <a:ext uri="{FF2B5EF4-FFF2-40B4-BE49-F238E27FC236}">
                <a16:creationId xmlns:a16="http://schemas.microsoft.com/office/drawing/2014/main" id="{A1B519FD-1D23-D021-33DB-FE1A1410FA37}"/>
              </a:ext>
            </a:extLst>
          </p:cNvPr>
          <p:cNvPicPr>
            <a:picLocks noChangeAspect="1"/>
          </p:cNvPicPr>
          <p:nvPr/>
        </p:nvPicPr>
        <p:blipFill>
          <a:blip r:embed="rId4"/>
          <a:stretch>
            <a:fillRect/>
          </a:stretch>
        </p:blipFill>
        <p:spPr>
          <a:xfrm rot="7010259">
            <a:off x="-259567" y="2308942"/>
            <a:ext cx="687785" cy="783200"/>
          </a:xfrm>
          <a:prstGeom prst="rect">
            <a:avLst/>
          </a:prstGeom>
        </p:spPr>
      </p:pic>
      <p:sp>
        <p:nvSpPr>
          <p:cNvPr id="2" name="Rectangle 1">
            <a:extLst>
              <a:ext uri="{FF2B5EF4-FFF2-40B4-BE49-F238E27FC236}">
                <a16:creationId xmlns:a16="http://schemas.microsoft.com/office/drawing/2014/main" id="{3FCC1E5A-0D29-B369-70C8-AB1F5CBC306C}"/>
              </a:ext>
            </a:extLst>
          </p:cNvPr>
          <p:cNvSpPr/>
          <p:nvPr/>
        </p:nvSpPr>
        <p:spPr>
          <a:xfrm>
            <a:off x="2880853" y="0"/>
            <a:ext cx="3382289" cy="496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000" b="1" dirty="0" err="1">
                <a:solidFill>
                  <a:srgbClr val="00487E"/>
                </a:solidFill>
                <a:latin typeface="Arial" panose="020B0604020202020204" pitchFamily="34" charset="0"/>
                <a:ea typeface="+mn-ea"/>
                <a:sym typeface="DM Sans SemiBold"/>
              </a:rPr>
              <a:t>THẢO</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LUẬN</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NHÓM</a:t>
            </a:r>
            <a:r>
              <a:rPr lang="en-US" sz="2000" b="1" dirty="0">
                <a:solidFill>
                  <a:srgbClr val="00487E"/>
                </a:solidFill>
                <a:latin typeface="Arial" panose="020B0604020202020204" pitchFamily="34" charset="0"/>
                <a:ea typeface="+mn-ea"/>
                <a:sym typeface="DM Sans SemiBold"/>
              </a:rPr>
              <a:t> </a:t>
            </a:r>
            <a:r>
              <a:rPr lang="en-US" sz="2000" b="1" dirty="0" err="1">
                <a:solidFill>
                  <a:srgbClr val="00487E"/>
                </a:solidFill>
                <a:latin typeface="Arial" panose="020B0604020202020204" pitchFamily="34" charset="0"/>
                <a:ea typeface="+mn-ea"/>
                <a:sym typeface="DM Sans SemiBold"/>
              </a:rPr>
              <a:t>ĐÔI</a:t>
            </a:r>
            <a:endParaRPr lang="en" sz="2000" b="1" dirty="0">
              <a:solidFill>
                <a:srgbClr val="00487E"/>
              </a:solidFill>
              <a:ea typeface="+mn-ea"/>
              <a:sym typeface="DM Sans SemiBold"/>
            </a:endParaRPr>
          </a:p>
        </p:txBody>
      </p:sp>
      <p:pic>
        <p:nvPicPr>
          <p:cNvPr id="5" name="Picture 4">
            <a:extLst>
              <a:ext uri="{FF2B5EF4-FFF2-40B4-BE49-F238E27FC236}">
                <a16:creationId xmlns:a16="http://schemas.microsoft.com/office/drawing/2014/main" id="{192A7FEB-ACA9-3E3C-F7AD-A056D7C85B7A}"/>
              </a:ext>
            </a:extLst>
          </p:cNvPr>
          <p:cNvPicPr>
            <a:picLocks noChangeAspect="1"/>
          </p:cNvPicPr>
          <p:nvPr/>
        </p:nvPicPr>
        <p:blipFill>
          <a:blip r:embed="rId5">
            <a:clrChange>
              <a:clrFrom>
                <a:srgbClr val="FFFFFF"/>
              </a:clrFrom>
              <a:clrTo>
                <a:srgbClr val="FFFFFF">
                  <a:alpha val="0"/>
                </a:srgbClr>
              </a:clrTo>
            </a:clrChange>
          </a:blip>
          <a:srcRect t="14847" b="62686"/>
          <a:stretch/>
        </p:blipFill>
        <p:spPr>
          <a:xfrm>
            <a:off x="408340" y="1619574"/>
            <a:ext cx="8327313" cy="1692007"/>
          </a:xfrm>
          <a:prstGeom prst="rect">
            <a:avLst/>
          </a:prstGeom>
        </p:spPr>
      </p:pic>
      <p:pic>
        <p:nvPicPr>
          <p:cNvPr id="6" name="Graphic 5">
            <a:extLst>
              <a:ext uri="{FF2B5EF4-FFF2-40B4-BE49-F238E27FC236}">
                <a16:creationId xmlns:a16="http://schemas.microsoft.com/office/drawing/2014/main" id="{93C4ED9D-33D5-4655-838A-CFB7E46F12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1070" y="3463203"/>
            <a:ext cx="6621860" cy="1680297"/>
          </a:xfrm>
          <a:prstGeom prst="rect">
            <a:avLst/>
          </a:prstGeom>
        </p:spPr>
      </p:pic>
    </p:spTree>
    <p:extLst>
      <p:ext uri="{BB962C8B-B14F-4D97-AF65-F5344CB8AC3E}">
        <p14:creationId xmlns:p14="http://schemas.microsoft.com/office/powerpoint/2010/main" val="27356944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theme/theme1.xml><?xml version="1.0" encoding="utf-8"?>
<a:theme xmlns:a="http://schemas.openxmlformats.org/drawingml/2006/main" name="Geometry - Math - 7th grade by Slidesgo">
  <a:themeElements>
    <a:clrScheme name="Simple Light">
      <a:dk1>
        <a:srgbClr val="1B2020"/>
      </a:dk1>
      <a:lt1>
        <a:srgbClr val="F3ECE4"/>
      </a:lt1>
      <a:dk2>
        <a:srgbClr val="EEC36D"/>
      </a:dk2>
      <a:lt2>
        <a:srgbClr val="D37F5A"/>
      </a:lt2>
      <a:accent1>
        <a:srgbClr val="7D92A7"/>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TotalTime>
  <Words>896</Words>
  <Application>Microsoft Office PowerPoint</Application>
  <PresentationFormat>On-screen Show (16:9)</PresentationFormat>
  <Paragraphs>61</Paragraphs>
  <Slides>19</Slides>
  <Notes>17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Anaheim</vt:lpstr>
      <vt:lpstr>Times New Roman</vt:lpstr>
      <vt:lpstr>Cambria Math</vt:lpstr>
      <vt:lpstr>Orbitron</vt:lpstr>
      <vt:lpstr>Jura SemiBold</vt:lpstr>
      <vt:lpstr>Orbitron Medium</vt:lpstr>
      <vt:lpstr>DM Sans</vt:lpstr>
      <vt:lpstr>Changa Light</vt:lpstr>
      <vt:lpstr>Arial</vt:lpstr>
      <vt:lpstr>Elsie</vt:lpstr>
      <vt:lpstr>Jura Medium</vt:lpstr>
      <vt:lpstr>等线 Light</vt:lpstr>
      <vt:lpstr>Changa Medium</vt:lpstr>
      <vt:lpstr>Calibri</vt:lpstr>
      <vt:lpstr>Geometry - Math - 7th grade by Slidesgo</vt:lpstr>
      <vt:lpstr>1_Office 主题​​</vt:lpstr>
      <vt:lpstr>1_Office Theme</vt:lpstr>
      <vt:lpstr>KHỞI ĐỘNG</vt:lpstr>
      <vt:lpstr>PowerPoint Presentation</vt:lpstr>
      <vt:lpstr>NỘI DUNG BÀI HỌC</vt:lpstr>
      <vt:lpstr>HÌNH TRỤ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Office</cp:lastModifiedBy>
  <cp:revision>1</cp:revision>
  <dcterms:modified xsi:type="dcterms:W3CDTF">2025-02-27T11:25:09Z</dcterms:modified>
</cp:coreProperties>
</file>