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56" r:id="rId3"/>
    <p:sldId id="302" r:id="rId4"/>
    <p:sldId id="332" r:id="rId5"/>
    <p:sldId id="344" r:id="rId6"/>
    <p:sldId id="345" r:id="rId7"/>
    <p:sldId id="348" r:id="rId8"/>
    <p:sldId id="347" r:id="rId9"/>
    <p:sldId id="358" r:id="rId10"/>
    <p:sldId id="346" r:id="rId11"/>
    <p:sldId id="349" r:id="rId12"/>
    <p:sldId id="355" r:id="rId13"/>
    <p:sldId id="357" r:id="rId14"/>
    <p:sldId id="359" r:id="rId15"/>
    <p:sldId id="314" r:id="rId16"/>
    <p:sldId id="33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CD"/>
    <a:srgbClr val="EF4B66"/>
    <a:srgbClr val="D8E5E5"/>
    <a:srgbClr val="7192A9"/>
    <a:srgbClr val="F37D91"/>
    <a:srgbClr val="F26649"/>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2" d="100"/>
          <a:sy n="82" d="100"/>
        </p:scale>
        <p:origin x="8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30384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202308"/>
            <a:ext cx="11269345" cy="3461373"/>
          </a:xfrm>
        </p:spPr>
        <p:txBody>
          <a:bodyPr>
            <a:normAutofit/>
          </a:bodyPr>
          <a:lstStyle/>
          <a:p>
            <a:pPr marL="514350" indent="-514350" algn="just">
              <a:lnSpc>
                <a:spcPct val="150000"/>
              </a:lnSpc>
              <a:spcBef>
                <a:spcPts val="0"/>
              </a:spcBef>
              <a:buAutoNum type="arabicPeriod"/>
            </a:pPr>
            <a:r>
              <a:rPr lang="en-US" dirty="0" smtClean="0"/>
              <a:t>You can buy a product or ___________ online.</a:t>
            </a:r>
          </a:p>
          <a:p>
            <a:pPr marL="514350" indent="-514350" algn="just">
              <a:lnSpc>
                <a:spcPct val="150000"/>
              </a:lnSpc>
              <a:spcBef>
                <a:spcPts val="0"/>
              </a:spcBef>
              <a:buAutoNum type="arabicPeriod"/>
            </a:pPr>
            <a:r>
              <a:rPr lang="en-US" dirty="0" smtClean="0"/>
              <a:t>When shopping online, you visit a _________ website.</a:t>
            </a:r>
          </a:p>
          <a:p>
            <a:pPr marL="514350" indent="-514350" algn="just">
              <a:lnSpc>
                <a:spcPct val="150000"/>
              </a:lnSpc>
              <a:spcBef>
                <a:spcPts val="0"/>
              </a:spcBef>
              <a:buAutoNum type="arabicPeriod"/>
            </a:pPr>
            <a:r>
              <a:rPr lang="en-US" dirty="0" smtClean="0"/>
              <a:t>Online shopping helps you save time and ___________.</a:t>
            </a:r>
          </a:p>
          <a:p>
            <a:pPr marL="514350" indent="-514350" algn="just">
              <a:lnSpc>
                <a:spcPct val="150000"/>
              </a:lnSpc>
              <a:spcBef>
                <a:spcPts val="0"/>
              </a:spcBef>
              <a:buAutoNum type="arabicPeriod"/>
            </a:pPr>
            <a:r>
              <a:rPr lang="en-US" dirty="0" smtClean="0"/>
              <a:t>If you return a product, you still must </a:t>
            </a:r>
            <a:r>
              <a:rPr lang="en-US" dirty="0"/>
              <a:t>pay for the </a:t>
            </a:r>
            <a:r>
              <a:rPr lang="en-US" dirty="0" smtClean="0"/>
              <a:t>___________.</a:t>
            </a:r>
          </a:p>
          <a:p>
            <a:pPr marL="514350" indent="-514350" algn="just">
              <a:lnSpc>
                <a:spcPct val="150000"/>
              </a:lnSpc>
              <a:spcBef>
                <a:spcPts val="0"/>
              </a:spcBef>
              <a:buAutoNum type="arabicPeriod"/>
            </a:pPr>
            <a:r>
              <a:rPr lang="en-US" dirty="0" smtClean="0"/>
              <a:t>Shopping online can make </a:t>
            </a:r>
            <a:r>
              <a:rPr lang="en-US" dirty="0"/>
              <a:t>you become a </a:t>
            </a:r>
            <a:r>
              <a:rPr lang="en-US" dirty="0" smtClean="0"/>
              <a:t>___________. </a:t>
            </a:r>
            <a:endParaRPr lang="en-US" dirty="0"/>
          </a:p>
        </p:txBody>
      </p:sp>
      <p:grpSp>
        <p:nvGrpSpPr>
          <p:cNvPr id="21" name="Group 20"/>
          <p:cNvGrpSpPr/>
          <p:nvPr/>
        </p:nvGrpSpPr>
        <p:grpSpPr>
          <a:xfrm>
            <a:off x="16756" y="6493"/>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892552"/>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Listen to a talk about online shopping and fill in each blank with a suitable word.</a:t>
            </a:r>
          </a:p>
        </p:txBody>
      </p:sp>
      <p:sp>
        <p:nvSpPr>
          <p:cNvPr id="16" name="Rectangle 15"/>
          <p:cNvSpPr/>
          <p:nvPr/>
        </p:nvSpPr>
        <p:spPr>
          <a:xfrm>
            <a:off x="4741943" y="32888"/>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LISTENING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2" name="Google Shape;1881;p31"/>
          <p:cNvSpPr txBox="1">
            <a:spLocks/>
          </p:cNvSpPr>
          <p:nvPr/>
        </p:nvSpPr>
        <p:spPr>
          <a:xfrm>
            <a:off x="4432516" y="218364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service</a:t>
            </a:r>
            <a:endParaRPr lang="en-US" sz="3200" b="1" dirty="0">
              <a:solidFill>
                <a:srgbClr val="FF0000"/>
              </a:solidFill>
              <a:cs typeface="Calibri" panose="020F0502020204030204" pitchFamily="34" charset="0"/>
            </a:endParaRPr>
          </a:p>
        </p:txBody>
      </p:sp>
      <p:sp>
        <p:nvSpPr>
          <p:cNvPr id="13" name="Google Shape;1881;p31"/>
          <p:cNvSpPr txBox="1">
            <a:spLocks/>
          </p:cNvSpPr>
          <p:nvPr/>
        </p:nvSpPr>
        <p:spPr>
          <a:xfrm>
            <a:off x="5536639" y="284158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FF0000"/>
                </a:solidFill>
              </a:rPr>
              <a:t>s</a:t>
            </a:r>
            <a:r>
              <a:rPr lang="en-US" sz="3200" b="1" dirty="0" smtClean="0">
                <a:solidFill>
                  <a:srgbClr val="FF0000"/>
                </a:solidFill>
              </a:rPr>
              <a:t>eller’s</a:t>
            </a:r>
            <a:endParaRPr lang="en-US" sz="3200" b="1" dirty="0">
              <a:solidFill>
                <a:srgbClr val="FF0000"/>
              </a:solidFill>
              <a:cs typeface="Calibri" panose="020F0502020204030204" pitchFamily="34" charset="0"/>
            </a:endParaRPr>
          </a:p>
        </p:txBody>
      </p:sp>
      <p:sp>
        <p:nvSpPr>
          <p:cNvPr id="14" name="Google Shape;1881;p31"/>
          <p:cNvSpPr txBox="1">
            <a:spLocks/>
          </p:cNvSpPr>
          <p:nvPr/>
        </p:nvSpPr>
        <p:spPr>
          <a:xfrm>
            <a:off x="6640762" y="3457344"/>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money</a:t>
            </a:r>
            <a:endParaRPr lang="en-US" sz="3200" b="1" dirty="0">
              <a:solidFill>
                <a:srgbClr val="FF0000"/>
              </a:solidFill>
              <a:cs typeface="Calibri" panose="020F0502020204030204" pitchFamily="34" charset="0"/>
            </a:endParaRPr>
          </a:p>
        </p:txBody>
      </p:sp>
      <p:sp>
        <p:nvSpPr>
          <p:cNvPr id="17" name="Google Shape;1881;p31"/>
          <p:cNvSpPr txBox="1">
            <a:spLocks/>
          </p:cNvSpPr>
          <p:nvPr/>
        </p:nvSpPr>
        <p:spPr>
          <a:xfrm>
            <a:off x="7813308" y="413630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shipping</a:t>
            </a:r>
            <a:endParaRPr lang="en-US" sz="3200" b="1" dirty="0">
              <a:solidFill>
                <a:srgbClr val="FF0000"/>
              </a:solidFill>
              <a:cs typeface="Calibri" panose="020F0502020204030204" pitchFamily="34" charset="0"/>
            </a:endParaRPr>
          </a:p>
        </p:txBody>
      </p:sp>
      <p:sp>
        <p:nvSpPr>
          <p:cNvPr id="18" name="Google Shape;1881;p31"/>
          <p:cNvSpPr txBox="1">
            <a:spLocks/>
          </p:cNvSpPr>
          <p:nvPr/>
        </p:nvSpPr>
        <p:spPr>
          <a:xfrm>
            <a:off x="6758948" y="47252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shopaholic</a:t>
            </a:r>
            <a:endParaRPr lang="en-US" sz="3200" b="1" dirty="0">
              <a:solidFill>
                <a:srgbClr val="FF0000"/>
              </a:solidFill>
              <a:cs typeface="Calibri" panose="020F0502020204030204" pitchFamily="34" charset="0"/>
            </a:endParaRPr>
          </a:p>
        </p:txBody>
      </p:sp>
      <p:pic>
        <p:nvPicPr>
          <p:cNvPr id="2"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43607" y="2343344"/>
            <a:ext cx="614589" cy="614589"/>
          </a:xfrm>
          <a:prstGeom prst="rect">
            <a:avLst/>
          </a:prstGeom>
        </p:spPr>
      </p:pic>
      <p:sp>
        <p:nvSpPr>
          <p:cNvPr id="19" name="TextBox 18"/>
          <p:cNvSpPr txBox="1"/>
          <p:nvPr/>
        </p:nvSpPr>
        <p:spPr>
          <a:xfrm>
            <a:off x="139961" y="102638"/>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9863"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6244" y="1954647"/>
            <a:ext cx="11269345" cy="3265867"/>
          </a:xfrm>
        </p:spPr>
        <p:txBody>
          <a:bodyPr>
            <a:normAutofit/>
          </a:bodyPr>
          <a:lstStyle/>
          <a:p>
            <a:pPr marL="0" indent="0" algn="just">
              <a:lnSpc>
                <a:spcPct val="120000"/>
              </a:lnSpc>
              <a:spcBef>
                <a:spcPts val="0"/>
              </a:spcBef>
              <a:buNone/>
            </a:pPr>
            <a:r>
              <a:rPr lang="en-US" b="1" dirty="0"/>
              <a:t>1</a:t>
            </a:r>
            <a:r>
              <a:rPr lang="en-US" b="1" dirty="0" smtClean="0"/>
              <a:t>. When you shop online, you can pay______ ways.</a:t>
            </a:r>
          </a:p>
          <a:p>
            <a:pPr marL="0" indent="0" algn="just">
              <a:lnSpc>
                <a:spcPct val="120000"/>
              </a:lnSpc>
              <a:spcBef>
                <a:spcPts val="0"/>
              </a:spcBef>
              <a:buNone/>
            </a:pPr>
            <a:r>
              <a:rPr lang="en-US" dirty="0" smtClean="0"/>
              <a:t>A. one	B. two	C. three</a:t>
            </a:r>
            <a:endParaRPr lang="en-US" dirty="0"/>
          </a:p>
          <a:p>
            <a:pPr marL="0" indent="0" algn="just">
              <a:lnSpc>
                <a:spcPct val="120000"/>
              </a:lnSpc>
              <a:spcBef>
                <a:spcPts val="0"/>
              </a:spcBef>
              <a:buNone/>
            </a:pPr>
            <a:r>
              <a:rPr lang="en-US" b="1" dirty="0" smtClean="0"/>
              <a:t>2. The talk does NOT describe online shopping as_______.</a:t>
            </a:r>
          </a:p>
          <a:p>
            <a:pPr marL="514350" indent="-514350" algn="just">
              <a:lnSpc>
                <a:spcPct val="120000"/>
              </a:lnSpc>
              <a:spcBef>
                <a:spcPts val="0"/>
              </a:spcBef>
              <a:buAutoNum type="alphaUcPeriod"/>
            </a:pPr>
            <a:r>
              <a:rPr lang="en-US" dirty="0" smtClean="0"/>
              <a:t>convenient	B. ease			C. interesting</a:t>
            </a:r>
          </a:p>
          <a:p>
            <a:pPr marL="0" indent="0" algn="just">
              <a:lnSpc>
                <a:spcPct val="120000"/>
              </a:lnSpc>
              <a:spcBef>
                <a:spcPts val="0"/>
              </a:spcBef>
              <a:buNone/>
            </a:pPr>
            <a:r>
              <a:rPr lang="en-US" b="1" dirty="0" smtClean="0"/>
              <a:t>3. The talk is mainly about _______ of online shopping.</a:t>
            </a:r>
          </a:p>
          <a:p>
            <a:pPr marL="0" indent="0" algn="just">
              <a:lnSpc>
                <a:spcPct val="120000"/>
              </a:lnSpc>
              <a:spcBef>
                <a:spcPts val="0"/>
              </a:spcBef>
              <a:buNone/>
            </a:pPr>
            <a:r>
              <a:rPr lang="en-US" dirty="0" smtClean="0"/>
              <a:t>A. always			B. sometimes		C. rarely </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96280" y="112527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349065" y="10039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991739" y="1096682"/>
            <a:ext cx="10713954" cy="492443"/>
          </a:xfrm>
          <a:prstGeom prst="rect">
            <a:avLst/>
          </a:prstGeom>
          <a:noFill/>
          <a:effectLst/>
        </p:spPr>
        <p:txBody>
          <a:bodyPr wrap="square" rtlCol="0">
            <a:spAutoFit/>
          </a:bodyPr>
          <a:lstStyle/>
          <a:p>
            <a:r>
              <a:rPr lang="en-US" sz="2600" b="1" dirty="0" smtClean="0">
                <a:effectLst>
                  <a:glow rad="88900">
                    <a:schemeClr val="bg1"/>
                  </a:glow>
                </a:effectLst>
                <a:latin typeface="Arial" panose="020B0604020202020204" pitchFamily="34" charset="0"/>
                <a:cs typeface="Arial" panose="020B0604020202020204" pitchFamily="34" charset="0"/>
              </a:rPr>
              <a:t>Listen again and choose the correct answer A, B, or C.</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52200" y="-9655"/>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LISTENING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3" name="Oval 12"/>
          <p:cNvSpPr/>
          <p:nvPr/>
        </p:nvSpPr>
        <p:spPr>
          <a:xfrm>
            <a:off x="2267898" y="2480909"/>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811824" y="3489178"/>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7767439" y="4529444"/>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 name="Picture 1"/>
          <p:cNvPicPr>
            <a:picLocks noChangeAspect="1"/>
          </p:cNvPicPr>
          <p:nvPr/>
        </p:nvPicPr>
        <p:blipFill>
          <a:blip r:embed="rId3"/>
          <a:stretch>
            <a:fillRect/>
          </a:stretch>
        </p:blipFill>
        <p:spPr>
          <a:xfrm>
            <a:off x="9601200" y="4022915"/>
            <a:ext cx="2604858" cy="2817234"/>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70383"/>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131589" y="1033368"/>
            <a:ext cx="11399423" cy="892552"/>
          </a:xfrm>
          <a:prstGeom prst="rect">
            <a:avLst/>
          </a:prstGeom>
          <a:noFill/>
          <a:effectLst/>
        </p:spPr>
        <p:txBody>
          <a:bodyPr wrap="square" rtlCol="0">
            <a:spAutoFit/>
          </a:bodyPr>
          <a:lstStyle/>
          <a:p>
            <a:r>
              <a:rPr lang="en-US" sz="2600" b="1" dirty="0" smtClean="0">
                <a:effectLst>
                  <a:glow rad="88900">
                    <a:schemeClr val="bg1"/>
                  </a:glow>
                </a:effectLst>
                <a:latin typeface="Arial" panose="020B0604020202020204" pitchFamily="34" charset="0"/>
                <a:cs typeface="Arial" panose="020B0604020202020204" pitchFamily="34" charset="0"/>
              </a:rPr>
              <a:t>Work </a:t>
            </a:r>
            <a:r>
              <a:rPr lang="en-US" sz="2600" b="1" dirty="0">
                <a:effectLst>
                  <a:glow rad="88900">
                    <a:schemeClr val="bg1"/>
                  </a:glow>
                </a:effectLst>
                <a:latin typeface="Arial" panose="020B0604020202020204" pitchFamily="34" charset="0"/>
                <a:cs typeface="Arial" panose="020B0604020202020204" pitchFamily="34" charset="0"/>
              </a:rPr>
              <a:t>in pairs. Choose a type of shopping from the list. Discuss and take notes of its advantages and disadvantages.</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WRITING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802093" y="2114933"/>
            <a:ext cx="10515600" cy="4351338"/>
          </a:xfrm>
        </p:spPr>
        <p:txBody>
          <a:bodyPr>
            <a:normAutofit/>
          </a:bodyPr>
          <a:lstStyle/>
          <a:p>
            <a:pPr>
              <a:lnSpc>
                <a:spcPct val="200000"/>
              </a:lnSpc>
            </a:pPr>
            <a:r>
              <a:rPr lang="en-US" sz="3000" dirty="0" smtClean="0"/>
              <a:t>1. Shopping online</a:t>
            </a:r>
          </a:p>
          <a:p>
            <a:pPr>
              <a:lnSpc>
                <a:spcPct val="200000"/>
              </a:lnSpc>
            </a:pPr>
            <a:r>
              <a:rPr lang="en-US" sz="3000" dirty="0" smtClean="0"/>
              <a:t>2. Shopping at a supermarket</a:t>
            </a:r>
          </a:p>
          <a:p>
            <a:pPr>
              <a:lnSpc>
                <a:spcPct val="200000"/>
              </a:lnSpc>
            </a:pPr>
            <a:r>
              <a:rPr lang="en-US" sz="3000" dirty="0" smtClean="0"/>
              <a:t>3. Shopping at an open-air market</a:t>
            </a:r>
            <a:endParaRPr lang="en-US" sz="3000" dirty="0"/>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90" y="1232566"/>
            <a:ext cx="10880706" cy="811411"/>
          </a:xfrm>
          <a:prstGeom prst="rect">
            <a:avLst/>
          </a:prstGeom>
          <a:noFill/>
          <a:effectLst/>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Write a paragraph (80-100 words) about the advantages or disadvantages of a type of shopping. Use the ideas in 4.</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WRITING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628983" y="2191328"/>
            <a:ext cx="9487599" cy="3105190"/>
          </a:xfrm>
        </p:spPr>
        <p:txBody>
          <a:bodyPr/>
          <a:lstStyle/>
          <a:p>
            <a:pPr>
              <a:lnSpc>
                <a:spcPct val="100000"/>
              </a:lnSpc>
            </a:pPr>
            <a:r>
              <a:rPr lang="en-US" b="1" dirty="0" smtClean="0"/>
              <a:t>You can use the suggestions below:</a:t>
            </a:r>
          </a:p>
          <a:p>
            <a:pPr>
              <a:lnSpc>
                <a:spcPct val="100000"/>
              </a:lnSpc>
              <a:buFontTx/>
              <a:buChar char="-"/>
            </a:pPr>
            <a:r>
              <a:rPr lang="en-US" dirty="0" smtClean="0"/>
              <a:t>Shopping…….. </a:t>
            </a:r>
            <a:r>
              <a:rPr lang="en-US" dirty="0"/>
              <a:t>i</a:t>
            </a:r>
            <a:r>
              <a:rPr lang="en-US" dirty="0" smtClean="0"/>
              <a:t>s interesting/ convenient/ safe/ ………</a:t>
            </a:r>
            <a:endParaRPr lang="en-US" dirty="0"/>
          </a:p>
          <a:p>
            <a:pPr marL="0" indent="0">
              <a:lnSpc>
                <a:spcPct val="100000"/>
              </a:lnSpc>
              <a:buNone/>
            </a:pPr>
            <a:r>
              <a:rPr lang="en-US" dirty="0" smtClean="0"/>
              <a:t>Firstly, ……</a:t>
            </a:r>
          </a:p>
          <a:p>
            <a:pPr marL="0" indent="0">
              <a:lnSpc>
                <a:spcPct val="100000"/>
              </a:lnSpc>
              <a:buNone/>
            </a:pPr>
            <a:r>
              <a:rPr lang="en-US" dirty="0" smtClean="0"/>
              <a:t>Secondly, …..</a:t>
            </a:r>
            <a:endParaRPr lang="en-US" dirty="0"/>
          </a:p>
        </p:txBody>
      </p:sp>
      <p:pic>
        <p:nvPicPr>
          <p:cNvPr id="4" name="Picture 3"/>
          <p:cNvPicPr>
            <a:picLocks noChangeAspect="1"/>
          </p:cNvPicPr>
          <p:nvPr/>
        </p:nvPicPr>
        <p:blipFill>
          <a:blip r:embed="rId3"/>
          <a:stretch>
            <a:fillRect/>
          </a:stretch>
        </p:blipFill>
        <p:spPr>
          <a:xfrm>
            <a:off x="5673013" y="3333721"/>
            <a:ext cx="6050034" cy="3524279"/>
          </a:xfrm>
          <a:prstGeom prst="rect">
            <a:avLst/>
          </a:prstGeom>
        </p:spPr>
      </p:pic>
      <p:sp>
        <p:nvSpPr>
          <p:cNvPr id="5" name="TextBox 4"/>
          <p:cNvSpPr txBox="1"/>
          <p:nvPr/>
        </p:nvSpPr>
        <p:spPr>
          <a:xfrm>
            <a:off x="8509591" y="3091125"/>
            <a:ext cx="2596835"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90" y="1232566"/>
            <a:ext cx="9635937" cy="892552"/>
          </a:xfrm>
          <a:prstGeom prst="rect">
            <a:avLst/>
          </a:prstGeom>
          <a:noFill/>
          <a:effectLst/>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Write a paragraph (80-100 words) about the advantages or disadvantages of a type of shopping. Use the ideas in 4.</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WRITING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Content Placeholder 1"/>
          <p:cNvSpPr>
            <a:spLocks noGrp="1"/>
          </p:cNvSpPr>
          <p:nvPr>
            <p:ph idx="1"/>
          </p:nvPr>
        </p:nvSpPr>
        <p:spPr>
          <a:xfrm>
            <a:off x="559892" y="2698372"/>
            <a:ext cx="11068406" cy="4006129"/>
          </a:xfrm>
          <a:solidFill>
            <a:srgbClr val="FBCDCD"/>
          </a:solidFill>
        </p:spPr>
        <p:txBody>
          <a:bodyPr>
            <a:normAutofit/>
          </a:bodyPr>
          <a:lstStyle/>
          <a:p>
            <a:pPr marL="0" indent="0" algn="just">
              <a:lnSpc>
                <a:spcPct val="150000"/>
              </a:lnSpc>
              <a:buNone/>
            </a:pPr>
            <a:r>
              <a:rPr lang="en-US" dirty="0" smtClean="0">
                <a:latin typeface=".VnMonotype corsiva" panose="020B7200000000000000" pitchFamily="34" charset="0"/>
              </a:rPr>
              <a:t>	I </a:t>
            </a:r>
            <a:r>
              <a:rPr lang="en-US" dirty="0">
                <a:latin typeface=".VnMonotype corsiva" panose="020B7200000000000000" pitchFamily="34" charset="0"/>
              </a:rPr>
              <a:t>often go shopping at the open-air market near my house. However, there are some things I don’t like about it. First, it is outdoor. On rainy or hot days, it is uncomfortable to shop. Secondly, the sellers usually ask for a higher price than the value of the goods and you have to bargain. It’s not easy if you don’t know the actual price of an item. Another disadvantage is hygiene. Fresh products like vegetables are often not very clean.</a:t>
            </a:r>
          </a:p>
        </p:txBody>
      </p:sp>
      <p:sp>
        <p:nvSpPr>
          <p:cNvPr id="17" name="TextBox 16"/>
          <p:cNvSpPr txBox="1"/>
          <p:nvPr/>
        </p:nvSpPr>
        <p:spPr>
          <a:xfrm>
            <a:off x="373297" y="1903914"/>
            <a:ext cx="3741503"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Sample writing:</a:t>
            </a:r>
            <a:endParaRPr lang="en-US" sz="6000" b="1" i="1" dirty="0">
              <a:solidFill>
                <a:schemeClr val="accent6">
                  <a:lumMod val="75000"/>
                </a:schemeClr>
              </a:solidFill>
              <a:latin typeface=".VnCommercial Script" panose="020B7200000000000000"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Wrap-up</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99796" y="2453580"/>
            <a:ext cx="9770226" cy="203132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Online shopping</a:t>
            </a:r>
            <a:endParaRPr lang="en-US" sz="2800" dirty="0"/>
          </a:p>
          <a:p>
            <a:pPr marL="457200" indent="-457200">
              <a:lnSpc>
                <a:spcPct val="150000"/>
              </a:lnSpc>
              <a:buFont typeface="Wingdings" panose="05000000000000000000" pitchFamily="2" charset="2"/>
              <a:buChar char="ü"/>
            </a:pPr>
            <a:r>
              <a:rPr lang="en-US" sz="2800" dirty="0" smtClean="0"/>
              <a:t>Advantages or disadvantages of a kind of shopping.</a:t>
            </a:r>
            <a:endParaRPr lang="en-US" sz="28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4" y="1998857"/>
            <a:ext cx="9710889" cy="2677656"/>
          </a:xfrm>
          <a:prstGeom prst="rect">
            <a:avLst/>
          </a:prstGeom>
          <a:noFill/>
        </p:spPr>
        <p:txBody>
          <a:bodyPr wrap="square" rtlCol="0">
            <a:spAutoFit/>
          </a:bodyPr>
          <a:lstStyle/>
          <a:p>
            <a:pPr marL="457200" indent="-457200">
              <a:lnSpc>
                <a:spcPct val="150000"/>
              </a:lnSpc>
              <a:buFontTx/>
              <a:buChar char="-"/>
            </a:pPr>
            <a:r>
              <a:rPr lang="en-US" sz="2800" dirty="0" smtClean="0"/>
              <a:t>Learn the new words by heart.</a:t>
            </a:r>
          </a:p>
          <a:p>
            <a:pPr marL="457200" indent="-457200">
              <a:lnSpc>
                <a:spcPct val="150000"/>
              </a:lnSpc>
              <a:buFontTx/>
              <a:buChar char="-"/>
            </a:pPr>
            <a:r>
              <a:rPr lang="en-US" sz="2800" dirty="0" smtClean="0"/>
              <a:t> Rewrite the paragraph about the advantages or disadvantages of a type of shopping</a:t>
            </a:r>
            <a:r>
              <a:rPr lang="en-US" sz="2800" dirty="0" smtClean="0"/>
              <a:t>.</a:t>
            </a:r>
          </a:p>
          <a:p>
            <a:pPr marL="457200" indent="-457200">
              <a:lnSpc>
                <a:spcPct val="150000"/>
              </a:lnSpc>
              <a:buFontTx/>
              <a:buChar char="-"/>
            </a:pPr>
            <a:r>
              <a:rPr lang="en-US" sz="2800" smtClean="0"/>
              <a:t>Do </a:t>
            </a:r>
            <a:r>
              <a:rPr lang="en-US" sz="2800"/>
              <a:t>Exercise ………..page ……</a:t>
            </a:r>
            <a:r>
              <a:rPr lang="en-US" sz="2800"/>
              <a:t>Unit </a:t>
            </a:r>
            <a:r>
              <a:rPr lang="en-US" sz="2800" smtClean="0"/>
              <a:t>8/Workbook</a:t>
            </a:r>
            <a:endParaRPr lang="en-US" sz="280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3528012"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294502" y="1839389"/>
            <a:ext cx="3160657" cy="523220"/>
          </a:xfrm>
          <a:prstGeom prst="rect">
            <a:avLst/>
          </a:prstGeom>
          <a:noFill/>
        </p:spPr>
        <p:txBody>
          <a:bodyPr wrap="square" rtlCol="0">
            <a:spAutoFit/>
          </a:bodyPr>
          <a:lstStyle/>
          <a:p>
            <a:r>
              <a:rPr lang="en-US" sz="2800" b="1" dirty="0">
                <a:solidFill>
                  <a:schemeClr val="bg1"/>
                </a:solidFill>
              </a:rPr>
              <a:t>LESSON 6</a:t>
            </a:r>
            <a:r>
              <a:rPr lang="en-US" sz="2800" b="1" dirty="0" smtClean="0">
                <a:solidFill>
                  <a:schemeClr val="bg1"/>
                </a:solidFill>
              </a:rPr>
              <a:t>:  SKILLS 2</a:t>
            </a:r>
            <a:endParaRPr lang="en-US" sz="32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PRESENTATION</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19" name="Rounded Rectangle 18"/>
          <p:cNvSpPr/>
          <p:nvPr/>
        </p:nvSpPr>
        <p:spPr>
          <a:xfrm>
            <a:off x="2599233" y="509033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541341"/>
            <a:ext cx="728462" cy="94617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012115" cy="1302098"/>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391062"/>
            <a:ext cx="1012115" cy="53524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77346" y="1198419"/>
            <a:ext cx="5740800" cy="39338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Warm up</a:t>
            </a:r>
            <a:endParaRPr lang="en-GB" dirty="0">
              <a:solidFill>
                <a:schemeClr val="tx1"/>
              </a:solidFill>
            </a:endParaRPr>
          </a:p>
        </p:txBody>
      </p:sp>
      <p:sp>
        <p:nvSpPr>
          <p:cNvPr id="33" name="Rectangle 32"/>
          <p:cNvSpPr/>
          <p:nvPr/>
        </p:nvSpPr>
        <p:spPr>
          <a:xfrm>
            <a:off x="5848148" y="1668721"/>
            <a:ext cx="5758577" cy="440958"/>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Listening</a:t>
            </a:r>
            <a:endParaRPr lang="en-GB" dirty="0">
              <a:solidFill>
                <a:schemeClr val="tx1"/>
              </a:solidFill>
            </a:endParaRPr>
          </a:p>
        </p:txBody>
      </p:sp>
      <p:sp>
        <p:nvSpPr>
          <p:cNvPr id="34" name="Rectangle 33"/>
          <p:cNvSpPr/>
          <p:nvPr/>
        </p:nvSpPr>
        <p:spPr>
          <a:xfrm>
            <a:off x="5863034" y="2191980"/>
            <a:ext cx="5755112" cy="1596262"/>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Work in pairs. Discuss and tick (v) the things related online shopping.</a:t>
            </a:r>
          </a:p>
          <a:p>
            <a:pPr marL="285750" marR="0" indent="-285750">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Listen to a talk about online shopping and fill in each blank with a suitable word.</a:t>
            </a:r>
          </a:p>
          <a:p>
            <a:pPr marL="285750" marR="0" indent="-285750" algn="just">
              <a:spcBef>
                <a:spcPts val="0"/>
              </a:spcBef>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Listen to a talk about online shopping and fill in each blank with a suitable word.</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53291" y="4304975"/>
            <a:ext cx="5743692" cy="1727468"/>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Task 4: Work in pairs. Choose a type of shopping from the list. Discuss and take notes of its advantages and disadvantages.</a:t>
            </a:r>
          </a:p>
          <a:p>
            <a:pPr marL="285750" marR="0" indent="-285750" algn="just">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Task 5: Write a paragraph (80-100 words) about the advantages or disadvantages of a type of shopping. Use the ideas in 4.</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65927" y="6032443"/>
            <a:ext cx="5740800" cy="55580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23" name="Rectangle 22"/>
          <p:cNvSpPr/>
          <p:nvPr/>
        </p:nvSpPr>
        <p:spPr>
          <a:xfrm>
            <a:off x="5848148" y="3839662"/>
            <a:ext cx="5758577" cy="408079"/>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Writing</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3090307" y="1407927"/>
            <a:ext cx="7649227" cy="1248915"/>
          </a:xfrm>
        </p:spPr>
        <p:txBody>
          <a:bodyPr>
            <a:normAutofit/>
          </a:bodyPr>
          <a:lstStyle/>
          <a:p>
            <a:pPr algn="just">
              <a:lnSpc>
                <a:spcPct val="100000"/>
              </a:lnSpc>
            </a:pPr>
            <a:r>
              <a:rPr lang="en-US" sz="3200" dirty="0" smtClean="0"/>
              <a:t>Have you ever shopped online?</a:t>
            </a:r>
          </a:p>
          <a:p>
            <a:pPr algn="just">
              <a:lnSpc>
                <a:spcPct val="100000"/>
              </a:lnSpc>
            </a:pPr>
            <a:r>
              <a:rPr lang="en-US" sz="3200" dirty="0" smtClean="0"/>
              <a:t>What do you need to shop online?</a:t>
            </a:r>
            <a:endParaRPr lang="en-US" sz="2400" dirty="0"/>
          </a:p>
        </p:txBody>
      </p:sp>
      <p:pic>
        <p:nvPicPr>
          <p:cNvPr id="3" name="Picture 2"/>
          <p:cNvPicPr>
            <a:picLocks noChangeAspect="1"/>
          </p:cNvPicPr>
          <p:nvPr/>
        </p:nvPicPr>
        <p:blipFill>
          <a:blip r:embed="rId2"/>
          <a:stretch>
            <a:fillRect/>
          </a:stretch>
        </p:blipFill>
        <p:spPr>
          <a:xfrm>
            <a:off x="3250454" y="2743200"/>
            <a:ext cx="5915025" cy="3943350"/>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90293" y="2048282"/>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a</a:t>
            </a:r>
            <a:r>
              <a:rPr lang="en-US" sz="4000" b="1" dirty="0" smtClean="0">
                <a:solidFill>
                  <a:srgbClr val="AD4F0F"/>
                </a:solidFill>
              </a:rPr>
              <a:t>ccess (n)</a:t>
            </a:r>
            <a:endParaRPr lang="en-US" sz="4000" b="1" dirty="0">
              <a:solidFill>
                <a:srgbClr val="AD4F0F"/>
              </a:solidFill>
              <a:cs typeface="Calibri" panose="020F0502020204030204" pitchFamily="34" charset="0"/>
            </a:endParaRP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smtClean="0"/>
              <a:t>Quyền</a:t>
            </a:r>
            <a:r>
              <a:rPr lang="en-US" sz="3200" dirty="0" smtClean="0"/>
              <a:t> </a:t>
            </a:r>
            <a:r>
              <a:rPr lang="en-US" sz="3200" dirty="0" err="1" smtClean="0"/>
              <a:t>truy</a:t>
            </a:r>
            <a:r>
              <a:rPr lang="en-US" sz="3200" dirty="0" smtClean="0"/>
              <a:t> </a:t>
            </a:r>
            <a:r>
              <a:rPr lang="en-US" sz="3200" dirty="0" err="1" smtClean="0"/>
              <a:t>cập</a:t>
            </a:r>
            <a:r>
              <a:rPr lang="en-US" sz="3200" dirty="0" smtClean="0"/>
              <a:t> </a:t>
            </a:r>
            <a:r>
              <a:rPr lang="en-US" sz="3200" dirty="0" err="1" smtClean="0"/>
              <a:t>vào</a:t>
            </a:r>
            <a:endParaRPr lang="en-US" sz="3200" dirty="0"/>
          </a:p>
        </p:txBody>
      </p:sp>
      <p:sp>
        <p:nvSpPr>
          <p:cNvPr id="2" name="Rectangle 1"/>
          <p:cNvSpPr/>
          <p:nvPr/>
        </p:nvSpPr>
        <p:spPr>
          <a:xfrm>
            <a:off x="1456177" y="3008667"/>
            <a:ext cx="1700914"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ækses</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165844" y="1660223"/>
            <a:ext cx="7779170" cy="4377307"/>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59700" y="4339115"/>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p</a:t>
            </a:r>
            <a:r>
              <a:rPr lang="en-US" sz="4000" b="1" dirty="0" smtClean="0">
                <a:solidFill>
                  <a:srgbClr val="AD4F0F"/>
                </a:solidFill>
              </a:rPr>
              <a:t>urchase </a:t>
            </a:r>
            <a:r>
              <a:rPr lang="en-US" sz="4000" b="1" dirty="0" smtClean="0">
                <a:solidFill>
                  <a:srgbClr val="AD4F0F"/>
                </a:solidFill>
                <a:cs typeface="Calibri" panose="020F0502020204030204" pitchFamily="34" charset="0"/>
              </a:rPr>
              <a:t>(v)</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584775"/>
          </a:xfrm>
          <a:prstGeom prst="rect">
            <a:avLst/>
          </a:prstGeom>
        </p:spPr>
        <p:txBody>
          <a:bodyPr wrap="square">
            <a:spAutoFit/>
          </a:bodyPr>
          <a:lstStyle/>
          <a:p>
            <a:pPr lvl="0" algn="ctr"/>
            <a:r>
              <a:rPr lang="en-US" sz="3200" dirty="0" err="1"/>
              <a:t>M</a:t>
            </a:r>
            <a:r>
              <a:rPr lang="en-US" sz="3200" dirty="0" err="1" smtClean="0"/>
              <a:t>ua</a:t>
            </a:r>
            <a:r>
              <a:rPr lang="en-US" sz="3200" dirty="0" smtClean="0"/>
              <a:t> </a:t>
            </a:r>
            <a:r>
              <a:rPr lang="en-US" sz="3200" dirty="0" err="1" smtClean="0"/>
              <a:t>sắm</a:t>
            </a:r>
            <a:endParaRPr lang="en-US" sz="3200" dirty="0"/>
          </a:p>
        </p:txBody>
      </p:sp>
      <p:sp>
        <p:nvSpPr>
          <p:cNvPr id="2" name="Rectangle 1"/>
          <p:cNvSpPr/>
          <p:nvPr/>
        </p:nvSpPr>
        <p:spPr>
          <a:xfrm>
            <a:off x="1418406" y="3008667"/>
            <a:ext cx="1776448"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a:solidFill>
                  <a:schemeClr val="accent5">
                    <a:lumMod val="50000"/>
                  </a:schemeClr>
                </a:solidFill>
              </a:rPr>
              <a:t>pɜːtʃəs</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189445" y="1795633"/>
            <a:ext cx="7736438" cy="4029395"/>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64361" y="4247758"/>
            <a:ext cx="684537" cy="684537"/>
          </a:xfrm>
          <a:prstGeom prst="rect">
            <a:avLst/>
          </a:prstGeom>
        </p:spPr>
      </p:pic>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rgbClr val="AD4F0F"/>
                </a:solidFill>
              </a:rPr>
              <a:t>shipping (n</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1077218"/>
          </a:xfrm>
          <a:prstGeom prst="rect">
            <a:avLst/>
          </a:prstGeom>
        </p:spPr>
        <p:txBody>
          <a:bodyPr wrap="square">
            <a:spAutoFit/>
          </a:bodyPr>
          <a:lstStyle/>
          <a:p>
            <a:pPr lvl="0" algn="ctr"/>
            <a:r>
              <a:rPr lang="en-US" sz="3200" dirty="0" err="1" smtClean="0"/>
              <a:t>Việc</a:t>
            </a:r>
            <a:r>
              <a:rPr lang="en-US" sz="3200" dirty="0" smtClean="0"/>
              <a:t> </a:t>
            </a:r>
            <a:r>
              <a:rPr lang="en-US" sz="3200" dirty="0" err="1" smtClean="0"/>
              <a:t>chuyển</a:t>
            </a:r>
            <a:r>
              <a:rPr lang="en-US" sz="3200" dirty="0" smtClean="0"/>
              <a:t> </a:t>
            </a:r>
            <a:r>
              <a:rPr lang="en-US" sz="3200" dirty="0" err="1" smtClean="0"/>
              <a:t>hàng</a:t>
            </a:r>
            <a:r>
              <a:rPr lang="en-US" sz="3200" dirty="0" smtClean="0"/>
              <a:t>, </a:t>
            </a:r>
          </a:p>
          <a:p>
            <a:pPr lvl="0" algn="ctr"/>
            <a:r>
              <a:rPr lang="en-US" sz="3200" dirty="0" err="1" smtClean="0"/>
              <a:t>giao</a:t>
            </a:r>
            <a:r>
              <a:rPr lang="en-US" sz="3200" dirty="0" smtClean="0"/>
              <a:t> </a:t>
            </a:r>
            <a:r>
              <a:rPr lang="en-US" sz="3200" dirty="0" err="1" smtClean="0"/>
              <a:t>hàng</a:t>
            </a:r>
            <a:endParaRPr lang="en-US" sz="3200" dirty="0"/>
          </a:p>
        </p:txBody>
      </p:sp>
      <p:sp>
        <p:nvSpPr>
          <p:cNvPr id="2" name="Rectangle 1"/>
          <p:cNvSpPr/>
          <p:nvPr/>
        </p:nvSpPr>
        <p:spPr>
          <a:xfrm>
            <a:off x="1574697" y="3008667"/>
            <a:ext cx="1463862"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smtClean="0">
                <a:solidFill>
                  <a:schemeClr val="accent5">
                    <a:lumMod val="50000"/>
                  </a:schemeClr>
                </a:solidFill>
              </a:rPr>
              <a:t>ʃɪpɪŋ</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539906" y="1396054"/>
            <a:ext cx="7269189" cy="4846126"/>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62946" y="4809742"/>
            <a:ext cx="487363" cy="487363"/>
          </a:xfrm>
          <a:prstGeom prst="rect">
            <a:avLst/>
          </a:prstGeom>
        </p:spPr>
      </p:pic>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02263"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err="1" smtClean="0">
                <a:solidFill>
                  <a:srgbClr val="AD4F0F"/>
                </a:solidFill>
              </a:rPr>
              <a:t>overshopping</a:t>
            </a:r>
            <a:r>
              <a:rPr lang="en-US" sz="4000" b="1" dirty="0" smtClean="0">
                <a:solidFill>
                  <a:srgbClr val="AD4F0F"/>
                </a:solidFill>
              </a:rPr>
              <a:t> (v</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431272" y="3665597"/>
            <a:ext cx="4897301" cy="584775"/>
          </a:xfrm>
          <a:prstGeom prst="rect">
            <a:avLst/>
          </a:prstGeom>
        </p:spPr>
        <p:txBody>
          <a:bodyPr wrap="square">
            <a:spAutoFit/>
          </a:bodyPr>
          <a:lstStyle/>
          <a:p>
            <a:pPr lvl="0" algn="ctr"/>
            <a:r>
              <a:rPr lang="en-US" sz="3200" dirty="0" err="1" smtClean="0"/>
              <a:t>Mua</a:t>
            </a:r>
            <a:r>
              <a:rPr lang="en-US" sz="3200" dirty="0" smtClean="0"/>
              <a:t> </a:t>
            </a:r>
            <a:r>
              <a:rPr lang="en-US" sz="3200" dirty="0" err="1" smtClean="0"/>
              <a:t>sắm</a:t>
            </a:r>
            <a:r>
              <a:rPr lang="en-US" sz="3200" dirty="0" smtClean="0"/>
              <a:t> </a:t>
            </a:r>
            <a:r>
              <a:rPr lang="en-US" sz="3200" dirty="0" err="1" smtClean="0"/>
              <a:t>quá</a:t>
            </a:r>
            <a:r>
              <a:rPr lang="en-US" sz="3200" dirty="0" smtClean="0"/>
              <a:t> </a:t>
            </a:r>
            <a:r>
              <a:rPr lang="en-US" sz="3200" dirty="0" err="1" smtClean="0"/>
              <a:t>đà</a:t>
            </a:r>
            <a:r>
              <a:rPr lang="en-US" sz="3200" dirty="0" smtClean="0"/>
              <a:t> </a:t>
            </a:r>
            <a:endParaRPr lang="en-US" sz="3200" dirty="0"/>
          </a:p>
        </p:txBody>
      </p:sp>
      <p:sp>
        <p:nvSpPr>
          <p:cNvPr id="2" name="Rectangle 1"/>
          <p:cNvSpPr/>
          <p:nvPr/>
        </p:nvSpPr>
        <p:spPr>
          <a:xfrm>
            <a:off x="511198" y="3008667"/>
            <a:ext cx="3012363" cy="584775"/>
          </a:xfrm>
          <a:prstGeom prst="rect">
            <a:avLst/>
          </a:prstGeom>
        </p:spPr>
        <p:txBody>
          <a:bodyPr wrap="none">
            <a:spAutoFit/>
          </a:bodyPr>
          <a:lstStyle/>
          <a:p>
            <a:pPr algn="ctr"/>
            <a:r>
              <a:rPr lang="en-US" sz="3200" b="1" dirty="0" smtClean="0">
                <a:solidFill>
                  <a:schemeClr val="accent5">
                    <a:lumMod val="50000"/>
                  </a:schemeClr>
                </a:solidFill>
              </a:rPr>
              <a:t>/ˈ</a:t>
            </a:r>
            <a:r>
              <a:rPr lang="en-US" sz="3200" b="1" dirty="0" err="1">
                <a:solidFill>
                  <a:schemeClr val="accent5">
                    <a:lumMod val="50000"/>
                  </a:schemeClr>
                </a:solidFill>
              </a:rPr>
              <a:t>əʊvə</a:t>
            </a:r>
            <a:r>
              <a:rPr lang="en-US" sz="3200" b="1" dirty="0">
                <a:solidFill>
                  <a:schemeClr val="accent5">
                    <a:lumMod val="50000"/>
                  </a:schemeClr>
                </a:solidFill>
              </a:rPr>
              <a:t>(r</a:t>
            </a:r>
            <a:r>
              <a:rPr lang="en-US" sz="3200" b="1" dirty="0" smtClean="0">
                <a:solidFill>
                  <a:schemeClr val="accent5">
                    <a:lumMod val="50000"/>
                  </a:schemeClr>
                </a:solidFill>
              </a:rPr>
              <a:t>) ˈ</a:t>
            </a:r>
            <a:r>
              <a:rPr lang="en-US" sz="3200" b="1" dirty="0" err="1">
                <a:solidFill>
                  <a:schemeClr val="accent5">
                    <a:lumMod val="50000"/>
                  </a:schemeClr>
                </a:solidFill>
              </a:rPr>
              <a:t>ʃɒpɪŋ</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397987" y="1685518"/>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84440" y="4444259"/>
            <a:ext cx="665876" cy="665876"/>
          </a:xfrm>
          <a:prstGeom prst="rect">
            <a:avLst/>
          </a:prstGeom>
        </p:spPr>
      </p:pic>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5028793" cy="4509861"/>
          </a:xfrm>
        </p:spPr>
        <p:txBody>
          <a:bodyPr>
            <a:normAutofit/>
          </a:bodyPr>
          <a:lstStyle/>
          <a:p>
            <a:pPr marL="0" indent="0" algn="just">
              <a:lnSpc>
                <a:spcPct val="150000"/>
              </a:lnSpc>
              <a:buNone/>
            </a:pPr>
            <a:r>
              <a:rPr lang="en-US" b="1" dirty="0" smtClean="0"/>
              <a:t>1.  internet access</a:t>
            </a:r>
          </a:p>
          <a:p>
            <a:pPr marL="0" indent="0" algn="just">
              <a:lnSpc>
                <a:spcPct val="150000"/>
              </a:lnSpc>
              <a:buNone/>
            </a:pPr>
            <a:r>
              <a:rPr lang="en-US" b="1" dirty="0" smtClean="0"/>
              <a:t>2.  travelling </a:t>
            </a:r>
          </a:p>
          <a:p>
            <a:pPr marL="514350" indent="-514350" algn="just">
              <a:lnSpc>
                <a:spcPct val="150000"/>
              </a:lnSpc>
              <a:buAutoNum type="arabicPeriod" startAt="3"/>
            </a:pPr>
            <a:r>
              <a:rPr lang="en-US" b="1" dirty="0" smtClean="0"/>
              <a:t>a smartphone/ laptop</a:t>
            </a:r>
          </a:p>
          <a:p>
            <a:pPr marL="514350" indent="-514350" algn="just">
              <a:lnSpc>
                <a:spcPct val="150000"/>
              </a:lnSpc>
              <a:buAutoNum type="arabicPeriod" startAt="3"/>
            </a:pPr>
            <a:r>
              <a:rPr lang="en-US" b="1" dirty="0"/>
              <a:t>a</a:t>
            </a:r>
            <a:r>
              <a:rPr lang="en-US" b="1" dirty="0" smtClean="0"/>
              <a:t> smartphone/laptop</a:t>
            </a:r>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193643"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246428" y="9666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Rectangle 36"/>
          <p:cNvSpPr/>
          <p:nvPr/>
        </p:nvSpPr>
        <p:spPr>
          <a:xfrm>
            <a:off x="4495549" y="-7426"/>
            <a:ext cx="3197091"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LISTENING</a:t>
            </a:r>
            <a:endParaRPr kumimoji="0" lang="en-US" sz="4400" b="1" i="0" u="none" strike="noStrike" kern="1200" cap="none" spc="0" normalizeH="0" baseline="0" noProof="0" dirty="0">
              <a:ln w="6600">
                <a:solidFill>
                  <a:srgbClr val="ED7D31"/>
                </a:solidFill>
                <a:prstDash val="solid"/>
              </a:ln>
              <a:solidFill>
                <a:schemeClr val="accent1">
                  <a:lumMod val="50000"/>
                </a:schemeClr>
              </a:solidFill>
              <a:effectLst>
                <a:outerShdw dist="38100" dir="2700000" algn="tl" rotWithShape="0">
                  <a:srgbClr val="ED7D31"/>
                </a:outerShdw>
              </a:effectLst>
              <a:uLnTx/>
              <a:uFillTx/>
              <a:latin typeface="Calibri" panose="020F0502020204030204"/>
            </a:endParaRPr>
          </a:p>
        </p:txBody>
      </p:sp>
      <p:sp>
        <p:nvSpPr>
          <p:cNvPr id="16" name="TextBox 15"/>
          <p:cNvSpPr txBox="1"/>
          <p:nvPr/>
        </p:nvSpPr>
        <p:spPr>
          <a:xfrm>
            <a:off x="717067" y="1077302"/>
            <a:ext cx="11399423" cy="461665"/>
          </a:xfrm>
          <a:prstGeom prst="rect">
            <a:avLst/>
          </a:prstGeom>
          <a:noFill/>
          <a:effectLst/>
        </p:spPr>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Work in pairs. Discuss and tick          the things related to online shopping.</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0" name="Rounded Rectangle 9"/>
          <p:cNvSpPr/>
          <p:nvPr/>
        </p:nvSpPr>
        <p:spPr>
          <a:xfrm>
            <a:off x="4593970" y="2325352"/>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628578" y="4608187"/>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615940" y="3086533"/>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615939" y="3825456"/>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455844" y="1069626"/>
            <a:ext cx="596976" cy="501953"/>
          </a:xfrm>
          <a:prstGeom prst="rect">
            <a:avLst/>
          </a:prstGeom>
        </p:spPr>
      </p:pic>
      <p:pic>
        <p:nvPicPr>
          <p:cNvPr id="28" name="Picture 27"/>
          <p:cNvPicPr>
            <a:picLocks noChangeAspect="1"/>
          </p:cNvPicPr>
          <p:nvPr/>
        </p:nvPicPr>
        <p:blipFill>
          <a:blip r:embed="rId3"/>
          <a:stretch>
            <a:fillRect/>
          </a:stretch>
        </p:blipFill>
        <p:spPr>
          <a:xfrm>
            <a:off x="4593970" y="2236436"/>
            <a:ext cx="596976" cy="501953"/>
          </a:xfrm>
          <a:prstGeom prst="rect">
            <a:avLst/>
          </a:prstGeom>
        </p:spPr>
      </p:pic>
      <p:pic>
        <p:nvPicPr>
          <p:cNvPr id="29" name="Picture 28"/>
          <p:cNvPicPr>
            <a:picLocks noChangeAspect="1"/>
          </p:cNvPicPr>
          <p:nvPr/>
        </p:nvPicPr>
        <p:blipFill>
          <a:blip r:embed="rId3"/>
          <a:stretch>
            <a:fillRect/>
          </a:stretch>
        </p:blipFill>
        <p:spPr>
          <a:xfrm>
            <a:off x="4615757" y="3706425"/>
            <a:ext cx="596976" cy="501953"/>
          </a:xfrm>
          <a:prstGeom prst="rect">
            <a:avLst/>
          </a:prstGeom>
        </p:spPr>
      </p:pic>
      <p:pic>
        <p:nvPicPr>
          <p:cNvPr id="30" name="Picture 29"/>
          <p:cNvPicPr>
            <a:picLocks noChangeAspect="1"/>
          </p:cNvPicPr>
          <p:nvPr/>
        </p:nvPicPr>
        <p:blipFill>
          <a:blip r:embed="rId3"/>
          <a:stretch>
            <a:fillRect/>
          </a:stretch>
        </p:blipFill>
        <p:spPr>
          <a:xfrm>
            <a:off x="4593970" y="4501799"/>
            <a:ext cx="596976" cy="501953"/>
          </a:xfrm>
          <a:prstGeom prst="rect">
            <a:avLst/>
          </a:prstGeom>
        </p:spPr>
      </p:pic>
      <p:pic>
        <p:nvPicPr>
          <p:cNvPr id="2" name="Picture 1"/>
          <p:cNvPicPr>
            <a:picLocks noChangeAspect="1"/>
          </p:cNvPicPr>
          <p:nvPr/>
        </p:nvPicPr>
        <p:blipFill>
          <a:blip r:embed="rId4"/>
          <a:stretch>
            <a:fillRect/>
          </a:stretch>
        </p:blipFill>
        <p:spPr>
          <a:xfrm>
            <a:off x="5682344" y="1674818"/>
            <a:ext cx="6329951" cy="4768540"/>
          </a:xfrm>
          <a:prstGeom prst="rect">
            <a:avLst/>
          </a:prstGeom>
        </p:spPr>
      </p:pic>
      <p:sp>
        <p:nvSpPr>
          <p:cNvPr id="20" name="TextBox 19"/>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4186</TotalTime>
  <Words>558</Words>
  <Application>Microsoft Office PowerPoint</Application>
  <PresentationFormat>Widescreen</PresentationFormat>
  <Paragraphs>127</Paragraphs>
  <Slides>17</Slides>
  <Notes>13</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.VnCommercial Script</vt:lpstr>
      <vt:lpstr>.VnMonotype corsiva</vt: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XPS</cp:lastModifiedBy>
  <cp:revision>286</cp:revision>
  <dcterms:created xsi:type="dcterms:W3CDTF">2020-12-09T02:04:09Z</dcterms:created>
  <dcterms:modified xsi:type="dcterms:W3CDTF">2023-01-23T16:24:23Z</dcterms:modified>
</cp:coreProperties>
</file>