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12" r:id="rId4"/>
    <p:sldId id="291" r:id="rId5"/>
    <p:sldId id="313" r:id="rId6"/>
    <p:sldId id="292" r:id="rId7"/>
    <p:sldId id="306" r:id="rId8"/>
    <p:sldId id="293" r:id="rId9"/>
    <p:sldId id="307" r:id="rId10"/>
    <p:sldId id="269" r:id="rId11"/>
    <p:sldId id="294" r:id="rId12"/>
    <p:sldId id="314" r:id="rId13"/>
    <p:sldId id="317" r:id="rId14"/>
    <p:sldId id="297" r:id="rId15"/>
    <p:sldId id="298" r:id="rId16"/>
    <p:sldId id="309" r:id="rId17"/>
    <p:sldId id="318" r:id="rId18"/>
    <p:sldId id="271" r:id="rId19"/>
    <p:sldId id="315" r:id="rId20"/>
    <p:sldId id="310" r:id="rId21"/>
    <p:sldId id="316" r:id="rId22"/>
    <p:sldId id="276" r:id="rId23"/>
    <p:sldId id="31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54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601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297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79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68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61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20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44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649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3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3/5/2026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207013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vi-VN" sz="2400" b="1">
                <a:solidFill>
                  <a:srgbClr val="FF0000"/>
                </a:solidFill>
                <a:latin typeface="Times New Roman" panose="02020603050405020304" pitchFamily="18" charset="0"/>
                <a:cs typeface="Times New Roman" panose="02020603050405020304" pitchFamily="18" charset="0"/>
              </a:rPr>
              <a:t>NGHỀ </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NGHIỆP TRONG LĨNH VỰC KĨ THUẬT, CÔNG NGHỆ</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5" name="Rectangle 4"/>
          <p:cNvSpPr/>
          <p:nvPr/>
        </p:nvSpPr>
        <p:spPr>
          <a:xfrm>
            <a:off x="4112940" y="174563"/>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01592086"/>
              </p:ext>
            </p:extLst>
          </p:nvPr>
        </p:nvGraphicFramePr>
        <p:xfrm>
          <a:off x="718457" y="714452"/>
          <a:ext cx="10431625" cy="4072152"/>
        </p:xfrm>
        <a:graphic>
          <a:graphicData uri="http://schemas.openxmlformats.org/drawingml/2006/table">
            <a:tbl>
              <a:tblPr firstRow="1" firstCol="1" bandRow="1"/>
              <a:tblGrid>
                <a:gridCol w="6350402">
                  <a:extLst>
                    <a:ext uri="{9D8B030D-6E8A-4147-A177-3AD203B41FA5}">
                      <a16:colId xmlns:a16="http://schemas.microsoft.com/office/drawing/2014/main" val="754804228"/>
                    </a:ext>
                  </a:extLst>
                </a:gridCol>
                <a:gridCol w="4081223">
                  <a:extLst>
                    <a:ext uri="{9D8B030D-6E8A-4147-A177-3AD203B41FA5}">
                      <a16:colId xmlns:a16="http://schemas.microsoft.com/office/drawing/2014/main" val="3170529585"/>
                    </a:ext>
                  </a:extLst>
                </a:gridCol>
              </a:tblGrid>
              <a:tr h="498051">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60742894"/>
                  </a:ext>
                </a:extLst>
              </a:tr>
              <a:tr h="1077790">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thiện nội dung bảng dưới đây để được ý nghĩa của việc lựa chọn đúng đắn nghề nghiệp của mỗi người dưới đây: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139109"/>
                  </a:ext>
                </a:extLst>
              </a:tr>
              <a:tr h="996104">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của việc lựa chọn đúng đắn nghề nghiệp của mỗi người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32419"/>
                  </a:ext>
                </a:extLst>
              </a:tr>
              <a:tr h="504105">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cá nhân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358263"/>
                  </a:ext>
                </a:extLst>
              </a:tr>
              <a:tr h="498051">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gia đình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173202"/>
                  </a:ext>
                </a:extLst>
              </a:tr>
              <a:tr h="498051">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xã hội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955731"/>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818973"/>
              </p:ext>
            </p:extLst>
          </p:nvPr>
        </p:nvGraphicFramePr>
        <p:xfrm>
          <a:off x="438539" y="929951"/>
          <a:ext cx="11159412" cy="5514098"/>
        </p:xfrm>
        <a:graphic>
          <a:graphicData uri="http://schemas.openxmlformats.org/drawingml/2006/table">
            <a:tbl>
              <a:tblPr firstRow="1" firstCol="1" bandRow="1"/>
              <a:tblGrid>
                <a:gridCol w="3522218">
                  <a:extLst>
                    <a:ext uri="{9D8B030D-6E8A-4147-A177-3AD203B41FA5}">
                      <a16:colId xmlns:a16="http://schemas.microsoft.com/office/drawing/2014/main" val="2326144452"/>
                    </a:ext>
                  </a:extLst>
                </a:gridCol>
                <a:gridCol w="7637194">
                  <a:extLst>
                    <a:ext uri="{9D8B030D-6E8A-4147-A177-3AD203B41FA5}">
                      <a16:colId xmlns:a16="http://schemas.microsoft.com/office/drawing/2014/main" val="1016597732"/>
                    </a:ext>
                  </a:extLst>
                </a:gridCol>
              </a:tblGrid>
              <a:tr h="295355">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42194" marR="42194" marT="21097" marB="21097">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79225587"/>
                  </a:ext>
                </a:extLst>
              </a:tr>
              <a:tr h="63729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thiện nội dung bảng dưới đây để được ý nghĩa của việc lựa chọn đúng đắn nghề nghiệp của mỗi người dưới đây: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42194" marR="42194" marT="21097" marB="21097">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86196"/>
                  </a:ext>
                </a:extLst>
              </a:tr>
              <a:tr h="295355">
                <a:tc gridSpan="2">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của việc lựa chọn đúng đắn nghề nghiệp của mỗi người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72445"/>
                  </a:ext>
                </a:extLst>
              </a:tr>
              <a:tr h="787613">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cá nhân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động lực trong học tập, nghiên cứu,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nền tảng để có được sự thành công trong công việc; sự hài lòng, hạnh phúc với công việc mình đã chọn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Thích ứng và phát triển nghề nghiệp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293869"/>
                  </a:ext>
                </a:extLst>
              </a:tr>
              <a:tr h="590709">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gia đình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 ra thu nhập đảm bảo chi phí cho cá nhân và một phần chi phí cho gia đình.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được kế hoạch gia đình tương lai một cách chắc chắn.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535917"/>
                  </a:ext>
                </a:extLst>
              </a:tr>
              <a:tr h="1279870">
                <a:tc>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với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 phát triển nghề nghiệp, tạo ra chỗ đứng trong nghề, tạo ra thu nhập ổn định, tránh xa tệ nạn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Giảm thiểu tình trạng thất nghiệp, làm trái ngành, trái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công tác quy hoạch và phát triển thị trường lao động, tạo nguồn nhân lực chất lượng cao, đáp ứng nhu cầu phát triển kinh tế, xã hội của đất nước.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45" marR="3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627965"/>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751" y="646232"/>
            <a:ext cx="11423780" cy="3970318"/>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3. Ý nghĩa của việc  chọn đúng nghề nghiệp của mỗi người</a:t>
            </a:r>
            <a:endParaRPr lang="en-US" sz="3600" b="1"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Ý nghĩa đối với cá nhân:</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Có động lực trong học tập, nghiên cứu, sáng tạo</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Là nền tảng để có được sự thành công trong công việc; sự hài lòng, hạnh phúc với công việc mình đã chọn</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Thích ứng và phát triển nghề nghiệp</a:t>
            </a:r>
            <a:r>
              <a:rPr lang="vi-VN"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66660" y="73435"/>
            <a:ext cx="10394581" cy="646232"/>
          </a:xfrm>
          <a:prstGeom prst="rect">
            <a:avLst/>
          </a:prstGeom>
        </p:spPr>
      </p:pic>
    </p:spTree>
    <p:extLst>
      <p:ext uri="{BB962C8B-B14F-4D97-AF65-F5344CB8AC3E}">
        <p14:creationId xmlns:p14="http://schemas.microsoft.com/office/powerpoint/2010/main" val="385902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274638"/>
            <a:ext cx="10972800" cy="4525963"/>
          </a:xfrm>
        </p:spPr>
        <p:txBody>
          <a:bodyPr>
            <a:noAutofit/>
          </a:bodyPr>
          <a:lstStyle/>
          <a:p>
            <a:pPr marL="0" indent="0">
              <a:buNone/>
            </a:pPr>
            <a:r>
              <a:rPr lang="vi-VN" b="1" dirty="0">
                <a:latin typeface="Times New Roman" panose="02020603050405020304" pitchFamily="18" charset="0"/>
                <a:cs typeface="Times New Roman" panose="02020603050405020304" pitchFamily="18" charset="0"/>
              </a:rPr>
              <a:t>*Ý nghĩa đối với gia đình:</a:t>
            </a:r>
            <a:endParaRPr lang="en-US" b="1"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-Tạo ra thu nhập đảm bảo chi phí cho cá nhân và một phần chi phí cho gia đình.</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Xây dựng được kế hoạch gia đình tương lai một cách chắc chắn.</a:t>
            </a:r>
            <a:endParaRPr lang="en-US" dirty="0">
              <a:latin typeface="Times New Roman" panose="02020603050405020304" pitchFamily="18" charset="0"/>
              <a:cs typeface="Times New Roman" panose="02020603050405020304" pitchFamily="18" charset="0"/>
            </a:endParaRPr>
          </a:p>
          <a:p>
            <a:pPr marL="0" indent="0">
              <a:buNone/>
            </a:pPr>
            <a:r>
              <a:rPr lang="vi-VN" b="1" dirty="0">
                <a:latin typeface="Times New Roman" panose="02020603050405020304" pitchFamily="18" charset="0"/>
                <a:cs typeface="Times New Roman" panose="02020603050405020304" pitchFamily="18" charset="0"/>
              </a:rPr>
              <a:t>*Ý nghĩa đối với xã hội:</a:t>
            </a:r>
            <a:endParaRPr lang="en-US" b="1"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-Tạo phát triển nghề nghiệp, tạo ra chỗ đứng trong nghề, tạo ra thu nhập ổn định, tránh xa tệ nạn xã hội.</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Giảm thiểu tình trạng thất nghiệp, làm trái ngành, trái nghề.</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Đảm bảo công tác quy hoạch và phát triển thị trường lao động, tạo nguồn nhân lực chất lượng cao, đáp ứng nhu cầu phát triển kinh tế, xã hội của đất nước.</a:t>
            </a:r>
            <a:endParaRPr lang="en-US" dirty="0">
              <a:latin typeface="Times New Roman" panose="02020603050405020304" pitchFamily="18" charset="0"/>
              <a:cs typeface="Times New Roman" panose="02020603050405020304" pitchFamily="18" charset="0"/>
            </a:endParaRPr>
          </a:p>
          <a:p>
            <a:pPr marL="0" indent="0">
              <a:buNone/>
            </a:pPr>
            <a:r>
              <a:rPr lang="vi-VN" dirty="0"/>
              <a:t> </a:t>
            </a:r>
            <a:endParaRPr lang="en-US" dirty="0"/>
          </a:p>
        </p:txBody>
      </p:sp>
    </p:spTree>
    <p:extLst>
      <p:ext uri="{BB962C8B-B14F-4D97-AF65-F5344CB8AC3E}">
        <p14:creationId xmlns:p14="http://schemas.microsoft.com/office/powerpoint/2010/main" val="2695317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51478" y="155901"/>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2</a:t>
            </a:r>
            <a:endParaRPr lang="en-US" sz="2400">
              <a:effectLst/>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02624637"/>
              </p:ext>
            </p:extLst>
          </p:nvPr>
        </p:nvGraphicFramePr>
        <p:xfrm>
          <a:off x="502142" y="749521"/>
          <a:ext cx="10946519" cy="3628551"/>
        </p:xfrm>
        <a:graphic>
          <a:graphicData uri="http://schemas.openxmlformats.org/drawingml/2006/table">
            <a:tbl>
              <a:tblPr firstRow="1" firstCol="1" bandRow="1"/>
              <a:tblGrid>
                <a:gridCol w="1709213">
                  <a:extLst>
                    <a:ext uri="{9D8B030D-6E8A-4147-A177-3AD203B41FA5}">
                      <a16:colId xmlns:a16="http://schemas.microsoft.com/office/drawing/2014/main" val="1115656127"/>
                    </a:ext>
                  </a:extLst>
                </a:gridCol>
                <a:gridCol w="3629608">
                  <a:extLst>
                    <a:ext uri="{9D8B030D-6E8A-4147-A177-3AD203B41FA5}">
                      <a16:colId xmlns:a16="http://schemas.microsoft.com/office/drawing/2014/main" val="1357310149"/>
                    </a:ext>
                  </a:extLst>
                </a:gridCol>
                <a:gridCol w="2402383">
                  <a:extLst>
                    <a:ext uri="{9D8B030D-6E8A-4147-A177-3AD203B41FA5}">
                      <a16:colId xmlns:a16="http://schemas.microsoft.com/office/drawing/2014/main" val="3250497059"/>
                    </a:ext>
                  </a:extLst>
                </a:gridCol>
                <a:gridCol w="1907659">
                  <a:extLst>
                    <a:ext uri="{9D8B030D-6E8A-4147-A177-3AD203B41FA5}">
                      <a16:colId xmlns:a16="http://schemas.microsoft.com/office/drawing/2014/main" val="1748785487"/>
                    </a:ext>
                  </a:extLst>
                </a:gridCol>
                <a:gridCol w="1297656">
                  <a:extLst>
                    <a:ext uri="{9D8B030D-6E8A-4147-A177-3AD203B41FA5}">
                      <a16:colId xmlns:a16="http://schemas.microsoft.com/office/drawing/2014/main" val="1987706668"/>
                    </a:ext>
                  </a:extLst>
                </a:gridCol>
              </a:tblGrid>
              <a:tr h="459066">
                <a:tc gridSpan="5">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L w="12700" cap="flat" cmpd="sng" algn="ctr">
                      <a:solidFill>
                        <a:srgbClr val="000000"/>
                      </a:solidFill>
                      <a:prstDash val="solid"/>
                      <a:round/>
                      <a:headEnd type="none" w="med" len="med"/>
                      <a:tailEnd type="none" w="med" len="med"/>
                    </a:lnL>
                  </a:tcPr>
                </a:tc>
                <a:tc hMerge="1">
                  <a:txBody>
                    <a:bodyPr/>
                    <a:lstStyle/>
                    <a:p>
                      <a:endParaRPr lang="en-US" sz="1500"/>
                    </a:p>
                  </a:txBody>
                  <a:tcPr marL="74101" marR="74101" marT="37051" marB="37051"/>
                </a:tc>
                <a:tc hMerge="1">
                  <a:txBody>
                    <a:bodyPr/>
                    <a:lstStyle/>
                    <a:p>
                      <a:endParaRPr lang="en-US" sz="1500"/>
                    </a:p>
                  </a:txBody>
                  <a:tcPr marL="74101" marR="74101" marT="37051" marB="37051"/>
                </a:tc>
                <a:tc hMerge="1">
                  <a:txBody>
                    <a:bodyPr/>
                    <a:lstStyle/>
                    <a:p>
                      <a:endParaRPr lang="en-US" sz="1500"/>
                    </a:p>
                  </a:txBody>
                  <a:tcPr marL="74101" marR="74101" marT="37051" marB="37051"/>
                </a:tc>
                <a:extLst>
                  <a:ext uri="{0D108BD9-81ED-4DB2-BD59-A6C34878D82A}">
                    <a16:rowId xmlns:a16="http://schemas.microsoft.com/office/drawing/2014/main" val="1417532227"/>
                  </a:ext>
                </a:extLst>
              </a:tr>
              <a:tr h="844148">
                <a:tc gridSpan="5">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đặc điểm và yêu cầu chung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tc hMerge="1">
                  <a:txBody>
                    <a:bodyPr/>
                    <a:lstStyle/>
                    <a:p>
                      <a:endParaRPr lang="en-US" sz="1500"/>
                    </a:p>
                  </a:txBody>
                  <a:tcPr marL="74101" marR="74101" marT="37051" marB="37051">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986037"/>
                  </a:ext>
                </a:extLst>
              </a:tr>
              <a:tr h="1048871">
                <a:tc gridSpan="3">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 của các ngành nghề trong lĩnh vực kĩ thuật,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68507611"/>
                  </a:ext>
                </a:extLst>
              </a:tr>
              <a:tr h="890140">
                <a:tc>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tượng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làm việc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 chất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443063"/>
                  </a:ext>
                </a:extLst>
              </a:tr>
              <a:tr h="337917">
                <a:tc>
                  <a:txBody>
                    <a:bodyPr/>
                    <a:lstStyle/>
                    <a:p>
                      <a:pP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76" marR="55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836075"/>
                  </a:ext>
                </a:extLst>
              </a:tr>
            </a:tbl>
          </a:graphicData>
        </a:graphic>
      </p:graphicFrame>
    </p:spTree>
    <p:extLst>
      <p:ext uri="{BB962C8B-B14F-4D97-AF65-F5344CB8AC3E}">
        <p14:creationId xmlns:p14="http://schemas.microsoft.com/office/powerpoint/2010/main" val="4371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3047989" y="130829"/>
            <a:ext cx="6096000" cy="923330"/>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49715307"/>
              </p:ext>
            </p:extLst>
          </p:nvPr>
        </p:nvGraphicFramePr>
        <p:xfrm>
          <a:off x="373223" y="792902"/>
          <a:ext cx="11579290" cy="5986899"/>
        </p:xfrm>
        <a:graphic>
          <a:graphicData uri="http://schemas.openxmlformats.org/drawingml/2006/table">
            <a:tbl>
              <a:tblPr firstRow="1" firstCol="1" bandRow="1"/>
              <a:tblGrid>
                <a:gridCol w="1399593">
                  <a:extLst>
                    <a:ext uri="{9D8B030D-6E8A-4147-A177-3AD203B41FA5}">
                      <a16:colId xmlns:a16="http://schemas.microsoft.com/office/drawing/2014/main" val="2393943963"/>
                    </a:ext>
                  </a:extLst>
                </a:gridCol>
                <a:gridCol w="1382624">
                  <a:extLst>
                    <a:ext uri="{9D8B030D-6E8A-4147-A177-3AD203B41FA5}">
                      <a16:colId xmlns:a16="http://schemas.microsoft.com/office/drawing/2014/main" val="320605938"/>
                    </a:ext>
                  </a:extLst>
                </a:gridCol>
                <a:gridCol w="1985727">
                  <a:extLst>
                    <a:ext uri="{9D8B030D-6E8A-4147-A177-3AD203B41FA5}">
                      <a16:colId xmlns:a16="http://schemas.microsoft.com/office/drawing/2014/main" val="1208995024"/>
                    </a:ext>
                  </a:extLst>
                </a:gridCol>
                <a:gridCol w="3452327">
                  <a:extLst>
                    <a:ext uri="{9D8B030D-6E8A-4147-A177-3AD203B41FA5}">
                      <a16:colId xmlns:a16="http://schemas.microsoft.com/office/drawing/2014/main" val="2799147938"/>
                    </a:ext>
                  </a:extLst>
                </a:gridCol>
                <a:gridCol w="3359019">
                  <a:extLst>
                    <a:ext uri="{9D8B030D-6E8A-4147-A177-3AD203B41FA5}">
                      <a16:colId xmlns:a16="http://schemas.microsoft.com/office/drawing/2014/main" val="3018934543"/>
                    </a:ext>
                  </a:extLst>
                </a:gridCol>
              </a:tblGrid>
              <a:tr h="110688">
                <a:tc gridSpan="5">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500"/>
                    </a:p>
                  </a:txBody>
                  <a:tcPr marL="27672" marR="27672" marT="13836" marB="13836">
                    <a:lnL w="12700" cap="flat" cmpd="sng" algn="ctr">
                      <a:solidFill>
                        <a:srgbClr val="000000"/>
                      </a:solidFill>
                      <a:prstDash val="solid"/>
                      <a:round/>
                      <a:headEnd type="none" w="med" len="med"/>
                      <a:tailEnd type="none" w="med" len="med"/>
                    </a:lnL>
                  </a:tcPr>
                </a:tc>
                <a:tc hMerge="1">
                  <a:txBody>
                    <a:bodyPr/>
                    <a:lstStyle/>
                    <a:p>
                      <a:endParaRPr lang="en-US" sz="500"/>
                    </a:p>
                  </a:txBody>
                  <a:tcPr marL="27672" marR="27672" marT="13836" marB="13836"/>
                </a:tc>
                <a:tc hMerge="1">
                  <a:txBody>
                    <a:bodyPr/>
                    <a:lstStyle/>
                    <a:p>
                      <a:endParaRPr lang="en-US" sz="500"/>
                    </a:p>
                  </a:txBody>
                  <a:tcPr marL="27672" marR="27672" marT="13836" marB="13836"/>
                </a:tc>
                <a:tc hMerge="1">
                  <a:txBody>
                    <a:bodyPr/>
                    <a:lstStyle/>
                    <a:p>
                      <a:endParaRPr lang="en-US" sz="500"/>
                    </a:p>
                  </a:txBody>
                  <a:tcPr marL="27672" marR="27672" marT="13836" marB="13836"/>
                </a:tc>
                <a:extLst>
                  <a:ext uri="{0D108BD9-81ED-4DB2-BD59-A6C34878D82A}">
                    <a16:rowId xmlns:a16="http://schemas.microsoft.com/office/drawing/2014/main" val="872920405"/>
                  </a:ext>
                </a:extLst>
              </a:tr>
              <a:tr h="417964">
                <a:tc gridSpan="5">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đặc điểm và yêu cầu chung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tc hMerge="1">
                  <a:txBody>
                    <a:bodyPr/>
                    <a:lstStyle/>
                    <a:p>
                      <a:endParaRPr lang="en-US" sz="1800">
                        <a:latin typeface="Times New Roman" panose="02020603050405020304" pitchFamily="18" charset="0"/>
                        <a:cs typeface="Times New Roman" panose="02020603050405020304" pitchFamily="18" charset="0"/>
                      </a:endParaRPr>
                    </a:p>
                  </a:txBody>
                  <a:tcPr marL="27672" marR="27672" marT="13836" marB="13836">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707731"/>
                  </a:ext>
                </a:extLst>
              </a:tr>
              <a:tr h="193705">
                <a:tc gridSpan="3">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 của các ngành nghề trong lĩnh vực kĩ thuật, công nghệ</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0424746"/>
                  </a:ext>
                </a:extLst>
              </a:tr>
              <a:tr h="774819">
                <a:tc>
                  <a:txBody>
                    <a:bodyPr/>
                    <a:lstStyle/>
                    <a:p>
                      <a:pP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 tượng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 trường làm việc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 lực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 chất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754" marR="20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033134"/>
                  </a:ext>
                </a:extLst>
              </a:tr>
              <a:tr h="2389024">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 phẩm cơ khí, điện tử kĩ thuật cao; thiết bị tự động hóa, các ứng dụng, phần mềm sử dụng cho các thiết bị điện tử...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ứng dụng, phần mềm, những thiết bị máy móc trong hệ thống cơ khí phục vụ ngành công nghiệp và các lĩnh vực khác trong cuộc sống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Môi trường làm việc năng động, hiện đại, luôn biến đổi và đầy thử thách.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Môi trường làm việc tiềm ẩn nguy cơ tai nạn cao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Tiếp xúc nhiều với các thiết bị công nghệ hiện đại, áp lực công việc lớn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Hiểu biết về nguyên lý cơ bản các ngành nghề kĩ thuật, công nghệ; có khả năng sử dụng phương tiện, thiết bị đúng cách và hiệu quả, có năng lực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khả năng làm việc độc lập, làm việc theo 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năng lực tự học, tự nghiên cứu, đổi mới sáng tạo; có khả năng học tập ngoại ngữ, tin học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đủ sức khỏe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tính kỉ luật, ý thức tuân thủ các quy định, quy tắc trong quy trình làm việc, có ý thức bảo vệ môi trường, đảm bảo an toàn trong lao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Cần cù, chăm chỉ, trung thực, chịu được áp lực công việc và nhiệm vụ được giao.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ý thức phấn đấu, rèn luyện, học tập phát triển nghề nghiệp, chuyên môn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522822"/>
                  </a:ext>
                </a:extLst>
              </a:tr>
            </a:tbl>
          </a:graphicData>
        </a:graphic>
      </p:graphicFrame>
    </p:spTree>
    <p:extLst>
      <p:ext uri="{BB962C8B-B14F-4D97-AF65-F5344CB8AC3E}">
        <p14:creationId xmlns:p14="http://schemas.microsoft.com/office/powerpoint/2010/main" val="31665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926" y="646232"/>
            <a:ext cx="11940073" cy="4893647"/>
          </a:xfrm>
          <a:prstGeom prst="rect">
            <a:avLst/>
          </a:prstGeom>
        </p:spPr>
        <p:txBody>
          <a:bodyPr wrap="square">
            <a:spAutoFit/>
          </a:bodyPr>
          <a:lstStyle/>
          <a:p>
            <a:r>
              <a:rPr lang="vi-VN" sz="2600" b="1" dirty="0">
                <a:latin typeface="Times New Roman" panose="02020603050405020304" pitchFamily="18" charset="0"/>
                <a:cs typeface="Times New Roman" panose="02020603050405020304" pitchFamily="18" charset="0"/>
              </a:rPr>
              <a:t>II. Đặc điểm, những yêu cầu chung của các ngành nghề trong lĩnh vực kĩ thuật, công nghệ.</a:t>
            </a:r>
            <a:endParaRPr lang="en-US" sz="2600" b="1" dirty="0">
              <a:latin typeface="Times New Roman" panose="02020603050405020304" pitchFamily="18" charset="0"/>
              <a:cs typeface="Times New Roman" panose="02020603050405020304" pitchFamily="18" charset="0"/>
            </a:endParaRPr>
          </a:p>
          <a:p>
            <a:r>
              <a:rPr lang="vi-VN" sz="2600" b="1" dirty="0">
                <a:latin typeface="Times New Roman" panose="02020603050405020304" pitchFamily="18" charset="0"/>
                <a:cs typeface="Times New Roman" panose="02020603050405020304" pitchFamily="18" charset="0"/>
              </a:rPr>
              <a:t>1. Đặc điểm</a:t>
            </a:r>
            <a:endParaRPr lang="en-US" sz="2600" b="1" dirty="0">
              <a:latin typeface="Times New Roman" panose="02020603050405020304" pitchFamily="18" charset="0"/>
              <a:cs typeface="Times New Roman" panose="02020603050405020304" pitchFamily="18" charset="0"/>
            </a:endParaRPr>
          </a:p>
          <a:p>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Sản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phẩm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lao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động</a:t>
            </a:r>
            <a:r>
              <a:rPr lang="en-US" sz="2600" b="1" i="1"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Sản phẩm cơ khí, điện tử kĩ thuật cao; thiết bị tự động hóa, các ứng dụng, phần mềm sử dụng cho các thiết bị điện tử...</a:t>
            </a:r>
            <a:endParaRPr lang="en-US" sz="2600" dirty="0">
              <a:latin typeface="Times New Roman" panose="02020603050405020304" pitchFamily="18" charset="0"/>
              <a:cs typeface="Times New Roman" panose="02020603050405020304" pitchFamily="18" charset="0"/>
            </a:endParaRPr>
          </a:p>
          <a:p>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Đối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tượng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lao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động</a:t>
            </a:r>
            <a:r>
              <a:rPr lang="en-US" sz="2600" b="1" i="1"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Các ứng dụng, phần mềm, những thiết bị máy móc trong hệ thống cơ khí phục vụ ngành công nghiệp và các lĩnh vực khác trong cuộc sống</a:t>
            </a:r>
            <a:endParaRPr lang="en-US" sz="2600" dirty="0">
              <a:latin typeface="Times New Roman" panose="02020603050405020304" pitchFamily="18" charset="0"/>
              <a:cs typeface="Times New Roman" panose="02020603050405020304" pitchFamily="18" charset="0"/>
            </a:endParaRPr>
          </a:p>
          <a:p>
            <a:r>
              <a:rPr lang="vi-VN" sz="2600" b="1" i="1" dirty="0">
                <a:latin typeface="Times New Roman" panose="02020603050405020304" pitchFamily="18" charset="0"/>
                <a:cs typeface="Times New Roman" panose="02020603050405020304" pitchFamily="18" charset="0"/>
              </a:rPr>
              <a:t>*</a:t>
            </a:r>
            <a:r>
              <a:rPr lang="en-US" sz="2600" b="1" i="1" dirty="0" err="1">
                <a:latin typeface="Times New Roman" panose="02020603050405020304" pitchFamily="18" charset="0"/>
                <a:cs typeface="Times New Roman" panose="02020603050405020304" pitchFamily="18" charset="0"/>
              </a:rPr>
              <a:t>Môi</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trường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làm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việc</a:t>
            </a:r>
            <a:r>
              <a:rPr lang="en-US" sz="2600" b="1" i="1"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Môi trường làm việc năng động, hiện đại, luôn biến đổi và đầy thử thách.</a:t>
            </a:r>
            <a:endParaRPr lang="en-US"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-Môi trường làm việc tiềm ẩn nguy cơ tai nạn cao</a:t>
            </a:r>
            <a:endParaRPr lang="en-US" sz="2600" dirty="0">
              <a:latin typeface="Times New Roman" panose="02020603050405020304" pitchFamily="18" charset="0"/>
              <a:cs typeface="Times New Roman" panose="02020603050405020304" pitchFamily="18" charset="0"/>
            </a:endParaRPr>
          </a:p>
          <a:p>
            <a:r>
              <a:rPr lang="vi-VN" sz="2600" dirty="0">
                <a:latin typeface="Times New Roman" panose="02020603050405020304" pitchFamily="18" charset="0"/>
                <a:cs typeface="Times New Roman" panose="02020603050405020304" pitchFamily="18" charset="0"/>
              </a:rPr>
              <a:t>- Tiếp xúc nhiều với các thiết bị công nghệ hiện đại, áp lực công việc lớn</a:t>
            </a:r>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14734" y="101427"/>
            <a:ext cx="10394581" cy="646232"/>
          </a:xfrm>
          <a:prstGeom prst="rect">
            <a:avLst/>
          </a:prstGeom>
        </p:spPr>
      </p:pic>
    </p:spTree>
    <p:extLst>
      <p:ext uri="{BB962C8B-B14F-4D97-AF65-F5344CB8AC3E}">
        <p14:creationId xmlns:p14="http://schemas.microsoft.com/office/powerpoint/2010/main" val="30379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2991" y="137161"/>
            <a:ext cx="10972800" cy="4525963"/>
          </a:xfrm>
        </p:spPr>
        <p:txBody>
          <a:bodyPr>
            <a:noAutofit/>
          </a:bodyPr>
          <a:lstStyle/>
          <a:p>
            <a:pPr marL="0" indent="0">
              <a:buNone/>
            </a:pPr>
            <a:r>
              <a:rPr lang="vi-VN" sz="2600" b="1" dirty="0">
                <a:latin typeface="Times New Roman" panose="02020603050405020304" pitchFamily="18" charset="0"/>
                <a:cs typeface="Times New Roman" panose="02020603050405020304" pitchFamily="18" charset="0"/>
              </a:rPr>
              <a:t>2</a:t>
            </a:r>
            <a:r>
              <a:rPr lang="vi-VN" sz="2600" b="1" dirty="0" smtClean="0">
                <a:latin typeface="Times New Roman" panose="02020603050405020304" pitchFamily="18" charset="0"/>
                <a:cs typeface="Times New Roman" panose="02020603050405020304" pitchFamily="18" charset="0"/>
              </a:rPr>
              <a:t>.</a:t>
            </a:r>
            <a:r>
              <a:rPr lang="en-US" sz="2600" b="1"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Yêu </a:t>
            </a:r>
            <a:r>
              <a:rPr lang="vi-VN" sz="2600" b="1" dirty="0">
                <a:latin typeface="Times New Roman" panose="02020603050405020304" pitchFamily="18" charset="0"/>
                <a:cs typeface="Times New Roman" panose="02020603050405020304" pitchFamily="18" charset="0"/>
              </a:rPr>
              <a:t>cầu</a:t>
            </a:r>
            <a:endParaRPr lang="en-US" sz="2600" b="1" dirty="0">
              <a:latin typeface="Times New Roman" panose="02020603050405020304" pitchFamily="18" charset="0"/>
              <a:cs typeface="Times New Roman" panose="02020603050405020304" pitchFamily="18" charset="0"/>
            </a:endParaRPr>
          </a:p>
          <a:p>
            <a:pPr marL="0" indent="0">
              <a:buNone/>
            </a:pPr>
            <a:r>
              <a:rPr lang="vi-VN" sz="2600" b="1" i="1" dirty="0">
                <a:latin typeface="Times New Roman" panose="02020603050405020304" pitchFamily="18" charset="0"/>
                <a:cs typeface="Times New Roman" panose="02020603050405020304" pitchFamily="18" charset="0"/>
              </a:rPr>
              <a: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Năng</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lực</a:t>
            </a:r>
            <a:r>
              <a:rPr lang="en-US" sz="2600" b="1" i="1" dirty="0">
                <a:latin typeface="Times New Roman" panose="02020603050405020304" pitchFamily="18" charset="0"/>
                <a:cs typeface="Times New Roman" panose="02020603050405020304" pitchFamily="18" charset="0"/>
              </a:rPr>
              <a:t>: </a:t>
            </a:r>
          </a:p>
          <a:p>
            <a:pPr marL="0" indent="0">
              <a:buNone/>
            </a:pPr>
            <a:r>
              <a:rPr lang="vi-VN" sz="2600" dirty="0">
                <a:latin typeface="Times New Roman" panose="02020603050405020304" pitchFamily="18" charset="0"/>
                <a:cs typeface="Times New Roman" panose="02020603050405020304" pitchFamily="18" charset="0"/>
              </a:rPr>
              <a:t>Hiểu biết về nguyên lý cơ bản các ngành nghề kĩ thuật, công nghệ; có khả năng sử dụng phương tiện, thiết bị đúng cách và hiệu quả, có năng lực</a:t>
            </a:r>
            <a:endParaRPr lang="en-US" sz="2600" dirty="0">
              <a:latin typeface="Times New Roman" panose="02020603050405020304" pitchFamily="18" charset="0"/>
              <a:cs typeface="Times New Roman" panose="02020603050405020304" pitchFamily="18" charset="0"/>
            </a:endParaRPr>
          </a:p>
          <a:p>
            <a:pPr marL="0" indent="0">
              <a:buNone/>
            </a:pPr>
            <a:r>
              <a:rPr lang="vi-VN" sz="2600" dirty="0">
                <a:latin typeface="Times New Roman" panose="02020603050405020304" pitchFamily="18" charset="0"/>
                <a:cs typeface="Times New Roman" panose="02020603050405020304" pitchFamily="18" charset="0"/>
              </a:rPr>
              <a:t>- Có khả năng làm việc độc lập, làm việc theo nhóm.</a:t>
            </a:r>
            <a:endParaRPr lang="en-US" sz="2600" dirty="0">
              <a:latin typeface="Times New Roman" panose="02020603050405020304" pitchFamily="18" charset="0"/>
              <a:cs typeface="Times New Roman" panose="02020603050405020304" pitchFamily="18" charset="0"/>
            </a:endParaRPr>
          </a:p>
          <a:p>
            <a:pPr marL="0" indent="0">
              <a:buNone/>
            </a:pPr>
            <a:r>
              <a:rPr lang="vi-VN" sz="2600" dirty="0">
                <a:latin typeface="Times New Roman" panose="02020603050405020304" pitchFamily="18" charset="0"/>
                <a:cs typeface="Times New Roman" panose="02020603050405020304" pitchFamily="18" charset="0"/>
              </a:rPr>
              <a:t>- Có năng lực tự học, tự nghiên cứu, đổi mới sáng tạo; có khả năng học tập ngoại ngữ, tin học</a:t>
            </a:r>
            <a:endParaRPr lang="en-US" sz="2600" dirty="0">
              <a:latin typeface="Times New Roman" panose="02020603050405020304" pitchFamily="18" charset="0"/>
              <a:cs typeface="Times New Roman" panose="02020603050405020304" pitchFamily="18" charset="0"/>
            </a:endParaRPr>
          </a:p>
          <a:p>
            <a:pPr marL="0" indent="0">
              <a:buNone/>
            </a:pPr>
            <a:r>
              <a:rPr lang="vi-VN" sz="2600" dirty="0">
                <a:latin typeface="Times New Roman" panose="02020603050405020304" pitchFamily="18" charset="0"/>
                <a:cs typeface="Times New Roman" panose="02020603050405020304" pitchFamily="18" charset="0"/>
              </a:rPr>
              <a:t>- Có đủ sức khỏe</a:t>
            </a:r>
            <a:endParaRPr lang="en-US" sz="2600" dirty="0">
              <a:latin typeface="Times New Roman" panose="02020603050405020304" pitchFamily="18" charset="0"/>
              <a:cs typeface="Times New Roman" panose="02020603050405020304" pitchFamily="18" charset="0"/>
            </a:endParaRPr>
          </a:p>
          <a:p>
            <a:pPr marL="0" indent="0">
              <a:buNone/>
            </a:pPr>
            <a:r>
              <a:rPr lang="vi-VN" sz="2600" b="1" i="1" dirty="0">
                <a:latin typeface="Times New Roman" panose="02020603050405020304" pitchFamily="18" charset="0"/>
                <a:cs typeface="Times New Roman" panose="02020603050405020304" pitchFamily="18" charset="0"/>
              </a:rPr>
              <a:t>*</a:t>
            </a:r>
            <a:r>
              <a:rPr lang="en-US" sz="2600" b="1" i="1" dirty="0" err="1">
                <a:latin typeface="Times New Roman" panose="02020603050405020304" pitchFamily="18" charset="0"/>
                <a:cs typeface="Times New Roman" panose="02020603050405020304" pitchFamily="18" charset="0"/>
              </a:rPr>
              <a:t>Phẩm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chất</a:t>
            </a:r>
            <a:r>
              <a:rPr lang="en-US" sz="2600" b="1" i="1" dirty="0">
                <a:latin typeface="Times New Roman" panose="02020603050405020304" pitchFamily="18" charset="0"/>
                <a:cs typeface="Times New Roman" panose="02020603050405020304" pitchFamily="18" charset="0"/>
              </a:rPr>
              <a:t>: </a:t>
            </a:r>
          </a:p>
          <a:p>
            <a:pPr marL="0" indent="0">
              <a:buNone/>
            </a:pPr>
            <a:r>
              <a:rPr lang="vi-VN" sz="2600" dirty="0">
                <a:latin typeface="Times New Roman" panose="02020603050405020304" pitchFamily="18" charset="0"/>
                <a:cs typeface="Times New Roman" panose="02020603050405020304" pitchFamily="18" charset="0"/>
              </a:rPr>
              <a:t>- Có tính kỉ luật, ý thức tuân thủ các quy định, quy tắc trong quy trình làm việc, có ý thức bảo vệ môi trường, đảm bảo an toàn trong lao động.</a:t>
            </a:r>
            <a:endParaRPr lang="en-US" sz="2600" dirty="0">
              <a:latin typeface="Times New Roman" panose="02020603050405020304" pitchFamily="18" charset="0"/>
              <a:cs typeface="Times New Roman" panose="02020603050405020304" pitchFamily="18" charset="0"/>
            </a:endParaRPr>
          </a:p>
          <a:p>
            <a:pPr marL="0" indent="0">
              <a:buNone/>
            </a:pPr>
            <a:r>
              <a:rPr lang="vi-VN" sz="2600" dirty="0">
                <a:latin typeface="Times New Roman" panose="02020603050405020304" pitchFamily="18" charset="0"/>
                <a:cs typeface="Times New Roman" panose="02020603050405020304" pitchFamily="18" charset="0"/>
              </a:rPr>
              <a:t>- Cần cù, chăm chỉ, trung thực, chịu được áp lực công việc và nhiệm vụ được giao.</a:t>
            </a:r>
            <a:endParaRPr lang="en-US" sz="2600" dirty="0">
              <a:latin typeface="Times New Roman" panose="02020603050405020304" pitchFamily="18" charset="0"/>
              <a:cs typeface="Times New Roman" panose="02020603050405020304" pitchFamily="18" charset="0"/>
            </a:endParaRPr>
          </a:p>
          <a:p>
            <a:pPr marL="0" indent="0">
              <a:buNone/>
            </a:pPr>
            <a:r>
              <a:rPr lang="vi-VN" sz="2600" dirty="0">
                <a:latin typeface="Times New Roman" panose="02020603050405020304" pitchFamily="18" charset="0"/>
                <a:cs typeface="Times New Roman" panose="02020603050405020304" pitchFamily="18" charset="0"/>
              </a:rPr>
              <a:t>- Có ý thức phấn đấu, rèn luyện, học tập phát triển nghề nghiệp, chuyên môn</a:t>
            </a:r>
            <a:endParaRPr lang="en-US" sz="2600" dirty="0"/>
          </a:p>
        </p:txBody>
      </p:sp>
    </p:spTree>
    <p:extLst>
      <p:ext uri="{BB962C8B-B14F-4D97-AF65-F5344CB8AC3E}">
        <p14:creationId xmlns:p14="http://schemas.microsoft.com/office/powerpoint/2010/main" val="151910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Em hãy lựa chọn 3 nghề thuộc lĩnh vực kĩ thuật, công nghệ mà em biết, phân tích để chỉ ra những đặc điểm và yêu cầu chung của chúng đối với người lao động. </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Em hãy lựa chọn 3 nghề thuộc lĩnh vực kĩ thuật, công nghệ mà em biết, phân tích để chỉ ra những đặc điểm và yêu cầu chung của chúng đối với người lao động. </a:t>
            </a:r>
          </a:p>
        </p:txBody>
      </p:sp>
      <p:graphicFrame>
        <p:nvGraphicFramePr>
          <p:cNvPr id="4" name="Table 3"/>
          <p:cNvGraphicFramePr>
            <a:graphicFrameLocks noGrp="1"/>
          </p:cNvGraphicFramePr>
          <p:nvPr>
            <p:extLst>
              <p:ext uri="{D42A27DB-BD31-4B8C-83A1-F6EECF244321}">
                <p14:modId xmlns:p14="http://schemas.microsoft.com/office/powerpoint/2010/main" val="3373676974"/>
              </p:ext>
            </p:extLst>
          </p:nvPr>
        </p:nvGraphicFramePr>
        <p:xfrm>
          <a:off x="556979" y="1297527"/>
          <a:ext cx="11283568" cy="5398008"/>
        </p:xfrm>
        <a:graphic>
          <a:graphicData uri="http://schemas.openxmlformats.org/drawingml/2006/table">
            <a:tbl>
              <a:tblPr firstRow="1" firstCol="1" bandRow="1"/>
              <a:tblGrid>
                <a:gridCol w="1950170">
                  <a:extLst>
                    <a:ext uri="{9D8B030D-6E8A-4147-A177-3AD203B41FA5}">
                      <a16:colId xmlns:a16="http://schemas.microsoft.com/office/drawing/2014/main" val="1535440942"/>
                    </a:ext>
                  </a:extLst>
                </a:gridCol>
                <a:gridCol w="3865032">
                  <a:extLst>
                    <a:ext uri="{9D8B030D-6E8A-4147-A177-3AD203B41FA5}">
                      <a16:colId xmlns:a16="http://schemas.microsoft.com/office/drawing/2014/main" val="3644144226"/>
                    </a:ext>
                  </a:extLst>
                </a:gridCol>
                <a:gridCol w="5468366">
                  <a:extLst>
                    <a:ext uri="{9D8B030D-6E8A-4147-A177-3AD203B41FA5}">
                      <a16:colId xmlns:a16="http://schemas.microsoft.com/office/drawing/2014/main" val="2226719638"/>
                    </a:ext>
                  </a:extLst>
                </a:gridCol>
              </a:tblGrid>
              <a:tr h="287867">
                <a:tc>
                  <a:txBody>
                    <a:bodyPr/>
                    <a:lstStyle/>
                    <a:p>
                      <a:pPr algn="ct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chung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4253002"/>
                  </a:ext>
                </a:extLst>
              </a:tr>
              <a:tr h="1151467">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vật liệu</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 cứu, phát triển và ứng dụng các loại vật liệu nhằm phát triển các sản phẩm mới.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tư duy tốt, nắm vững kiến thức cơ bản về vật liệu kim loại, phi kim, phương pháp gia công chế tạo, các tính chất của vật liệu. Có kiến thức về vật liệu kim loại.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3777763"/>
                  </a:ext>
                </a:extLst>
              </a:tr>
              <a:tr h="1151467">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cơ điện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 trì, bảo dưỡng hệ thống điện định kỳ. Lắp đặt và thử nghiệm hệ thống điện. Thiết kế hệ thống điện theo yêu cầu…</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hiểu biết nhất định về kỹ thuật điện và tiêu chuẩn an toàn, quy trình sản xuất điện. Có khả năng làm việc nhóm, chịu được áp lực từ công việc.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720170"/>
                  </a:ext>
                </a:extLst>
              </a:tr>
              <a:tr h="1295400">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 trình viên</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một ứng dụng mới. Viết và review code. Nâng cấp và sửa chữa các ứng dụng có sẵn. Nghiên cứu và phát triển công nghệ mới…</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năng tư duy logic và thuật toán tốt. Sử dụng thành thạo các ngôn ngữ lập trình. Khả năng làm việc độc lập với cường độ cao, chịu được thử thách và áp lực công việc…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935" marR="46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0559303"/>
                  </a:ext>
                </a:extLst>
              </a:tr>
            </a:tbl>
          </a:graphicData>
        </a:graphic>
      </p:graphicFrame>
    </p:spTree>
    <p:extLst>
      <p:ext uri="{BB962C8B-B14F-4D97-AF65-F5344CB8AC3E}">
        <p14:creationId xmlns:p14="http://schemas.microsoft.com/office/powerpoint/2010/main" val="30135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Mỗi người trong hình làm nghề gì? Em hãy mô tả công việc của những nghề </a:t>
            </a:r>
            <a:r>
              <a:rPr lang="vi-VN" sz="2400" b="1">
                <a:solidFill>
                  <a:srgbClr val="0000FF"/>
                </a:solidFill>
                <a:latin typeface="Times New Roman" panose="02020603050405020304" pitchFamily="18" charset="0"/>
                <a:cs typeface="Times New Roman" panose="02020603050405020304" pitchFamily="18" charset="0"/>
              </a:rPr>
              <a:t>đó?</a:t>
            </a:r>
            <a:r>
              <a:rPr lang="en-US" sz="2400" b="1">
                <a:solidFill>
                  <a:srgbClr val="0000FF"/>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510858" y="230588"/>
            <a:ext cx="7488153" cy="393589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58146" y="584775"/>
            <a:ext cx="1165704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Hãy chọn một nghề nghiệp thuộc lĩnh vực kĩ thuật, công nghệ mà em biết và mô tả các đặc điểm của nghề nghiệp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0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58146" y="584775"/>
            <a:ext cx="11657045"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Hãy chọn một nghề nghiệp thuộc lĩnh vực kĩ thuật, công nghệ mà em biết và mô tả các đặc điểm của nghề nghiệp đó</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706016" y="1864291"/>
            <a:ext cx="10901266" cy="2308324"/>
          </a:xfrm>
          <a:prstGeom prst="rect">
            <a:avLst/>
          </a:prstGeom>
        </p:spPr>
        <p:txBody>
          <a:bodyPr wrap="square">
            <a:spAutoFit/>
          </a:bodyPr>
          <a:lstStyle/>
          <a:p>
            <a:pPr>
              <a:spcAft>
                <a:spcPts val="0"/>
              </a:spcAft>
            </a:pPr>
            <a:r>
              <a:rPr lang="en-US" sz="2400" b="1">
                <a:solidFill>
                  <a:srgbClr val="FF0000"/>
                </a:solidFill>
                <a:latin typeface="Times New Roman" panose="02020603050405020304" pitchFamily="18" charset="0"/>
                <a:ea typeface="Times New Roman" panose="02020603050405020304" pitchFamily="18" charset="0"/>
              </a:rPr>
              <a:t>- Nghề nghiệp thuộc lĩnh vực kĩ thuật, công nghệ: Kĩ sư hàng không vũ trụ</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Đặc điểm của nghề: </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Thiết kế, sản xuất các thiết bị bay không người lái, máy bay có người lái cỡ nhỏ, các hệ thống điều khiển, công nghệ vệ tinh.</a:t>
            </a:r>
          </a:p>
          <a:p>
            <a:pPr>
              <a:spcAft>
                <a:spcPts val="0"/>
              </a:spcAft>
            </a:pPr>
            <a:r>
              <a:rPr lang="en-US" sz="2400" b="1">
                <a:solidFill>
                  <a:srgbClr val="FF0000"/>
                </a:solidFill>
                <a:latin typeface="Times New Roman" panose="02020603050405020304" pitchFamily="18" charset="0"/>
                <a:ea typeface="Times New Roman" panose="02020603050405020304" pitchFamily="18" charset="0"/>
              </a:rPr>
              <a:t>+ Vận hành và bảo dưỡng các thiết bị bay.</a:t>
            </a:r>
          </a:p>
          <a:p>
            <a:r>
              <a:rPr lang="en-US" sz="2400" b="1">
                <a:solidFill>
                  <a:srgbClr val="FF0000"/>
                </a:solidFill>
                <a:latin typeface="Times New Roman" panose="02020603050405020304" pitchFamily="18" charset="0"/>
                <a:ea typeface="Times New Roman" panose="02020603050405020304" pitchFamily="18" charset="0"/>
              </a:rPr>
              <a:t>+ Xây dựng hệ thống giám sát không gian, xử lý ảnh viễn thám…</a:t>
            </a:r>
            <a:endParaRPr lang="en-US" sz="2400" b="1">
              <a:solidFill>
                <a:srgbClr val="FF0000"/>
              </a:solidFill>
            </a:endParaRPr>
          </a:p>
        </p:txBody>
      </p:sp>
    </p:spTree>
    <p:extLst>
      <p:ext uri="{BB962C8B-B14F-4D97-AF65-F5344CB8AC3E}">
        <p14:creationId xmlns:p14="http://schemas.microsoft.com/office/powerpoint/2010/main" val="193037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Lựa chọn một nghề thuộc lĩnh vực kĩ thuật, công nghệ và thực hiện các công việc sau:</a:t>
            </a:r>
          </a:p>
          <a:p>
            <a:r>
              <a:rPr lang="en-US" sz="2400" b="1">
                <a:solidFill>
                  <a:srgbClr val="0000FF"/>
                </a:solidFill>
                <a:latin typeface="Times New Roman" panose="02020603050405020304" pitchFamily="18" charset="0"/>
                <a:cs typeface="Times New Roman" panose="02020603050405020304" pitchFamily="18" charset="0"/>
              </a:rPr>
              <a:t>- Mô tả công việc cụ thể của nghề.</a:t>
            </a:r>
          </a:p>
          <a:p>
            <a:r>
              <a:rPr lang="en-US" sz="2400" b="1">
                <a:solidFill>
                  <a:srgbClr val="0000FF"/>
                </a:solidFill>
                <a:latin typeface="Times New Roman" panose="02020603050405020304" pitchFamily="18" charset="0"/>
                <a:cs typeface="Times New Roman" panose="02020603050405020304" pitchFamily="18" charset="0"/>
              </a:rPr>
              <a:t>- Nêu những yêu cầu đối với người làm nghề.</a:t>
            </a:r>
          </a:p>
          <a:p>
            <a:r>
              <a:rPr lang="en-US" sz="2400" b="1">
                <a:solidFill>
                  <a:srgbClr val="0000FF"/>
                </a:solidFill>
                <a:latin typeface="Times New Roman" panose="02020603050405020304" pitchFamily="18" charset="0"/>
                <a:cs typeface="Times New Roman" panose="02020603050405020304" pitchFamily="18" charset="0"/>
              </a:rPr>
              <a:t>- Sưu tầm một số hình ảnh liên quan đến hoạt động của nghề.</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270576" y="280003"/>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Lựa chọn một nghề thuộc lĩnh vực kĩ thuật, công nghệ và thực hiện các công việc sau:</a:t>
            </a:r>
          </a:p>
          <a:p>
            <a:r>
              <a:rPr lang="en-US" sz="2400" b="1">
                <a:solidFill>
                  <a:srgbClr val="0000FF"/>
                </a:solidFill>
                <a:latin typeface="Times New Roman" panose="02020603050405020304" pitchFamily="18" charset="0"/>
                <a:cs typeface="Times New Roman" panose="02020603050405020304" pitchFamily="18" charset="0"/>
              </a:rPr>
              <a:t>- Mô tả công việc cụ thể của nghề.</a:t>
            </a:r>
          </a:p>
          <a:p>
            <a:r>
              <a:rPr lang="en-US" sz="2400" b="1">
                <a:solidFill>
                  <a:srgbClr val="0000FF"/>
                </a:solidFill>
                <a:latin typeface="Times New Roman" panose="02020603050405020304" pitchFamily="18" charset="0"/>
                <a:cs typeface="Times New Roman" panose="02020603050405020304" pitchFamily="18" charset="0"/>
              </a:rPr>
              <a:t>- Nêu những yêu cầu đối với người làm nghề.</a:t>
            </a:r>
          </a:p>
          <a:p>
            <a:r>
              <a:rPr lang="en-US" sz="2400" b="1">
                <a:solidFill>
                  <a:srgbClr val="0000FF"/>
                </a:solidFill>
                <a:latin typeface="Times New Roman" panose="02020603050405020304" pitchFamily="18" charset="0"/>
                <a:cs typeface="Times New Roman" panose="02020603050405020304" pitchFamily="18" charset="0"/>
              </a:rPr>
              <a:t>- Sưu tầm một số hình ảnh liên quan đến hoạt động của nghề.</a:t>
            </a:r>
          </a:p>
        </p:txBody>
      </p:sp>
      <p:sp>
        <p:nvSpPr>
          <p:cNvPr id="2" name="Rectangle 1"/>
          <p:cNvSpPr/>
          <p:nvPr/>
        </p:nvSpPr>
        <p:spPr>
          <a:xfrm>
            <a:off x="270576" y="1849663"/>
            <a:ext cx="11921423" cy="507831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Nghề được chọn: Kỹ sư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Mô tả công việc cụ thể của nghề: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sư phần mềm là người chịu trách nhiệm phát triển, thiết kế, kiểm thử và bảo trì phần mềm ứng dụng hoặc hệ thống. </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Công việc này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Phân tích nhu cầu của người dùng để xác định yêu cầu phần mềm.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Thiết kế các giải pháp phần mềm, lập trình và viết mã nguồn.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Kiểm thử phần mềm để đảm bảo chất lượng và tìm ra lỗi trước khi phát hành.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trì và cập nhật phần mềm sau khi phát hành để cải thiện hiệu suất và thêm các tính năng mới.</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Làm việc trong đội ngũ để phối hợp phát triển sản phẩm, thường xuyên cập nhật tiến độ và giải quyết vấn đề.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Những yêu cầu đối với người làm nghề:</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Trình độ học vấn: Tốt nghiệp đại học chuyên ngành Công nghệ Thông tin, Kỹ thuật Phần mềm, hoặc các ngành liên quan.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lập trình: Thành thạo một hoặc nhiều ngôn ngữ lập trình như Java, C++, Python, JavaScript.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giải quyết vấn đề: Khả năng phân tích vấn đề và tìm ra giải pháp sáng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làm việc nhóm: Có khả năng làm việc nhóm, giao tiếp và phối hợp tốt với các thành viên khác trong dự án.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Tư duy hệ thống: Khả năng hiểu và thiết kế cấu trúc phức tạp của hệ thống phần mềm.</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Học hỏi không ngừng: Ngành công nghệ thông tin phát triển nhanh chóng, đòi hỏi người làm nghề phải không ngừng học hỏi và cập nhật kiến thức mới.</a:t>
            </a:r>
            <a:endParaRPr lang="en-US">
              <a:solidFill>
                <a:srgbClr val="FF0000"/>
              </a:solidFill>
            </a:endParaRPr>
          </a:p>
        </p:txBody>
      </p:sp>
    </p:spTree>
    <p:extLst>
      <p:ext uri="{BB962C8B-B14F-4D97-AF65-F5344CB8AC3E}">
        <p14:creationId xmlns:p14="http://schemas.microsoft.com/office/powerpoint/2010/main" val="238474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wipe(down)">
                                      <p:cBhvr>
                                        <p:cTn id="34" dur="500"/>
                                        <p:tgtEl>
                                          <p:spTgt spid="2">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down)">
                                      <p:cBhvr>
                                        <p:cTn id="37" dur="500"/>
                                        <p:tgtEl>
                                          <p:spTgt spid="2">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wipe(down)">
                                      <p:cBhvr>
                                        <p:cTn id="40" dur="500"/>
                                        <p:tgtEl>
                                          <p:spTgt spid="2">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down)">
                                      <p:cBhvr>
                                        <p:cTn id="43" dur="500"/>
                                        <p:tgtEl>
                                          <p:spTgt spid="2">
                                            <p:txEl>
                                              <p:pRg st="13" end="1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wipe(down)">
                                      <p:cBhvr>
                                        <p:cTn id="46" dur="500"/>
                                        <p:tgtEl>
                                          <p:spTgt spid="2">
                                            <p:txEl>
                                              <p:pRg st="14" end="14"/>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wipe(down)">
                                      <p:cBhvr>
                                        <p:cTn id="49" dur="500"/>
                                        <p:tgtEl>
                                          <p:spTgt spid="2">
                                            <p:txEl>
                                              <p:pRg st="15" end="15"/>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wipe(down)">
                                      <p:cBhvr>
                                        <p:cTn id="5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Mỗi người trong hình làm nghề gì? Em hãy mô tả công việc của những nghề </a:t>
            </a:r>
            <a:r>
              <a:rPr lang="vi-VN" sz="2400" b="1">
                <a:solidFill>
                  <a:srgbClr val="0000FF"/>
                </a:solidFill>
                <a:latin typeface="Times New Roman" panose="02020603050405020304" pitchFamily="18" charset="0"/>
                <a:cs typeface="Times New Roman" panose="02020603050405020304" pitchFamily="18" charset="0"/>
              </a:rPr>
              <a:t>đó?</a:t>
            </a:r>
            <a:r>
              <a:rPr lang="en-US" sz="2400" b="1">
                <a:solidFill>
                  <a:srgbClr val="0000FF"/>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510858" y="230588"/>
            <a:ext cx="7488153" cy="2559265"/>
          </a:xfrm>
          <a:prstGeom prst="rect">
            <a:avLst/>
          </a:prstGeom>
        </p:spPr>
      </p:pic>
      <p:sp>
        <p:nvSpPr>
          <p:cNvPr id="3" name="Rectangle 2"/>
          <p:cNvSpPr/>
          <p:nvPr/>
        </p:nvSpPr>
        <p:spPr>
          <a:xfrm>
            <a:off x="110074" y="2789853"/>
            <a:ext cx="9304514" cy="378565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Giáo viên: Chuẩn bị giáo án, và tổ chức các hoạt động giảng dạy truyền đạt kiến thức cho các thế hệ học sinh. Giúp học sinh rèn luyện cả về nhân phẩm lẫn kiến thức…</a:t>
            </a:r>
          </a:p>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Nhà khoa học: thực hiện nghiên cứu với mục đích nhằm phát triển công nghệ và phương pháp thực hành mới dựa trên những tri thức của khoa học.</a:t>
            </a:r>
          </a:p>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Cảnh sát giao thông: tuần tra, kiểm soát, xử lý vi phạm thực hiện các nhiệm vụ: phát hiện những sơ hở, thiếu sót, bất cập trong quản lý nhà nước về an ninh, trật tự và giao thông đường bộ để báo cáo, đề xuất cấp có thẩm quyền kiến nghị với cơ quan chức năng có biện pháp khắc phục kịp thời; hướng dẫn, tuyên truyền, vận động nhân dân tham gia bảo đảm trật tự, an toàn giao thông đường bộ và chấp hành pháp luật về giao thông đường bộ.</a:t>
            </a:r>
          </a:p>
          <a:p>
            <a:pPr>
              <a:spcAft>
                <a:spcPts val="0"/>
              </a:spcAft>
            </a:pP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Công nhân: thường làm các công việc khai thác, sản xuất, gia công, lắp ráp sản phẩm, vận hành máy… trong các nhà máy, doanh nghiệp sản xuất.</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9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4" y="160281"/>
            <a:ext cx="11283822"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các thẻ dưới đây, em hãy mô tả nghề nghiệp của một người thân trong gia đình </a:t>
            </a:r>
          </a:p>
        </p:txBody>
      </p:sp>
      <p:pic>
        <p:nvPicPr>
          <p:cNvPr id="3" name="Picture 2"/>
          <p:cNvPicPr>
            <a:picLocks noChangeAspect="1"/>
          </p:cNvPicPr>
          <p:nvPr/>
        </p:nvPicPr>
        <p:blipFill>
          <a:blip r:embed="rId2"/>
          <a:stretch>
            <a:fillRect/>
          </a:stretch>
        </p:blipFill>
        <p:spPr>
          <a:xfrm>
            <a:off x="2378280" y="683610"/>
            <a:ext cx="7997361" cy="3627133"/>
          </a:xfrm>
          <a:prstGeom prst="rect">
            <a:avLst/>
          </a:prstGeom>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54" y="160281"/>
            <a:ext cx="11283822"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vào các thẻ dưới đây, em hãy mô tả nghề nghiệp của một người thân trong gia đình </a:t>
            </a:r>
          </a:p>
        </p:txBody>
      </p:sp>
      <p:pic>
        <p:nvPicPr>
          <p:cNvPr id="3" name="Picture 2"/>
          <p:cNvPicPr>
            <a:picLocks noChangeAspect="1"/>
          </p:cNvPicPr>
          <p:nvPr/>
        </p:nvPicPr>
        <p:blipFill>
          <a:blip r:embed="rId2"/>
          <a:stretch>
            <a:fillRect/>
          </a:stretch>
        </p:blipFill>
        <p:spPr>
          <a:xfrm>
            <a:off x="316216" y="730263"/>
            <a:ext cx="5627384" cy="3627133"/>
          </a:xfrm>
          <a:prstGeom prst="rect">
            <a:avLst/>
          </a:prstGeom>
        </p:spPr>
      </p:pic>
      <p:sp>
        <p:nvSpPr>
          <p:cNvPr id="4" name="Rectangle 3"/>
          <p:cNvSpPr/>
          <p:nvPr/>
        </p:nvSpPr>
        <p:spPr>
          <a:xfrm>
            <a:off x="5680788" y="991278"/>
            <a:ext cx="6096000" cy="3785652"/>
          </a:xfrm>
          <a:prstGeom prst="rect">
            <a:avLst/>
          </a:prstGeom>
        </p:spPr>
        <p:txBody>
          <a:bodyPr>
            <a:spAutoFit/>
          </a:bodyPr>
          <a:lstStyle/>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Giới thiệu về nghề nghiệp của mẹ em: </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Tên nghề: Giáo viên</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Nhiệm vụ đang làm: </a:t>
            </a:r>
            <a:r>
              <a:rPr lang="vi-VN"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 các trường học</a:t>
            </a:r>
            <a:endPar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Môi trường làm việc: Tràn đầy năng lượng tích cực, luôn quan tâm, hỗ trợ giúp đỡ lẫn nhau.</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Qúa trình đào tạo: Có bằng cấp liên quan đến công việc, các kĩ năng giao tiếp, thuyết trình,…</a:t>
            </a:r>
          </a:p>
          <a:p>
            <a:pPr>
              <a:spcAft>
                <a:spcPts val="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Thu nhập: ổn định</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8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750" y="2024865"/>
            <a:ext cx="11423780" cy="2862322"/>
          </a:xfrm>
          <a:prstGeom prst="rect">
            <a:avLst/>
          </a:prstGeom>
        </p:spPr>
        <p:txBody>
          <a:bodyPr wrap="square">
            <a:spAutoFit/>
          </a:bodyPr>
          <a:lstStyle/>
          <a:p>
            <a:pP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I</a:t>
            </a:r>
            <a:r>
              <a:rPr lang="vi-VN" sz="2400" b="1" dirty="0" smtClean="0">
                <a:solidFill>
                  <a:srgbClr val="0070C0"/>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rgbClr val="0070C0"/>
                </a:solidFill>
                <a:latin typeface="Times New Roman" panose="02020603050405020304" pitchFamily="18" charset="0"/>
                <a:cs typeface="Times New Roman" panose="02020603050405020304" pitchFamily="18" charset="0"/>
              </a:rPr>
              <a:t>Nghề </a:t>
            </a:r>
            <a:r>
              <a:rPr lang="vi-VN" sz="2400" b="1" dirty="0">
                <a:solidFill>
                  <a:srgbClr val="0070C0"/>
                </a:solidFill>
                <a:latin typeface="Times New Roman" panose="02020603050405020304" pitchFamily="18" charset="0"/>
                <a:cs typeface="Times New Roman" panose="02020603050405020304" pitchFamily="18" charset="0"/>
              </a:rPr>
              <a:t>nghiệp</a:t>
            </a:r>
          </a:p>
          <a:p>
            <a:pPr>
              <a:lnSpc>
                <a:spcPct val="150000"/>
              </a:lnSpc>
            </a:pPr>
            <a:r>
              <a:rPr lang="vi-VN" sz="2400" b="1" dirty="0">
                <a:latin typeface="Times New Roman" panose="02020603050405020304" pitchFamily="18" charset="0"/>
                <a:cs typeface="Times New Roman" panose="02020603050405020304" pitchFamily="18" charset="0"/>
              </a:rPr>
              <a:t>1. Khái niệm nghề nghiệp</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Nghề</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tri thức, kĩ 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902222" y="365760"/>
            <a:ext cx="10564837" cy="1384995"/>
          </a:xfrm>
          <a:prstGeom prst="rect">
            <a:avLst/>
          </a:prstGeom>
          <a:solidFill>
            <a:schemeClr val="accent6">
              <a:lumMod val="40000"/>
              <a:lumOff val="60000"/>
            </a:schemeClr>
          </a:solidFill>
        </p:spPr>
        <p:txBody>
          <a:bodyPr wrap="square" rtlCol="0">
            <a:spAutoFit/>
          </a:bodyPr>
          <a:lstStyle/>
          <a:p>
            <a:pPr algn="ctr">
              <a:lnSpc>
                <a:spcPct val="150000"/>
              </a:lnSpc>
            </a:pPr>
            <a:r>
              <a:rPr lang="en-US" sz="2800" b="1" dirty="0" smtClean="0">
                <a:solidFill>
                  <a:srgbClr val="0070C0"/>
                </a:solidFill>
                <a:latin typeface="Times New Roman" panose="02020603050405020304" pitchFamily="18" charset="0"/>
                <a:cs typeface="Times New Roman" panose="02020603050405020304" pitchFamily="18" charset="0"/>
              </a:rPr>
              <a:t>MODULL: </a:t>
            </a:r>
            <a:r>
              <a:rPr lang="en-US" sz="2800" b="1" dirty="0" err="1">
                <a:solidFill>
                  <a:srgbClr val="0070C0"/>
                </a:solidFill>
                <a:latin typeface="Times New Roman" panose="02020603050405020304" pitchFamily="18" charset="0"/>
                <a:cs typeface="Times New Roman" panose="02020603050405020304" pitchFamily="18" charset="0"/>
              </a:rPr>
              <a:t>Đ</a:t>
            </a:r>
            <a:r>
              <a:rPr lang="en-US" sz="2800" b="1" dirty="0" err="1" smtClean="0">
                <a:solidFill>
                  <a:srgbClr val="0070C0"/>
                </a:solidFill>
                <a:latin typeface="Times New Roman" panose="02020603050405020304" pitchFamily="18" charset="0"/>
                <a:cs typeface="Times New Roman" panose="02020603050405020304" pitchFamily="18" charset="0"/>
              </a:rPr>
              <a:t>ịnh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hướng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nghề</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smtClean="0">
                <a:solidFill>
                  <a:srgbClr val="0070C0"/>
                </a:solidFill>
                <a:latin typeface="Times New Roman" panose="02020603050405020304" pitchFamily="18" charset="0"/>
                <a:cs typeface="Times New Roman" panose="02020603050405020304" pitchFamily="18" charset="0"/>
              </a:rPr>
              <a:t>nghiệp</a:t>
            </a:r>
            <a:endParaRPr lang="en-US" sz="2800" b="1" dirty="0" smtClean="0">
              <a:solidFill>
                <a:srgbClr val="0070C0"/>
              </a:solidFill>
              <a:latin typeface="Times New Roman" panose="02020603050405020304" pitchFamily="18" charset="0"/>
              <a:cs typeface="Times New Roman" panose="02020603050405020304" pitchFamily="18" charset="0"/>
            </a:endParaRPr>
          </a:p>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BÀI 1. NGHỀ NGHIỆP TRONG LĨNH VỰC CÔNG NGHỆ</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76049" y="215055"/>
            <a:ext cx="2761861"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Hãy nêu tầm quan trọng của nghề nghiệp đối với con người và xã hội. Lấy ví dụ minh hoạ cụ thể.</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8247" y="215054"/>
            <a:ext cx="4488025" cy="3349239"/>
          </a:xfrm>
          <a:prstGeom prst="rect">
            <a:avLst/>
          </a:prstGeom>
        </p:spPr>
      </p:pic>
      <p:pic>
        <p:nvPicPr>
          <p:cNvPr id="9" name="Picture 8"/>
          <p:cNvPicPr>
            <a:picLocks noChangeAspect="1"/>
          </p:cNvPicPr>
          <p:nvPr/>
        </p:nvPicPr>
        <p:blipFill>
          <a:blip r:embed="rId3"/>
          <a:stretch>
            <a:fillRect/>
          </a:stretch>
        </p:blipFill>
        <p:spPr>
          <a:xfrm>
            <a:off x="5000917" y="215054"/>
            <a:ext cx="3881826" cy="3349239"/>
          </a:xfrm>
          <a:prstGeom prst="rect">
            <a:avLst/>
          </a:prstGeom>
        </p:spPr>
      </p:pic>
      <p:sp>
        <p:nvSpPr>
          <p:cNvPr id="10" name="TextBox 9"/>
          <p:cNvSpPr txBox="1"/>
          <p:nvPr/>
        </p:nvSpPr>
        <p:spPr>
          <a:xfrm>
            <a:off x="1795850" y="3676261"/>
            <a:ext cx="1772817" cy="373225"/>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Nghề giáo viên</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6370960" y="3657600"/>
            <a:ext cx="1772817" cy="373225"/>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Nghề bác sỹ</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35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76049" y="215055"/>
            <a:ext cx="2761861" cy="2308324"/>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Hãy nêu tầm quan trọng của nghề nghiệp đối với con người và xã hội. Lấy ví dụ minh hoạ cụ thể.</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8247" y="215054"/>
            <a:ext cx="4488025" cy="2182913"/>
          </a:xfrm>
          <a:prstGeom prst="rect">
            <a:avLst/>
          </a:prstGeom>
        </p:spPr>
      </p:pic>
      <p:pic>
        <p:nvPicPr>
          <p:cNvPr id="9" name="Picture 8"/>
          <p:cNvPicPr>
            <a:picLocks noChangeAspect="1"/>
          </p:cNvPicPr>
          <p:nvPr/>
        </p:nvPicPr>
        <p:blipFill>
          <a:blip r:embed="rId3"/>
          <a:stretch>
            <a:fillRect/>
          </a:stretch>
        </p:blipFill>
        <p:spPr>
          <a:xfrm>
            <a:off x="5000917" y="215054"/>
            <a:ext cx="3881826" cy="2182913"/>
          </a:xfrm>
          <a:prstGeom prst="rect">
            <a:avLst/>
          </a:prstGeom>
        </p:spPr>
      </p:pic>
      <p:sp>
        <p:nvSpPr>
          <p:cNvPr id="10" name="TextBox 9"/>
          <p:cNvSpPr txBox="1"/>
          <p:nvPr/>
        </p:nvSpPr>
        <p:spPr>
          <a:xfrm>
            <a:off x="1926479" y="2425959"/>
            <a:ext cx="1772817" cy="373225"/>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Nghề giáo viên</a:t>
            </a:r>
            <a:endParaRPr lang="en-US" b="1" i="1">
              <a:latin typeface="Times New Roman" panose="02020603050405020304" pitchFamily="18" charset="0"/>
              <a:cs typeface="Times New Roman" panose="02020603050405020304" pitchFamily="18" charset="0"/>
            </a:endParaRPr>
          </a:p>
        </p:txBody>
      </p:sp>
      <p:sp>
        <p:nvSpPr>
          <p:cNvPr id="11" name="TextBox 10"/>
          <p:cNvSpPr txBox="1"/>
          <p:nvPr/>
        </p:nvSpPr>
        <p:spPr>
          <a:xfrm>
            <a:off x="6342968" y="2425959"/>
            <a:ext cx="1772817" cy="373225"/>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Nghề bác sỹ</a:t>
            </a:r>
            <a:endParaRPr lang="en-US" b="1" i="1">
              <a:latin typeface="Times New Roman" panose="02020603050405020304" pitchFamily="18" charset="0"/>
              <a:cs typeface="Times New Roman" panose="02020603050405020304" pitchFamily="18" charset="0"/>
            </a:endParaRPr>
          </a:p>
        </p:txBody>
      </p:sp>
      <p:sp>
        <p:nvSpPr>
          <p:cNvPr id="12" name="Rectangle 11"/>
          <p:cNvSpPr/>
          <p:nvPr/>
        </p:nvSpPr>
        <p:spPr>
          <a:xfrm>
            <a:off x="316949" y="2827176"/>
            <a:ext cx="11495606" cy="378565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Nghề nghiệp đóng vai trò quan trọng đối với con người và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Đối với con người, nghề nghiệp giúp tạo nguồn tài chính đảm bảo ổn định và phát triển  cuộc sống.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Đối với xã hội, nghề nghiệp giúp tạo ra của cải vật chất và tinh thần, góp phần phát triển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Ví dụ: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Nghề giáo viên là một nghề quan trọng, có ảnh hưởng lớn đến sự phát triển của xã hội. Giáo viên không chỉ truyền đạt kiến thức mà còn hình thành nhân cách, tư duy phản biện và khả năng sáng tạo cho học sinh. Sự nghiệp giáo dục có tác động lâu dài đến tương lai của một quốc gia, qua việc nuôi dưỡng thế hệ trẻ trở thành công dân có ích và có trách nhiệm với xã hội.</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Nghề y: Các bác sĩ có vai trò không thể thiếu trong việc bảo vệ và cải thiện sức khỏe cộng đồng, giảm thiểu tỷ lệ tử vong và bệnh tật, qua đó nâng cao chất lượng cuộc sống cho mọi người. Sự phát triển của ngành y tế giúp xã hội có khả năng đối phó tốt hơn với các dịch bệnh, từ đó tạo ra một môi trường sống an toàn và lành mạnh cho mọi người.</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1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arn(inVertical)">
                                      <p:cBhvr>
                                        <p:cTn id="13" dur="500"/>
                                        <p:tgtEl>
                                          <p:spTgt spid="1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arn(inVertical)">
                                      <p:cBhvr>
                                        <p:cTn id="16" dur="500"/>
                                        <p:tgtEl>
                                          <p:spTgt spid="1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barn(inVertical)">
                                      <p:cBhvr>
                                        <p:cTn id="19" dur="500"/>
                                        <p:tgtEl>
                                          <p:spTgt spid="1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751" y="646232"/>
            <a:ext cx="11423780" cy="3970318"/>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2.Tầm quan trọng của nghề nghiệp đối với con người và xã hội</a:t>
            </a:r>
            <a:endParaRPr lang="en-US" sz="36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ổn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a:t>
            </a:r>
          </a:p>
          <a:p>
            <a:r>
              <a:rPr lang="vi-VN" sz="3600" dirty="0"/>
              <a:t> </a:t>
            </a:r>
            <a:endParaRPr lang="en-US" sz="3600" dirty="0"/>
          </a:p>
        </p:txBody>
      </p:sp>
      <p:pic>
        <p:nvPicPr>
          <p:cNvPr id="4" name="Picture 3"/>
          <p:cNvPicPr>
            <a:picLocks noChangeAspect="1"/>
          </p:cNvPicPr>
          <p:nvPr/>
        </p:nvPicPr>
        <p:blipFill>
          <a:blip r:embed="rId2"/>
          <a:stretch>
            <a:fillRect/>
          </a:stretch>
        </p:blipFill>
        <p:spPr>
          <a:xfrm>
            <a:off x="1066660" y="73435"/>
            <a:ext cx="10394581" cy="646232"/>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2337</Words>
  <Application>Microsoft Office PowerPoint</Application>
  <PresentationFormat>Widescreen</PresentationFormat>
  <Paragraphs>193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62</cp:revision>
  <dcterms:created xsi:type="dcterms:W3CDTF">2023-06-21T22:05:51Z</dcterms:created>
  <dcterms:modified xsi:type="dcterms:W3CDTF">2026-03-05T03:11:27Z</dcterms:modified>
</cp:coreProperties>
</file>