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1"/>
  </p:notesMasterIdLst>
  <p:sldIdLst>
    <p:sldId id="384" r:id="rId2"/>
    <p:sldId id="256" r:id="rId3"/>
    <p:sldId id="257" r:id="rId4"/>
    <p:sldId id="345" r:id="rId5"/>
    <p:sldId id="365" r:id="rId6"/>
    <p:sldId id="366" r:id="rId7"/>
    <p:sldId id="326" r:id="rId8"/>
    <p:sldId id="367" r:id="rId9"/>
    <p:sldId id="370" r:id="rId10"/>
    <p:sldId id="371" r:id="rId11"/>
    <p:sldId id="368" r:id="rId12"/>
    <p:sldId id="372" r:id="rId13"/>
    <p:sldId id="373" r:id="rId14"/>
    <p:sldId id="369" r:id="rId15"/>
    <p:sldId id="374" r:id="rId16"/>
    <p:sldId id="375" r:id="rId17"/>
    <p:sldId id="376" r:id="rId18"/>
    <p:sldId id="377" r:id="rId19"/>
    <p:sldId id="378" r:id="rId20"/>
    <p:sldId id="379" r:id="rId21"/>
    <p:sldId id="380" r:id="rId22"/>
    <p:sldId id="381" r:id="rId23"/>
    <p:sldId id="385" r:id="rId24"/>
    <p:sldId id="387" r:id="rId25"/>
    <p:sldId id="386" r:id="rId26"/>
    <p:sldId id="335" r:id="rId27"/>
    <p:sldId id="382" r:id="rId28"/>
    <p:sldId id="276" r:id="rId29"/>
    <p:sldId id="383"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96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4934C-181D-4A28-98FA-186061FAE980}"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1E5AC-2248-4FB4-9F72-8E8F0730B913}" type="slidenum">
              <a:rPr lang="en-US" smtClean="0"/>
              <a:t>‹#›</a:t>
            </a:fld>
            <a:endParaRPr lang="en-US"/>
          </a:p>
        </p:txBody>
      </p:sp>
    </p:spTree>
    <p:extLst>
      <p:ext uri="{BB962C8B-B14F-4D97-AF65-F5344CB8AC3E}">
        <p14:creationId xmlns:p14="http://schemas.microsoft.com/office/powerpoint/2010/main" val="75132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a:t>
            </a:fld>
            <a:endParaRPr lang="en-US"/>
          </a:p>
        </p:txBody>
      </p:sp>
    </p:spTree>
    <p:extLst>
      <p:ext uri="{BB962C8B-B14F-4D97-AF65-F5344CB8AC3E}">
        <p14:creationId xmlns:p14="http://schemas.microsoft.com/office/powerpoint/2010/main" val="638044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10</a:t>
            </a:fld>
            <a:endParaRPr lang="en-US"/>
          </a:p>
        </p:txBody>
      </p:sp>
    </p:spTree>
    <p:extLst>
      <p:ext uri="{BB962C8B-B14F-4D97-AF65-F5344CB8AC3E}">
        <p14:creationId xmlns:p14="http://schemas.microsoft.com/office/powerpoint/2010/main" val="67414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11</a:t>
            </a:fld>
            <a:endParaRPr lang="en-US"/>
          </a:p>
        </p:txBody>
      </p:sp>
    </p:spTree>
    <p:extLst>
      <p:ext uri="{BB962C8B-B14F-4D97-AF65-F5344CB8AC3E}">
        <p14:creationId xmlns:p14="http://schemas.microsoft.com/office/powerpoint/2010/main" val="96481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12</a:t>
            </a:fld>
            <a:endParaRPr lang="en-US"/>
          </a:p>
        </p:txBody>
      </p:sp>
    </p:spTree>
    <p:extLst>
      <p:ext uri="{BB962C8B-B14F-4D97-AF65-F5344CB8AC3E}">
        <p14:creationId xmlns:p14="http://schemas.microsoft.com/office/powerpoint/2010/main" val="178352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13</a:t>
            </a:fld>
            <a:endParaRPr lang="en-US"/>
          </a:p>
        </p:txBody>
      </p:sp>
    </p:spTree>
    <p:extLst>
      <p:ext uri="{BB962C8B-B14F-4D97-AF65-F5344CB8AC3E}">
        <p14:creationId xmlns:p14="http://schemas.microsoft.com/office/powerpoint/2010/main" val="140151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14</a:t>
            </a:fld>
            <a:endParaRPr lang="en-US"/>
          </a:p>
        </p:txBody>
      </p:sp>
    </p:spTree>
    <p:extLst>
      <p:ext uri="{BB962C8B-B14F-4D97-AF65-F5344CB8AC3E}">
        <p14:creationId xmlns:p14="http://schemas.microsoft.com/office/powerpoint/2010/main" val="194405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15</a:t>
            </a:fld>
            <a:endParaRPr lang="en-US"/>
          </a:p>
        </p:txBody>
      </p:sp>
    </p:spTree>
    <p:extLst>
      <p:ext uri="{BB962C8B-B14F-4D97-AF65-F5344CB8AC3E}">
        <p14:creationId xmlns:p14="http://schemas.microsoft.com/office/powerpoint/2010/main" val="376168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16</a:t>
            </a:fld>
            <a:endParaRPr lang="en-US"/>
          </a:p>
        </p:txBody>
      </p:sp>
    </p:spTree>
    <p:extLst>
      <p:ext uri="{BB962C8B-B14F-4D97-AF65-F5344CB8AC3E}">
        <p14:creationId xmlns:p14="http://schemas.microsoft.com/office/powerpoint/2010/main" val="236563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17</a:t>
            </a:fld>
            <a:endParaRPr lang="en-US"/>
          </a:p>
        </p:txBody>
      </p:sp>
    </p:spTree>
    <p:extLst>
      <p:ext uri="{BB962C8B-B14F-4D97-AF65-F5344CB8AC3E}">
        <p14:creationId xmlns:p14="http://schemas.microsoft.com/office/powerpoint/2010/main" val="387846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18</a:t>
            </a:fld>
            <a:endParaRPr lang="en-US"/>
          </a:p>
        </p:txBody>
      </p:sp>
    </p:spTree>
    <p:extLst>
      <p:ext uri="{BB962C8B-B14F-4D97-AF65-F5344CB8AC3E}">
        <p14:creationId xmlns:p14="http://schemas.microsoft.com/office/powerpoint/2010/main" val="351864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19</a:t>
            </a:fld>
            <a:endParaRPr lang="en-US"/>
          </a:p>
        </p:txBody>
      </p:sp>
    </p:spTree>
    <p:extLst>
      <p:ext uri="{BB962C8B-B14F-4D97-AF65-F5344CB8AC3E}">
        <p14:creationId xmlns:p14="http://schemas.microsoft.com/office/powerpoint/2010/main" val="113182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a:t>
            </a:fld>
            <a:endParaRPr lang="en-US"/>
          </a:p>
        </p:txBody>
      </p:sp>
    </p:spTree>
    <p:extLst>
      <p:ext uri="{BB962C8B-B14F-4D97-AF65-F5344CB8AC3E}">
        <p14:creationId xmlns:p14="http://schemas.microsoft.com/office/powerpoint/2010/main" val="4960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20</a:t>
            </a:fld>
            <a:endParaRPr lang="en-US"/>
          </a:p>
        </p:txBody>
      </p:sp>
    </p:spTree>
    <p:extLst>
      <p:ext uri="{BB962C8B-B14F-4D97-AF65-F5344CB8AC3E}">
        <p14:creationId xmlns:p14="http://schemas.microsoft.com/office/powerpoint/2010/main" val="56641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21</a:t>
            </a:fld>
            <a:endParaRPr lang="en-US"/>
          </a:p>
        </p:txBody>
      </p:sp>
    </p:spTree>
    <p:extLst>
      <p:ext uri="{BB962C8B-B14F-4D97-AF65-F5344CB8AC3E}">
        <p14:creationId xmlns:p14="http://schemas.microsoft.com/office/powerpoint/2010/main" val="189195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22</a:t>
            </a:fld>
            <a:endParaRPr lang="en-US"/>
          </a:p>
        </p:txBody>
      </p:sp>
    </p:spTree>
    <p:extLst>
      <p:ext uri="{BB962C8B-B14F-4D97-AF65-F5344CB8AC3E}">
        <p14:creationId xmlns:p14="http://schemas.microsoft.com/office/powerpoint/2010/main" val="428398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23</a:t>
            </a:fld>
            <a:endParaRPr lang="en-US"/>
          </a:p>
        </p:txBody>
      </p:sp>
    </p:spTree>
    <p:extLst>
      <p:ext uri="{BB962C8B-B14F-4D97-AF65-F5344CB8AC3E}">
        <p14:creationId xmlns:p14="http://schemas.microsoft.com/office/powerpoint/2010/main" val="1280474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24</a:t>
            </a:fld>
            <a:endParaRPr lang="en-US"/>
          </a:p>
        </p:txBody>
      </p:sp>
    </p:spTree>
    <p:extLst>
      <p:ext uri="{BB962C8B-B14F-4D97-AF65-F5344CB8AC3E}">
        <p14:creationId xmlns:p14="http://schemas.microsoft.com/office/powerpoint/2010/main" val="287011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25</a:t>
            </a:fld>
            <a:endParaRPr lang="en-US"/>
          </a:p>
        </p:txBody>
      </p:sp>
    </p:spTree>
    <p:extLst>
      <p:ext uri="{BB962C8B-B14F-4D97-AF65-F5344CB8AC3E}">
        <p14:creationId xmlns:p14="http://schemas.microsoft.com/office/powerpoint/2010/main" val="170556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26</a:t>
            </a:fld>
            <a:endParaRPr lang="en-US"/>
          </a:p>
        </p:txBody>
      </p:sp>
    </p:spTree>
    <p:extLst>
      <p:ext uri="{BB962C8B-B14F-4D97-AF65-F5344CB8AC3E}">
        <p14:creationId xmlns:p14="http://schemas.microsoft.com/office/powerpoint/2010/main" val="84840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27</a:t>
            </a:fld>
            <a:endParaRPr lang="en-US"/>
          </a:p>
        </p:txBody>
      </p:sp>
    </p:spTree>
    <p:extLst>
      <p:ext uri="{BB962C8B-B14F-4D97-AF65-F5344CB8AC3E}">
        <p14:creationId xmlns:p14="http://schemas.microsoft.com/office/powerpoint/2010/main" val="392390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28</a:t>
            </a:fld>
            <a:endParaRPr lang="en-US"/>
          </a:p>
        </p:txBody>
      </p:sp>
    </p:spTree>
    <p:extLst>
      <p:ext uri="{BB962C8B-B14F-4D97-AF65-F5344CB8AC3E}">
        <p14:creationId xmlns:p14="http://schemas.microsoft.com/office/powerpoint/2010/main" val="3220864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29</a:t>
            </a:fld>
            <a:endParaRPr lang="en-US"/>
          </a:p>
        </p:txBody>
      </p:sp>
    </p:spTree>
    <p:extLst>
      <p:ext uri="{BB962C8B-B14F-4D97-AF65-F5344CB8AC3E}">
        <p14:creationId xmlns:p14="http://schemas.microsoft.com/office/powerpoint/2010/main" val="114962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3</a:t>
            </a:fld>
            <a:endParaRPr lang="en-US"/>
          </a:p>
        </p:txBody>
      </p:sp>
    </p:spTree>
    <p:extLst>
      <p:ext uri="{BB962C8B-B14F-4D97-AF65-F5344CB8AC3E}">
        <p14:creationId xmlns:p14="http://schemas.microsoft.com/office/powerpoint/2010/main" val="74859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4</a:t>
            </a:fld>
            <a:endParaRPr lang="en-US"/>
          </a:p>
        </p:txBody>
      </p:sp>
    </p:spTree>
    <p:extLst>
      <p:ext uri="{BB962C8B-B14F-4D97-AF65-F5344CB8AC3E}">
        <p14:creationId xmlns:p14="http://schemas.microsoft.com/office/powerpoint/2010/main" val="8685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5</a:t>
            </a:fld>
            <a:endParaRPr lang="en-US"/>
          </a:p>
        </p:txBody>
      </p:sp>
    </p:spTree>
    <p:extLst>
      <p:ext uri="{BB962C8B-B14F-4D97-AF65-F5344CB8AC3E}">
        <p14:creationId xmlns:p14="http://schemas.microsoft.com/office/powerpoint/2010/main" val="388872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6</a:t>
            </a:fld>
            <a:endParaRPr lang="en-US"/>
          </a:p>
        </p:txBody>
      </p:sp>
    </p:spTree>
    <p:extLst>
      <p:ext uri="{BB962C8B-B14F-4D97-AF65-F5344CB8AC3E}">
        <p14:creationId xmlns:p14="http://schemas.microsoft.com/office/powerpoint/2010/main" val="89804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7</a:t>
            </a:fld>
            <a:endParaRPr lang="en-US"/>
          </a:p>
        </p:txBody>
      </p:sp>
    </p:spTree>
    <p:extLst>
      <p:ext uri="{BB962C8B-B14F-4D97-AF65-F5344CB8AC3E}">
        <p14:creationId xmlns:p14="http://schemas.microsoft.com/office/powerpoint/2010/main" val="51340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8</a:t>
            </a:fld>
            <a:endParaRPr lang="en-US"/>
          </a:p>
        </p:txBody>
      </p:sp>
    </p:spTree>
    <p:extLst>
      <p:ext uri="{BB962C8B-B14F-4D97-AF65-F5344CB8AC3E}">
        <p14:creationId xmlns:p14="http://schemas.microsoft.com/office/powerpoint/2010/main" val="208510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A1E5AC-2248-4FB4-9F72-8E8F0730B913}" type="slidenum">
              <a:rPr lang="en-US" smtClean="0"/>
              <a:t>9</a:t>
            </a:fld>
            <a:endParaRPr lang="en-US"/>
          </a:p>
        </p:txBody>
      </p:sp>
    </p:spTree>
    <p:extLst>
      <p:ext uri="{BB962C8B-B14F-4D97-AF65-F5344CB8AC3E}">
        <p14:creationId xmlns:p14="http://schemas.microsoft.com/office/powerpoint/2010/main" val="418654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56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8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46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73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46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16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190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36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636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59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47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1696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9" name="Picture 8"/>
          <p:cNvPicPr>
            <a:picLocks noChangeAspect="1"/>
          </p:cNvPicPr>
          <p:nvPr/>
        </p:nvPicPr>
        <p:blipFill>
          <a:blip r:embed="rId5"/>
          <a:stretch>
            <a:fillRect/>
          </a:stretch>
        </p:blipFill>
        <p:spPr>
          <a:xfrm>
            <a:off x="231531" y="541857"/>
            <a:ext cx="5715000" cy="6146556"/>
          </a:xfrm>
          <a:prstGeom prst="rect">
            <a:avLst/>
          </a:prstGeom>
        </p:spPr>
      </p:pic>
      <p:sp>
        <p:nvSpPr>
          <p:cNvPr id="4" name="Rectangle 3"/>
          <p:cNvSpPr/>
          <p:nvPr/>
        </p:nvSpPr>
        <p:spPr>
          <a:xfrm>
            <a:off x="6316394" y="1336508"/>
            <a:ext cx="5685106" cy="4770537"/>
          </a:xfrm>
          <a:prstGeom prst="rect">
            <a:avLst/>
          </a:prstGeom>
          <a:solidFill>
            <a:schemeClr val="accent2">
              <a:lumMod val="60000"/>
              <a:lumOff val="40000"/>
            </a:schemeClr>
          </a:solidFill>
        </p:spPr>
        <p:txBody>
          <a:bodyPr wrap="square">
            <a:spAutoFit/>
          </a:bodyPr>
          <a:lstStyle/>
          <a:p>
            <a:r>
              <a:rPr lang="en-US" sz="6000" b="1" dirty="0" smtClean="0">
                <a:solidFill>
                  <a:srgbClr val="C00000"/>
                </a:solidFill>
                <a:latin typeface="Times New Roman" panose="02020603050405020304" pitchFamily="18" charset="0"/>
                <a:cs typeface="Times New Roman" panose="02020603050405020304" pitchFamily="18" charset="0"/>
              </a:rPr>
              <a:t>CÔNG NGHỆ 8</a:t>
            </a:r>
          </a:p>
          <a:p>
            <a:pPr algn="ctr"/>
            <a:r>
              <a:rPr lang="en-US" sz="4400" b="1" dirty="0" smtClean="0">
                <a:solidFill>
                  <a:srgbClr val="FF0000"/>
                </a:solidFill>
                <a:latin typeface="Times New Roman" panose="02020603050405020304" pitchFamily="18" charset="0"/>
                <a:cs typeface="Times New Roman" panose="02020603050405020304" pitchFamily="18" charset="0"/>
              </a:rPr>
              <a:t>TIẾT 26-27:</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0000FF"/>
                </a:solidFill>
                <a:latin typeface="Times New Roman" panose="02020603050405020304" pitchFamily="18" charset="0"/>
                <a:cs typeface="Times New Roman" panose="02020603050405020304" pitchFamily="18" charset="0"/>
              </a:rPr>
              <a:t>BÀI 10. NGUYÊN NHÂN GÂY TAI NẠN ĐIỆN VÀ BIỆN PHÁP AN TOÀN ĐIỆN</a:t>
            </a:r>
          </a:p>
          <a:p>
            <a:pPr algn="ctr"/>
            <a:endParaRPr lang="en-US" sz="40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8481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2. Đến gần dây dẫn điện bị đứt rơi xuống dưới đất.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178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4173894"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r>
              <a:rPr lang="en-US" sz="2800" b="1">
                <a:latin typeface="Times New Roman" panose="02020603050405020304" pitchFamily="18" charset="0"/>
                <a:cs typeface="Times New Roman" panose="02020603050405020304" pitchFamily="18" charset="0"/>
              </a:rPr>
              <a:t>4. Có nên điều khiển các vật thể bay như máy bay điều khiển từ xa, diều,... gần đường dây điện như Hình 10.3 không? Vì sao</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4590661" y="186812"/>
            <a:ext cx="7394510" cy="3209531"/>
          </a:xfrm>
          <a:prstGeom prst="rect">
            <a:avLst/>
          </a:prstGeom>
        </p:spPr>
      </p:pic>
      <p:pic>
        <p:nvPicPr>
          <p:cNvPr id="3" name="Picture 2"/>
          <p:cNvPicPr>
            <a:picLocks noChangeAspect="1"/>
          </p:cNvPicPr>
          <p:nvPr/>
        </p:nvPicPr>
        <p:blipFill>
          <a:blip r:embed="rId5"/>
          <a:stretch>
            <a:fillRect/>
          </a:stretch>
        </p:blipFill>
        <p:spPr>
          <a:xfrm>
            <a:off x="4590661" y="3502283"/>
            <a:ext cx="7394510" cy="3175134"/>
          </a:xfrm>
          <a:prstGeom prst="rect">
            <a:avLst/>
          </a:prstGeom>
        </p:spPr>
      </p:pic>
    </p:spTree>
    <p:custDataLst>
      <p:tags r:id="rId1"/>
    </p:custDataLst>
    <p:extLst>
      <p:ext uri="{BB962C8B-B14F-4D97-AF65-F5344CB8AC3E}">
        <p14:creationId xmlns:p14="http://schemas.microsoft.com/office/powerpoint/2010/main" val="31886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74268"/>
            <a:ext cx="4173894" cy="353943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bay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bay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10.3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4590661" y="186812"/>
            <a:ext cx="7394510" cy="3209531"/>
          </a:xfrm>
          <a:prstGeom prst="rect">
            <a:avLst/>
          </a:prstGeom>
        </p:spPr>
      </p:pic>
      <p:pic>
        <p:nvPicPr>
          <p:cNvPr id="3" name="Picture 2"/>
          <p:cNvPicPr>
            <a:picLocks noChangeAspect="1"/>
          </p:cNvPicPr>
          <p:nvPr/>
        </p:nvPicPr>
        <p:blipFill>
          <a:blip r:embed="rId5"/>
          <a:stretch>
            <a:fillRect/>
          </a:stretch>
        </p:blipFill>
        <p:spPr>
          <a:xfrm>
            <a:off x="4590661" y="3502283"/>
            <a:ext cx="7394510" cy="3175134"/>
          </a:xfrm>
          <a:prstGeom prst="rect">
            <a:avLst/>
          </a:prstGeom>
        </p:spPr>
      </p:pic>
      <p:sp>
        <p:nvSpPr>
          <p:cNvPr id="5" name="Rectangle 4"/>
          <p:cNvSpPr/>
          <p:nvPr/>
        </p:nvSpPr>
        <p:spPr>
          <a:xfrm>
            <a:off x="174171" y="3508618"/>
            <a:ext cx="4416490" cy="3416320"/>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3. Người đến gần đường dây điện cao áp hoặc trạm biến áp tuy chưa chạm trực tiếp vào phần có điện nhưng có thể bị điện áp cao phóng điện qua không khí gây điện giật.</a:t>
            </a:r>
          </a:p>
          <a:p>
            <a:r>
              <a:rPr lang="vi-VN" sz="2400" b="1" dirty="0">
                <a:solidFill>
                  <a:srgbClr val="FF0000"/>
                </a:solidFill>
                <a:latin typeface="Times New Roman" panose="02020603050405020304" pitchFamily="18" charset="0"/>
                <a:cs typeface="Times New Roman" panose="02020603050405020304" pitchFamily="18" charset="0"/>
              </a:rPr>
              <a:t>4. Không nên, vì đây là hành vi vi phạm hàng lang an toàn lưới điện.</a:t>
            </a:r>
          </a:p>
        </p:txBody>
      </p:sp>
    </p:spTree>
    <p:custDataLst>
      <p:tags r:id="rId1"/>
    </p:custDataLst>
    <p:extLst>
      <p:ext uri="{BB962C8B-B14F-4D97-AF65-F5344CB8AC3E}">
        <p14:creationId xmlns:p14="http://schemas.microsoft.com/office/powerpoint/2010/main" val="31217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3.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632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2858278" cy="2954655"/>
          </a:xfrm>
          <a:prstGeom prst="rect">
            <a:avLst/>
          </a:prstGeom>
        </p:spPr>
        <p:txBody>
          <a:bodyPr wrap="square">
            <a:spAutoFit/>
          </a:bodyPr>
          <a:lstStyle/>
          <a:p>
            <a:r>
              <a:rPr lang="en-US" smtClean="0"/>
              <a:t>5</a:t>
            </a:r>
            <a:r>
              <a:rPr lang="en-US" sz="2800" b="1">
                <a:latin typeface="Times New Roman" panose="02020603050405020304" pitchFamily="18" charset="0"/>
                <a:cs typeface="Times New Roman" panose="02020603050405020304" pitchFamily="18" charset="0"/>
              </a:rPr>
              <a:t>. Hãy nêu những nguy hiểm có thể xảy ra với người và đồ dùng điện trong trường hợp ở Hình 10.4.</a:t>
            </a:r>
          </a:p>
          <a:p>
            <a:endParaRPr lang="en-US"/>
          </a:p>
        </p:txBody>
      </p:sp>
      <p:pic>
        <p:nvPicPr>
          <p:cNvPr id="2" name="Picture 1"/>
          <p:cNvPicPr>
            <a:picLocks noChangeAspect="1"/>
          </p:cNvPicPr>
          <p:nvPr/>
        </p:nvPicPr>
        <p:blipFill>
          <a:blip r:embed="rId4"/>
          <a:stretch>
            <a:fillRect/>
          </a:stretch>
        </p:blipFill>
        <p:spPr>
          <a:xfrm>
            <a:off x="3209731" y="186812"/>
            <a:ext cx="8612155" cy="6279302"/>
          </a:xfrm>
          <a:prstGeom prst="rect">
            <a:avLst/>
          </a:prstGeom>
        </p:spPr>
      </p:pic>
    </p:spTree>
    <p:custDataLst>
      <p:tags r:id="rId1"/>
    </p:custDataLst>
    <p:extLst>
      <p:ext uri="{BB962C8B-B14F-4D97-AF65-F5344CB8AC3E}">
        <p14:creationId xmlns:p14="http://schemas.microsoft.com/office/powerpoint/2010/main" val="3231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209731" y="186812"/>
            <a:ext cx="8612155" cy="6279302"/>
          </a:xfrm>
          <a:prstGeom prst="rect">
            <a:avLst/>
          </a:prstGeom>
        </p:spPr>
      </p:pic>
      <p:sp>
        <p:nvSpPr>
          <p:cNvPr id="3" name="Rectangle 2"/>
          <p:cNvSpPr/>
          <p:nvPr/>
        </p:nvSpPr>
        <p:spPr>
          <a:xfrm>
            <a:off x="174171" y="3062102"/>
            <a:ext cx="3035559" cy="3416320"/>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5. a)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suất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cùng</a:t>
            </a:r>
            <a:r>
              <a:rPr lang="en-US" sz="2400" b="1" dirty="0">
                <a:solidFill>
                  <a:srgbClr val="FF0000"/>
                </a:solidFill>
                <a:latin typeface="Times New Roman" panose="02020603050405020304" pitchFamily="18" charset="0"/>
                <a:cs typeface="Times New Roman" panose="02020603050405020304" pitchFamily="18" charset="0"/>
              </a:rPr>
              <a:t> ổ </a:t>
            </a:r>
            <a:r>
              <a:rPr lang="en-US" sz="2400" b="1" dirty="0" err="1">
                <a:solidFill>
                  <a:srgbClr val="FF0000"/>
                </a:solidFill>
                <a:latin typeface="Times New Roman" panose="02020603050405020304" pitchFamily="18" charset="0"/>
                <a:cs typeface="Times New Roman" panose="02020603050405020304" pitchFamily="18" charset="0"/>
              </a:rPr>
              <a:t>cắm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tải</a:t>
            </a:r>
            <a:r>
              <a:rPr lang="en-US" sz="2400" b="1"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b)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dễ</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cháy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cháy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nổ</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74171" y="74268"/>
            <a:ext cx="2858278" cy="3385542"/>
          </a:xfrm>
          <a:prstGeom prst="rect">
            <a:avLst/>
          </a:prstGeom>
        </p:spPr>
        <p:txBody>
          <a:bodyPr wrap="square">
            <a:spAutoFit/>
          </a:bodyPr>
          <a:lstStyle/>
          <a:p>
            <a:r>
              <a:rPr lang="en-US" sz="2800" b="1" dirty="0" smtClean="0"/>
              <a:t>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10.4.</a:t>
            </a:r>
          </a:p>
          <a:p>
            <a:endParaRPr lang="en-US" dirty="0"/>
          </a:p>
        </p:txBody>
      </p:sp>
    </p:spTree>
    <p:custDataLst>
      <p:tags r:id="rId1"/>
    </p:custDataLst>
    <p:extLst>
      <p:ext uri="{BB962C8B-B14F-4D97-AF65-F5344CB8AC3E}">
        <p14:creationId xmlns:p14="http://schemas.microsoft.com/office/powerpoint/2010/main" val="24069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tai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1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15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4"/>
          <a:stretch>
            <a:fillRect/>
          </a:stretch>
        </p:blipFill>
        <p:spPr>
          <a:xfrm>
            <a:off x="280696" y="58913"/>
            <a:ext cx="4636537" cy="5651422"/>
          </a:xfrm>
          <a:prstGeom prst="rect">
            <a:avLst/>
          </a:prstGeom>
        </p:spPr>
      </p:pic>
      <p:pic>
        <p:nvPicPr>
          <p:cNvPr id="7" name="Picture 6"/>
          <p:cNvPicPr>
            <a:picLocks noChangeAspect="1"/>
          </p:cNvPicPr>
          <p:nvPr/>
        </p:nvPicPr>
        <p:blipFill>
          <a:blip r:embed="rId5"/>
          <a:stretch>
            <a:fillRect/>
          </a:stretch>
        </p:blipFill>
        <p:spPr>
          <a:xfrm>
            <a:off x="5056025" y="161732"/>
            <a:ext cx="4675804" cy="5464628"/>
          </a:xfrm>
          <a:prstGeom prst="rect">
            <a:avLst/>
          </a:prstGeom>
        </p:spPr>
      </p:pic>
      <p:sp>
        <p:nvSpPr>
          <p:cNvPr id="8" name="TextBox 7"/>
          <p:cNvSpPr txBox="1"/>
          <p:nvPr/>
        </p:nvSpPr>
        <p:spPr>
          <a:xfrm>
            <a:off x="1334278" y="585962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133322" y="571033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74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4"/>
          <a:stretch>
            <a:fillRect/>
          </a:stretch>
        </p:blipFill>
        <p:spPr>
          <a:xfrm>
            <a:off x="280696" y="58913"/>
            <a:ext cx="4636537" cy="3141487"/>
          </a:xfrm>
          <a:prstGeom prst="rect">
            <a:avLst/>
          </a:prstGeom>
        </p:spPr>
      </p:pic>
      <p:pic>
        <p:nvPicPr>
          <p:cNvPr id="7" name="Picture 6"/>
          <p:cNvPicPr>
            <a:picLocks noChangeAspect="1"/>
          </p:cNvPicPr>
          <p:nvPr/>
        </p:nvPicPr>
        <p:blipFill>
          <a:blip r:embed="rId5"/>
          <a:stretch>
            <a:fillRect/>
          </a:stretch>
        </p:blipFill>
        <p:spPr>
          <a:xfrm>
            <a:off x="5056025" y="161732"/>
            <a:ext cx="4675804" cy="3038668"/>
          </a:xfrm>
          <a:prstGeom prst="rect">
            <a:avLst/>
          </a:prstGeom>
        </p:spPr>
      </p:pic>
      <p:sp>
        <p:nvSpPr>
          <p:cNvPr id="8" name="TextBox 7"/>
          <p:cNvSpPr txBox="1"/>
          <p:nvPr/>
        </p:nvSpPr>
        <p:spPr>
          <a:xfrm>
            <a:off x="1940768" y="3215140"/>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730481" y="3219252"/>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2000" y="3722190"/>
            <a:ext cx="10444065" cy="3046988"/>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Không </a:t>
            </a:r>
            <a:r>
              <a:rPr lang="vi-VN" sz="2400" b="1" dirty="0">
                <a:solidFill>
                  <a:srgbClr val="FF0000"/>
                </a:solidFill>
                <a:latin typeface="Times New Roman" panose="02020603050405020304" pitchFamily="18" charset="0"/>
                <a:cs typeface="Times New Roman" panose="02020603050405020304" pitchFamily="18" charset="0"/>
              </a:rPr>
              <a:t>sử dụng dây dẫn điện bị hở, hỏng. Thực hiện bọc cách điện dây dẫn đảm bảo yêu cầu kĩ thuật.</a:t>
            </a:r>
          </a:p>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Không </a:t>
            </a:r>
            <a:r>
              <a:rPr lang="vi-VN" sz="2400" b="1" dirty="0">
                <a:solidFill>
                  <a:srgbClr val="FF0000"/>
                </a:solidFill>
                <a:latin typeface="Times New Roman" panose="02020603050405020304" pitchFamily="18" charset="0"/>
                <a:cs typeface="Times New Roman" panose="02020603050405020304" pitchFamily="18" charset="0"/>
              </a:rPr>
              <a:t>cắm quá nhiều đồ dùng điện có công suất lớn trên cùng ổ cắm điện.</a:t>
            </a:r>
          </a:p>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Không </a:t>
            </a:r>
            <a:r>
              <a:rPr lang="vi-VN" sz="2400" b="1" dirty="0">
                <a:solidFill>
                  <a:srgbClr val="FF0000"/>
                </a:solidFill>
                <a:latin typeface="Times New Roman" panose="02020603050405020304" pitchFamily="18" charset="0"/>
                <a:cs typeface="Times New Roman" panose="02020603050405020304" pitchFamily="18" charset="0"/>
              </a:rPr>
              <a:t>để các đồ vật dễ cháy gần đường dây diện và các đồ dùng diện sinh nhiệt.</a:t>
            </a:r>
          </a:p>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Không </a:t>
            </a:r>
            <a:r>
              <a:rPr lang="vi-VN" sz="2400" b="1" dirty="0">
                <a:solidFill>
                  <a:srgbClr val="FF0000"/>
                </a:solidFill>
                <a:latin typeface="Times New Roman" panose="02020603050405020304" pitchFamily="18" charset="0"/>
                <a:cs typeface="Times New Roman" panose="02020603050405020304" pitchFamily="18" charset="0"/>
              </a:rPr>
              <a:t>được chạm vào mạch điện, các thiết bị và đồ dùng diện nếu chưa biết rõ cách sử dụng. Khi sửa chữa điện phải cắt nguồn điện, có biển thông báo và sử dụng dụng cụ bảo vệ an toàn điện.</a:t>
            </a:r>
          </a:p>
        </p:txBody>
      </p:sp>
    </p:spTree>
    <p:custDataLst>
      <p:tags r:id="rId1"/>
    </p:custDataLst>
    <p:extLst>
      <p:ext uri="{BB962C8B-B14F-4D97-AF65-F5344CB8AC3E}">
        <p14:creationId xmlns:p14="http://schemas.microsoft.com/office/powerpoint/2010/main" val="18632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a:solidFill>
            <a:schemeClr val="accent4">
              <a:lumMod val="40000"/>
              <a:lumOff val="60000"/>
            </a:schemeClr>
          </a:solidFill>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II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Một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an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điện</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Nguyên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an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ổ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1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446" y="126687"/>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9" name="Picture 8"/>
          <p:cNvPicPr>
            <a:picLocks noChangeAspect="1"/>
          </p:cNvPicPr>
          <p:nvPr/>
        </p:nvPicPr>
        <p:blipFill>
          <a:blip r:embed="rId5"/>
          <a:stretch>
            <a:fillRect/>
          </a:stretch>
        </p:blipFill>
        <p:spPr>
          <a:xfrm>
            <a:off x="231531" y="588352"/>
            <a:ext cx="5715000" cy="6146556"/>
          </a:xfrm>
          <a:prstGeom prst="rect">
            <a:avLst/>
          </a:prstGeom>
        </p:spPr>
      </p:pic>
      <p:pic>
        <p:nvPicPr>
          <p:cNvPr id="10" name="Picture 9"/>
          <p:cNvPicPr>
            <a:picLocks noChangeAspect="1"/>
          </p:cNvPicPr>
          <p:nvPr/>
        </p:nvPicPr>
        <p:blipFill>
          <a:blip r:embed="rId6"/>
          <a:stretch>
            <a:fillRect/>
          </a:stretch>
        </p:blipFill>
        <p:spPr>
          <a:xfrm>
            <a:off x="6095995" y="588352"/>
            <a:ext cx="5967051" cy="6146556"/>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500742" y="1324947"/>
            <a:ext cx="11004251" cy="5271796"/>
          </a:xfrm>
          <a:prstGeom prst="rect">
            <a:avLst/>
          </a:prstGeom>
        </p:spPr>
      </p:pic>
    </p:spTree>
    <p:custDataLst>
      <p:tags r:id="rId1"/>
    </p:custDataLst>
    <p:extLst>
      <p:ext uri="{BB962C8B-B14F-4D97-AF65-F5344CB8AC3E}">
        <p14:creationId xmlns:p14="http://schemas.microsoft.com/office/powerpoint/2010/main" val="24790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500743" y="1324947"/>
            <a:ext cx="7169020" cy="5271796"/>
          </a:xfrm>
          <a:prstGeom prst="rect">
            <a:avLst/>
          </a:prstGeom>
        </p:spPr>
      </p:pic>
      <p:sp>
        <p:nvSpPr>
          <p:cNvPr id="2" name="Rectangle 1"/>
          <p:cNvSpPr/>
          <p:nvPr/>
        </p:nvSpPr>
        <p:spPr>
          <a:xfrm>
            <a:off x="7744407" y="1324947"/>
            <a:ext cx="4366727" cy="3970318"/>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a) Ngắt ngay nguồn điện nếu có khu vực trong nhà bị ướt, ngập nước.</a:t>
            </a:r>
          </a:p>
          <a:p>
            <a:r>
              <a:rPr lang="vi-VN" sz="2800" b="1" dirty="0">
                <a:solidFill>
                  <a:srgbClr val="FF0000"/>
                </a:solidFill>
                <a:latin typeface="Times New Roman" panose="02020603050405020304" pitchFamily="18" charset="0"/>
                <a:cs typeface="Times New Roman" panose="02020603050405020304" pitchFamily="18" charset="0"/>
              </a:rPr>
              <a:t>b) Tránh xa, cảnh báo cho người xung quanh biết và thông báo cho cơ quan chức năng để xử lí khi thấy dây điện bị đứt rơi xuống đất.</a:t>
            </a:r>
          </a:p>
        </p:txBody>
      </p:sp>
    </p:spTree>
    <p:custDataLst>
      <p:tags r:id="rId1"/>
    </p:custDataLst>
    <p:extLst>
      <p:ext uri="{BB962C8B-B14F-4D97-AF65-F5344CB8AC3E}">
        <p14:creationId xmlns:p14="http://schemas.microsoft.com/office/powerpoint/2010/main" val="27837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4524315"/>
          </a:xfrm>
          <a:prstGeom prst="rect">
            <a:avLst/>
          </a:prstGeom>
          <a:solidFill>
            <a:schemeClr val="accent4">
              <a:lumMod val="40000"/>
              <a:lumOff val="60000"/>
            </a:schemeClr>
          </a:solidFill>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II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Một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an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điện</a:t>
            </a:r>
            <a:endParaRPr lang="en-US" sz="3200" b="1" smtClean="0">
              <a:solidFill>
                <a:srgbClr val="0000FF"/>
              </a:solidFill>
              <a:latin typeface="Times New Roman" panose="02020603050405020304" pitchFamily="18" charset="0"/>
              <a:cs typeface="Times New Roman" panose="02020603050405020304" pitchFamily="18" charset="0"/>
            </a:endParaRPr>
          </a:p>
          <a:p>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ngừa</a:t>
            </a:r>
            <a:r>
              <a:rPr lang="en-US" sz="3200" b="1" dirty="0">
                <a:latin typeface="Times New Roman" panose="02020603050405020304" pitchFamily="18" charset="0"/>
                <a:cs typeface="Times New Roman" panose="02020603050405020304" pitchFamily="18" charset="0"/>
              </a:rPr>
              <a:t> tai </a:t>
            </a:r>
            <a:r>
              <a:rPr lang="en-US" sz="3200" b="1" dirty="0" err="1">
                <a:latin typeface="Times New Roman" panose="02020603050405020304" pitchFamily="18" charset="0"/>
                <a:cs typeface="Times New Roman" panose="02020603050405020304" pitchFamily="18" charset="0"/>
              </a:rPr>
              <a:t>nạn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bão</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sét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20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pPr marL="457200" indent="-457200">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 KẾT LUẬN: </a:t>
            </a:r>
          </a:p>
          <a:p>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điện</a:t>
            </a:r>
            <a:endParaRPr lang="en-US" sz="2800" b="1"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a:t>
            </a: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chữa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điện</a:t>
            </a:r>
            <a:endParaRPr lang="en-US" sz="2800" b="1"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1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505" y="809925"/>
            <a:ext cx="11327363" cy="3539430"/>
          </a:xfrm>
          <a:prstGeom prst="rect">
            <a:avLst/>
          </a:prstGeom>
        </p:spPr>
        <p:txBody>
          <a:bodyPr wrap="square">
            <a:spAutoFit/>
          </a:bodyPr>
          <a:lstStyle/>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nồi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627756" y="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336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calcmode="lin" valueType="num">
                                      <p:cBhvr additive="base">
                                        <p:cTn id="1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 calcmode="lin" valueType="num">
                                      <p:cBhvr additive="base">
                                        <p:cTn id="1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1000"/>
                                        <p:tgtEl>
                                          <p:spTgt spid="5">
                                            <p:txEl>
                                              <p:pRg st="6" end="6"/>
                                            </p:txEl>
                                          </p:spTgt>
                                        </p:tgtEl>
                                      </p:cBhvr>
                                    </p:animEffect>
                                    <p:anim calcmode="lin" valueType="num">
                                      <p:cBhvr>
                                        <p:cTn id="1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505" y="809925"/>
            <a:ext cx="11327363" cy="5693866"/>
          </a:xfrm>
          <a:prstGeom prst="rect">
            <a:avLst/>
          </a:prstGeom>
        </p:spPr>
        <p:txBody>
          <a:bodyPr wrap="square">
            <a:spAutoFit/>
          </a:bodyPr>
          <a:lstStyle/>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giật</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nồi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627756" y="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65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calcmode="lin" valueType="num">
                                      <p:cBhvr additive="base">
                                        <p:cTn id="1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ircle(in)">
                                      <p:cBhvr>
                                        <p:cTn id="26" dur="2000"/>
                                        <p:tgtEl>
                                          <p:spTgt spid="5">
                                            <p:txEl>
                                              <p:pRg st="5" end="5"/>
                                            </p:txEl>
                                          </p:spTgt>
                                        </p:tgtEl>
                                      </p:cBhvr>
                                    </p:animEffect>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1754155" y="2690336"/>
            <a:ext cx="9825135" cy="2554545"/>
          </a:xfrm>
          <a:prstGeom prst="rect">
            <a:avLst/>
          </a:prstGeom>
        </p:spPr>
        <p:txBody>
          <a:bodyPr wrap="square">
            <a:spAutoFit/>
          </a:bodyPr>
          <a:lstStyle/>
          <a:p>
            <a:r>
              <a:rPr lang="vi-VN" sz="3200" b="1" dirty="0">
                <a:solidFill>
                  <a:srgbClr val="0000FF"/>
                </a:solidFill>
                <a:latin typeface="Times New Roman" panose="02020603050405020304" pitchFamily="18" charset="0"/>
                <a:cs typeface="Times New Roman" panose="02020603050405020304" pitchFamily="18" charset="0"/>
              </a:rPr>
              <a:t>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54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dirty="0"/>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Hãy vẽ tranh hoặc áp phích để tuyên truyền về các nguyên tắc đảm bảo an toàn khi sử dụng điện trong gia đình và lớp học.</a:t>
            </a:r>
          </a:p>
        </p:txBody>
      </p:sp>
      <p:pic>
        <p:nvPicPr>
          <p:cNvPr id="2" name="Picture 1"/>
          <p:cNvPicPr>
            <a:picLocks noChangeAspect="1"/>
          </p:cNvPicPr>
          <p:nvPr/>
        </p:nvPicPr>
        <p:blipFill>
          <a:blip r:embed="rId5"/>
          <a:stretch>
            <a:fillRect/>
          </a:stretch>
        </p:blipFill>
        <p:spPr>
          <a:xfrm>
            <a:off x="460916" y="1881711"/>
            <a:ext cx="5156113" cy="4323146"/>
          </a:xfrm>
          <a:prstGeom prst="rect">
            <a:avLst/>
          </a:prstGeom>
        </p:spPr>
      </p:pic>
      <p:pic>
        <p:nvPicPr>
          <p:cNvPr id="4" name="Picture 3"/>
          <p:cNvPicPr>
            <a:picLocks noChangeAspect="1"/>
          </p:cNvPicPr>
          <p:nvPr/>
        </p:nvPicPr>
        <p:blipFill>
          <a:blip r:embed="rId6"/>
          <a:stretch>
            <a:fillRect/>
          </a:stretch>
        </p:blipFill>
        <p:spPr>
          <a:xfrm>
            <a:off x="5845476" y="1881711"/>
            <a:ext cx="5733813" cy="4192518"/>
          </a:xfrm>
          <a:prstGeom prst="rect">
            <a:avLst/>
          </a:prstGeom>
        </p:spPr>
      </p:pic>
    </p:spTree>
    <p:custDataLst>
      <p:tags r:id="rId1"/>
    </p:custDataLst>
    <p:extLst>
      <p:ext uri="{BB962C8B-B14F-4D97-AF65-F5344CB8AC3E}">
        <p14:creationId xmlns:p14="http://schemas.microsoft.com/office/powerpoint/2010/main" val="12325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Theo em, việc sử dụng điện không an toàn có thể gây nguy hiểm cho con người như thế nào?</a:t>
            </a:r>
          </a:p>
        </p:txBody>
      </p:sp>
      <p:pic>
        <p:nvPicPr>
          <p:cNvPr id="4" name="Picture 3"/>
          <p:cNvPicPr>
            <a:picLocks noChangeAspect="1"/>
          </p:cNvPicPr>
          <p:nvPr/>
        </p:nvPicPr>
        <p:blipFill>
          <a:blip r:embed="rId4"/>
          <a:stretch>
            <a:fillRect/>
          </a:stretch>
        </p:blipFill>
        <p:spPr>
          <a:xfrm>
            <a:off x="228600" y="562708"/>
            <a:ext cx="6840415" cy="5292969"/>
          </a:xfrm>
          <a:prstGeom prst="rect">
            <a:avLst/>
          </a:prstGeom>
        </p:spPr>
      </p:pic>
      <p:sp>
        <p:nvSpPr>
          <p:cNvPr id="7" name="TextBox 6"/>
          <p:cNvSpPr txBox="1"/>
          <p:nvPr/>
        </p:nvSpPr>
        <p:spPr>
          <a:xfrm>
            <a:off x="1424354" y="5943600"/>
            <a:ext cx="3543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 Dây nguồn bị hỏng vỏ cách điện</a:t>
            </a:r>
            <a:endParaRPr lang="en-US" b="1" i="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77891" y="245467"/>
            <a:ext cx="5108510" cy="5292969"/>
          </a:xfrm>
          <a:prstGeom prst="rect">
            <a:avLst/>
          </a:prstGeom>
        </p:spPr>
      </p:pic>
      <p:sp>
        <p:nvSpPr>
          <p:cNvPr id="7" name="TextBox 6"/>
          <p:cNvSpPr txBox="1"/>
          <p:nvPr/>
        </p:nvSpPr>
        <p:spPr>
          <a:xfrm>
            <a:off x="439527" y="5587359"/>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Dây nguồn bị hỏng vỏ cách điện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5679830" y="523074"/>
            <a:ext cx="5934808" cy="224676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Việc sử dụng điện không đúng cách, không cẩn thận hoàn toàn có thể làm phát sinh các trường hợp nguy hiểm, thậm chí có thể thiệt hại đến tính mạng. </a:t>
            </a:r>
            <a:endParaRPr lang="en-US" sz="28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0470" y="195581"/>
            <a:ext cx="380706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Hãy nêu những nguyên nhân gây ra tai nạn điện trong các tình huống ở Hình 10.1.</a:t>
            </a:r>
          </a:p>
        </p:txBody>
      </p:sp>
      <p:pic>
        <p:nvPicPr>
          <p:cNvPr id="5" name="Picture 4"/>
          <p:cNvPicPr>
            <a:picLocks noChangeAspect="1"/>
          </p:cNvPicPr>
          <p:nvPr/>
        </p:nvPicPr>
        <p:blipFill>
          <a:blip r:embed="rId4"/>
          <a:stretch>
            <a:fillRect/>
          </a:stretch>
        </p:blipFill>
        <p:spPr>
          <a:xfrm>
            <a:off x="427291" y="195581"/>
            <a:ext cx="7309939" cy="6451404"/>
          </a:xfrm>
          <a:prstGeom prst="rect">
            <a:avLst/>
          </a:prstGeom>
        </p:spPr>
      </p:pic>
    </p:spTree>
    <p:custDataLst>
      <p:tags r:id="rId1"/>
    </p:custDataLst>
    <p:extLst>
      <p:ext uri="{BB962C8B-B14F-4D97-AF65-F5344CB8AC3E}">
        <p14:creationId xmlns:p14="http://schemas.microsoft.com/office/powerpoint/2010/main" val="15455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0470" y="195581"/>
            <a:ext cx="380706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Hãy nêu những nguyên nhân gây ra tai nạn điện trong các tình huống ở Hình 10.1.</a:t>
            </a:r>
          </a:p>
        </p:txBody>
      </p:sp>
      <p:pic>
        <p:nvPicPr>
          <p:cNvPr id="5" name="Picture 4"/>
          <p:cNvPicPr>
            <a:picLocks noChangeAspect="1"/>
          </p:cNvPicPr>
          <p:nvPr/>
        </p:nvPicPr>
        <p:blipFill>
          <a:blip r:embed="rId4"/>
          <a:stretch>
            <a:fillRect/>
          </a:stretch>
        </p:blipFill>
        <p:spPr>
          <a:xfrm>
            <a:off x="427291" y="195581"/>
            <a:ext cx="7309939" cy="6451404"/>
          </a:xfrm>
          <a:prstGeom prst="rect">
            <a:avLst/>
          </a:prstGeom>
        </p:spPr>
      </p:pic>
      <p:sp>
        <p:nvSpPr>
          <p:cNvPr id="2" name="Rectangle 1"/>
          <p:cNvSpPr/>
          <p:nvPr/>
        </p:nvSpPr>
        <p:spPr>
          <a:xfrm>
            <a:off x="7931019" y="2104769"/>
            <a:ext cx="3890867" cy="4708981"/>
          </a:xfrm>
          <a:prstGeom prst="rect">
            <a:avLst/>
          </a:prstGeom>
        </p:spPr>
        <p:txBody>
          <a:bodyPr wrap="square">
            <a:spAutoFit/>
          </a:bodyPr>
          <a:lstStyle/>
          <a:p>
            <a:r>
              <a:rPr lang="vi-VN" sz="2500" b="1" dirty="0">
                <a:solidFill>
                  <a:srgbClr val="FF0000"/>
                </a:solidFill>
                <a:latin typeface="Times New Roman" panose="02020603050405020304" pitchFamily="18" charset="0"/>
                <a:cs typeface="Times New Roman" panose="02020603050405020304" pitchFamily="18" charset="0"/>
              </a:rPr>
              <a:t>1. a) Chạm trực tiếp vào phích cắm hoặc phần mang điện của đồ dùng điện.</a:t>
            </a:r>
          </a:p>
          <a:p>
            <a:r>
              <a:rPr lang="vi-VN" sz="2500" b="1" dirty="0">
                <a:solidFill>
                  <a:srgbClr val="FF0000"/>
                </a:solidFill>
                <a:latin typeface="Times New Roman" panose="02020603050405020304" pitchFamily="18" charset="0"/>
                <a:cs typeface="Times New Roman" panose="02020603050405020304" pitchFamily="18" charset="0"/>
              </a:rPr>
              <a:t>b) Chạm trực tiếp vào dây dẫn điện bị hở cách điện.</a:t>
            </a:r>
          </a:p>
          <a:p>
            <a:r>
              <a:rPr lang="vi-VN" sz="2500" b="1" dirty="0">
                <a:solidFill>
                  <a:srgbClr val="FF0000"/>
                </a:solidFill>
                <a:latin typeface="Times New Roman" panose="02020603050405020304" pitchFamily="18" charset="0"/>
                <a:cs typeface="Times New Roman" panose="02020603050405020304" pitchFamily="18" charset="0"/>
              </a:rPr>
              <a:t>c) Chạm vào đồ dùng điện bị rò điện ra vỏ kim loại.</a:t>
            </a:r>
          </a:p>
          <a:p>
            <a:r>
              <a:rPr lang="vi-VN" sz="2500" b="1" dirty="0">
                <a:solidFill>
                  <a:srgbClr val="FF0000"/>
                </a:solidFill>
                <a:latin typeface="Times New Roman" panose="02020603050405020304" pitchFamily="18" charset="0"/>
                <a:cs typeface="Times New Roman" panose="02020603050405020304" pitchFamily="18" charset="0"/>
              </a:rPr>
              <a:t>d) Sửa chữa điện khi chưa cắt nguồn điện, không sử dụng dụng cụ bảo vệ an toàn điện.</a:t>
            </a:r>
          </a:p>
        </p:txBody>
      </p:sp>
    </p:spTree>
    <p:custDataLst>
      <p:tags r:id="rId1"/>
    </p:custDataLst>
    <p:extLst>
      <p:ext uri="{BB962C8B-B14F-4D97-AF65-F5344CB8AC3E}">
        <p14:creationId xmlns:p14="http://schemas.microsoft.com/office/powerpoint/2010/main" val="32946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1.Tiếp xúc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2. Vì sao khi mưa bão rất dễ xảy ra tai nạn điện? Hãy nêu những nguy hiểm có thể xảy ra trong tình huống ở Hình 10.2</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436665" y="186811"/>
            <a:ext cx="5403881" cy="5952731"/>
          </a:xfrm>
          <a:prstGeom prst="rect">
            <a:avLst/>
          </a:prstGeom>
        </p:spPr>
      </p:pic>
    </p:spTree>
    <p:custDataLst>
      <p:tags r:id="rId1"/>
    </p:custDataLst>
    <p:extLst>
      <p:ext uri="{BB962C8B-B14F-4D97-AF65-F5344CB8AC3E}">
        <p14:creationId xmlns:p14="http://schemas.microsoft.com/office/powerpoint/2010/main" val="18631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2. Vì sao khi mưa bão rất dễ xảy ra tai nạn điện? Hãy nêu những nguy hiểm có thể xảy ra trong tình huống ở Hình 10.2</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436665" y="186811"/>
            <a:ext cx="5403881" cy="5952731"/>
          </a:xfrm>
          <a:prstGeom prst="rect">
            <a:avLst/>
          </a:prstGeom>
        </p:spPr>
      </p:pic>
      <p:sp>
        <p:nvSpPr>
          <p:cNvPr id="2" name="Rectangle 1"/>
          <p:cNvSpPr/>
          <p:nvPr/>
        </p:nvSpPr>
        <p:spPr>
          <a:xfrm>
            <a:off x="174171" y="2220885"/>
            <a:ext cx="5013649" cy="3539430"/>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2. Mưa bão to có nguy cơ làm đứt dây điện và rơi xuống đất, nền đất ẩm sẽ là vật dẫn điện gây nguy hiểm giật điện cho con người, động vật khi đi qua khu vực này.</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368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D669076-5AEB-421F-8CC0-88E12C9E3639"/>
  <p:tag name="ISPRING_CMI5_LAUNCH_METHOD" val="any window"/>
  <p:tag name="ISPRING_SCORM_RATE_SLIDES" val="1"/>
  <p:tag name="ISPRINGCLOUDFOLDERID" val="1"/>
  <p:tag name="ISPRINGONLINEFOLDERID" val="1"/>
  <p:tag name="ISPRING_OUTPUT_FOLDER" val="[[&quot;\uFFFDo{\&quot;{1E95A99D-5003-4625-B1D1-064C414DD3DB}&quot;,&quot;D:\\PowerPoint C. NGHỆ 8_CÁNH DIỀU_Phan Thà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Bài 10. CD"/>
  <p:tag name="ISPRING_FIRST_PUBLISH" val="1"/>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A16FC51B-26EC-402B-9013-0126048F9553}:370"/>
</p:tagLst>
</file>

<file path=ppt/tags/tag11.xml><?xml version="1.0" encoding="utf-8"?>
<p:tagLst xmlns:a="http://schemas.openxmlformats.org/drawingml/2006/main" xmlns:r="http://schemas.openxmlformats.org/officeDocument/2006/relationships" xmlns:p="http://schemas.openxmlformats.org/presentationml/2006/main">
  <p:tag name="GENSWF_SLIDE_UID" val="{BCEC1A72-E875-4E81-8CB8-3118FE084782}:371"/>
</p:tagLst>
</file>

<file path=ppt/tags/tag12.xml><?xml version="1.0" encoding="utf-8"?>
<p:tagLst xmlns:a="http://schemas.openxmlformats.org/drawingml/2006/main" xmlns:r="http://schemas.openxmlformats.org/officeDocument/2006/relationships" xmlns:p="http://schemas.openxmlformats.org/presentationml/2006/main">
  <p:tag name="GENSWF_SLIDE_UID" val="{C3FDEF73-662D-4D1E-BFB3-79F74AFDB4DB}:368"/>
</p:tagLst>
</file>

<file path=ppt/tags/tag13.xml><?xml version="1.0" encoding="utf-8"?>
<p:tagLst xmlns:a="http://schemas.openxmlformats.org/drawingml/2006/main" xmlns:r="http://schemas.openxmlformats.org/officeDocument/2006/relationships" xmlns:p="http://schemas.openxmlformats.org/presentationml/2006/main">
  <p:tag name="GENSWF_SLIDE_UID" val="{F5A8B0F1-2B1E-424F-B336-53E7B9130D1F}:372"/>
</p:tagLst>
</file>

<file path=ppt/tags/tag14.xml><?xml version="1.0" encoding="utf-8"?>
<p:tagLst xmlns:a="http://schemas.openxmlformats.org/drawingml/2006/main" xmlns:r="http://schemas.openxmlformats.org/officeDocument/2006/relationships" xmlns:p="http://schemas.openxmlformats.org/presentationml/2006/main">
  <p:tag name="GENSWF_SLIDE_UID" val="{49F45417-5306-46A8-A282-F5463046EB8A}:373"/>
</p:tagLst>
</file>

<file path=ppt/tags/tag15.xml><?xml version="1.0" encoding="utf-8"?>
<p:tagLst xmlns:a="http://schemas.openxmlformats.org/drawingml/2006/main" xmlns:r="http://schemas.openxmlformats.org/officeDocument/2006/relationships" xmlns:p="http://schemas.openxmlformats.org/presentationml/2006/main">
  <p:tag name="GENSWF_SLIDE_UID" val="{CACCEBEB-011B-4518-AD56-39BF76F01170}:369"/>
</p:tagLst>
</file>

<file path=ppt/tags/tag16.xml><?xml version="1.0" encoding="utf-8"?>
<p:tagLst xmlns:a="http://schemas.openxmlformats.org/drawingml/2006/main" xmlns:r="http://schemas.openxmlformats.org/officeDocument/2006/relationships" xmlns:p="http://schemas.openxmlformats.org/presentationml/2006/main">
  <p:tag name="GENSWF_SLIDE_UID" val="{F2868A18-AC96-4025-B458-8C1E313B9BB8}:374"/>
</p:tagLst>
</file>

<file path=ppt/tags/tag17.xml><?xml version="1.0" encoding="utf-8"?>
<p:tagLst xmlns:a="http://schemas.openxmlformats.org/drawingml/2006/main" xmlns:r="http://schemas.openxmlformats.org/officeDocument/2006/relationships" xmlns:p="http://schemas.openxmlformats.org/presentationml/2006/main">
  <p:tag name="GENSWF_SLIDE_UID" val="{85B240A1-AD80-410F-88D3-F6E3D015A086}:375"/>
</p:tagLst>
</file>

<file path=ppt/tags/tag18.xml><?xml version="1.0" encoding="utf-8"?>
<p:tagLst xmlns:a="http://schemas.openxmlformats.org/drawingml/2006/main" xmlns:r="http://schemas.openxmlformats.org/officeDocument/2006/relationships" xmlns:p="http://schemas.openxmlformats.org/presentationml/2006/main">
  <p:tag name="GENSWF_SLIDE_UID" val="{B913D17F-CE92-4CD7-8199-6285FAE01DFF}:376"/>
</p:tagLst>
</file>

<file path=ppt/tags/tag19.xml><?xml version="1.0" encoding="utf-8"?>
<p:tagLst xmlns:a="http://schemas.openxmlformats.org/drawingml/2006/main" xmlns:r="http://schemas.openxmlformats.org/officeDocument/2006/relationships" xmlns:p="http://schemas.openxmlformats.org/presentationml/2006/main">
  <p:tag name="GENSWF_SLIDE_UID" val="{465A8FA7-C0F4-49CA-9BA5-A6C1EBEB9D91}:377"/>
</p:tagLst>
</file>

<file path=ppt/tags/tag2.xml><?xml version="1.0" encoding="utf-8"?>
<p:tagLst xmlns:a="http://schemas.openxmlformats.org/drawingml/2006/main" xmlns:r="http://schemas.openxmlformats.org/officeDocument/2006/relationships" xmlns:p="http://schemas.openxmlformats.org/presentationml/2006/main">
  <p:tag name="GENSWF_SLIDE_UID" val="{423A0389-0A2C-45FA-9E6A-9EDC7F776B11}:384"/>
</p:tagLst>
</file>

<file path=ppt/tags/tag20.xml><?xml version="1.0" encoding="utf-8"?>
<p:tagLst xmlns:a="http://schemas.openxmlformats.org/drawingml/2006/main" xmlns:r="http://schemas.openxmlformats.org/officeDocument/2006/relationships" xmlns:p="http://schemas.openxmlformats.org/presentationml/2006/main">
  <p:tag name="GENSWF_SLIDE_UID" val="{1DD7A23B-8CB6-4BCE-8CAC-8EA783CAA1A2}:378"/>
</p:tagLst>
</file>

<file path=ppt/tags/tag21.xml><?xml version="1.0" encoding="utf-8"?>
<p:tagLst xmlns:a="http://schemas.openxmlformats.org/drawingml/2006/main" xmlns:r="http://schemas.openxmlformats.org/officeDocument/2006/relationships" xmlns:p="http://schemas.openxmlformats.org/presentationml/2006/main">
  <p:tag name="GENSWF_SLIDE_UID" val="{924FF6EF-C490-455A-88B9-675D55E9B640}:379"/>
</p:tagLst>
</file>

<file path=ppt/tags/tag22.xml><?xml version="1.0" encoding="utf-8"?>
<p:tagLst xmlns:a="http://schemas.openxmlformats.org/drawingml/2006/main" xmlns:r="http://schemas.openxmlformats.org/officeDocument/2006/relationships" xmlns:p="http://schemas.openxmlformats.org/presentationml/2006/main">
  <p:tag name="GENSWF_SLIDE_UID" val="{E4154A28-32B6-4404-AD01-63660960B134}:380"/>
</p:tagLst>
</file>

<file path=ppt/tags/tag23.xml><?xml version="1.0" encoding="utf-8"?>
<p:tagLst xmlns:a="http://schemas.openxmlformats.org/drawingml/2006/main" xmlns:r="http://schemas.openxmlformats.org/officeDocument/2006/relationships" xmlns:p="http://schemas.openxmlformats.org/presentationml/2006/main">
  <p:tag name="GENSWF_SLIDE_UID" val="{FB3E9197-38BD-489C-BA25-B1AD68DC66C3}:381"/>
</p:tagLst>
</file>

<file path=ppt/tags/tag24.xml><?xml version="1.0" encoding="utf-8"?>
<p:tagLst xmlns:a="http://schemas.openxmlformats.org/drawingml/2006/main" xmlns:r="http://schemas.openxmlformats.org/officeDocument/2006/relationships" xmlns:p="http://schemas.openxmlformats.org/presentationml/2006/main">
  <p:tag name="GENSWF_SLIDE_UID" val="{A2B5C78F-ABE3-41BB-AE8B-7F0502C887C9}:349"/>
</p:tagLst>
</file>

<file path=ppt/tags/tag25.xml><?xml version="1.0" encoding="utf-8"?>
<p:tagLst xmlns:a="http://schemas.openxmlformats.org/drawingml/2006/main" xmlns:r="http://schemas.openxmlformats.org/officeDocument/2006/relationships" xmlns:p="http://schemas.openxmlformats.org/presentationml/2006/main">
  <p:tag name="GENSWF_SLIDE_UID" val="{D77AE1D6-698F-424F-A4E0-61C73B1573D7}:348"/>
</p:tagLst>
</file>

<file path=ppt/tags/tag26.xml><?xml version="1.0" encoding="utf-8"?>
<p:tagLst xmlns:a="http://schemas.openxmlformats.org/drawingml/2006/main" xmlns:r="http://schemas.openxmlformats.org/officeDocument/2006/relationships" xmlns:p="http://schemas.openxmlformats.org/presentationml/2006/main">
  <p:tag name="GENSWF_SLIDE_UID" val="{D77AE1D6-698F-424F-A4E0-61C73B1573D7}:348"/>
</p:tagLst>
</file>

<file path=ppt/tags/tag27.xml><?xml version="1.0" encoding="utf-8"?>
<p:tagLst xmlns:a="http://schemas.openxmlformats.org/drawingml/2006/main" xmlns:r="http://schemas.openxmlformats.org/officeDocument/2006/relationships" xmlns:p="http://schemas.openxmlformats.org/presentationml/2006/main">
  <p:tag name="GENSWF_SLIDE_UID" val="{D9588962-8393-40CC-A099-082C09ABE800}:335"/>
</p:tagLst>
</file>

<file path=ppt/tags/tag28.xml><?xml version="1.0" encoding="utf-8"?>
<p:tagLst xmlns:a="http://schemas.openxmlformats.org/drawingml/2006/main" xmlns:r="http://schemas.openxmlformats.org/officeDocument/2006/relationships" xmlns:p="http://schemas.openxmlformats.org/presentationml/2006/main">
  <p:tag name="GENSWF_SLIDE_UID" val="{BEB16476-D40E-478D-A337-A59436DEE77D}:382"/>
</p:tagLst>
</file>

<file path=ppt/tags/tag29.xml><?xml version="1.0" encoding="utf-8"?>
<p:tagLst xmlns:a="http://schemas.openxmlformats.org/drawingml/2006/main" xmlns:r="http://schemas.openxmlformats.org/officeDocument/2006/relationships" xmlns:p="http://schemas.openxmlformats.org/presentationml/2006/main">
  <p:tag name="GENSWF_SLIDE_UID" val="{7924B5B5-B6AC-4EEB-95B7-5E7D53A3115A}:276"/>
</p:tagLst>
</file>

<file path=ppt/tags/tag3.xml><?xml version="1.0" encoding="utf-8"?>
<p:tagLst xmlns:a="http://schemas.openxmlformats.org/drawingml/2006/main" xmlns:r="http://schemas.openxmlformats.org/officeDocument/2006/relationships" xmlns:p="http://schemas.openxmlformats.org/presentationml/2006/main">
  <p:tag name="GENSWF_SLIDE_UID" val="{5691AC24-3686-4056-AE6A-AA03B2BDD164}:256"/>
</p:tagLst>
</file>

<file path=ppt/tags/tag30.xml><?xml version="1.0" encoding="utf-8"?>
<p:tagLst xmlns:a="http://schemas.openxmlformats.org/drawingml/2006/main" xmlns:r="http://schemas.openxmlformats.org/officeDocument/2006/relationships" xmlns:p="http://schemas.openxmlformats.org/presentationml/2006/main">
  <p:tag name="GENSWF_SLIDE_UID" val="{48F095C4-71C0-4C1A-8152-946912372667}:383"/>
</p:tagLst>
</file>

<file path=ppt/tags/tag4.xml><?xml version="1.0" encoding="utf-8"?>
<p:tagLst xmlns:a="http://schemas.openxmlformats.org/drawingml/2006/main" xmlns:r="http://schemas.openxmlformats.org/officeDocument/2006/relationships" xmlns:p="http://schemas.openxmlformats.org/presentationml/2006/main">
  <p:tag name="GENSWF_SLIDE_UID" val="{9D341E54-5E12-4E62-8648-7CD388034049}:257"/>
</p:tagLst>
</file>

<file path=ppt/tags/tag5.xml><?xml version="1.0" encoding="utf-8"?>
<p:tagLst xmlns:a="http://schemas.openxmlformats.org/drawingml/2006/main" xmlns:r="http://schemas.openxmlformats.org/officeDocument/2006/relationships" xmlns:p="http://schemas.openxmlformats.org/presentationml/2006/main">
  <p:tag name="GENSWF_SLIDE_UID" val="{97667F49-4A06-4CCD-8D62-CD44C3DCC2A7}:345"/>
</p:tagLst>
</file>

<file path=ppt/tags/tag6.xml><?xml version="1.0" encoding="utf-8"?>
<p:tagLst xmlns:a="http://schemas.openxmlformats.org/drawingml/2006/main" xmlns:r="http://schemas.openxmlformats.org/officeDocument/2006/relationships" xmlns:p="http://schemas.openxmlformats.org/presentationml/2006/main">
  <p:tag name="GENSWF_SLIDE_UID" val="{CA7DEBE3-02C4-46E4-A1D2-8F1C74634AE8}:365"/>
</p:tagLst>
</file>

<file path=ppt/tags/tag7.xml><?xml version="1.0" encoding="utf-8"?>
<p:tagLst xmlns:a="http://schemas.openxmlformats.org/drawingml/2006/main" xmlns:r="http://schemas.openxmlformats.org/officeDocument/2006/relationships" xmlns:p="http://schemas.openxmlformats.org/presentationml/2006/main">
  <p:tag name="GENSWF_SLIDE_UID" val="{30A8947D-1404-4345-83C6-9A9AFE340E3D}:366"/>
</p:tagLst>
</file>

<file path=ppt/tags/tag8.xml><?xml version="1.0" encoding="utf-8"?>
<p:tagLst xmlns:a="http://schemas.openxmlformats.org/drawingml/2006/main" xmlns:r="http://schemas.openxmlformats.org/officeDocument/2006/relationships" xmlns:p="http://schemas.openxmlformats.org/presentationml/2006/main">
  <p:tag name="GENSWF_SLIDE_UID" val="{CFE2496F-FDF1-4854-A3A8-AA54623D2CA7}:326"/>
</p:tagLst>
</file>

<file path=ppt/tags/tag9.xml><?xml version="1.0" encoding="utf-8"?>
<p:tagLst xmlns:a="http://schemas.openxmlformats.org/drawingml/2006/main" xmlns:r="http://schemas.openxmlformats.org/officeDocument/2006/relationships" xmlns:p="http://schemas.openxmlformats.org/presentationml/2006/main">
  <p:tag name="GENSWF_SLIDE_UID" val="{010A3255-C9B5-42FF-AFF9-B04942F98D60}:3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1228</TotalTime>
  <Words>1960</Words>
  <Application>Microsoft Office PowerPoint</Application>
  <PresentationFormat>Widescreen</PresentationFormat>
  <Paragraphs>143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CD</dc:title>
  <dc:creator>DELL</dc:creator>
  <cp:lastModifiedBy>Administrator</cp:lastModifiedBy>
  <cp:revision>129</cp:revision>
  <dcterms:created xsi:type="dcterms:W3CDTF">2023-06-21T22:05:51Z</dcterms:created>
  <dcterms:modified xsi:type="dcterms:W3CDTF">2026-02-25T01:12:45Z</dcterms:modified>
</cp:coreProperties>
</file>