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374" r:id="rId4"/>
    <p:sldId id="375" r:id="rId5"/>
    <p:sldId id="377" r:id="rId6"/>
    <p:sldId id="376" r:id="rId7"/>
    <p:sldId id="368" r:id="rId8"/>
    <p:sldId id="378" r:id="rId9"/>
    <p:sldId id="379" r:id="rId10"/>
    <p:sldId id="380" r:id="rId11"/>
    <p:sldId id="384" r:id="rId12"/>
    <p:sldId id="381" r:id="rId13"/>
    <p:sldId id="382" r:id="rId14"/>
    <p:sldId id="383" r:id="rId15"/>
    <p:sldId id="385" r:id="rId16"/>
    <p:sldId id="386" r:id="rId17"/>
    <p:sldId id="387" r:id="rId18"/>
    <p:sldId id="389" r:id="rId19"/>
    <p:sldId id="390" r:id="rId20"/>
    <p:sldId id="335" r:id="rId21"/>
    <p:sldId id="276" r:id="rId22"/>
    <p:sldId id="39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69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154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9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440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8602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046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371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28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5492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947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112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2/27/2026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17621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6687"/>
            <a:ext cx="12098215" cy="830997"/>
          </a:xfrm>
          <a:prstGeom prst="rect">
            <a:avLst/>
          </a:prstGeom>
        </p:spPr>
        <p:txBody>
          <a:bodyPr wrap="square">
            <a:spAutoFit/>
          </a:bodyPr>
          <a:lstStyle/>
          <a:p>
            <a:pPr algn="ctr"/>
            <a:r>
              <a:rPr lang="en-US" sz="2400" b="1" dirty="0" smtClean="0">
                <a:solidFill>
                  <a:srgbClr val="0000FF"/>
                </a:solidFill>
                <a:latin typeface="Times New Roman" panose="02020603050405020304" pitchFamily="18" charset="0"/>
                <a:cs typeface="Times New Roman" panose="02020603050405020304" pitchFamily="18" charset="0"/>
              </a:rPr>
              <a:t>TIẾT 28-30:</a:t>
            </a:r>
            <a:r>
              <a:rPr lang="en-US" sz="2400" b="1" dirty="0" smtClean="0">
                <a:solidFill>
                  <a:srgbClr val="FF0000"/>
                </a:solidFill>
                <a:latin typeface="Times New Roman" panose="02020603050405020304" pitchFamily="18" charset="0"/>
                <a:cs typeface="Times New Roman" panose="02020603050405020304" pitchFamily="18" charset="0"/>
              </a:rPr>
              <a:t> BÀI 11. DỤNG CỤ BẢO VỆ AN TOÀN ĐIỆN </a:t>
            </a:r>
          </a:p>
          <a:p>
            <a:pPr algn="ctr"/>
            <a:r>
              <a:rPr lang="en-US" sz="2400" b="1" dirty="0" smtClean="0">
                <a:solidFill>
                  <a:srgbClr val="FF0000"/>
                </a:solidFill>
                <a:latin typeface="Times New Roman" panose="02020603050405020304" pitchFamily="18" charset="0"/>
                <a:cs typeface="Times New Roman" panose="02020603050405020304" pitchFamily="18" charset="0"/>
              </a:rPr>
              <a:t>VÀ CÁCH SƠ CỨU NGƯỜI BỊ TAI NẠN ĐIỆN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281354" y="1327016"/>
            <a:ext cx="5890845" cy="5328759"/>
          </a:xfrm>
          <a:prstGeom prst="rect">
            <a:avLst/>
          </a:prstGeom>
        </p:spPr>
      </p:pic>
      <p:pic>
        <p:nvPicPr>
          <p:cNvPr id="5" name="Picture 4"/>
          <p:cNvPicPr>
            <a:picLocks noChangeAspect="1"/>
          </p:cNvPicPr>
          <p:nvPr/>
        </p:nvPicPr>
        <p:blipFill>
          <a:blip r:embed="rId4"/>
          <a:stretch>
            <a:fillRect/>
          </a:stretch>
        </p:blipFill>
        <p:spPr>
          <a:xfrm>
            <a:off x="6415452" y="1327016"/>
            <a:ext cx="5518642" cy="535689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46947" y="1089074"/>
            <a:ext cx="11582400" cy="5324535"/>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điện</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điện</a:t>
            </a:r>
            <a:r>
              <a:rPr lang="en-US" sz="2800" b="1" dirty="0" smtClean="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thử</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điện</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11.3- tr62/</a:t>
            </a:r>
            <a:r>
              <a:rPr lang="en-US" sz="2800" b="1" dirty="0" err="1" smtClean="0">
                <a:solidFill>
                  <a:srgbClr val="FF0000"/>
                </a:solidFill>
                <a:latin typeface="Times New Roman" panose="02020603050405020304" pitchFamily="18" charset="0"/>
                <a:cs typeface="Times New Roman" panose="02020603050405020304" pitchFamily="18" charset="0"/>
              </a:rPr>
              <a:t>sgk</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marL="514350" indent="-514350">
              <a:buAutoNum type="alphaLcPeriod"/>
            </a:pPr>
            <a:r>
              <a:rPr lang="en-US" sz="2800" b="1" dirty="0" err="1" smtClean="0">
                <a:latin typeface="Times New Roman" panose="02020603050405020304" pitchFamily="18" charset="0"/>
                <a:cs typeface="Times New Roman" panose="02020603050405020304" pitchFamily="18" charset="0"/>
              </a:rPr>
              <a:t>Cấu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tạo</a:t>
            </a:r>
            <a:r>
              <a:rPr lang="en-US" sz="2800" b="1"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Kẹp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xo; 7.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endParaRPr lang="en-US" sz="2800"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b. </a:t>
            </a:r>
            <a:r>
              <a:rPr lang="en-US" sz="2800" b="1" dirty="0" err="1" smtClean="0">
                <a:latin typeface="Times New Roman" panose="02020603050405020304" pitchFamily="18" charset="0"/>
                <a:cs typeface="Times New Roman" panose="02020603050405020304" pitchFamily="18" charset="0"/>
              </a:rPr>
              <a:t>Công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dụng</a:t>
            </a:r>
            <a:r>
              <a:rPr lang="en-US" sz="2800" b="1" dirty="0" smtClean="0">
                <a:latin typeface="Times New Roman" panose="02020603050405020304" pitchFamily="18" charset="0"/>
                <a:cs typeface="Times New Roman" panose="02020603050405020304" pitchFamily="18" charset="0"/>
              </a:rPr>
              <a:t>: </a:t>
            </a:r>
          </a:p>
          <a:p>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Bút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a:t>
            </a:r>
            <a:r>
              <a:rPr lang="en-US" sz="2800" dirty="0">
                <a:latin typeface="Times New Roman" panose="02020603050405020304" pitchFamily="18" charset="0"/>
                <a:cs typeface="Times New Roman" panose="02020603050405020304" pitchFamily="18" charset="0"/>
              </a:rPr>
              <a:t> ổ </a:t>
            </a:r>
            <a:r>
              <a:rPr lang="en-US" sz="2800" dirty="0" err="1">
                <a:latin typeface="Times New Roman" panose="02020603050405020304" pitchFamily="18" charset="0"/>
                <a:cs typeface="Times New Roman" panose="02020603050405020304" pitchFamily="18" charset="0"/>
              </a:rPr>
              <a:t>cắm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c. </a:t>
            </a:r>
            <a:r>
              <a:rPr lang="en-US" sz="2800" b="1" dirty="0" err="1" smtClean="0">
                <a:latin typeface="Times New Roman" panose="02020603050405020304" pitchFamily="18" charset="0"/>
                <a:cs typeface="Times New Roman" panose="02020603050405020304" pitchFamily="18" charset="0"/>
              </a:rPr>
              <a:t>Nguyên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p>
          <a:p>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84295" y="144523"/>
            <a:ext cx="12107705" cy="1012024"/>
          </a:xfrm>
          <a:prstGeom prst="rect">
            <a:avLst/>
          </a:prstGeom>
        </p:spPr>
      </p:pic>
    </p:spTree>
    <p:extLst>
      <p:ext uri="{BB962C8B-B14F-4D97-AF65-F5344CB8AC3E}">
        <p14:creationId xmlns:p14="http://schemas.microsoft.com/office/powerpoint/2010/main" val="14082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31663" y="1573681"/>
            <a:ext cx="2789853" cy="2043404"/>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Tách nạn nhân ra khỏi nguồn điện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4001032" y="1573681"/>
            <a:ext cx="2789853" cy="2043404"/>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Sơ cứu nạn nhân</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7570402" y="1573681"/>
            <a:ext cx="3122726" cy="2043404"/>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Đưa nạn nhân đến cơ sở y tế gần nhất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8" name="Straight Arrow Connector 7"/>
          <p:cNvCxnSpPr/>
          <p:nvPr/>
        </p:nvCxnSpPr>
        <p:spPr>
          <a:xfrm>
            <a:off x="3221516" y="2755232"/>
            <a:ext cx="779516"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90885" y="2595383"/>
            <a:ext cx="779516" cy="0"/>
          </a:xfrm>
          <a:prstGeom prst="straightConnector1">
            <a:avLst/>
          </a:prstGeom>
          <a:ln w="603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70221" y="4177122"/>
            <a:ext cx="6533147"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11.5. Các bước sơ cứu người bị tai nạn điện</a:t>
            </a:r>
            <a:endParaRPr lang="en-US" sz="2400" i="1">
              <a:latin typeface="Times New Roman" panose="02020603050405020304" pitchFamily="18" charset="0"/>
              <a:cs typeface="Times New Roman" panose="02020603050405020304" pitchFamily="18" charset="0"/>
            </a:endParaRPr>
          </a:p>
        </p:txBody>
      </p:sp>
      <p:sp>
        <p:nvSpPr>
          <p:cNvPr id="2" name="Rectangle 1"/>
          <p:cNvSpPr/>
          <p:nvPr/>
        </p:nvSpPr>
        <p:spPr>
          <a:xfrm>
            <a:off x="317201" y="354905"/>
            <a:ext cx="5380214" cy="738664"/>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tai </a:t>
            </a:r>
            <a:r>
              <a:rPr lang="en-US" sz="2800" b="1" dirty="0" err="1">
                <a:latin typeface="Times New Roman" panose="02020603050405020304" pitchFamily="18" charset="0"/>
                <a:cs typeface="Times New Roman" panose="02020603050405020304" pitchFamily="18" charset="0"/>
              </a:rPr>
              <a:t>nạn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0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6" y="130828"/>
            <a:ext cx="6708709" cy="6278642"/>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a:t>
            </a:r>
            <a:r>
              <a:rPr lang="vi-VN" sz="2400" b="1" smtClean="0">
                <a:latin typeface="Times New Roman" panose="02020603050405020304" pitchFamily="18" charset="0"/>
                <a:cs typeface="Times New Roman" panose="02020603050405020304" pitchFamily="18" charset="0"/>
              </a:rPr>
              <a:t>Hãy </a:t>
            </a:r>
            <a:r>
              <a:rPr lang="vi-VN" sz="2400" b="1">
                <a:latin typeface="Times New Roman" panose="02020603050405020304" pitchFamily="18" charset="0"/>
                <a:cs typeface="Times New Roman" panose="02020603050405020304" pitchFamily="18" charset="0"/>
              </a:rPr>
              <a:t>kể tên các dụng cụ an toàn điện được sử dụng trong Hình 11.6 để tách nạn nhân ra khỏi nguồn điện</a:t>
            </a:r>
            <a:r>
              <a:rPr lang="vi-VN" sz="2400" b="1" smtClean="0">
                <a:latin typeface="Times New Roman" panose="02020603050405020304" pitchFamily="18" charset="0"/>
                <a:cs typeface="Times New Roman" panose="02020603050405020304" pitchFamily="18" charset="0"/>
              </a:rPr>
              <a:t>.</a:t>
            </a:r>
            <a:endParaRPr lang="en-US" sz="2400" b="1" smtClean="0">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2. Hãy xác định thứ tự các thao tác để tách nạn nhân ra khỏi nguồn điện sao cho hợp lí và an toàn dựa vào các gợi ý dưới đây:</a:t>
            </a:r>
          </a:p>
          <a:p>
            <a:r>
              <a:rPr lang="en-US" sz="2400" b="1">
                <a:latin typeface="Times New Roman" panose="02020603050405020304" pitchFamily="18" charset="0"/>
                <a:cs typeface="Times New Roman" panose="02020603050405020304" pitchFamily="18" charset="0"/>
              </a:rPr>
              <a:t>- Tìm các dụng cụ, đồ dùng có thể dùng để tách nạn nhân một cách an toàn.</a:t>
            </a:r>
          </a:p>
          <a:p>
            <a:r>
              <a:rPr lang="en-US" sz="2400" b="1">
                <a:latin typeface="Times New Roman" panose="02020603050405020304" pitchFamily="18" charset="0"/>
                <a:cs typeface="Times New Roman" panose="02020603050405020304" pitchFamily="18" charset="0"/>
              </a:rPr>
              <a:t>- Tách nạn nhân ra khỏi nguồn điện.</a:t>
            </a:r>
          </a:p>
          <a:p>
            <a:r>
              <a:rPr lang="en-US" sz="2400" b="1">
                <a:latin typeface="Times New Roman" panose="02020603050405020304" pitchFamily="18" charset="0"/>
                <a:cs typeface="Times New Roman" panose="02020603050405020304" pitchFamily="18" charset="0"/>
              </a:rPr>
              <a:t>- Quan sát đường điện dẫn đến chỗ có tai nạn để tìm cầu dao, cầu chì, công tắc, aptomat,...</a:t>
            </a:r>
          </a:p>
          <a:p>
            <a:r>
              <a:rPr lang="en-US" sz="2400" b="1">
                <a:latin typeface="Times New Roman" panose="02020603050405020304" pitchFamily="18" charset="0"/>
                <a:cs typeface="Times New Roman" panose="02020603050405020304" pitchFamily="18" charset="0"/>
              </a:rPr>
              <a:t>3. Hãy chọn cách xử lí phù hợp cho từng tình huống sau đây:</a:t>
            </a:r>
          </a:p>
          <a:p>
            <a:r>
              <a:rPr lang="en-US" sz="2400" b="1">
                <a:latin typeface="Times New Roman" panose="02020603050405020304" pitchFamily="18" charset="0"/>
                <a:cs typeface="Times New Roman" panose="02020603050405020304" pitchFamily="18" charset="0"/>
              </a:rPr>
              <a:t>- Nạn nhân chạm vào dây điện bị hở cách điện.</a:t>
            </a:r>
          </a:p>
          <a:p>
            <a:r>
              <a:rPr lang="en-US" sz="2400" b="1">
                <a:latin typeface="Times New Roman" panose="02020603050405020304" pitchFamily="18" charset="0"/>
                <a:cs typeface="Times New Roman" panose="02020603050405020304" pitchFamily="18" charset="0"/>
              </a:rPr>
              <a:t>- Nạn nhân chạm vào dây điện bị đứt ở ngoài đường.</a:t>
            </a:r>
          </a:p>
          <a:p>
            <a:pPr marL="342900" indent="-342900">
              <a:buAutoNum type="arabicPeriod"/>
            </a:pPr>
            <a:endParaRPr lang="vi-VN"/>
          </a:p>
        </p:txBody>
      </p:sp>
      <p:pic>
        <p:nvPicPr>
          <p:cNvPr id="5" name="Picture 4"/>
          <p:cNvPicPr>
            <a:picLocks noChangeAspect="1"/>
          </p:cNvPicPr>
          <p:nvPr/>
        </p:nvPicPr>
        <p:blipFill>
          <a:blip r:embed="rId2"/>
          <a:stretch>
            <a:fillRect/>
          </a:stretch>
        </p:blipFill>
        <p:spPr>
          <a:xfrm>
            <a:off x="6730361" y="200440"/>
            <a:ext cx="5287467" cy="6368311"/>
          </a:xfrm>
          <a:prstGeom prst="rect">
            <a:avLst/>
          </a:prstGeom>
        </p:spPr>
      </p:pic>
    </p:spTree>
    <p:extLst>
      <p:ext uri="{BB962C8B-B14F-4D97-AF65-F5344CB8AC3E}">
        <p14:creationId xmlns:p14="http://schemas.microsoft.com/office/powerpoint/2010/main" val="218869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936" y="130828"/>
            <a:ext cx="7315199" cy="3785652"/>
          </a:xfrm>
          <a:prstGeom prst="rect">
            <a:avLst/>
          </a:prstGeom>
        </p:spPr>
        <p:txBody>
          <a:bodyPr wrap="square">
            <a:spAutoFit/>
          </a:bodyPr>
          <a:lstStyle/>
          <a:p>
            <a:r>
              <a:rPr lang="en-US" sz="2000" b="1" smtClean="0">
                <a:latin typeface="Times New Roman" panose="02020603050405020304" pitchFamily="18" charset="0"/>
                <a:cs typeface="Times New Roman" panose="02020603050405020304" pitchFamily="18" charset="0"/>
              </a:rPr>
              <a:t>1.</a:t>
            </a:r>
            <a:r>
              <a:rPr lang="vi-VN" sz="2000" b="1" smtClean="0">
                <a:latin typeface="Times New Roman" panose="02020603050405020304" pitchFamily="18" charset="0"/>
                <a:cs typeface="Times New Roman" panose="02020603050405020304" pitchFamily="18" charset="0"/>
              </a:rPr>
              <a:t>Hãy </a:t>
            </a:r>
            <a:r>
              <a:rPr lang="vi-VN" sz="2000" b="1">
                <a:latin typeface="Times New Roman" panose="02020603050405020304" pitchFamily="18" charset="0"/>
                <a:cs typeface="Times New Roman" panose="02020603050405020304" pitchFamily="18" charset="0"/>
              </a:rPr>
              <a:t>kể tên các dụng cụ an toàn điện được sử dụng trong Hình 11.6 để tách nạn nhân ra khỏi nguồn điện</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2. Hãy xác định thứ tự các thao tác để tách nạn nhân ra khỏi nguồn điện sao cho hợp lí và an toàn dựa vào các gợi ý dưới đây:</a:t>
            </a:r>
          </a:p>
          <a:p>
            <a:r>
              <a:rPr lang="en-US" sz="2000" b="1">
                <a:latin typeface="Times New Roman" panose="02020603050405020304" pitchFamily="18" charset="0"/>
                <a:cs typeface="Times New Roman" panose="02020603050405020304" pitchFamily="18" charset="0"/>
              </a:rPr>
              <a:t>- Tìm các dụng cụ, đồ dùng có thể dùng để tách nạn nhân một cách an toàn.</a:t>
            </a:r>
          </a:p>
          <a:p>
            <a:r>
              <a:rPr lang="en-US" sz="2000" b="1">
                <a:latin typeface="Times New Roman" panose="02020603050405020304" pitchFamily="18" charset="0"/>
                <a:cs typeface="Times New Roman" panose="02020603050405020304" pitchFamily="18" charset="0"/>
              </a:rPr>
              <a:t>- Tách nạn nhân ra khỏi nguồn điện.</a:t>
            </a:r>
          </a:p>
          <a:p>
            <a:r>
              <a:rPr lang="en-US" sz="2000" b="1">
                <a:latin typeface="Times New Roman" panose="02020603050405020304" pitchFamily="18" charset="0"/>
                <a:cs typeface="Times New Roman" panose="02020603050405020304" pitchFamily="18" charset="0"/>
              </a:rPr>
              <a:t>- Quan sát đường điện dẫn đến chỗ có tai nạn để tìm cầu dao, cầu chì, công tắc, aptomat,...</a:t>
            </a:r>
          </a:p>
          <a:p>
            <a:r>
              <a:rPr lang="en-US" sz="2000" b="1">
                <a:latin typeface="Times New Roman" panose="02020603050405020304" pitchFamily="18" charset="0"/>
                <a:cs typeface="Times New Roman" panose="02020603050405020304" pitchFamily="18" charset="0"/>
              </a:rPr>
              <a:t>3. Hãy chọn cách xử lí phù hợp cho từng tình huống sau đây:</a:t>
            </a:r>
          </a:p>
          <a:p>
            <a:r>
              <a:rPr lang="en-US" sz="2000" b="1">
                <a:latin typeface="Times New Roman" panose="02020603050405020304" pitchFamily="18" charset="0"/>
                <a:cs typeface="Times New Roman" panose="02020603050405020304" pitchFamily="18" charset="0"/>
              </a:rPr>
              <a:t>- Nạn nhân chạm vào dây điện bị hở cách điện.</a:t>
            </a:r>
          </a:p>
          <a:p>
            <a:r>
              <a:rPr lang="en-US" sz="2000" b="1">
                <a:latin typeface="Times New Roman" panose="02020603050405020304" pitchFamily="18" charset="0"/>
                <a:cs typeface="Times New Roman" panose="02020603050405020304" pitchFamily="18" charset="0"/>
              </a:rPr>
              <a:t>- Nạn nhân chạm vào dây điện bị đứt ở ngoài đường</a:t>
            </a:r>
            <a:r>
              <a:rPr lang="en-US" sz="2000" b="1" smtClean="0">
                <a:latin typeface="Times New Roman" panose="02020603050405020304" pitchFamily="18" charset="0"/>
                <a:cs typeface="Times New Roman" panose="02020603050405020304" pitchFamily="18" charset="0"/>
              </a:rPr>
              <a:t>.</a:t>
            </a:r>
            <a:endParaRPr lang="en-US" sz="20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539135" y="200440"/>
            <a:ext cx="4478693" cy="3849045"/>
          </a:xfrm>
          <a:prstGeom prst="rect">
            <a:avLst/>
          </a:prstGeom>
        </p:spPr>
      </p:pic>
      <p:sp>
        <p:nvSpPr>
          <p:cNvPr id="2" name="Rectangle 1"/>
          <p:cNvSpPr/>
          <p:nvPr/>
        </p:nvSpPr>
        <p:spPr>
          <a:xfrm>
            <a:off x="223936" y="4128653"/>
            <a:ext cx="10739533" cy="2585323"/>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1. Sử dụng ván gỗ để đứng (cách điện với mặt đường) và que gỗ đẩy dây điện ra xa để tách nạn nhân ra khỏi nguồn điện.</a:t>
            </a:r>
          </a:p>
          <a:p>
            <a:r>
              <a:rPr lang="vi-VN">
                <a:solidFill>
                  <a:srgbClr val="FF0000"/>
                </a:solidFill>
                <a:latin typeface="Times New Roman" panose="02020603050405020304" pitchFamily="18" charset="0"/>
                <a:cs typeface="Times New Roman" panose="02020603050405020304" pitchFamily="18" charset="0"/>
              </a:rPr>
              <a:t>2. - </a:t>
            </a:r>
            <a:r>
              <a:rPr lang="en-US" smtClean="0">
                <a:solidFill>
                  <a:srgbClr val="FF0000"/>
                </a:solidFill>
                <a:latin typeface="Times New Roman" panose="02020603050405020304" pitchFamily="18" charset="0"/>
                <a:cs typeface="Times New Roman" panose="02020603050405020304" pitchFamily="18" charset="0"/>
              </a:rPr>
              <a:t> </a:t>
            </a:r>
            <a:r>
              <a:rPr lang="vi-VN" smtClean="0">
                <a:solidFill>
                  <a:srgbClr val="FF0000"/>
                </a:solidFill>
                <a:latin typeface="Times New Roman" panose="02020603050405020304" pitchFamily="18" charset="0"/>
                <a:cs typeface="Times New Roman" panose="02020603050405020304" pitchFamily="18" charset="0"/>
              </a:rPr>
              <a:t>Quan </a:t>
            </a:r>
            <a:r>
              <a:rPr lang="vi-VN">
                <a:solidFill>
                  <a:srgbClr val="FF0000"/>
                </a:solidFill>
                <a:latin typeface="Times New Roman" panose="02020603050405020304" pitchFamily="18" charset="0"/>
                <a:cs typeface="Times New Roman" panose="02020603050405020304" pitchFamily="18" charset="0"/>
              </a:rPr>
              <a:t>sát đường điện dẫn đến chỗ có tai nạn để tìm cầu dao, cầu chì, công tắc, aptomat,...</a:t>
            </a:r>
          </a:p>
          <a:p>
            <a:r>
              <a:rPr lang="vi-VN">
                <a:solidFill>
                  <a:srgbClr val="FF0000"/>
                </a:solidFill>
                <a:latin typeface="Times New Roman" panose="02020603050405020304" pitchFamily="18" charset="0"/>
                <a:cs typeface="Times New Roman" panose="02020603050405020304" pitchFamily="18" charset="0"/>
              </a:rPr>
              <a:t>- Tìm các dụng cụ, đồ dùng có thể dùng để tách nạn nhân một cách an toàn.</a:t>
            </a:r>
          </a:p>
          <a:p>
            <a:r>
              <a:rPr lang="vi-VN">
                <a:solidFill>
                  <a:srgbClr val="FF0000"/>
                </a:solidFill>
                <a:latin typeface="Times New Roman" panose="02020603050405020304" pitchFamily="18" charset="0"/>
                <a:cs typeface="Times New Roman" panose="02020603050405020304" pitchFamily="18" charset="0"/>
              </a:rPr>
              <a:t>- Tách nạn nhân ra khỏi nguồn điện.</a:t>
            </a:r>
          </a:p>
          <a:p>
            <a:r>
              <a:rPr lang="vi-VN">
                <a:solidFill>
                  <a:srgbClr val="FF0000"/>
                </a:solidFill>
                <a:latin typeface="Times New Roman" panose="02020603050405020304" pitchFamily="18" charset="0"/>
                <a:cs typeface="Times New Roman" panose="02020603050405020304" pitchFamily="18" charset="0"/>
              </a:rPr>
              <a:t>3. - Nạn nhân chạm vào dây điện bị hở cách điện: Ngắt nguồn điện (cầu dao điện, aptomat hoặc rút phích cắm điện...).</a:t>
            </a:r>
          </a:p>
          <a:p>
            <a:r>
              <a:rPr lang="vi-VN">
                <a:solidFill>
                  <a:srgbClr val="FF0000"/>
                </a:solidFill>
                <a:latin typeface="Times New Roman" panose="02020603050405020304" pitchFamily="18" charset="0"/>
                <a:cs typeface="Times New Roman" panose="02020603050405020304" pitchFamily="18" charset="0"/>
              </a:rPr>
              <a:t>- Nạn nhân chạm vào dây điện bị đứt ở ngoài đường: Dùng vật cách điện như thanh gỗ, thanh tre khô, thanh nhựa, ... để gạt dây điện ra khỏi nạn nhân.</a:t>
            </a:r>
          </a:p>
        </p:txBody>
      </p:sp>
    </p:spTree>
    <p:extLst>
      <p:ext uri="{BB962C8B-B14F-4D97-AF65-F5344CB8AC3E}">
        <p14:creationId xmlns:p14="http://schemas.microsoft.com/office/powerpoint/2010/main" val="25145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548584" y="920262"/>
            <a:ext cx="11582400" cy="3246530"/>
          </a:xfrm>
          <a:prstGeom prst="rect">
            <a:avLst/>
          </a:prstGeom>
          <a:solidFill>
            <a:schemeClr val="accent4">
              <a:lumMod val="20000"/>
              <a:lumOff val="80000"/>
            </a:schemeClr>
          </a:solidFill>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II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Cứu</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tai </a:t>
            </a:r>
            <a:r>
              <a:rPr lang="en-US" sz="2800" b="1" dirty="0" err="1">
                <a:latin typeface="Times New Roman" panose="02020603050405020304" pitchFamily="18" charset="0"/>
                <a:cs typeface="Times New Roman" panose="02020603050405020304" pitchFamily="18" charset="0"/>
              </a:rPr>
              <a:t>nạn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Tách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nạn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aptomát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84295" y="144523"/>
            <a:ext cx="12107705" cy="1012024"/>
          </a:xfrm>
          <a:prstGeom prst="rect">
            <a:avLst/>
          </a:prstGeom>
        </p:spPr>
      </p:pic>
    </p:spTree>
    <p:extLst>
      <p:ext uri="{BB962C8B-B14F-4D97-AF65-F5344CB8AC3E}">
        <p14:creationId xmlns:p14="http://schemas.microsoft.com/office/powerpoint/2010/main" val="9498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990" y="193920"/>
            <a:ext cx="946484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Hãy chọn cách xử lí phù hợp cho từng tình huống sau đây:</a:t>
            </a:r>
          </a:p>
          <a:p>
            <a:r>
              <a:rPr lang="vi-VN" sz="2800" b="1">
                <a:latin typeface="Times New Roman" panose="02020603050405020304" pitchFamily="18" charset="0"/>
                <a:cs typeface="Times New Roman" panose="02020603050405020304" pitchFamily="18" charset="0"/>
              </a:rPr>
              <a:t>- Nạn nhân chạm vào dây điện bị hở cách điện.</a:t>
            </a:r>
          </a:p>
          <a:p>
            <a:r>
              <a:rPr lang="vi-VN" sz="2800" b="1">
                <a:latin typeface="Times New Roman" panose="02020603050405020304" pitchFamily="18" charset="0"/>
                <a:cs typeface="Times New Roman" panose="02020603050405020304" pitchFamily="18" charset="0"/>
              </a:rPr>
              <a:t>- Nạn nhân chạm vào dây điện bị đứt ở ngoài đường.</a:t>
            </a:r>
          </a:p>
        </p:txBody>
      </p:sp>
    </p:spTree>
    <p:extLst>
      <p:ext uri="{BB962C8B-B14F-4D97-AF65-F5344CB8AC3E}">
        <p14:creationId xmlns:p14="http://schemas.microsoft.com/office/powerpoint/2010/main" val="178349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6990" y="193920"/>
            <a:ext cx="946484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3. Hãy chọn cách xử lí phù hợp cho từng tình huống sau đây:</a:t>
            </a:r>
          </a:p>
          <a:p>
            <a:r>
              <a:rPr lang="vi-VN" sz="2800" b="1">
                <a:latin typeface="Times New Roman" panose="02020603050405020304" pitchFamily="18" charset="0"/>
                <a:cs typeface="Times New Roman" panose="02020603050405020304" pitchFamily="18" charset="0"/>
              </a:rPr>
              <a:t>- Nạn nhân chạm vào dây điện bị hở cách điện.</a:t>
            </a:r>
          </a:p>
          <a:p>
            <a:r>
              <a:rPr lang="vi-VN" sz="2800" b="1">
                <a:latin typeface="Times New Roman" panose="02020603050405020304" pitchFamily="18" charset="0"/>
                <a:cs typeface="Times New Roman" panose="02020603050405020304" pitchFamily="18" charset="0"/>
              </a:rPr>
              <a:t>- Nạn nhân chạm vào dây điện bị đứt ở ngoài đường.</a:t>
            </a:r>
          </a:p>
        </p:txBody>
      </p:sp>
      <p:sp>
        <p:nvSpPr>
          <p:cNvPr id="2" name="Rectangle 1"/>
          <p:cNvSpPr/>
          <p:nvPr/>
        </p:nvSpPr>
        <p:spPr>
          <a:xfrm>
            <a:off x="267476" y="2131960"/>
            <a:ext cx="10789299"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 Nạn nhân chạm vào dây điện bị hở cách điện: Ngắt nguồn điện (cầu dao điện, aptomat hoặc rút phích cắm điện...).</a:t>
            </a:r>
          </a:p>
          <a:p>
            <a:r>
              <a:rPr lang="vi-VN" sz="2800">
                <a:solidFill>
                  <a:srgbClr val="FF0000"/>
                </a:solidFill>
                <a:latin typeface="Times New Roman" panose="02020603050405020304" pitchFamily="18" charset="0"/>
                <a:cs typeface="Times New Roman" panose="02020603050405020304" pitchFamily="18" charset="0"/>
              </a:rPr>
              <a:t>- Nạn nhân chạm vào dây điện bị đứt ở ngoài đường: Dùng vật cách điện như thanh gỗ, thanh tre khô, thanh nhựa, ... để gạt dây điện ra khỏi nạn nhân.</a:t>
            </a:r>
          </a:p>
        </p:txBody>
      </p:sp>
    </p:spTree>
    <p:extLst>
      <p:ext uri="{BB962C8B-B14F-4D97-AF65-F5344CB8AC3E}">
        <p14:creationId xmlns:p14="http://schemas.microsoft.com/office/powerpoint/2010/main" val="6908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8" y="185353"/>
            <a:ext cx="11731690"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4. Dựa vào Hình 11.7, em hãy nêu cách sơ cứu nạn nhân bị điện giật.</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76808" y="900431"/>
            <a:ext cx="11367795" cy="5537691"/>
          </a:xfrm>
          <a:prstGeom prst="rect">
            <a:avLst/>
          </a:prstGeom>
        </p:spPr>
      </p:pic>
    </p:spTree>
    <p:extLst>
      <p:ext uri="{BB962C8B-B14F-4D97-AF65-F5344CB8AC3E}">
        <p14:creationId xmlns:p14="http://schemas.microsoft.com/office/powerpoint/2010/main" val="158451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46947" y="576152"/>
            <a:ext cx="11582400" cy="6281848"/>
          </a:xfrm>
          <a:prstGeom prst="rect">
            <a:avLst/>
          </a:prstGeom>
          <a:solidFill>
            <a:schemeClr val="accent4">
              <a:lumMod val="20000"/>
              <a:lumOff val="80000"/>
            </a:schemeClr>
          </a:solidFill>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Sơ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cứu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miệng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phổi</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ngạt</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y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p>
          <a:p>
            <a:pPr>
              <a:lnSpc>
                <a:spcPct val="150000"/>
              </a:lnSpc>
            </a:pPr>
            <a:r>
              <a:rPr lang="en-US" dirty="0"/>
              <a:t> </a:t>
            </a:r>
          </a:p>
        </p:txBody>
      </p:sp>
      <p:pic>
        <p:nvPicPr>
          <p:cNvPr id="2" name="Picture 1"/>
          <p:cNvPicPr>
            <a:picLocks noChangeAspect="1"/>
          </p:cNvPicPr>
          <p:nvPr/>
        </p:nvPicPr>
        <p:blipFill>
          <a:blip r:embed="rId3"/>
          <a:stretch>
            <a:fillRect/>
          </a:stretch>
        </p:blipFill>
        <p:spPr>
          <a:xfrm>
            <a:off x="84295" y="77050"/>
            <a:ext cx="12107705" cy="1012024"/>
          </a:xfrm>
          <a:prstGeom prst="rect">
            <a:avLst/>
          </a:prstGeom>
        </p:spPr>
      </p:pic>
    </p:spTree>
    <p:extLst>
      <p:ext uri="{BB962C8B-B14F-4D97-AF65-F5344CB8AC3E}">
        <p14:creationId xmlns:p14="http://schemas.microsoft.com/office/powerpoint/2010/main" val="19063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523768"/>
          </a:xfrm>
          <a:prstGeom prst="rect">
            <a:avLst/>
          </a:prstGeom>
        </p:spPr>
        <p:txBody>
          <a:bodyPr wrap="square">
            <a:spAutoFit/>
          </a:bodyPr>
          <a:lstStyle/>
          <a:p>
            <a:r>
              <a:rPr lang="nl-NL" sz="2800" b="1" smtClean="0">
                <a:latin typeface="Times New Roman" panose="02020603050405020304" pitchFamily="18" charset="0"/>
                <a:cs typeface="Times New Roman" panose="02020603050405020304" pitchFamily="18" charset="0"/>
              </a:rPr>
              <a:t>THỰC HÀNH. SỬ DỤNG BÚT THỬ ĐIỆN</a:t>
            </a:r>
          </a:p>
          <a:p>
            <a:r>
              <a:rPr lang="en-US" sz="2800">
                <a:latin typeface="Times New Roman" panose="02020603050405020304" pitchFamily="18" charset="0"/>
                <a:cs typeface="Times New Roman" panose="02020603050405020304" pitchFamily="18" charset="0"/>
              </a:rPr>
              <a:t>- Chuẩn bị: Bút thử điện, ổ cắm điện.</a:t>
            </a:r>
          </a:p>
          <a:p>
            <a:r>
              <a:rPr lang="en-US" sz="2800">
                <a:latin typeface="Times New Roman" panose="02020603050405020304" pitchFamily="18" charset="0"/>
                <a:cs typeface="Times New Roman" panose="02020603050405020304" pitchFamily="18" charset="0"/>
              </a:rPr>
              <a:t>- Cách tiến hành</a:t>
            </a:r>
          </a:p>
          <a:p>
            <a:r>
              <a:rPr lang="en-US" sz="2800">
                <a:latin typeface="Times New Roman" panose="02020603050405020304" pitchFamily="18" charset="0"/>
                <a:cs typeface="Times New Roman" panose="02020603050405020304" pitchFamily="18" charset="0"/>
              </a:rPr>
              <a:t>- Để tay vào kẹp kim loại và chạm đầu  bút thử điện vào chỗ cần thử của ổ cắm nếu đèn báo sáng thì chỗ đó có điện.</a:t>
            </a:r>
          </a:p>
          <a:p>
            <a:endParaRPr lang="en-US" b="1"/>
          </a:p>
        </p:txBody>
      </p:sp>
    </p:spTree>
    <p:extLst>
      <p:ext uri="{BB962C8B-B14F-4D97-AF65-F5344CB8AC3E}">
        <p14:creationId xmlns:p14="http://schemas.microsoft.com/office/powerpoint/2010/main" val="16630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một số dụng cụ trong gia đình có bộ phận cách điện.</a:t>
            </a:r>
          </a:p>
        </p:txBody>
      </p:sp>
      <p:sp>
        <p:nvSpPr>
          <p:cNvPr id="7" name="TextBox 6"/>
          <p:cNvSpPr txBox="1"/>
          <p:nvPr/>
        </p:nvSpPr>
        <p:spPr>
          <a:xfrm>
            <a:off x="1431314" y="6011184"/>
            <a:ext cx="499403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Một số đồ dùng có bộ phận cách điện</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7445" y="253144"/>
            <a:ext cx="6057900" cy="2595564"/>
          </a:xfrm>
          <a:prstGeom prst="rect">
            <a:avLst/>
          </a:prstGeom>
        </p:spPr>
      </p:pic>
      <p:pic>
        <p:nvPicPr>
          <p:cNvPr id="5" name="Picture 4"/>
          <p:cNvPicPr>
            <a:picLocks noChangeAspect="1"/>
          </p:cNvPicPr>
          <p:nvPr/>
        </p:nvPicPr>
        <p:blipFill>
          <a:blip r:embed="rId3"/>
          <a:stretch>
            <a:fillRect/>
          </a:stretch>
        </p:blipFill>
        <p:spPr>
          <a:xfrm>
            <a:off x="367445" y="3041373"/>
            <a:ext cx="6057900" cy="282233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2523768"/>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Thực hành sơ cứu nạn nhân bị tai nạn </a:t>
            </a:r>
            <a:r>
              <a:rPr lang="nl-NL" sz="2800" b="1" smtClean="0">
                <a:latin typeface="Times New Roman" panose="02020603050405020304" pitchFamily="18" charset="0"/>
                <a:cs typeface="Times New Roman" panose="02020603050405020304" pitchFamily="18" charset="0"/>
              </a:rPr>
              <a:t>điện</a:t>
            </a:r>
          </a:p>
          <a:p>
            <a:r>
              <a:rPr lang="en-US" sz="2800" b="1">
                <a:latin typeface="Times New Roman" panose="02020603050405020304" pitchFamily="18" charset="0"/>
                <a:cs typeface="Times New Roman" panose="02020603050405020304" pitchFamily="18" charset="0"/>
              </a:rPr>
              <a:t>I. Chuẩn bị</a:t>
            </a:r>
          </a:p>
          <a:p>
            <a:r>
              <a:rPr lang="en-US" sz="2800">
                <a:latin typeface="Times New Roman" panose="02020603050405020304" pitchFamily="18" charset="0"/>
                <a:cs typeface="Times New Roman" panose="02020603050405020304" pitchFamily="18" charset="0"/>
              </a:rPr>
              <a:t>- Dụng cụ, thiết bị: phù hợp với tình huống tai nạn điện cần đề xuất</a:t>
            </a:r>
          </a:p>
          <a:p>
            <a:r>
              <a:rPr lang="en-US" sz="2800" b="1">
                <a:latin typeface="Times New Roman" panose="02020603050405020304" pitchFamily="18" charset="0"/>
                <a:cs typeface="Times New Roman" panose="02020603050405020304" pitchFamily="18" charset="0"/>
              </a:rPr>
              <a:t>II. Nội dung và trình tự thực hành</a:t>
            </a:r>
          </a:p>
          <a:p>
            <a:r>
              <a:rPr lang="en-US" sz="2800" smtClean="0">
                <a:latin typeface="Times New Roman" panose="02020603050405020304" pitchFamily="18" charset="0"/>
                <a:cs typeface="Times New Roman" panose="02020603050405020304" pitchFamily="18" charset="0"/>
              </a:rPr>
              <a:t>Thực hành thao tác sơ cứu người tai nạn điện theo gợi ý hình 11.7</a:t>
            </a:r>
            <a:endParaRPr lang="en-US" sz="2800">
              <a:latin typeface="Times New Roman" panose="02020603050405020304" pitchFamily="18" charset="0"/>
              <a:cs typeface="Times New Roman" panose="02020603050405020304" pitchFamily="18" charset="0"/>
            </a:endParaRPr>
          </a:p>
          <a:p>
            <a:endParaRPr lang="en-US" b="1"/>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và nêu cách sử dụng một số dụng cụ bảo vệ an toàn điện mà gia đình em có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Kể tên và nêu cách sử dụng một số dụng cụ bảo vệ an toàn điện mà gia đình em có</a:t>
            </a:r>
          </a:p>
        </p:txBody>
      </p:sp>
      <p:sp>
        <p:nvSpPr>
          <p:cNvPr id="2" name="Rectangle 1"/>
          <p:cNvSpPr/>
          <p:nvPr/>
        </p:nvSpPr>
        <p:spPr>
          <a:xfrm>
            <a:off x="806597" y="1538882"/>
            <a:ext cx="10236542" cy="5262979"/>
          </a:xfrm>
          <a:prstGeom prst="rect">
            <a:avLst/>
          </a:prstGeom>
        </p:spPr>
        <p:txBody>
          <a:bodyPr wrap="square">
            <a:spAutoFit/>
          </a:bodyPr>
          <a:lstStyle/>
          <a:p>
            <a:pPr marL="457200" indent="-457200">
              <a:lnSpc>
                <a:spcPct val="150000"/>
              </a:lnSpc>
              <a:buFont typeface="Wingdings" panose="05000000000000000000" pitchFamily="2" charset="2"/>
              <a:buChar char="Ø"/>
            </a:pPr>
            <a:r>
              <a:rPr lang="en-US" sz="2800" b="1" dirty="0" smtClean="0">
                <a:solidFill>
                  <a:srgbClr val="FF0000"/>
                </a:solidFill>
                <a:latin typeface="Times New Roman" panose="02020603050405020304" pitchFamily="18" charset="0"/>
                <a:cs typeface="Times New Roman" panose="02020603050405020304" pitchFamily="18" charset="0"/>
              </a:rPr>
              <a:t>TL: </a:t>
            </a:r>
          </a:p>
          <a:p>
            <a:pPr>
              <a:lnSpc>
                <a:spcPct val="150000"/>
              </a:lnSpc>
            </a:pP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Găng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chống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hồ</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quang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Giày</a:t>
            </a:r>
            <a:r>
              <a:rPr lang="en-US" sz="2800" b="1" dirty="0">
                <a:solidFill>
                  <a:srgbClr val="0000FF"/>
                </a:solidFill>
                <a:latin typeface="Times New Roman" panose="02020603050405020304" pitchFamily="18" charset="0"/>
                <a:cs typeface="Times New Roman" panose="02020603050405020304" pitchFamily="18" charset="0"/>
              </a:rPr>
              <a:t>/</a:t>
            </a:r>
            <a:r>
              <a:rPr lang="en-US" sz="2800" b="1" dirty="0" err="1">
                <a:solidFill>
                  <a:srgbClr val="0000FF"/>
                </a:solidFill>
                <a:latin typeface="Times New Roman" panose="02020603050405020304" pitchFamily="18" charset="0"/>
                <a:cs typeface="Times New Roman" panose="02020603050405020304" pitchFamily="18" charset="0"/>
              </a:rPr>
              <a:t>ủng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cách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endParaRPr lang="en-US" sz="28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Bút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tay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kẹp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chạm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đầu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bút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chỗ</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cần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thử</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ổ </a:t>
            </a:r>
            <a:r>
              <a:rPr lang="en-US" sz="2800" b="1" dirty="0" err="1">
                <a:solidFill>
                  <a:srgbClr val="0000FF"/>
                </a:solidFill>
                <a:latin typeface="Times New Roman" panose="02020603050405020304" pitchFamily="18" charset="0"/>
                <a:cs typeface="Times New Roman" panose="02020603050405020304" pitchFamily="18" charset="0"/>
              </a:rPr>
              <a:t>cắm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Nếu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đèn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báo</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thì</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điểm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có</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điện</a:t>
            </a:r>
            <a:r>
              <a:rPr lang="en-US" sz="2800" b="1" dirty="0">
                <a:solidFill>
                  <a:srgbClr val="0000FF"/>
                </a:solidFill>
                <a:latin typeface="Times New Roman" panose="02020603050405020304" pitchFamily="18" charset="0"/>
                <a:cs typeface="Times New Roman" panose="02020603050405020304" pitchFamily="18" charset="0"/>
              </a:rPr>
              <a:t>.</a:t>
            </a:r>
          </a:p>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Kìm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tua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vít</a:t>
            </a:r>
            <a:r>
              <a:rPr lang="en-US" sz="28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3119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barn(inVertical)">
                                      <p:cBhvr>
                                        <p:cTn id="24" dur="500"/>
                                        <p:tgtEl>
                                          <p:spTgt spid="2">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Hãy kể tên một số dụng cụ trong gia đình có bộ phận cách điện.</a:t>
            </a:r>
          </a:p>
        </p:txBody>
      </p:sp>
      <p:sp>
        <p:nvSpPr>
          <p:cNvPr id="7" name="TextBox 6"/>
          <p:cNvSpPr txBox="1"/>
          <p:nvPr/>
        </p:nvSpPr>
        <p:spPr>
          <a:xfrm>
            <a:off x="1431314" y="5435625"/>
            <a:ext cx="4994031" cy="369332"/>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Một số đồ dùng có bộ phận cách điện</a:t>
            </a:r>
            <a:endParaRPr lang="en-US" b="1" i="1">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7445" y="253144"/>
            <a:ext cx="6057900" cy="2595564"/>
          </a:xfrm>
          <a:prstGeom prst="rect">
            <a:avLst/>
          </a:prstGeom>
        </p:spPr>
      </p:pic>
      <p:pic>
        <p:nvPicPr>
          <p:cNvPr id="5" name="Picture 4"/>
          <p:cNvPicPr>
            <a:picLocks noChangeAspect="1"/>
          </p:cNvPicPr>
          <p:nvPr/>
        </p:nvPicPr>
        <p:blipFill>
          <a:blip r:embed="rId3"/>
          <a:stretch>
            <a:fillRect/>
          </a:stretch>
        </p:blipFill>
        <p:spPr>
          <a:xfrm>
            <a:off x="367445" y="3041373"/>
            <a:ext cx="6057900" cy="2202431"/>
          </a:xfrm>
          <a:prstGeom prst="rect">
            <a:avLst/>
          </a:prstGeom>
        </p:spPr>
      </p:pic>
      <p:sp>
        <p:nvSpPr>
          <p:cNvPr id="3" name="Rectangle 2"/>
          <p:cNvSpPr/>
          <p:nvPr/>
        </p:nvSpPr>
        <p:spPr>
          <a:xfrm>
            <a:off x="463420" y="6011184"/>
            <a:ext cx="7616889" cy="83099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Tua vít, kìm, ủng, găng tay cao su, vỏ dây điện, vỏ ổ sắm điện, vỏ nồi cơm điện...</a:t>
            </a:r>
            <a:endParaRPr lang="en-US" sz="24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1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774" y="222676"/>
            <a:ext cx="11675707"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chỉ ra bộ phận cách điện của dụng cụ bảo vệ an toàn điện ở Hình 11.1.</a:t>
            </a:r>
          </a:p>
        </p:txBody>
      </p:sp>
      <p:pic>
        <p:nvPicPr>
          <p:cNvPr id="5" name="Picture 4"/>
          <p:cNvPicPr>
            <a:picLocks noChangeAspect="1"/>
          </p:cNvPicPr>
          <p:nvPr/>
        </p:nvPicPr>
        <p:blipFill>
          <a:blip r:embed="rId2"/>
          <a:stretch>
            <a:fillRect/>
          </a:stretch>
        </p:blipFill>
        <p:spPr>
          <a:xfrm>
            <a:off x="248182" y="882331"/>
            <a:ext cx="3689338" cy="2200847"/>
          </a:xfrm>
          <a:prstGeom prst="rect">
            <a:avLst/>
          </a:prstGeom>
        </p:spPr>
      </p:pic>
      <p:pic>
        <p:nvPicPr>
          <p:cNvPr id="6" name="Picture 5"/>
          <p:cNvPicPr>
            <a:picLocks noChangeAspect="1"/>
          </p:cNvPicPr>
          <p:nvPr/>
        </p:nvPicPr>
        <p:blipFill>
          <a:blip r:embed="rId3"/>
          <a:stretch>
            <a:fillRect/>
          </a:stretch>
        </p:blipFill>
        <p:spPr>
          <a:xfrm>
            <a:off x="4196055" y="882331"/>
            <a:ext cx="3641660" cy="2200847"/>
          </a:xfrm>
          <a:prstGeom prst="rect">
            <a:avLst/>
          </a:prstGeom>
        </p:spPr>
      </p:pic>
      <p:pic>
        <p:nvPicPr>
          <p:cNvPr id="7" name="Picture 6"/>
          <p:cNvPicPr>
            <a:picLocks noChangeAspect="1"/>
          </p:cNvPicPr>
          <p:nvPr/>
        </p:nvPicPr>
        <p:blipFill>
          <a:blip r:embed="rId4"/>
          <a:stretch>
            <a:fillRect/>
          </a:stretch>
        </p:blipFill>
        <p:spPr>
          <a:xfrm>
            <a:off x="8037544" y="882331"/>
            <a:ext cx="4026937" cy="2274337"/>
          </a:xfrm>
          <a:prstGeom prst="rect">
            <a:avLst/>
          </a:prstGeom>
        </p:spPr>
      </p:pic>
      <p:pic>
        <p:nvPicPr>
          <p:cNvPr id="8" name="Picture 7"/>
          <p:cNvPicPr>
            <a:picLocks noChangeAspect="1"/>
          </p:cNvPicPr>
          <p:nvPr/>
        </p:nvPicPr>
        <p:blipFill>
          <a:blip r:embed="rId5"/>
          <a:stretch>
            <a:fillRect/>
          </a:stretch>
        </p:blipFill>
        <p:spPr>
          <a:xfrm>
            <a:off x="248181" y="3909526"/>
            <a:ext cx="3577369" cy="2041070"/>
          </a:xfrm>
          <a:prstGeom prst="rect">
            <a:avLst/>
          </a:prstGeom>
        </p:spPr>
      </p:pic>
      <p:pic>
        <p:nvPicPr>
          <p:cNvPr id="9" name="Picture 8"/>
          <p:cNvPicPr>
            <a:picLocks noChangeAspect="1"/>
          </p:cNvPicPr>
          <p:nvPr/>
        </p:nvPicPr>
        <p:blipFill>
          <a:blip r:embed="rId6"/>
          <a:stretch>
            <a:fillRect/>
          </a:stretch>
        </p:blipFill>
        <p:spPr>
          <a:xfrm>
            <a:off x="4309187" y="3909526"/>
            <a:ext cx="3728357" cy="2041070"/>
          </a:xfrm>
          <a:prstGeom prst="rect">
            <a:avLst/>
          </a:prstGeom>
        </p:spPr>
      </p:pic>
      <p:pic>
        <p:nvPicPr>
          <p:cNvPr id="10" name="Picture 9"/>
          <p:cNvPicPr>
            <a:picLocks noChangeAspect="1"/>
          </p:cNvPicPr>
          <p:nvPr/>
        </p:nvPicPr>
        <p:blipFill>
          <a:blip r:embed="rId7"/>
          <a:stretch>
            <a:fillRect/>
          </a:stretch>
        </p:blipFill>
        <p:spPr>
          <a:xfrm>
            <a:off x="8406881" y="3738276"/>
            <a:ext cx="3657599" cy="2177332"/>
          </a:xfrm>
          <a:prstGeom prst="rect">
            <a:avLst/>
          </a:prstGeom>
        </p:spPr>
      </p:pic>
      <p:sp>
        <p:nvSpPr>
          <p:cNvPr id="11" name="TextBox 10"/>
          <p:cNvSpPr txBox="1"/>
          <p:nvPr/>
        </p:nvSpPr>
        <p:spPr>
          <a:xfrm>
            <a:off x="867748" y="3156668"/>
            <a:ext cx="112900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a) Kìm</a:t>
            </a:r>
            <a:endParaRPr lang="en-US" sz="2000" b="1">
              <a:latin typeface="Times New Roman" panose="02020603050405020304" pitchFamily="18" charset="0"/>
              <a:cs typeface="Times New Roman" panose="02020603050405020304" pitchFamily="18" charset="0"/>
            </a:endParaRPr>
          </a:p>
        </p:txBody>
      </p:sp>
      <p:sp>
        <p:nvSpPr>
          <p:cNvPr id="12" name="TextBox 11"/>
          <p:cNvSpPr txBox="1"/>
          <p:nvPr/>
        </p:nvSpPr>
        <p:spPr>
          <a:xfrm>
            <a:off x="5097622" y="3219613"/>
            <a:ext cx="173238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a:t>
            </a:r>
            <a:r>
              <a:rPr lang="en-US" sz="2000" b="1" smtClean="0">
                <a:latin typeface="Times New Roman" panose="02020603050405020304" pitchFamily="18" charset="0"/>
                <a:cs typeface="Times New Roman" panose="02020603050405020304" pitchFamily="18" charset="0"/>
              </a:rPr>
              <a:t>) Mỏ lết</a:t>
            </a:r>
            <a:endParaRPr lang="en-US" sz="2000" b="1">
              <a:latin typeface="Times New Roman" panose="02020603050405020304" pitchFamily="18" charset="0"/>
              <a:cs typeface="Times New Roman" panose="02020603050405020304" pitchFamily="18" charset="0"/>
            </a:endParaRPr>
          </a:p>
        </p:txBody>
      </p:sp>
      <p:sp>
        <p:nvSpPr>
          <p:cNvPr id="13" name="TextBox 12"/>
          <p:cNvSpPr txBox="1"/>
          <p:nvPr/>
        </p:nvSpPr>
        <p:spPr>
          <a:xfrm>
            <a:off x="9366375" y="3219613"/>
            <a:ext cx="1494458"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Tua</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vít</a:t>
            </a:r>
            <a:endParaRPr lang="en-US" sz="20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07861" y="6003280"/>
            <a:ext cx="1088891"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d</a:t>
            </a:r>
            <a:r>
              <a:rPr lang="en-US" sz="2000" b="1" smtClean="0">
                <a:latin typeface="Times New Roman" panose="02020603050405020304" pitchFamily="18" charset="0"/>
                <a:cs typeface="Times New Roman" panose="02020603050405020304" pitchFamily="18" charset="0"/>
              </a:rPr>
              <a:t>) Ủng</a:t>
            </a:r>
            <a:endParaRPr lang="en-US" sz="2000" b="1">
              <a:latin typeface="Times New Roman" panose="02020603050405020304" pitchFamily="18" charset="0"/>
              <a:cs typeface="Times New Roman" panose="02020603050405020304" pitchFamily="18" charset="0"/>
            </a:endParaRPr>
          </a:p>
        </p:txBody>
      </p:sp>
      <p:sp>
        <p:nvSpPr>
          <p:cNvPr id="15" name="TextBox 14"/>
          <p:cNvSpPr txBox="1"/>
          <p:nvPr/>
        </p:nvSpPr>
        <p:spPr>
          <a:xfrm>
            <a:off x="5274907" y="5846698"/>
            <a:ext cx="2236236"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e</a:t>
            </a:r>
            <a:r>
              <a:rPr lang="en-US" sz="2000" b="1" smtClean="0">
                <a:latin typeface="Times New Roman" panose="02020603050405020304" pitchFamily="18" charset="0"/>
                <a:cs typeface="Times New Roman" panose="02020603050405020304" pitchFamily="18" charset="0"/>
              </a:rPr>
              <a:t>) Găng tay</a:t>
            </a:r>
            <a:endParaRPr lang="en-US" sz="2000" b="1">
              <a:latin typeface="Times New Roman" panose="02020603050405020304" pitchFamily="18" charset="0"/>
              <a:cs typeface="Times New Roman" panose="02020603050405020304" pitchFamily="18" charset="0"/>
            </a:endParaRPr>
          </a:p>
        </p:txBody>
      </p:sp>
      <p:sp>
        <p:nvSpPr>
          <p:cNvPr id="16" name="TextBox 15"/>
          <p:cNvSpPr txBox="1"/>
          <p:nvPr/>
        </p:nvSpPr>
        <p:spPr>
          <a:xfrm>
            <a:off x="9660294" y="5996284"/>
            <a:ext cx="1129004"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f</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Thảm</a:t>
            </a:r>
            <a:endParaRPr lang="en-US" sz="2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522514" y="6403390"/>
            <a:ext cx="10720874" cy="461665"/>
          </a:xfrm>
          <a:prstGeom prst="rect">
            <a:avLst/>
          </a:prstGeom>
          <a:noFill/>
        </p:spPr>
        <p:txBody>
          <a:bodyPr wrap="square" rtlCol="0">
            <a:spAutoFit/>
          </a:bodyPr>
          <a:lstStyle/>
          <a:p>
            <a:pPr algn="ctr"/>
            <a:r>
              <a:rPr lang="en-US" sz="2400" i="1" smtClean="0">
                <a:latin typeface="Times New Roman" panose="02020603050405020304" pitchFamily="18" charset="0"/>
                <a:cs typeface="Times New Roman" panose="02020603050405020304" pitchFamily="18" charset="0"/>
              </a:rPr>
              <a:t>Hình 11.1. Một số dụng cụ bảo vệ an toàn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00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0588" y="718456"/>
            <a:ext cx="7132956" cy="4377691"/>
          </a:xfrm>
          <a:prstGeom prst="rect">
            <a:avLst/>
          </a:prstGeom>
        </p:spPr>
      </p:pic>
      <p:sp>
        <p:nvSpPr>
          <p:cNvPr id="5" name="Rectangle 4"/>
          <p:cNvSpPr/>
          <p:nvPr/>
        </p:nvSpPr>
        <p:spPr>
          <a:xfrm>
            <a:off x="192832" y="0"/>
            <a:ext cx="11675707"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chỉ ra bộ phận cách điện của dụng cụ bảo vệ an toàn điện ở Hình 11.1.</a:t>
            </a:r>
          </a:p>
        </p:txBody>
      </p:sp>
      <p:sp>
        <p:nvSpPr>
          <p:cNvPr id="6" name="Rectangle 5"/>
          <p:cNvSpPr/>
          <p:nvPr/>
        </p:nvSpPr>
        <p:spPr>
          <a:xfrm>
            <a:off x="2180253" y="5475810"/>
            <a:ext cx="6096000" cy="954107"/>
          </a:xfrm>
          <a:prstGeom prst="rect">
            <a:avLst/>
          </a:prstGeom>
        </p:spPr>
        <p:txBody>
          <a:bodyPr>
            <a:spAutoFit/>
          </a:bodyPr>
          <a:lstStyle/>
          <a:p>
            <a:r>
              <a:rPr lang="en-US" sz="2800">
                <a:solidFill>
                  <a:srgbClr val="FF0000"/>
                </a:solidFill>
                <a:latin typeface="Times New Roman" panose="02020603050405020304" pitchFamily="18" charset="0"/>
                <a:cs typeface="Times New Roman" panose="02020603050405020304" pitchFamily="18" charset="0"/>
              </a:rPr>
              <a:t>a), b), c) Tay cầm của dụng cụ.</a:t>
            </a:r>
          </a:p>
          <a:p>
            <a:r>
              <a:rPr lang="en-US" sz="2800">
                <a:solidFill>
                  <a:srgbClr val="FF0000"/>
                </a:solidFill>
                <a:latin typeface="Times New Roman" panose="02020603050405020304" pitchFamily="18" charset="0"/>
                <a:cs typeface="Times New Roman" panose="02020603050405020304" pitchFamily="18" charset="0"/>
              </a:rPr>
              <a:t>d), e), g) toàn bộ dụng cụ.</a:t>
            </a:r>
          </a:p>
        </p:txBody>
      </p:sp>
    </p:spTree>
    <p:extLst>
      <p:ext uri="{BB962C8B-B14F-4D97-AF65-F5344CB8AC3E}">
        <p14:creationId xmlns:p14="http://schemas.microsoft.com/office/powerpoint/2010/main" val="182347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ircle(in)">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8182" y="882331"/>
            <a:ext cx="3689338" cy="2200847"/>
          </a:xfrm>
          <a:prstGeom prst="rect">
            <a:avLst/>
          </a:prstGeom>
        </p:spPr>
      </p:pic>
      <p:pic>
        <p:nvPicPr>
          <p:cNvPr id="6" name="Picture 5"/>
          <p:cNvPicPr>
            <a:picLocks noChangeAspect="1"/>
          </p:cNvPicPr>
          <p:nvPr/>
        </p:nvPicPr>
        <p:blipFill>
          <a:blip r:embed="rId3"/>
          <a:stretch>
            <a:fillRect/>
          </a:stretch>
        </p:blipFill>
        <p:spPr>
          <a:xfrm>
            <a:off x="4196055" y="882331"/>
            <a:ext cx="3641660" cy="2200847"/>
          </a:xfrm>
          <a:prstGeom prst="rect">
            <a:avLst/>
          </a:prstGeom>
        </p:spPr>
      </p:pic>
      <p:pic>
        <p:nvPicPr>
          <p:cNvPr id="7" name="Picture 6"/>
          <p:cNvPicPr>
            <a:picLocks noChangeAspect="1"/>
          </p:cNvPicPr>
          <p:nvPr/>
        </p:nvPicPr>
        <p:blipFill>
          <a:blip r:embed="rId4"/>
          <a:stretch>
            <a:fillRect/>
          </a:stretch>
        </p:blipFill>
        <p:spPr>
          <a:xfrm>
            <a:off x="8037544" y="882331"/>
            <a:ext cx="4026937" cy="2274337"/>
          </a:xfrm>
          <a:prstGeom prst="rect">
            <a:avLst/>
          </a:prstGeom>
        </p:spPr>
      </p:pic>
      <p:pic>
        <p:nvPicPr>
          <p:cNvPr id="8" name="Picture 7"/>
          <p:cNvPicPr>
            <a:picLocks noChangeAspect="1"/>
          </p:cNvPicPr>
          <p:nvPr/>
        </p:nvPicPr>
        <p:blipFill>
          <a:blip r:embed="rId5"/>
          <a:stretch>
            <a:fillRect/>
          </a:stretch>
        </p:blipFill>
        <p:spPr>
          <a:xfrm>
            <a:off x="248181" y="3909526"/>
            <a:ext cx="3577369" cy="2041070"/>
          </a:xfrm>
          <a:prstGeom prst="rect">
            <a:avLst/>
          </a:prstGeom>
        </p:spPr>
      </p:pic>
      <p:pic>
        <p:nvPicPr>
          <p:cNvPr id="9" name="Picture 8"/>
          <p:cNvPicPr>
            <a:picLocks noChangeAspect="1"/>
          </p:cNvPicPr>
          <p:nvPr/>
        </p:nvPicPr>
        <p:blipFill>
          <a:blip r:embed="rId6"/>
          <a:stretch>
            <a:fillRect/>
          </a:stretch>
        </p:blipFill>
        <p:spPr>
          <a:xfrm>
            <a:off x="4309187" y="3909526"/>
            <a:ext cx="3728357" cy="2041070"/>
          </a:xfrm>
          <a:prstGeom prst="rect">
            <a:avLst/>
          </a:prstGeom>
        </p:spPr>
      </p:pic>
      <p:pic>
        <p:nvPicPr>
          <p:cNvPr id="10" name="Picture 9"/>
          <p:cNvPicPr>
            <a:picLocks noChangeAspect="1"/>
          </p:cNvPicPr>
          <p:nvPr/>
        </p:nvPicPr>
        <p:blipFill>
          <a:blip r:embed="rId7"/>
          <a:stretch>
            <a:fillRect/>
          </a:stretch>
        </p:blipFill>
        <p:spPr>
          <a:xfrm>
            <a:off x="8406881" y="3738276"/>
            <a:ext cx="3657599" cy="2177332"/>
          </a:xfrm>
          <a:prstGeom prst="rect">
            <a:avLst/>
          </a:prstGeom>
        </p:spPr>
      </p:pic>
      <p:sp>
        <p:nvSpPr>
          <p:cNvPr id="11" name="TextBox 10"/>
          <p:cNvSpPr txBox="1"/>
          <p:nvPr/>
        </p:nvSpPr>
        <p:spPr>
          <a:xfrm>
            <a:off x="867748" y="3156668"/>
            <a:ext cx="112900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a) Kìm</a:t>
            </a:r>
            <a:endParaRPr lang="en-US" sz="2000" b="1">
              <a:latin typeface="Times New Roman" panose="02020603050405020304" pitchFamily="18" charset="0"/>
              <a:cs typeface="Times New Roman" panose="02020603050405020304" pitchFamily="18" charset="0"/>
            </a:endParaRPr>
          </a:p>
        </p:txBody>
      </p:sp>
      <p:sp>
        <p:nvSpPr>
          <p:cNvPr id="12" name="TextBox 11"/>
          <p:cNvSpPr txBox="1"/>
          <p:nvPr/>
        </p:nvSpPr>
        <p:spPr>
          <a:xfrm>
            <a:off x="5097622" y="3219613"/>
            <a:ext cx="173238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a:t>
            </a:r>
            <a:r>
              <a:rPr lang="en-US" sz="2000" b="1" smtClean="0">
                <a:latin typeface="Times New Roman" panose="02020603050405020304" pitchFamily="18" charset="0"/>
                <a:cs typeface="Times New Roman" panose="02020603050405020304" pitchFamily="18" charset="0"/>
              </a:rPr>
              <a:t>) Mỏ lết</a:t>
            </a:r>
            <a:endParaRPr lang="en-US" sz="2000" b="1">
              <a:latin typeface="Times New Roman" panose="02020603050405020304" pitchFamily="18" charset="0"/>
              <a:cs typeface="Times New Roman" panose="02020603050405020304" pitchFamily="18" charset="0"/>
            </a:endParaRPr>
          </a:p>
        </p:txBody>
      </p:sp>
      <p:sp>
        <p:nvSpPr>
          <p:cNvPr id="13" name="TextBox 12"/>
          <p:cNvSpPr txBox="1"/>
          <p:nvPr/>
        </p:nvSpPr>
        <p:spPr>
          <a:xfrm>
            <a:off x="9366375" y="3219613"/>
            <a:ext cx="1494458"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d</a:t>
            </a:r>
            <a:r>
              <a:rPr lang="en-US" sz="2000" b="1" smtClean="0">
                <a:latin typeface="Times New Roman" panose="02020603050405020304" pitchFamily="18" charset="0"/>
                <a:cs typeface="Times New Roman" panose="02020603050405020304" pitchFamily="18" charset="0"/>
              </a:rPr>
              <a:t>) Tua vít</a:t>
            </a:r>
            <a:endParaRPr lang="en-US" sz="2000" b="1">
              <a:latin typeface="Times New Roman" panose="02020603050405020304" pitchFamily="18" charset="0"/>
              <a:cs typeface="Times New Roman" panose="02020603050405020304" pitchFamily="18" charset="0"/>
            </a:endParaRPr>
          </a:p>
        </p:txBody>
      </p:sp>
      <p:sp>
        <p:nvSpPr>
          <p:cNvPr id="14" name="TextBox 13"/>
          <p:cNvSpPr txBox="1"/>
          <p:nvPr/>
        </p:nvSpPr>
        <p:spPr>
          <a:xfrm>
            <a:off x="907861" y="6003280"/>
            <a:ext cx="1088891"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d</a:t>
            </a:r>
            <a:r>
              <a:rPr lang="en-US" sz="2000" b="1" smtClean="0">
                <a:latin typeface="Times New Roman" panose="02020603050405020304" pitchFamily="18" charset="0"/>
                <a:cs typeface="Times New Roman" panose="02020603050405020304" pitchFamily="18" charset="0"/>
              </a:rPr>
              <a:t>) Ủng</a:t>
            </a:r>
            <a:endParaRPr lang="en-US" sz="2000" b="1">
              <a:latin typeface="Times New Roman" panose="02020603050405020304" pitchFamily="18" charset="0"/>
              <a:cs typeface="Times New Roman" panose="02020603050405020304" pitchFamily="18" charset="0"/>
            </a:endParaRPr>
          </a:p>
        </p:txBody>
      </p:sp>
      <p:sp>
        <p:nvSpPr>
          <p:cNvPr id="15" name="TextBox 14"/>
          <p:cNvSpPr txBox="1"/>
          <p:nvPr/>
        </p:nvSpPr>
        <p:spPr>
          <a:xfrm>
            <a:off x="5274907" y="5846698"/>
            <a:ext cx="2236236"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e</a:t>
            </a:r>
            <a:r>
              <a:rPr lang="en-US" sz="2000" b="1" smtClean="0">
                <a:latin typeface="Times New Roman" panose="02020603050405020304" pitchFamily="18" charset="0"/>
                <a:cs typeface="Times New Roman" panose="02020603050405020304" pitchFamily="18" charset="0"/>
              </a:rPr>
              <a:t>) Găng tay</a:t>
            </a:r>
            <a:endParaRPr lang="en-US" sz="2000" b="1">
              <a:latin typeface="Times New Roman" panose="02020603050405020304" pitchFamily="18" charset="0"/>
              <a:cs typeface="Times New Roman" panose="02020603050405020304" pitchFamily="18" charset="0"/>
            </a:endParaRPr>
          </a:p>
        </p:txBody>
      </p:sp>
      <p:sp>
        <p:nvSpPr>
          <p:cNvPr id="16" name="TextBox 15"/>
          <p:cNvSpPr txBox="1"/>
          <p:nvPr/>
        </p:nvSpPr>
        <p:spPr>
          <a:xfrm>
            <a:off x="9660294" y="5996284"/>
            <a:ext cx="112900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a) Thảm</a:t>
            </a:r>
            <a:endParaRPr lang="en-US" sz="2000" b="1">
              <a:latin typeface="Times New Roman" panose="02020603050405020304" pitchFamily="18" charset="0"/>
              <a:cs typeface="Times New Roman" panose="02020603050405020304" pitchFamily="18" charset="0"/>
            </a:endParaRPr>
          </a:p>
        </p:txBody>
      </p:sp>
      <p:sp>
        <p:nvSpPr>
          <p:cNvPr id="17" name="TextBox 16"/>
          <p:cNvSpPr txBox="1"/>
          <p:nvPr/>
        </p:nvSpPr>
        <p:spPr>
          <a:xfrm>
            <a:off x="522514" y="6403390"/>
            <a:ext cx="10720874" cy="461665"/>
          </a:xfrm>
          <a:prstGeom prst="rect">
            <a:avLst/>
          </a:prstGeom>
          <a:noFill/>
        </p:spPr>
        <p:txBody>
          <a:bodyPr wrap="square" rtlCol="0">
            <a:spAutoFit/>
          </a:bodyPr>
          <a:lstStyle/>
          <a:p>
            <a:pPr algn="ctr"/>
            <a:r>
              <a:rPr lang="en-US" sz="2400" i="1" smtClean="0">
                <a:latin typeface="Times New Roman" panose="02020603050405020304" pitchFamily="18" charset="0"/>
                <a:cs typeface="Times New Roman" panose="02020603050405020304" pitchFamily="18" charset="0"/>
              </a:rPr>
              <a:t>Hình 11.1. Một số dụng cụ bảo vệ an toàn điện</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54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46947" y="1089074"/>
            <a:ext cx="11582400" cy="2462213"/>
          </a:xfrm>
          <a:prstGeom prst="rect">
            <a:avLst/>
          </a:prstGeom>
        </p:spPr>
        <p:txBody>
          <a:bodyPr wrap="square">
            <a:spAutoFit/>
          </a:bodyPr>
          <a:lstStyle/>
          <a:p>
            <a:pPr>
              <a:lnSpc>
                <a:spcPct val="150000"/>
              </a:lnSpc>
            </a:pPr>
            <a:r>
              <a:rPr lang="en-US" sz="2800" b="1" dirty="0">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Dụng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Một</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endParaRPr lang="en-US" sz="2800" b="1"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vít</a:t>
            </a:r>
            <a:r>
              <a:rPr lang="en-US" sz="28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stretch>
            <a:fillRect/>
          </a:stretch>
        </p:blipFill>
        <p:spPr>
          <a:xfrm>
            <a:off x="883808" y="77050"/>
            <a:ext cx="10508677" cy="1012024"/>
          </a:xfrm>
          <a:prstGeom prst="rect">
            <a:avLst/>
          </a:prstGeom>
        </p:spPr>
      </p:pic>
    </p:spTree>
    <p:extLst>
      <p:ext uri="{BB962C8B-B14F-4D97-AF65-F5344CB8AC3E}">
        <p14:creationId xmlns:p14="http://schemas.microsoft.com/office/powerpoint/2010/main" val="390605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0"/>
            <a:ext cx="1159795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mô tả cấu tạo của bút thử điện.</a:t>
            </a:r>
          </a:p>
          <a:p>
            <a:r>
              <a:rPr lang="vi-VN" sz="2800" b="1">
                <a:latin typeface="Times New Roman" panose="02020603050405020304" pitchFamily="18" charset="0"/>
                <a:cs typeface="Times New Roman" panose="02020603050405020304" pitchFamily="18" charset="0"/>
              </a:rPr>
              <a:t>2.  Vì sao dòng điện qua bút thử không gây nguy hiểm cho người sử dụng?</a:t>
            </a:r>
          </a:p>
        </p:txBody>
      </p:sp>
      <p:pic>
        <p:nvPicPr>
          <p:cNvPr id="11" name="Picture 10"/>
          <p:cNvPicPr>
            <a:picLocks noChangeAspect="1"/>
          </p:cNvPicPr>
          <p:nvPr/>
        </p:nvPicPr>
        <p:blipFill>
          <a:blip r:embed="rId2"/>
          <a:stretch>
            <a:fillRect/>
          </a:stretch>
        </p:blipFill>
        <p:spPr>
          <a:xfrm>
            <a:off x="596142" y="1166327"/>
            <a:ext cx="9854144" cy="2953114"/>
          </a:xfrm>
          <a:prstGeom prst="rect">
            <a:avLst/>
          </a:prstGeom>
        </p:spPr>
      </p:pic>
      <p:sp>
        <p:nvSpPr>
          <p:cNvPr id="12" name="TextBox 11"/>
          <p:cNvSpPr txBox="1"/>
          <p:nvPr/>
        </p:nvSpPr>
        <p:spPr>
          <a:xfrm>
            <a:off x="429208" y="4279072"/>
            <a:ext cx="10571584" cy="769441"/>
          </a:xfrm>
          <a:prstGeom prst="rect">
            <a:avLst/>
          </a:prstGeom>
          <a:noFill/>
        </p:spPr>
        <p:txBody>
          <a:bodyPr wrap="square" rtlCol="0">
            <a:spAutoFit/>
          </a:bodyPr>
          <a:lstStyle/>
          <a:p>
            <a:pPr algn="ctr"/>
            <a:r>
              <a:rPr lang="en-US" sz="2400" b="1" smtClean="0">
                <a:latin typeface="Times New Roman" panose="02020603050405020304" pitchFamily="18" charset="0"/>
                <a:cs typeface="Times New Roman" panose="02020603050405020304" pitchFamily="18" charset="0"/>
              </a:rPr>
              <a:t>Cấu tạo bút thử điện</a:t>
            </a:r>
          </a:p>
          <a:p>
            <a:r>
              <a:rPr lang="en-US" sz="2000" smtClean="0">
                <a:latin typeface="Times New Roman" panose="02020603050405020304" pitchFamily="18" charset="0"/>
                <a:cs typeface="Times New Roman" panose="02020603050405020304" pitchFamily="18" charset="0"/>
              </a:rPr>
              <a:t>1.Đầu bút thử điện; 2. Điện trở; 3. Thân bút; 4. Kẹp kim loại; 5. Nắp bút; 6. Lò xo; 7. Đèn báo</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55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926" y="0"/>
            <a:ext cx="1159795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Hãy mô tả cấu tạo của bút thử điện.</a:t>
            </a:r>
          </a:p>
          <a:p>
            <a:r>
              <a:rPr lang="vi-VN" sz="2800" b="1">
                <a:latin typeface="Times New Roman" panose="02020603050405020304" pitchFamily="18" charset="0"/>
                <a:cs typeface="Times New Roman" panose="02020603050405020304" pitchFamily="18" charset="0"/>
              </a:rPr>
              <a:t>2.  Vì sao dòng điện qua bút thử không gây nguy hiểm cho người sử dụng?</a:t>
            </a:r>
          </a:p>
        </p:txBody>
      </p:sp>
      <p:pic>
        <p:nvPicPr>
          <p:cNvPr id="11" name="Picture 10"/>
          <p:cNvPicPr>
            <a:picLocks noChangeAspect="1"/>
          </p:cNvPicPr>
          <p:nvPr/>
        </p:nvPicPr>
        <p:blipFill>
          <a:blip r:embed="rId2"/>
          <a:stretch>
            <a:fillRect/>
          </a:stretch>
        </p:blipFill>
        <p:spPr>
          <a:xfrm>
            <a:off x="596142" y="1166327"/>
            <a:ext cx="9854144" cy="2953114"/>
          </a:xfrm>
          <a:prstGeom prst="rect">
            <a:avLst/>
          </a:prstGeom>
        </p:spPr>
      </p:pic>
      <p:sp>
        <p:nvSpPr>
          <p:cNvPr id="12" name="TextBox 11"/>
          <p:cNvSpPr txBox="1"/>
          <p:nvPr/>
        </p:nvSpPr>
        <p:spPr>
          <a:xfrm>
            <a:off x="429208" y="4279072"/>
            <a:ext cx="10571584" cy="769441"/>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Cấu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bút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thử</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điện</a:t>
            </a:r>
            <a:endParaRPr lang="en-US" sz="24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1.Đầu </a:t>
            </a:r>
            <a:r>
              <a:rPr lang="en-US" sz="2000" dirty="0" err="1" smtClean="0">
                <a:latin typeface="Times New Roman" panose="02020603050405020304" pitchFamily="18" charset="0"/>
                <a:cs typeface="Times New Roman" panose="02020603050405020304" pitchFamily="18" charset="0"/>
              </a:rPr>
              <a:t>bút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điện</a:t>
            </a:r>
            <a:r>
              <a:rPr lang="en-US" sz="2000" dirty="0" smtClean="0">
                <a:latin typeface="Times New Roman" panose="02020603050405020304" pitchFamily="18" charset="0"/>
                <a:cs typeface="Times New Roman" panose="02020603050405020304" pitchFamily="18" charset="0"/>
              </a:rPr>
              <a:t>; 2. </a:t>
            </a:r>
            <a:r>
              <a:rPr lang="en-US" sz="2000" dirty="0" err="1" smtClean="0">
                <a:latin typeface="Times New Roman" panose="02020603050405020304" pitchFamily="18" charset="0"/>
                <a:cs typeface="Times New Roman" panose="02020603050405020304" pitchFamily="18" charset="0"/>
              </a:rPr>
              <a:t>Điện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trở</a:t>
            </a:r>
            <a:r>
              <a:rPr lang="en-US" sz="2000" dirty="0" smtClean="0">
                <a:latin typeface="Times New Roman" panose="02020603050405020304" pitchFamily="18" charset="0"/>
                <a:cs typeface="Times New Roman" panose="02020603050405020304" pitchFamily="18" charset="0"/>
              </a:rPr>
              <a:t>; 3.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bút</a:t>
            </a:r>
            <a:r>
              <a:rPr lang="en-US" sz="2000" dirty="0" smtClean="0">
                <a:latin typeface="Times New Roman" panose="02020603050405020304" pitchFamily="18" charset="0"/>
                <a:cs typeface="Times New Roman" panose="02020603050405020304" pitchFamily="18" charset="0"/>
              </a:rPr>
              <a:t>; 4. </a:t>
            </a:r>
            <a:r>
              <a:rPr lang="en-US" sz="2000" dirty="0" err="1" smtClean="0">
                <a:latin typeface="Times New Roman" panose="02020603050405020304" pitchFamily="18" charset="0"/>
                <a:cs typeface="Times New Roman" panose="02020603050405020304" pitchFamily="18" charset="0"/>
              </a:rPr>
              <a:t>Kẹp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kim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loại</a:t>
            </a:r>
            <a:r>
              <a:rPr lang="en-US" sz="2000" dirty="0" smtClean="0">
                <a:latin typeface="Times New Roman" panose="02020603050405020304" pitchFamily="18" charset="0"/>
                <a:cs typeface="Times New Roman" panose="02020603050405020304" pitchFamily="18" charset="0"/>
              </a:rPr>
              <a:t>; 5. </a:t>
            </a:r>
            <a:r>
              <a:rPr lang="en-US" sz="2000" dirty="0" err="1" smtClean="0">
                <a:latin typeface="Times New Roman" panose="02020603050405020304" pitchFamily="18" charset="0"/>
                <a:cs typeface="Times New Roman" panose="02020603050405020304" pitchFamily="18" charset="0"/>
              </a:rPr>
              <a:t>Nắp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bút</a:t>
            </a:r>
            <a:r>
              <a:rPr lang="en-US" sz="2000" dirty="0" smtClean="0">
                <a:latin typeface="Times New Roman" panose="02020603050405020304" pitchFamily="18" charset="0"/>
                <a:cs typeface="Times New Roman" panose="02020603050405020304" pitchFamily="18" charset="0"/>
              </a:rPr>
              <a:t>; 6. </a:t>
            </a:r>
            <a:r>
              <a:rPr lang="en-US" sz="2000" dirty="0" err="1" smtClean="0">
                <a:latin typeface="Times New Roman" panose="02020603050405020304" pitchFamily="18" charset="0"/>
                <a:cs typeface="Times New Roman" panose="02020603050405020304" pitchFamily="18" charset="0"/>
              </a:rPr>
              <a:t>Lò</a:t>
            </a:r>
            <a:r>
              <a:rPr lang="en-US" sz="2000" dirty="0" smtClean="0">
                <a:latin typeface="Times New Roman" panose="02020603050405020304" pitchFamily="18" charset="0"/>
                <a:cs typeface="Times New Roman" panose="02020603050405020304" pitchFamily="18" charset="0"/>
              </a:rPr>
              <a:t> xo; 7. </a:t>
            </a:r>
            <a:r>
              <a:rPr lang="en-US" sz="2000" dirty="0" err="1" smtClean="0">
                <a:latin typeface="Times New Roman" panose="02020603050405020304" pitchFamily="18" charset="0"/>
                <a:cs typeface="Times New Roman" panose="02020603050405020304" pitchFamily="18" charset="0"/>
              </a:rPr>
              <a:t>Đèn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báo</a:t>
            </a: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429207" y="5044834"/>
            <a:ext cx="1156995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1.Cấu tạo bút thử điện</a:t>
            </a:r>
          </a:p>
          <a:p>
            <a:r>
              <a:rPr lang="vi-VN" sz="2400">
                <a:solidFill>
                  <a:srgbClr val="FF0000"/>
                </a:solidFill>
                <a:latin typeface="Times New Roman" panose="02020603050405020304" pitchFamily="18" charset="0"/>
                <a:cs typeface="Times New Roman" panose="02020603050405020304" pitchFamily="18" charset="0"/>
              </a:rPr>
              <a:t>- Gồm: Đầu bút thử điện,thử điện vào điện trở, thân bút, kẹp kim loại, nắp bút, lò xo, đèn báo</a:t>
            </a:r>
          </a:p>
          <a:p>
            <a:r>
              <a:rPr lang="vi-VN" sz="2400">
                <a:solidFill>
                  <a:srgbClr val="FF0000"/>
                </a:solidFill>
                <a:latin typeface="Times New Roman" panose="02020603050405020304" pitchFamily="18" charset="0"/>
                <a:cs typeface="Times New Roman" panose="02020603050405020304" pitchFamily="18" charset="0"/>
              </a:rPr>
              <a:t>2. Trong bút thử điện có điện trở, khi dòng điện qua bút thử đến cơ thể người sẽ rất nhỏ (chỉ đủ làm sáng bóng đền bút thử) nên không gây nguy hiểm cho người.</a:t>
            </a:r>
          </a:p>
        </p:txBody>
      </p:sp>
    </p:spTree>
    <p:extLst>
      <p:ext uri="{BB962C8B-B14F-4D97-AF65-F5344CB8AC3E}">
        <p14:creationId xmlns:p14="http://schemas.microsoft.com/office/powerpoint/2010/main" val="6998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998</TotalTime>
  <Words>1723</Words>
  <Application>Microsoft Office PowerPoint</Application>
  <PresentationFormat>Widescreen</PresentationFormat>
  <Paragraphs>118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129</cp:revision>
  <dcterms:created xsi:type="dcterms:W3CDTF">2023-06-21T22:05:51Z</dcterms:created>
  <dcterms:modified xsi:type="dcterms:W3CDTF">2026-02-27T01:09:45Z</dcterms:modified>
</cp:coreProperties>
</file>