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7" r:id="rId1"/>
  </p:sldMasterIdLst>
  <p:sldIdLst>
    <p:sldId id="256" r:id="rId2"/>
    <p:sldId id="257" r:id="rId3"/>
    <p:sldId id="328" r:id="rId4"/>
    <p:sldId id="312" r:id="rId5"/>
    <p:sldId id="329" r:id="rId6"/>
    <p:sldId id="330" r:id="rId7"/>
    <p:sldId id="313" r:id="rId8"/>
    <p:sldId id="331" r:id="rId9"/>
    <p:sldId id="332" r:id="rId10"/>
    <p:sldId id="314" r:id="rId11"/>
    <p:sldId id="339" r:id="rId12"/>
    <p:sldId id="338" r:id="rId13"/>
    <p:sldId id="333" r:id="rId14"/>
    <p:sldId id="334" r:id="rId15"/>
    <p:sldId id="335" r:id="rId16"/>
    <p:sldId id="315" r:id="rId17"/>
    <p:sldId id="336" r:id="rId18"/>
    <p:sldId id="337" r:id="rId19"/>
    <p:sldId id="271" r:id="rId20"/>
    <p:sldId id="340" r:id="rId21"/>
    <p:sldId id="324" r:id="rId22"/>
    <p:sldId id="341" r:id="rId23"/>
    <p:sldId id="342" r:id="rId24"/>
    <p:sldId id="325" r:id="rId25"/>
    <p:sldId id="276" r:id="rId26"/>
    <p:sldId id="327"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3" d="100"/>
          <a:sy n="73" d="100"/>
        </p:scale>
        <p:origin x="54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3088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811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875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10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447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263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310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0778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151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1997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294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3/5/2026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733163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8209" y="1558534"/>
            <a:ext cx="9807857" cy="830997"/>
          </a:xfrm>
          <a:prstGeom prst="rect">
            <a:avLst/>
          </a:prstGeom>
        </p:spPr>
        <p:txBody>
          <a:bodyPr wrap="square">
            <a:spAutoFit/>
          </a:bodyPr>
          <a:lstStyle/>
          <a:p>
            <a:pPr algn="ctr"/>
            <a:r>
              <a:rPr lang="en-US" sz="2400" b="1" dirty="0">
                <a:solidFill>
                  <a:srgbClr val="FF0000"/>
                </a:solidFill>
                <a:latin typeface="Times New Roman" panose="02020603050405020304" pitchFamily="18" charset="0"/>
                <a:cs typeface="Times New Roman" panose="02020603050405020304" pitchFamily="18" charset="0"/>
              </a:rPr>
              <a:t>BÀI 2. </a:t>
            </a:r>
            <a:r>
              <a:rPr lang="vi-VN" sz="2400" b="1" dirty="0">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dirty="0">
              <a:solidFill>
                <a:srgbClr val="FF0000"/>
              </a:solidFill>
              <a:latin typeface="Times New Roman" panose="02020603050405020304" pitchFamily="18" charset="0"/>
              <a:cs typeface="Times New Roman" panose="02020603050405020304" pitchFamily="18" charset="0"/>
            </a:endParaRPr>
          </a:p>
          <a:p>
            <a:endParaRPr lang="en-US" sz="2400" dirty="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565" y="1086883"/>
            <a:ext cx="11569147" cy="5868062"/>
          </a:xfrm>
          <a:prstGeom prst="rect">
            <a:avLst/>
          </a:prstGeom>
        </p:spPr>
      </p:pic>
      <p:sp>
        <p:nvSpPr>
          <p:cNvPr id="5" name="Rectangle 4"/>
          <p:cNvSpPr/>
          <p:nvPr/>
        </p:nvSpPr>
        <p:spPr>
          <a:xfrm>
            <a:off x="1601766" y="245491"/>
            <a:ext cx="7823588" cy="1077218"/>
          </a:xfrm>
          <a:prstGeom prst="rect">
            <a:avLst/>
          </a:prstGeom>
        </p:spPr>
        <p:txBody>
          <a:bodyPr wrap="square">
            <a:spAutoFit/>
          </a:bodyPr>
          <a:lstStyle/>
          <a:p>
            <a:pPr algn="ctr"/>
            <a:r>
              <a:rPr lang="en-US" sz="3200" b="1" dirty="0" err="1">
                <a:solidFill>
                  <a:srgbClr val="FF0000"/>
                </a:solidFill>
                <a:latin typeface="Times New Roman" panose="02020603050405020304" pitchFamily="18" charset="0"/>
              </a:rPr>
              <a:t>Bài</a:t>
            </a:r>
            <a:r>
              <a:rPr lang="en-US" sz="3200" b="1" dirty="0">
                <a:solidFill>
                  <a:srgbClr val="FF0000"/>
                </a:solidFill>
                <a:latin typeface="Times New Roman" panose="02020603050405020304" pitchFamily="18" charset="0"/>
              </a:rPr>
              <a:t> 2: </a:t>
            </a:r>
            <a:r>
              <a:rPr lang="en-US" sz="3200" b="1" dirty="0" err="1">
                <a:solidFill>
                  <a:srgbClr val="FF0000"/>
                </a:solidFill>
                <a:latin typeface="Times New Roman" panose="02020603050405020304" pitchFamily="18" charset="0"/>
              </a:rPr>
              <a:t>Giáo</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dục</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kĩ</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thuật</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công</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nghệ</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trong</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hệ</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thống</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giáo</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dục</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quốc</a:t>
            </a:r>
            <a:r>
              <a:rPr lang="en-US" sz="3200" b="1" dirty="0">
                <a:solidFill>
                  <a:srgbClr val="FF0000"/>
                </a:solidFill>
                <a:latin typeface="Times New Roman" panose="02020603050405020304" pitchFamily="18" charset="0"/>
              </a:rPr>
              <a:t> </a:t>
            </a:r>
            <a:r>
              <a:rPr lang="en-US" sz="3200" b="1" dirty="0" err="1">
                <a:solidFill>
                  <a:srgbClr val="FF0000"/>
                </a:solidFill>
                <a:latin typeface="Times New Roman" panose="02020603050405020304" pitchFamily="18" charset="0"/>
              </a:rPr>
              <a:t>dân</a:t>
            </a:r>
            <a:r>
              <a:rPr lang="en-US" sz="3200" b="1" dirty="0">
                <a:solidFill>
                  <a:srgbClr val="FF0000"/>
                </a:solidFill>
              </a:rPr>
              <a:t> </a:t>
            </a:r>
          </a:p>
        </p:txBody>
      </p:sp>
    </p:spTree>
    <p:extLst>
      <p:ext uri="{BB962C8B-B14F-4D97-AF65-F5344CB8AC3E}">
        <p14:creationId xmlns:p14="http://schemas.microsoft.com/office/powerpoint/2010/main" val="770554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412" y="227942"/>
            <a:ext cx="11395788" cy="6001643"/>
          </a:xfrm>
          <a:prstGeom prst="rect">
            <a:avLst/>
          </a:prstGeom>
        </p:spPr>
        <p:txBody>
          <a:bodyPr wrap="square">
            <a:spAutoFit/>
          </a:bodyPr>
          <a:lstStyle/>
          <a:p>
            <a:pPr>
              <a:spcAft>
                <a:spcPts val="0"/>
              </a:spcAft>
            </a:pPr>
            <a:r>
              <a:rPr lang="vi-VN"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Tình huống: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muốn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tốt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nghiệp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lựa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án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khả</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mong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muốn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phổ</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thông</a:t>
            </a:r>
            <a:endPar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nghiệp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đào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sơ</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đẳng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đào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phổ</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dục</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nghiệp</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đào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đẳng</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44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412" y="227942"/>
            <a:ext cx="11395788" cy="3785652"/>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Tình huống: </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Bạn em muốn theo học nghề sửa chữa, lắp ráp máy tính sau khi tốt nghiệp trung học cơ sở. Em thấy lựa chọn phương án được cho là khả thi đối với mong muốn của bạn đó.</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Học ngành kĩ </a:t>
            </a: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sửa chữa, lắp ráp máy tính trong các trường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Học ngành kĩ thuật sửa chữa, lắp ráp máy tính tại các cơ sở giáo dục nghề nghiệp có đào tạo trình độ sơ cấp và trung cấp.</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Học ngành kĩ thuật sửa chữa, lắp ráp máy tính tại các trường cao đẳng có đào tạo ngành nghề này sau khi hoàn thành chương trình giáo dục trung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Học ngành kĩ thuật sửa chữa, lắp ráp máy tính tại các cơ sở giáo dục nghề nghiệp đào tạo trình độ cao đẳng.</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2712097" y="4402790"/>
            <a:ext cx="8512629" cy="830997"/>
          </a:xfrm>
          <a:prstGeom prst="rect">
            <a:avLst/>
          </a:prstGeom>
        </p:spPr>
        <p:txBody>
          <a:bodyPr wrap="square">
            <a:spAutoFit/>
          </a:bodyPr>
          <a:lstStyle/>
          <a:p>
            <a:pPr>
              <a:spcAft>
                <a:spcPts val="0"/>
              </a:spcAft>
            </a:pPr>
            <a:r>
              <a:rPr lang="en-US" sz="2400" b="1">
                <a:solidFill>
                  <a:srgbClr val="FF0000"/>
                </a:solidFill>
                <a:latin typeface="Times New Roman" panose="02020603050405020304" pitchFamily="18" charset="0"/>
                <a:ea typeface="Times New Roman" panose="02020603050405020304" pitchFamily="18" charset="0"/>
              </a:rPr>
              <a:t>B. Học ngành kĩ thuật sửa chữa, lắp ráp máy tính tại các cơ sở giáo dục nghề nghiệp có đào tạo trình độ sơ cấp và trung cấp.</a:t>
            </a:r>
            <a:endParaRPr lang="en-US" sz="2400" b="1">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198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7701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082352"/>
            <a:ext cx="5570374" cy="5584944"/>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Em hãy cho biết các cơ hội lựa chọn nghề nghiệp trong lĩnh vực kĩ thuật, công nghệ trong hệ thống giáo dục.</a:t>
            </a:r>
          </a:p>
        </p:txBody>
      </p:sp>
    </p:spTree>
    <p:extLst>
      <p:ext uri="{BB962C8B-B14F-4D97-AF65-F5344CB8AC3E}">
        <p14:creationId xmlns:p14="http://schemas.microsoft.com/office/powerpoint/2010/main" val="22032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082352"/>
            <a:ext cx="5570374" cy="5584944"/>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Em hãy cho biết các cơ hội lựa chọn nghề nghiệp trong lĩnh vực kĩ thuật, công nghệ trong hệ thống giáo dục.</a:t>
            </a:r>
          </a:p>
        </p:txBody>
      </p:sp>
      <p:sp>
        <p:nvSpPr>
          <p:cNvPr id="2" name="Rectangle 1"/>
          <p:cNvSpPr/>
          <p:nvPr/>
        </p:nvSpPr>
        <p:spPr>
          <a:xfrm>
            <a:off x="6004248" y="735503"/>
            <a:ext cx="6096000" cy="489364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Các cơ hội lựa chọn nghề nghiệp trong lĩnh vực kĩ thuật, công nghệ trong hệ thống giáo dục gồm:</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Lựa chọn 1: Sau khi tốt nghiệp THCS:</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các nghề ở trình độ sơ cấp và trung cấp.</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ở các cơ sở giáo dục thường xuyên để vừa học chương trình giáo dục THPT, vừa học nghề trong lĩnh vực kĩ thuật, công nghệ trình độ sơ cấp.</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Lựa chọn 2: Sau khi tốt nghiệp THPT:</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ở các cơ sở giáo dục đào tạo trình độ sơ cấp, trung cấp, cao đẳng.</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đại học tại các cơ sở giáo dục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8472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ipe(down)">
                                      <p:cBhvr>
                                        <p:cTn id="16" dur="500"/>
                                        <p:tgtEl>
                                          <p:spTgt spid="2">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down)">
                                      <p:cBhvr>
                                        <p:cTn id="19" dur="500"/>
                                        <p:tgtEl>
                                          <p:spTgt spid="2">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ipe(down)">
                                      <p:cBhvr>
                                        <p:cTn id="22" dur="500"/>
                                        <p:tgtEl>
                                          <p:spTgt spid="2">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wipe(down)">
                                      <p:cBhvr>
                                        <p:cTn id="25"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11494" y="637601"/>
            <a:ext cx="11330473" cy="3416320"/>
          </a:xfrm>
          <a:prstGeom prst="rect">
            <a:avLst/>
          </a:prstGeom>
        </p:spPr>
        <p:txBody>
          <a:bodyPr wrap="square">
            <a:spAutoFit/>
          </a:bodyPr>
          <a:lstStyle/>
          <a:p>
            <a:r>
              <a:rPr lang="en-US" sz="2400" b="1">
                <a:latin typeface="Times New Roman" panose="02020603050405020304" pitchFamily="18" charset="0"/>
                <a:cs typeface="Times New Roman" panose="02020603050405020304" pitchFamily="18" charset="0"/>
              </a:rPr>
              <a:t>III.</a:t>
            </a:r>
            <a:r>
              <a:rPr lang="vi-VN" sz="2400" b="1">
                <a:latin typeface="Times New Roman" panose="02020603050405020304" pitchFamily="18" charset="0"/>
                <a:cs typeface="Times New Roman" panose="02020603050405020304" pitchFamily="18" charset="0"/>
              </a:rPr>
              <a:t> Cơ hội lựa chọn nghề nghiệp trong lĩnh vực kĩ thuật, công nghệ trong hệ thống giáo dục</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Sau khi tốt nghiệp THCS:</a:t>
            </a:r>
          </a:p>
          <a:p>
            <a:r>
              <a:rPr lang="en-US" sz="2400">
                <a:latin typeface="Times New Roman" panose="02020603050405020304" pitchFamily="18" charset="0"/>
                <a:cs typeface="Times New Roman" panose="02020603050405020304" pitchFamily="18" charset="0"/>
              </a:rPr>
              <a:t>+ Học các nghề ở trình độ sơ cấp và trung cấp.</a:t>
            </a:r>
          </a:p>
          <a:p>
            <a:r>
              <a:rPr lang="en-US" sz="2400">
                <a:latin typeface="Times New Roman" panose="02020603050405020304" pitchFamily="18" charset="0"/>
                <a:cs typeface="Times New Roman" panose="02020603050405020304" pitchFamily="18" charset="0"/>
              </a:rPr>
              <a:t>+ Học ở các cơ sở giáo dục thường xuyên để vừa học chương trình giáo dục THPT, vừa học nghề trong lĩnh vực kĩ thuật, công nghệ trình độ sơ cấp.</a:t>
            </a:r>
          </a:p>
          <a:p>
            <a:r>
              <a:rPr lang="en-US" sz="2400">
                <a:latin typeface="Times New Roman" panose="02020603050405020304" pitchFamily="18" charset="0"/>
                <a:cs typeface="Times New Roman" panose="02020603050405020304" pitchFamily="18" charset="0"/>
              </a:rPr>
              <a:t>- Sau khi tốt nghiệp THPT:</a:t>
            </a:r>
          </a:p>
          <a:p>
            <a:r>
              <a:rPr lang="en-US" sz="2400">
                <a:latin typeface="Times New Roman" panose="02020603050405020304" pitchFamily="18" charset="0"/>
                <a:cs typeface="Times New Roman" panose="02020603050405020304" pitchFamily="18" charset="0"/>
              </a:rPr>
              <a:t>+ Học ở các cơ sở giáo dục đào tạo trình độ sơ cấp, trung cấp, cao đẳng.</a:t>
            </a:r>
          </a:p>
          <a:p>
            <a:r>
              <a:rPr lang="en-US" sz="2400">
                <a:latin typeface="Times New Roman" panose="02020603050405020304" pitchFamily="18" charset="0"/>
                <a:cs typeface="Times New Roman" panose="02020603050405020304" pitchFamily="18" charset="0"/>
              </a:rPr>
              <a:t>+ Học đại học tại các cơ sở giáo dục đại học.</a:t>
            </a:r>
          </a:p>
        </p:txBody>
      </p:sp>
    </p:spTree>
    <p:extLst>
      <p:ext uri="{BB962C8B-B14F-4D97-AF65-F5344CB8AC3E}">
        <p14:creationId xmlns:p14="http://schemas.microsoft.com/office/powerpoint/2010/main" val="405420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DELL\Downloads\van-hanh-xlnt.jpg"/>
          <p:cNvPicPr/>
          <p:nvPr/>
        </p:nvPicPr>
        <p:blipFill>
          <a:blip r:embed="rId2">
            <a:extLst>
              <a:ext uri="{28A0092B-C50C-407E-A947-70E740481C1C}">
                <a14:useLocalDpi xmlns:a14="http://schemas.microsoft.com/office/drawing/2010/main" val="0"/>
              </a:ext>
            </a:extLst>
          </a:blip>
          <a:srcRect/>
          <a:stretch>
            <a:fillRect/>
          </a:stretch>
        </p:blipFill>
        <p:spPr bwMode="auto">
          <a:xfrm>
            <a:off x="292437" y="149211"/>
            <a:ext cx="5539196" cy="2416707"/>
          </a:xfrm>
          <a:prstGeom prst="rect">
            <a:avLst/>
          </a:prstGeom>
          <a:noFill/>
          <a:ln>
            <a:noFill/>
          </a:ln>
        </p:spPr>
      </p:pic>
      <p:sp>
        <p:nvSpPr>
          <p:cNvPr id="2" name="Rectangle 1"/>
          <p:cNvSpPr/>
          <p:nvPr/>
        </p:nvSpPr>
        <p:spPr>
          <a:xfrm>
            <a:off x="118188" y="2667296"/>
            <a:ext cx="6096000" cy="646331"/>
          </a:xfrm>
          <a:prstGeom prst="rect">
            <a:avLst/>
          </a:prstGeom>
        </p:spPr>
        <p:txBody>
          <a:bodyPr>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a.Người công nhân thực thiện công việc vận hành hệ thống trong một nhà máy</a:t>
            </a:r>
            <a:endParaRPr lang="en-US" sz="1600">
              <a:effectLst/>
              <a:latin typeface="Times New Roman" panose="02020603050405020304" pitchFamily="18" charset="0"/>
              <a:ea typeface="Times New Roman" panose="02020603050405020304" pitchFamily="18" charset="0"/>
            </a:endParaRPr>
          </a:p>
        </p:txBody>
      </p:sp>
      <p:pic>
        <p:nvPicPr>
          <p:cNvPr id="6" name="Picture 5" descr="C:\Users\DELL\Downloads\images.jpg"/>
          <p:cNvPicPr/>
          <p:nvPr/>
        </p:nvPicPr>
        <p:blipFill>
          <a:blip r:embed="rId3">
            <a:extLst>
              <a:ext uri="{28A0092B-C50C-407E-A947-70E740481C1C}">
                <a14:useLocalDpi xmlns:a14="http://schemas.microsoft.com/office/drawing/2010/main" val="0"/>
              </a:ext>
            </a:extLst>
          </a:blip>
          <a:srcRect/>
          <a:stretch>
            <a:fillRect/>
          </a:stretch>
        </p:blipFill>
        <p:spPr bwMode="auto">
          <a:xfrm>
            <a:off x="292436" y="3313627"/>
            <a:ext cx="5623171" cy="2032814"/>
          </a:xfrm>
          <a:prstGeom prst="rect">
            <a:avLst/>
          </a:prstGeom>
          <a:noFill/>
          <a:ln>
            <a:noFill/>
          </a:ln>
        </p:spPr>
      </p:pic>
      <p:sp>
        <p:nvSpPr>
          <p:cNvPr id="7" name="Rectangle 6"/>
          <p:cNvSpPr/>
          <p:nvPr/>
        </p:nvSpPr>
        <p:spPr>
          <a:xfrm>
            <a:off x="855043" y="5346441"/>
            <a:ext cx="4118435"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b.Người kĩ sư làm việc với bản vẽ thiết kế</a:t>
            </a:r>
            <a:endParaRPr lang="en-US" sz="16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202163" y="5923680"/>
            <a:ext cx="5629470" cy="646331"/>
          </a:xfrm>
          <a:prstGeom prst="rect">
            <a:avLst/>
          </a:prstGeom>
        </p:spPr>
        <p:txBody>
          <a:bodyPr wrap="square">
            <a:spAutoFit/>
          </a:bodyPr>
          <a:lstStyle/>
          <a:p>
            <a:pPr>
              <a:spcAft>
                <a:spcPts val="0"/>
              </a:spcAft>
            </a:pPr>
            <a:r>
              <a:rPr lang="vi-VN" b="1">
                <a:solidFill>
                  <a:srgbClr val="000000"/>
                </a:solidFill>
                <a:latin typeface="Times New Roman" panose="02020603050405020304" pitchFamily="18" charset="0"/>
                <a:ea typeface="Times New Roman" panose="02020603050405020304" pitchFamily="18" charset="0"/>
              </a:rPr>
              <a:t>Hình 2.4. Công nhân và kĩ sư trong lĩnh vực kĩ thuật, công nghệ</a:t>
            </a:r>
            <a:endParaRPr lang="en-US" sz="1600">
              <a:effectLst/>
              <a:latin typeface="Times New Roman" panose="02020603050405020304" pitchFamily="18" charset="0"/>
              <a:ea typeface="Times New Roman" panose="02020603050405020304" pitchFamily="18" charset="0"/>
            </a:endParaRPr>
          </a:p>
        </p:txBody>
      </p:sp>
      <p:sp>
        <p:nvSpPr>
          <p:cNvPr id="9" name="Rectangle 8"/>
          <p:cNvSpPr/>
          <p:nvPr/>
        </p:nvSpPr>
        <p:spPr>
          <a:xfrm>
            <a:off x="5831633" y="47833"/>
            <a:ext cx="5347229" cy="1938992"/>
          </a:xfrm>
          <a:prstGeom prst="rect">
            <a:avLst/>
          </a:prstGeom>
        </p:spPr>
        <p:txBody>
          <a:bodyPr wrap="square">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Quan sát hình 2.4 và cho biết: Sau tốt nghiệp trung học cơ sở, lựa chọn học theo trình độ nào trong cơ cấu hệ thống giáo dục quốc dân để trở thành công nhân hoặc kĩ sư?</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3110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DELL\Downloads\van-hanh-xlnt.jpg"/>
          <p:cNvPicPr/>
          <p:nvPr/>
        </p:nvPicPr>
        <p:blipFill>
          <a:blip r:embed="rId2">
            <a:extLst>
              <a:ext uri="{28A0092B-C50C-407E-A947-70E740481C1C}">
                <a14:useLocalDpi xmlns:a14="http://schemas.microsoft.com/office/drawing/2010/main" val="0"/>
              </a:ext>
            </a:extLst>
          </a:blip>
          <a:srcRect/>
          <a:stretch>
            <a:fillRect/>
          </a:stretch>
        </p:blipFill>
        <p:spPr bwMode="auto">
          <a:xfrm>
            <a:off x="292437" y="149211"/>
            <a:ext cx="5539196" cy="2416707"/>
          </a:xfrm>
          <a:prstGeom prst="rect">
            <a:avLst/>
          </a:prstGeom>
          <a:noFill/>
          <a:ln>
            <a:noFill/>
          </a:ln>
        </p:spPr>
      </p:pic>
      <p:sp>
        <p:nvSpPr>
          <p:cNvPr id="2" name="Rectangle 1"/>
          <p:cNvSpPr/>
          <p:nvPr/>
        </p:nvSpPr>
        <p:spPr>
          <a:xfrm>
            <a:off x="118188" y="2667296"/>
            <a:ext cx="6096000" cy="646331"/>
          </a:xfrm>
          <a:prstGeom prst="rect">
            <a:avLst/>
          </a:prstGeom>
        </p:spPr>
        <p:txBody>
          <a:bodyPr>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a.Người công nhân thực thiện công việc vận hành hệ thống trong một nhà máy</a:t>
            </a:r>
            <a:endParaRPr lang="en-US" sz="1600">
              <a:effectLst/>
              <a:latin typeface="Times New Roman" panose="02020603050405020304" pitchFamily="18" charset="0"/>
              <a:ea typeface="Times New Roman" panose="02020603050405020304" pitchFamily="18" charset="0"/>
            </a:endParaRPr>
          </a:p>
        </p:txBody>
      </p:sp>
      <p:pic>
        <p:nvPicPr>
          <p:cNvPr id="6" name="Picture 5" descr="C:\Users\DELL\Downloads\images.jpg"/>
          <p:cNvPicPr/>
          <p:nvPr/>
        </p:nvPicPr>
        <p:blipFill>
          <a:blip r:embed="rId3">
            <a:extLst>
              <a:ext uri="{28A0092B-C50C-407E-A947-70E740481C1C}">
                <a14:useLocalDpi xmlns:a14="http://schemas.microsoft.com/office/drawing/2010/main" val="0"/>
              </a:ext>
            </a:extLst>
          </a:blip>
          <a:srcRect/>
          <a:stretch>
            <a:fillRect/>
          </a:stretch>
        </p:blipFill>
        <p:spPr bwMode="auto">
          <a:xfrm>
            <a:off x="292436" y="3313627"/>
            <a:ext cx="5623171" cy="2032814"/>
          </a:xfrm>
          <a:prstGeom prst="rect">
            <a:avLst/>
          </a:prstGeom>
          <a:noFill/>
          <a:ln>
            <a:noFill/>
          </a:ln>
        </p:spPr>
      </p:pic>
      <p:sp>
        <p:nvSpPr>
          <p:cNvPr id="7" name="Rectangle 6"/>
          <p:cNvSpPr/>
          <p:nvPr/>
        </p:nvSpPr>
        <p:spPr>
          <a:xfrm>
            <a:off x="855043" y="5346441"/>
            <a:ext cx="4118435"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b.Người kĩ sư làm việc với bản vẽ thiết kế</a:t>
            </a:r>
            <a:endParaRPr lang="en-US" sz="16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202163" y="5923680"/>
            <a:ext cx="5629470" cy="646331"/>
          </a:xfrm>
          <a:prstGeom prst="rect">
            <a:avLst/>
          </a:prstGeom>
        </p:spPr>
        <p:txBody>
          <a:bodyPr wrap="square">
            <a:spAutoFit/>
          </a:bodyPr>
          <a:lstStyle/>
          <a:p>
            <a:pPr>
              <a:spcAft>
                <a:spcPts val="0"/>
              </a:spcAft>
            </a:pPr>
            <a:r>
              <a:rPr lang="vi-VN" b="1">
                <a:solidFill>
                  <a:srgbClr val="000000"/>
                </a:solidFill>
                <a:latin typeface="Times New Roman" panose="02020603050405020304" pitchFamily="18" charset="0"/>
                <a:ea typeface="Times New Roman" panose="02020603050405020304" pitchFamily="18" charset="0"/>
              </a:rPr>
              <a:t>Hình 2.4. Công nhân và kĩ sư trong lĩnh vực kĩ thuật, công nghệ</a:t>
            </a:r>
            <a:endParaRPr lang="en-US" sz="1600">
              <a:effectLst/>
              <a:latin typeface="Times New Roman" panose="02020603050405020304" pitchFamily="18" charset="0"/>
              <a:ea typeface="Times New Roman" panose="02020603050405020304" pitchFamily="18" charset="0"/>
            </a:endParaRPr>
          </a:p>
        </p:txBody>
      </p:sp>
      <p:sp>
        <p:nvSpPr>
          <p:cNvPr id="9" name="Rectangle 8"/>
          <p:cNvSpPr/>
          <p:nvPr/>
        </p:nvSpPr>
        <p:spPr>
          <a:xfrm>
            <a:off x="5831633" y="47833"/>
            <a:ext cx="5437381" cy="1938992"/>
          </a:xfrm>
          <a:prstGeom prst="rect">
            <a:avLst/>
          </a:prstGeom>
        </p:spPr>
        <p:txBody>
          <a:bodyPr wrap="square">
            <a:spAutoFit/>
          </a:bodyPr>
          <a:lstStyle/>
          <a:p>
            <a:pPr>
              <a:spcAft>
                <a:spcPts val="0"/>
              </a:spcAft>
            </a:pPr>
            <a:r>
              <a:rPr lang="en-US" sz="2400" b="1" dirty="0">
                <a:solidFill>
                  <a:srgbClr val="0000FF"/>
                </a:solidFill>
                <a:latin typeface="Times New Roman" panose="02020603050405020304" pitchFamily="18" charset="0"/>
                <a:ea typeface="Times New Roman" panose="02020603050405020304" pitchFamily="18" charset="0"/>
              </a:rPr>
              <a:t>Quan </a:t>
            </a:r>
            <a:r>
              <a:rPr lang="en-US" sz="2400" b="1" dirty="0" err="1">
                <a:solidFill>
                  <a:srgbClr val="0000FF"/>
                </a:solidFill>
                <a:latin typeface="Times New Roman" panose="02020603050405020304" pitchFamily="18" charset="0"/>
                <a:ea typeface="Times New Roman" panose="02020603050405020304" pitchFamily="18" charset="0"/>
              </a:rPr>
              <a:t>sát</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hình</a:t>
            </a:r>
            <a:r>
              <a:rPr lang="en-US" sz="2400" b="1" dirty="0">
                <a:solidFill>
                  <a:srgbClr val="0000FF"/>
                </a:solidFill>
                <a:latin typeface="Times New Roman" panose="02020603050405020304" pitchFamily="18" charset="0"/>
                <a:ea typeface="Times New Roman" panose="02020603050405020304" pitchFamily="18" charset="0"/>
              </a:rPr>
              <a:t> 2.4 </a:t>
            </a:r>
            <a:r>
              <a:rPr lang="en-US" sz="2400" b="1" dirty="0" err="1">
                <a:solidFill>
                  <a:srgbClr val="0000FF"/>
                </a:solidFill>
                <a:latin typeface="Times New Roman" panose="02020603050405020304" pitchFamily="18" charset="0"/>
                <a:ea typeface="Times New Roman" panose="02020603050405020304" pitchFamily="18" charset="0"/>
              </a:rPr>
              <a:t>và</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cho</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biết</a:t>
            </a:r>
            <a:r>
              <a:rPr lang="en-US" sz="2400" b="1" dirty="0">
                <a:solidFill>
                  <a:srgbClr val="0000FF"/>
                </a:solidFill>
                <a:latin typeface="Times New Roman" panose="02020603050405020304" pitchFamily="18" charset="0"/>
                <a:ea typeface="Times New Roman" panose="02020603050405020304" pitchFamily="18" charset="0"/>
              </a:rPr>
              <a:t>: Sau </a:t>
            </a:r>
            <a:r>
              <a:rPr lang="en-US" sz="2400" b="1" dirty="0" err="1">
                <a:solidFill>
                  <a:srgbClr val="0000FF"/>
                </a:solidFill>
                <a:latin typeface="Times New Roman" panose="02020603050405020304" pitchFamily="18" charset="0"/>
                <a:ea typeface="Times New Roman" panose="02020603050405020304" pitchFamily="18" charset="0"/>
              </a:rPr>
              <a:t>tốt</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nghiệp</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trung</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học</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cơ</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sở</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lựa</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chọn</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học</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theo</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trình</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độ</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nào</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trong</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cơ</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cấu</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hệ</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thống</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giáo</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dục</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quốc</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dân</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để</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trở</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thành</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công</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nhân</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hoặc</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kĩ</a:t>
            </a:r>
            <a:r>
              <a:rPr lang="en-US" sz="2400" b="1" dirty="0">
                <a:solidFill>
                  <a:srgbClr val="0000FF"/>
                </a:solidFill>
                <a:latin typeface="Times New Roman" panose="02020603050405020304" pitchFamily="18" charset="0"/>
                <a:ea typeface="Times New Roman" panose="02020603050405020304" pitchFamily="18" charset="0"/>
              </a:rPr>
              <a:t> </a:t>
            </a:r>
            <a:r>
              <a:rPr lang="en-US" sz="2400" b="1" dirty="0" err="1">
                <a:solidFill>
                  <a:srgbClr val="0000FF"/>
                </a:solidFill>
                <a:latin typeface="Times New Roman" panose="02020603050405020304" pitchFamily="18" charset="0"/>
                <a:ea typeface="Times New Roman" panose="02020603050405020304" pitchFamily="18" charset="0"/>
              </a:rPr>
              <a:t>sư</a:t>
            </a:r>
            <a:r>
              <a:rPr lang="en-US" sz="2400" b="1" dirty="0">
                <a:solidFill>
                  <a:srgbClr val="0000FF"/>
                </a:solidFill>
                <a:latin typeface="Times New Roman" panose="02020603050405020304" pitchFamily="18" charset="0"/>
                <a:ea typeface="Times New Roman" panose="02020603050405020304" pitchFamily="18" charset="0"/>
              </a:rPr>
              <a:t>?</a:t>
            </a:r>
            <a:endParaRPr lang="en-US" sz="2400" b="1" dirty="0">
              <a:solidFill>
                <a:srgbClr val="0000FF"/>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6015135" y="1764406"/>
            <a:ext cx="5974702" cy="5262979"/>
          </a:xfrm>
          <a:prstGeom prst="rect">
            <a:avLst/>
          </a:prstGeom>
        </p:spPr>
        <p:txBody>
          <a:bodyPr wrap="square">
            <a:spAutoFit/>
          </a:bodyPr>
          <a:lstStyle/>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Sau </a:t>
            </a:r>
            <a:r>
              <a:rPr lang="en-US" sz="2400" dirty="0" err="1">
                <a:solidFill>
                  <a:srgbClr val="FF0000"/>
                </a:solidFill>
                <a:latin typeface="Times New Roman" panose="02020603050405020304" pitchFamily="18" charset="0"/>
                <a:ea typeface="Times New Roman" panose="02020603050405020304" pitchFamily="18" charset="0"/>
              </a:rPr>
              <a:t>khi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tốt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sở</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nhân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sinh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theo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thuộc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độ</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cấp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cấp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tại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giáo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đào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tạo</a:t>
            </a:r>
            <a:r>
              <a:rPr lang="en-US" sz="2400" dirty="0">
                <a:solidFill>
                  <a:srgbClr val="FF0000"/>
                </a:solidFill>
                <a:latin typeface="Times New Roman" panose="02020603050405020304" pitchFamily="18" charset="0"/>
                <a:ea typeface="Times New Roman" panose="02020603050405020304" pitchFamily="18" charset="0"/>
              </a:rPr>
              <a:t>. </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sư</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Tiếp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phổ</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định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môn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liên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quan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đến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Sau </a:t>
            </a:r>
            <a:r>
              <a:rPr lang="en-US" sz="2400" dirty="0" err="1">
                <a:solidFill>
                  <a:srgbClr val="FF0000"/>
                </a:solidFill>
                <a:latin typeface="Times New Roman" panose="02020603050405020304" pitchFamily="18" charset="0"/>
                <a:ea typeface="Times New Roman" panose="02020603050405020304" pitchFamily="18" charset="0"/>
              </a:rPr>
              <a:t>đó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trường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cao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đẳng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đại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tập</a:t>
            </a:r>
            <a:r>
              <a:rPr lang="en-US" sz="2400" dirty="0">
                <a:solidFill>
                  <a:srgbClr val="FF0000"/>
                </a:solidFill>
                <a:latin typeface="Times New Roman" panose="02020603050405020304" pitchFamily="18" charset="0"/>
                <a:ea typeface="Times New Roman" panose="02020603050405020304" pitchFamily="18" charset="0"/>
              </a:rPr>
              <a:t>. Sau </a:t>
            </a:r>
            <a:r>
              <a:rPr lang="en-US" sz="2400" dirty="0" err="1">
                <a:solidFill>
                  <a:srgbClr val="FF0000"/>
                </a:solidFill>
                <a:latin typeface="Times New Roman" panose="02020603050405020304" pitchFamily="18" charset="0"/>
                <a:ea typeface="Times New Roman" panose="02020603050405020304" pitchFamily="18" charset="0"/>
              </a:rPr>
              <a:t>khi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tốt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người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tham</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gia</a:t>
            </a:r>
            <a:r>
              <a:rPr lang="en-US" sz="2400" dirty="0">
                <a:solidFill>
                  <a:srgbClr val="FF0000"/>
                </a:solidFill>
                <a:latin typeface="Times New Roman" panose="02020603050405020304" pitchFamily="18" charset="0"/>
                <a:ea typeface="Times New Roman" panose="02020603050405020304" pitchFamily="18" charset="0"/>
              </a:rPr>
              <a:t> lao </a:t>
            </a:r>
            <a:r>
              <a:rPr lang="en-US" sz="2400" dirty="0" err="1">
                <a:solidFill>
                  <a:srgbClr val="FF0000"/>
                </a:solidFill>
                <a:latin typeface="Times New Roman" panose="02020603050405020304" pitchFamily="18" charset="0"/>
                <a:ea typeface="Times New Roman" panose="02020603050405020304" pitchFamily="18" charset="0"/>
              </a:rPr>
              <a:t>động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trong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tư</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sư</a:t>
            </a:r>
            <a:r>
              <a:rPr lang="en-US" sz="2400" dirty="0">
                <a:solidFill>
                  <a:srgbClr val="FF0000"/>
                </a:solidFill>
                <a:latin typeface="Times New Roman" panose="02020603050405020304" pitchFamily="18" charset="0"/>
                <a:ea typeface="Times New Roman" panose="02020603050405020304" pitchFamily="18" charset="0"/>
              </a:rPr>
              <a:t>.</a:t>
            </a:r>
            <a:endParaRPr lang="en-US" sz="2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720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11494" y="637601"/>
            <a:ext cx="11330473" cy="3785652"/>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IV.Những hướng đi liên quan tới nghề nghiệp trong lĩnh vực kì thuật, công nghệ sau khi tốt nghiệp trung học cơ sở</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 Sau khi tốt nghiệp trung học cơ sở: </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Theo học các ngành thuộc lĩnh vực kĩ thuật, công nghệ trình độ sơ cấp, trung cấp tại các cơ sở giáo dục nghề nghiệp có đào tạo.</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Theo học tại các trung tập Giáo dục nghề nghiệp - Giáo dục thường xuyên.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Tiếp tục học trung học phổ thông và định hướng lựa chọn các môn học liên quan đến lĩnh vực kĩ thuật, công nghệ</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Sau khi tốt nghiệp trung học phổ thông: học cao đẳng, đại học có đào tạo nghề trong lĩnh vực kĩ thuật, công nghệ.</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01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1.</a:t>
            </a:r>
            <a:r>
              <a:rPr lang="en-US" sz="2400" b="1">
                <a:solidFill>
                  <a:srgbClr val="0000FF"/>
                </a:solidFill>
                <a:latin typeface="Times New Roman" panose="02020603050405020304" pitchFamily="18" charset="0"/>
                <a:cs typeface="Times New Roman" panose="02020603050405020304" pitchFamily="18" charset="0"/>
              </a:rPr>
              <a:t> Em hãy cho biết các trình độ đào tạo tương ứng với cơ hội lựa chọn nghề nghiệp trong lĩnh vực kĩ thuật, công nghệ sau tốt nghiệp trung học cơ sở.</a:t>
            </a:r>
          </a:p>
        </p:txBody>
      </p:sp>
    </p:spTree>
    <p:extLst>
      <p:ext uri="{BB962C8B-B14F-4D97-AF65-F5344CB8AC3E}">
        <p14:creationId xmlns:p14="http://schemas.microsoft.com/office/powerpoint/2010/main" val="177786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612" y="167951"/>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Q</a:t>
            </a:r>
            <a:r>
              <a:rPr lang="en-US" sz="2400" b="1">
                <a:solidFill>
                  <a:srgbClr val="0000FF"/>
                </a:solidFill>
                <a:latin typeface="Times New Roman" panose="02020603050405020304" pitchFamily="18" charset="0"/>
                <a:cs typeface="Times New Roman" panose="02020603050405020304" pitchFamily="18" charset="0"/>
              </a:rPr>
              <a:t>uan sát hình 2.1 và cho biết: Để nhận được tấm bằng tốt nghiệp đại học, các sinh viên trong hình cần phải trải qua những cấp học nào?</a:t>
            </a:r>
          </a:p>
        </p:txBody>
      </p:sp>
      <p:pic>
        <p:nvPicPr>
          <p:cNvPr id="6" name="Picture 5" descr="C:\Users\DELL\Downloads\Tot_nghiep_2015_DHTV_Hieu_truong_trao_quyet_dinh.jpg"/>
          <p:cNvPicPr/>
          <p:nvPr/>
        </p:nvPicPr>
        <p:blipFill>
          <a:blip r:embed="rId2">
            <a:extLst>
              <a:ext uri="{28A0092B-C50C-407E-A947-70E740481C1C}">
                <a14:useLocalDpi xmlns:a14="http://schemas.microsoft.com/office/drawing/2010/main" val="0"/>
              </a:ext>
            </a:extLst>
          </a:blip>
          <a:srcRect/>
          <a:stretch>
            <a:fillRect/>
          </a:stretch>
        </p:blipFill>
        <p:spPr bwMode="auto">
          <a:xfrm>
            <a:off x="479562" y="1124446"/>
            <a:ext cx="6493731" cy="4982155"/>
          </a:xfrm>
          <a:prstGeom prst="rect">
            <a:avLst/>
          </a:prstGeom>
          <a:noFill/>
          <a:ln>
            <a:noFill/>
          </a:ln>
        </p:spPr>
      </p:pic>
      <p:sp>
        <p:nvSpPr>
          <p:cNvPr id="2" name="Rectangle 1"/>
          <p:cNvSpPr/>
          <p:nvPr/>
        </p:nvSpPr>
        <p:spPr>
          <a:xfrm>
            <a:off x="1660965" y="6232099"/>
            <a:ext cx="4910319"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Hình 2.1. Sinh viên nhận bằng tốt nghiệp đại học</a:t>
            </a:r>
            <a:endParaRPr lang="en-US"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1.</a:t>
            </a:r>
            <a:r>
              <a:rPr lang="en-US" sz="2400" b="1">
                <a:solidFill>
                  <a:srgbClr val="0000FF"/>
                </a:solidFill>
                <a:latin typeface="Times New Roman" panose="02020603050405020304" pitchFamily="18" charset="0"/>
                <a:cs typeface="Times New Roman" panose="02020603050405020304" pitchFamily="18" charset="0"/>
              </a:rPr>
              <a:t> Em hãy cho biết các trình độ đào tạo tương ứng với cơ hội lựa chọn nghề nghiệp trong lĩnh vực kĩ thuật, công nghệ sau tốt nghiệp trung học cơ sở.</a:t>
            </a:r>
          </a:p>
        </p:txBody>
      </p:sp>
      <p:sp>
        <p:nvSpPr>
          <p:cNvPr id="2" name="Rectangle 1"/>
          <p:cNvSpPr/>
          <p:nvPr/>
        </p:nvSpPr>
        <p:spPr>
          <a:xfrm>
            <a:off x="510073" y="1598654"/>
            <a:ext cx="11181183" cy="1569660"/>
          </a:xfrm>
          <a:prstGeom prst="rect">
            <a:avLst/>
          </a:prstGeom>
        </p:spPr>
        <p:txBody>
          <a:bodyPr wrap="square">
            <a:spAutoFit/>
          </a:bodyPr>
          <a:lstStyle/>
          <a:p>
            <a:pPr>
              <a:spcAft>
                <a:spcPts val="0"/>
              </a:spcAft>
            </a:pPr>
            <a:r>
              <a:rPr lang="vi-VN" sz="2400">
                <a:solidFill>
                  <a:srgbClr val="FF0000"/>
                </a:solidFill>
                <a:latin typeface="Times New Roman" panose="02020603050405020304" pitchFamily="18" charset="0"/>
                <a:ea typeface="Times New Roman" panose="02020603050405020304" pitchFamily="18" charset="0"/>
              </a:rPr>
              <a:t>1.</a:t>
            </a:r>
            <a:r>
              <a:rPr lang="en-US" sz="2400">
                <a:solidFill>
                  <a:srgbClr val="FF0000"/>
                </a:solidFill>
                <a:latin typeface="Times New Roman" panose="02020603050405020304" pitchFamily="18" charset="0"/>
                <a:ea typeface="Times New Roman" panose="02020603050405020304" pitchFamily="18" charset="0"/>
              </a:rPr>
              <a:t> + Sau khi tốt nghiệp trung học cơ sở (trung cấp và sơ cấp): cơ hội lựa chọn nghề nghiệp trong lĩnh vực kĩ thuật, công nghệ ít.</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Sau khi tốt nghiệp trung học phổ thông (trung cấp, sơ cấp, cao đẳng, đại học): cơ hội lựa chọn nghề trong lĩnh vực kĩ thuật, công nghệ nhiều hơn.</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604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a:solidFill>
                  <a:srgbClr val="0000FF"/>
                </a:solidFill>
                <a:latin typeface="Times New Roman" panose="02020603050405020304" pitchFamily="18" charset="0"/>
                <a:cs typeface="Times New Roman" panose="02020603050405020304" pitchFamily="18" charset="0"/>
              </a:rPr>
              <a:t> Với mỗi thông tin ở cột A, em hãy xác định nội dung mô tả tương ứng về các thành phần của hệ thống giáo dục Việt Nam ở cột B trong bảng 2.1.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2959219" y="1415772"/>
            <a:ext cx="5863015" cy="369332"/>
          </a:xfrm>
          <a:prstGeom prst="rect">
            <a:avLst/>
          </a:prstGeom>
        </p:spPr>
        <p:txBody>
          <a:bodyPr wrap="none">
            <a:spAutoFit/>
          </a:bodyPr>
          <a:lstStyle/>
          <a:p>
            <a:pPr>
              <a:spcAft>
                <a:spcPts val="0"/>
              </a:spcAft>
            </a:pPr>
            <a:r>
              <a:rPr lang="vi-VN" i="1">
                <a:solidFill>
                  <a:srgbClr val="000000"/>
                </a:solidFill>
                <a:latin typeface="Times New Roman" panose="02020603050405020304" pitchFamily="18" charset="0"/>
                <a:ea typeface="Times New Roman" panose="02020603050405020304" pitchFamily="18" charset="0"/>
              </a:rPr>
              <a:t>Bảng 2.1. Mô tả về khung cơ cấu hệ thống giáo dục Việt Nam</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459633606"/>
              </p:ext>
            </p:extLst>
          </p:nvPr>
        </p:nvGraphicFramePr>
        <p:xfrm>
          <a:off x="535988" y="1785104"/>
          <a:ext cx="11257905" cy="4680285"/>
        </p:xfrm>
        <a:graphic>
          <a:graphicData uri="http://schemas.openxmlformats.org/drawingml/2006/table">
            <a:tbl>
              <a:tblPr firstRow="1" firstCol="1" bandRow="1"/>
              <a:tblGrid>
                <a:gridCol w="2841694">
                  <a:extLst>
                    <a:ext uri="{9D8B030D-6E8A-4147-A177-3AD203B41FA5}">
                      <a16:colId xmlns:a16="http://schemas.microsoft.com/office/drawing/2014/main" val="2050342787"/>
                    </a:ext>
                  </a:extLst>
                </a:gridCol>
                <a:gridCol w="8416211">
                  <a:extLst>
                    <a:ext uri="{9D8B030D-6E8A-4147-A177-3AD203B41FA5}">
                      <a16:colId xmlns:a16="http://schemas.microsoft.com/office/drawing/2014/main" val="1910179047"/>
                    </a:ext>
                  </a:extLst>
                </a:gridCol>
              </a:tblGrid>
              <a:tr h="204537">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B</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181836"/>
                  </a:ext>
                </a:extLst>
              </a:tr>
              <a:tr h="102268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a.Khung cơ cấu hệ thống giáo dục Việt Nam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1.Dành cho người học tốt nghiệp trung học phổ thông, hoặc tốt nghiệp trình độ trung cấp mà đã học và thi đạt yêu cầu đủ khối lượng kiến thức văn hóa trung học phổ thông theo quy định của Bộ giáo dục và đào tạo, hoặc tốt nghiệp trình độ Cao đẳng(đào tạo 3 đến 5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3054733"/>
                  </a:ext>
                </a:extLst>
              </a:tr>
              <a:tr h="818147">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Dành cho người học tốt nghiệp trung học phổ thông(từ 2 đến 3 năm) hoặc tốt nghiệp tình độ trung cấp và có bằng tốt nghiệp trung học phổ thông(từ 1 đến 2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301141"/>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Giáo dục mầm non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Bao gồm giáo dục chính quy và 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994262"/>
                  </a:ext>
                </a:extLst>
              </a:tr>
              <a:tr h="613611">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Giáo dục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Dành cho người ở các lứa tuổi và trình độ, có thể học tập, phát triển năng lực chuyên môn, tự tạo việc làm hoặc chuyển đổi ngành, nghề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3244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Trình độ cao đẳng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Bao gồm giáo dục tiểu học, giáo dục trung học cơ sở và giáo dục trung học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4658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g.Trình độ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Bao gồm nhà trẻ và mẫu giáo mà trẻ em từ 03 tháng đến 05 tuổi được chăm sóc và học tập.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850293"/>
                  </a:ext>
                </a:extLst>
              </a:tr>
            </a:tbl>
          </a:graphicData>
        </a:graphic>
      </p:graphicFrame>
    </p:spTree>
    <p:extLst>
      <p:ext uri="{BB962C8B-B14F-4D97-AF65-F5344CB8AC3E}">
        <p14:creationId xmlns:p14="http://schemas.microsoft.com/office/powerpoint/2010/main" val="287599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a:solidFill>
                  <a:srgbClr val="0000FF"/>
                </a:solidFill>
                <a:latin typeface="Times New Roman" panose="02020603050405020304" pitchFamily="18" charset="0"/>
                <a:cs typeface="Times New Roman" panose="02020603050405020304" pitchFamily="18" charset="0"/>
              </a:rPr>
              <a:t> Với mỗi thông tin ở cột A, em hãy xác định nội dung mô tả tương ứng về các thành phần của hệ thống giáo dục Việt Nam ở cột B trong bảng 2.1.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2959219" y="1415772"/>
            <a:ext cx="5863015" cy="369332"/>
          </a:xfrm>
          <a:prstGeom prst="rect">
            <a:avLst/>
          </a:prstGeom>
        </p:spPr>
        <p:txBody>
          <a:bodyPr wrap="none">
            <a:spAutoFit/>
          </a:bodyPr>
          <a:lstStyle/>
          <a:p>
            <a:pPr>
              <a:spcAft>
                <a:spcPts val="0"/>
              </a:spcAft>
            </a:pPr>
            <a:r>
              <a:rPr lang="vi-VN" i="1">
                <a:solidFill>
                  <a:srgbClr val="000000"/>
                </a:solidFill>
                <a:latin typeface="Times New Roman" panose="02020603050405020304" pitchFamily="18" charset="0"/>
                <a:ea typeface="Times New Roman" panose="02020603050405020304" pitchFamily="18" charset="0"/>
              </a:rPr>
              <a:t>Bảng 2.1. Mô tả về khung cơ cấu hệ thống giáo dục Việt Nam</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4151246200"/>
              </p:ext>
            </p:extLst>
          </p:nvPr>
        </p:nvGraphicFramePr>
        <p:xfrm>
          <a:off x="535988" y="1785104"/>
          <a:ext cx="10848936" cy="4784558"/>
        </p:xfrm>
        <a:graphic>
          <a:graphicData uri="http://schemas.openxmlformats.org/drawingml/2006/table">
            <a:tbl>
              <a:tblPr firstRow="1" firstCol="1" bandRow="1"/>
              <a:tblGrid>
                <a:gridCol w="1787334">
                  <a:extLst>
                    <a:ext uri="{9D8B030D-6E8A-4147-A177-3AD203B41FA5}">
                      <a16:colId xmlns:a16="http://schemas.microsoft.com/office/drawing/2014/main" val="2050342787"/>
                    </a:ext>
                  </a:extLst>
                </a:gridCol>
                <a:gridCol w="9061602">
                  <a:extLst>
                    <a:ext uri="{9D8B030D-6E8A-4147-A177-3AD203B41FA5}">
                      <a16:colId xmlns:a16="http://schemas.microsoft.com/office/drawing/2014/main" val="1910179047"/>
                    </a:ext>
                  </a:extLst>
                </a:gridCol>
              </a:tblGrid>
              <a:tr h="204537">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B</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181836"/>
                  </a:ext>
                </a:extLst>
              </a:tr>
              <a:tr h="102268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a.Khung cơ cấu hệ thống giáo dục Việt Nam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1.Dành cho người học tốt nghiệp trung học phổ thông, hoặc tốt nghiệp trình độ trung cấp mà đã học và thi đạt yêu cầu đủ khối lượng kiến thức văn hóa trung học phổ thông theo quy định của Bộ giáo dục và đào tạo, hoặc tốt nghiệp trình độ Cao đẳng(đào tạo 3 đến 5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3054733"/>
                  </a:ext>
                </a:extLst>
              </a:tr>
              <a:tr h="818147">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Dành cho người học tốt nghiệp trung học phổ thông(từ 2 đến 3 năm) hoặc tốt nghiệp tình độ trung cấp và có bằng tốt nghiệp trung học phổ thông(từ 1 đến 2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301141"/>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Giáo dục mầm non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Bao gồm giáo dục chính quy và 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994262"/>
                  </a:ext>
                </a:extLst>
              </a:tr>
              <a:tr h="613611">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Giáo dục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Dành cho người ở các lứa tuổi và trình độ, có thể học tập, phát triển năng lực chuyên môn, tự tạo việc làm hoặc chuyển đổi ngành, nghề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3244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Trình độ cao đẳng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Bao gồm giáo dục tiểu học, giáo dục trung học cơ sở và giáo dục trung học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4658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g.Trình độ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Bao gồm nhà trẻ và mẫu giáo mà trẻ em từ 03 tháng đến 05 tuổi được chăm sóc và học tập.</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850293"/>
                  </a:ext>
                </a:extLst>
              </a:tr>
            </a:tbl>
          </a:graphicData>
        </a:graphic>
      </p:graphicFrame>
      <p:sp>
        <p:nvSpPr>
          <p:cNvPr id="2" name="Rectangle 1"/>
          <p:cNvSpPr/>
          <p:nvPr/>
        </p:nvSpPr>
        <p:spPr>
          <a:xfrm>
            <a:off x="2060620" y="6569662"/>
            <a:ext cx="5982367" cy="369332"/>
          </a:xfrm>
          <a:prstGeom prst="rect">
            <a:avLst/>
          </a:prstGeom>
        </p:spPr>
        <p:txBody>
          <a:bodyPr wrap="square">
            <a:spAutoFit/>
          </a:bodyPr>
          <a:lstStyle/>
          <a:p>
            <a:pPr>
              <a:spcAft>
                <a:spcPts val="0"/>
              </a:spcAft>
            </a:pPr>
            <a:r>
              <a:rPr lang="vi-VN" dirty="0">
                <a:solidFill>
                  <a:srgbClr val="FF0000"/>
                </a:solidFill>
                <a:latin typeface="Times New Roman" panose="02020603050405020304" pitchFamily="18" charset="0"/>
                <a:ea typeface="Times New Roman" panose="02020603050405020304" pitchFamily="18" charset="0"/>
              </a:rPr>
              <a:t>2.</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a-3; </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b-4; </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c-6; </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d-5; </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e-2; </a:t>
            </a:r>
            <a:r>
              <a:rPr lang="vi-VN" sz="1600" dirty="0">
                <a:solidFill>
                  <a:srgbClr val="FF0000"/>
                </a:solidFill>
                <a:latin typeface="Times New Roman" panose="02020603050405020304" pitchFamily="18" charset="0"/>
                <a:ea typeface="Times New Roman" panose="02020603050405020304" pitchFamily="18" charset="0"/>
              </a:rPr>
              <a:t>   </a:t>
            </a:r>
            <a:r>
              <a:rPr lang="vi-VN" dirty="0">
                <a:solidFill>
                  <a:srgbClr val="FF0000"/>
                </a:solidFill>
                <a:latin typeface="Times New Roman" panose="02020603050405020304" pitchFamily="18" charset="0"/>
                <a:ea typeface="Times New Roman" panose="02020603050405020304" pitchFamily="18" charset="0"/>
              </a:rPr>
              <a:t>g-1</a:t>
            </a:r>
            <a:endParaRPr lang="en-US" sz="16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6041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037917" cy="830997"/>
          </a:xfrm>
          <a:prstGeom prst="rect">
            <a:avLst/>
          </a:prstGeom>
        </p:spPr>
        <p:txBody>
          <a:bodyPr wrap="square">
            <a:spAutoFit/>
          </a:bodyPr>
          <a:lstStyle/>
          <a:p>
            <a:r>
              <a:rPr lang="vi-VN" sz="2400" b="1" dirty="0">
                <a:solidFill>
                  <a:srgbClr val="0000FF"/>
                </a:solidFill>
                <a:latin typeface="Times New Roman" panose="02020603050405020304" pitchFamily="18" charset="0"/>
                <a:cs typeface="Times New Roman" panose="02020603050405020304" pitchFamily="18" charset="0"/>
              </a:rPr>
              <a:t>3. </a:t>
            </a:r>
            <a:r>
              <a:rPr lang="en-US" sz="2400" b="1" dirty="0" err="1">
                <a:solidFill>
                  <a:srgbClr val="0000FF"/>
                </a:solidFill>
                <a:latin typeface="Times New Roman" panose="02020603050405020304" pitchFamily="18" charset="0"/>
                <a:cs typeface="Times New Roman" panose="02020603050405020304" pitchFamily="18" charset="0"/>
              </a:rPr>
              <a:t>Em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hãy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biết</a:t>
            </a:r>
            <a:r>
              <a:rPr lang="en-US" sz="2400" b="1" dirty="0">
                <a:solidFill>
                  <a:srgbClr val="0000FF"/>
                </a:solidFill>
                <a:latin typeface="Times New Roman" panose="02020603050405020304" pitchFamily="18" charset="0"/>
                <a:cs typeface="Times New Roman" panose="02020603050405020304" pitchFamily="18" charset="0"/>
              </a:rPr>
              <a:t>: Sau </a:t>
            </a:r>
            <a:r>
              <a:rPr lang="en-US" sz="2400" b="1" dirty="0" err="1">
                <a:solidFill>
                  <a:srgbClr val="0000FF"/>
                </a:solidFill>
                <a:latin typeface="Times New Roman" panose="02020603050405020304" pitchFamily="18" charset="0"/>
                <a:cs typeface="Times New Roman" panose="02020603050405020304" pitchFamily="18" charset="0"/>
              </a:rPr>
              <a:t>khi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tốt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nghiệp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trung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cơ</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sở</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những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hướng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nào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theo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đuổi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nghiệp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lĩnh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vực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kĩ</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thuật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nghệ</a:t>
            </a:r>
            <a:r>
              <a:rPr lang="en-US" sz="2400" b="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2698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025060" cy="830997"/>
          </a:xfrm>
          <a:prstGeom prst="rect">
            <a:avLst/>
          </a:prstGeom>
        </p:spPr>
        <p:txBody>
          <a:bodyPr wrap="square">
            <a:spAutoFit/>
          </a:bodyPr>
          <a:lstStyle/>
          <a:p>
            <a:r>
              <a:rPr lang="vi-VN" sz="2400" b="1" dirty="0">
                <a:solidFill>
                  <a:srgbClr val="0000FF"/>
                </a:solidFill>
                <a:latin typeface="Times New Roman" panose="02020603050405020304" pitchFamily="18" charset="0"/>
                <a:cs typeface="Times New Roman" panose="02020603050405020304" pitchFamily="18" charset="0"/>
              </a:rPr>
              <a:t>3. </a:t>
            </a:r>
            <a:r>
              <a:rPr lang="en-US" sz="2400" b="1" dirty="0" err="1">
                <a:solidFill>
                  <a:srgbClr val="0000FF"/>
                </a:solidFill>
                <a:latin typeface="Times New Roman" panose="02020603050405020304" pitchFamily="18" charset="0"/>
                <a:cs typeface="Times New Roman" panose="02020603050405020304" pitchFamily="18" charset="0"/>
              </a:rPr>
              <a:t>Em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hãy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biết</a:t>
            </a:r>
            <a:r>
              <a:rPr lang="en-US" sz="2400" b="1" dirty="0">
                <a:solidFill>
                  <a:srgbClr val="0000FF"/>
                </a:solidFill>
                <a:latin typeface="Times New Roman" panose="02020603050405020304" pitchFamily="18" charset="0"/>
                <a:cs typeface="Times New Roman" panose="02020603050405020304" pitchFamily="18" charset="0"/>
              </a:rPr>
              <a:t>: Sau </a:t>
            </a:r>
            <a:r>
              <a:rPr lang="en-US" sz="2400" b="1" dirty="0" err="1">
                <a:solidFill>
                  <a:srgbClr val="0000FF"/>
                </a:solidFill>
                <a:latin typeface="Times New Roman" panose="02020603050405020304" pitchFamily="18" charset="0"/>
                <a:cs typeface="Times New Roman" panose="02020603050405020304" pitchFamily="18" charset="0"/>
              </a:rPr>
              <a:t>khi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tốt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nghiệp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trung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cơ</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sở</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những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hướng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nào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theo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đuổi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nghiệp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lĩnh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vực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kĩ</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thuật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nghệ</a:t>
            </a:r>
            <a:r>
              <a:rPr lang="en-US" sz="2400" b="1" dirty="0">
                <a:solidFill>
                  <a:srgbClr val="0000FF"/>
                </a:solidFill>
                <a:latin typeface="Times New Roman" panose="02020603050405020304" pitchFamily="18" charset="0"/>
                <a:cs typeface="Times New Roman" panose="02020603050405020304" pitchFamily="18" charset="0"/>
              </a:rPr>
              <a:t>?</a:t>
            </a:r>
          </a:p>
        </p:txBody>
      </p:sp>
      <p:sp>
        <p:nvSpPr>
          <p:cNvPr id="2" name="Rectangle 1"/>
          <p:cNvSpPr/>
          <p:nvPr/>
        </p:nvSpPr>
        <p:spPr>
          <a:xfrm>
            <a:off x="556727" y="1558344"/>
            <a:ext cx="10673650" cy="3069525"/>
          </a:xfrm>
          <a:prstGeom prst="rect">
            <a:avLst/>
          </a:prstGeom>
        </p:spPr>
        <p:txBody>
          <a:bodyPr wrap="square">
            <a:spAutoFit/>
          </a:bodyPr>
          <a:lstStyle/>
          <a:p>
            <a:pPr>
              <a:spcAft>
                <a:spcPts val="0"/>
              </a:spcAft>
            </a:pPr>
            <a:r>
              <a:rPr lang="vi-VN" sz="2400" dirty="0">
                <a:solidFill>
                  <a:srgbClr val="FF0000"/>
                </a:solidFill>
                <a:latin typeface="Times New Roman" panose="02020603050405020304" pitchFamily="18" charset="0"/>
                <a:ea typeface="Times New Roman" panose="02020603050405020304" pitchFamily="18" charset="0"/>
              </a:rPr>
              <a:t>3. </a:t>
            </a:r>
            <a:r>
              <a:rPr lang="en-US" sz="2400" dirty="0">
                <a:solidFill>
                  <a:srgbClr val="FF0000"/>
                </a:solidFill>
                <a:latin typeface="Times New Roman" panose="02020603050405020304" pitchFamily="18" charset="0"/>
                <a:ea typeface="Times New Roman" panose="02020603050405020304" pitchFamily="18" charset="0"/>
              </a:rPr>
              <a:t>Sau </a:t>
            </a:r>
            <a:r>
              <a:rPr lang="en-US" sz="2400" dirty="0" err="1">
                <a:solidFill>
                  <a:srgbClr val="FF0000"/>
                </a:solidFill>
                <a:latin typeface="Times New Roman" panose="02020603050405020304" pitchFamily="18" charset="0"/>
                <a:ea typeface="Times New Roman" panose="02020603050405020304" pitchFamily="18" charset="0"/>
              </a:rPr>
              <a:t>khi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tốt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3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theo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đuổi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trong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đi</a:t>
            </a:r>
            <a:r>
              <a:rPr lang="en-US" sz="2400" dirty="0">
                <a:solidFill>
                  <a:srgbClr val="FF0000"/>
                </a:solidFill>
                <a:latin typeface="Times New Roman" panose="02020603050405020304" pitchFamily="18" charset="0"/>
                <a:ea typeface="Times New Roman" panose="02020603050405020304" pitchFamily="18" charset="0"/>
              </a:rPr>
              <a:t> 1: </a:t>
            </a:r>
            <a:r>
              <a:rPr lang="en-US" sz="2400" dirty="0" err="1">
                <a:solidFill>
                  <a:srgbClr val="FF0000"/>
                </a:solidFill>
                <a:latin typeface="Times New Roman" panose="02020603050405020304" pitchFamily="18" charset="0"/>
                <a:ea typeface="Times New Roman" panose="02020603050405020304" pitchFamily="18" charset="0"/>
              </a:rPr>
              <a:t>theo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thuộc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độ</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cấp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cấp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tại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giáo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nghiệp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đào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tạo</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đi</a:t>
            </a:r>
            <a:r>
              <a:rPr lang="en-US" sz="2400" dirty="0">
                <a:solidFill>
                  <a:srgbClr val="FF0000"/>
                </a:solidFill>
                <a:latin typeface="Times New Roman" panose="02020603050405020304" pitchFamily="18" charset="0"/>
                <a:ea typeface="Times New Roman" panose="02020603050405020304" pitchFamily="18" charset="0"/>
              </a:rPr>
              <a:t> 2: </a:t>
            </a:r>
            <a:r>
              <a:rPr lang="en-US" sz="2400" dirty="0" err="1">
                <a:solidFill>
                  <a:srgbClr val="FF0000"/>
                </a:solidFill>
                <a:latin typeface="Times New Roman" panose="02020603050405020304" pitchFamily="18" charset="0"/>
                <a:ea typeface="Times New Roman" panose="02020603050405020304" pitchFamily="18" charset="0"/>
              </a:rPr>
              <a:t>Vừa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chương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phổ</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kết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hợp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một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trong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ở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tập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giáo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thường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xuyên</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đi</a:t>
            </a:r>
            <a:r>
              <a:rPr lang="en-US" sz="2400" dirty="0">
                <a:solidFill>
                  <a:srgbClr val="FF0000"/>
                </a:solidFill>
                <a:latin typeface="Times New Roman" panose="02020603050405020304" pitchFamily="18" charset="0"/>
                <a:ea typeface="Times New Roman" panose="02020603050405020304" pitchFamily="18" charset="0"/>
              </a:rPr>
              <a:t> 3: </a:t>
            </a:r>
            <a:r>
              <a:rPr lang="en-US" sz="2400" dirty="0" err="1">
                <a:solidFill>
                  <a:srgbClr val="FF0000"/>
                </a:solidFill>
                <a:latin typeface="Times New Roman" panose="02020603050405020304" pitchFamily="18" charset="0"/>
                <a:ea typeface="Times New Roman" panose="02020603050405020304" pitchFamily="18" charset="0"/>
              </a:rPr>
              <a:t>tiếp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phổ</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định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hướng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môn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liên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quan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đến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a:t>
            </a:r>
            <a:endParaRPr lang="en-US" sz="2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2057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7" y="584775"/>
            <a:ext cx="10795178" cy="1200329"/>
          </a:xfrm>
          <a:prstGeom prst="rect">
            <a:avLst/>
          </a:prstGeom>
        </p:spPr>
        <p:txBody>
          <a:bodyPr wrap="square">
            <a:spAutoFit/>
          </a:bodyPr>
          <a:lstStyle/>
          <a:p>
            <a:r>
              <a:rPr lang="en-US" sz="2400" b="1" dirty="0" err="1">
                <a:solidFill>
                  <a:srgbClr val="0000FF"/>
                </a:solidFill>
                <a:latin typeface="Times New Roman" panose="02020603050405020304" pitchFamily="18" charset="0"/>
                <a:cs typeface="Times New Roman" panose="02020603050405020304" pitchFamily="18" charset="0"/>
              </a:rPr>
              <a:t>Tìm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hiểu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môn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chương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trình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giáo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dục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trung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phổ</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kiến</a:t>
            </a:r>
            <a:r>
              <a:rPr lang="en-US" sz="2400" b="1" dirty="0">
                <a:solidFill>
                  <a:srgbClr val="0000FF"/>
                </a:solidFill>
                <a:latin typeface="Times New Roman" panose="02020603050405020304" pitchFamily="18" charset="0"/>
                <a:cs typeface="Times New Roman" panose="02020603050405020304" pitchFamily="18" charset="0"/>
              </a:rPr>
              <a:t> 4 </a:t>
            </a:r>
            <a:r>
              <a:rPr lang="en-US" sz="2400" b="1" dirty="0" err="1">
                <a:solidFill>
                  <a:srgbClr val="0000FF"/>
                </a:solidFill>
                <a:latin typeface="Times New Roman" panose="02020603050405020304" pitchFamily="18" charset="0"/>
                <a:cs typeface="Times New Roman" panose="02020603050405020304" pitchFamily="18" charset="0"/>
              </a:rPr>
              <a:t>môn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quan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tới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lĩnh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vực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kĩ</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thuật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nghệ</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Trao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đổi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với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thầy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bạn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bè</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mình</a:t>
            </a:r>
            <a:r>
              <a:rPr lang="en-US" sz="2400" b="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388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arn(inVertical)">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759854"/>
            <a:ext cx="11006405" cy="1200329"/>
          </a:xfrm>
          <a:prstGeom prst="rect">
            <a:avLst/>
          </a:prstGeom>
        </p:spPr>
        <p:txBody>
          <a:bodyPr wrap="square">
            <a:spAutoFit/>
          </a:bodyPr>
          <a:lstStyle/>
          <a:p>
            <a:r>
              <a:rPr lang="en-US" sz="2400" b="1" dirty="0" err="1">
                <a:solidFill>
                  <a:srgbClr val="0000FF"/>
                </a:solidFill>
                <a:latin typeface="Times New Roman" panose="02020603050405020304" pitchFamily="18" charset="0"/>
                <a:cs typeface="Times New Roman" panose="02020603050405020304" pitchFamily="18" charset="0"/>
              </a:rPr>
              <a:t>Tìm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hiểu</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các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môn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chương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trình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giáo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dục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trung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phổ</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kiến</a:t>
            </a:r>
            <a:r>
              <a:rPr lang="en-US" sz="2400" b="1" dirty="0">
                <a:solidFill>
                  <a:srgbClr val="0000FF"/>
                </a:solidFill>
                <a:latin typeface="Times New Roman" panose="02020603050405020304" pitchFamily="18" charset="0"/>
                <a:cs typeface="Times New Roman" panose="02020603050405020304" pitchFamily="18" charset="0"/>
              </a:rPr>
              <a:t> 4 </a:t>
            </a:r>
            <a:r>
              <a:rPr lang="en-US" sz="2400" b="1" dirty="0" err="1">
                <a:solidFill>
                  <a:srgbClr val="0000FF"/>
                </a:solidFill>
                <a:latin typeface="Times New Roman" panose="02020603050405020304" pitchFamily="18" charset="0"/>
                <a:cs typeface="Times New Roman" panose="02020603050405020304" pitchFamily="18" charset="0"/>
              </a:rPr>
              <a:t>môn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học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lựa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chọn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có</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quan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tới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lĩnh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vực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kĩ</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thuật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nghệ</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Trao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đổi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với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thầy</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cô</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và</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bạn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bè</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về</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dự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định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mình</a:t>
            </a:r>
            <a:r>
              <a:rPr lang="en-US" sz="2400" b="1" dirty="0">
                <a:solidFill>
                  <a:srgbClr val="0000FF"/>
                </a:solidFill>
                <a:latin typeface="Times New Roman" panose="02020603050405020304" pitchFamily="18" charset="0"/>
                <a:cs typeface="Times New Roman" panose="02020603050405020304" pitchFamily="18" charset="0"/>
              </a:rPr>
              <a:t>.</a:t>
            </a:r>
          </a:p>
        </p:txBody>
      </p:sp>
      <p:sp>
        <p:nvSpPr>
          <p:cNvPr id="2" name="Rectangle 1"/>
          <p:cNvSpPr/>
          <p:nvPr/>
        </p:nvSpPr>
        <p:spPr>
          <a:xfrm>
            <a:off x="696685" y="1943315"/>
            <a:ext cx="10314752" cy="3785652"/>
          </a:xfrm>
          <a:prstGeom prst="rect">
            <a:avLst/>
          </a:prstGeom>
        </p:spPr>
        <p:txBody>
          <a:bodyPr wrap="square">
            <a:spAutoFit/>
          </a:bodyPr>
          <a:lstStyle/>
          <a:p>
            <a:pPr>
              <a:spcAft>
                <a:spcPts val="0"/>
              </a:spcAft>
            </a:pPr>
            <a:r>
              <a:rPr lang="en-US" sz="2400" dirty="0" err="1">
                <a:solidFill>
                  <a:srgbClr val="FF0000"/>
                </a:solidFill>
                <a:latin typeface="Times New Roman" panose="02020603050405020304" pitchFamily="18" charset="0"/>
                <a:ea typeface="Times New Roman" panose="02020603050405020304" pitchFamily="18" charset="0"/>
              </a:rPr>
              <a:t>Dự</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kiến</a:t>
            </a:r>
            <a:r>
              <a:rPr lang="en-US" sz="2400" dirty="0">
                <a:solidFill>
                  <a:srgbClr val="FF0000"/>
                </a:solidFill>
                <a:latin typeface="Times New Roman" panose="02020603050405020304" pitchFamily="18" charset="0"/>
                <a:ea typeface="Times New Roman" panose="02020603050405020304" pitchFamily="18" charset="0"/>
              </a:rPr>
              <a:t> 4 </a:t>
            </a:r>
            <a:r>
              <a:rPr lang="en-US" sz="2400" dirty="0" err="1">
                <a:solidFill>
                  <a:srgbClr val="FF0000"/>
                </a:solidFill>
                <a:latin typeface="Times New Roman" panose="02020603050405020304" pitchFamily="18" charset="0"/>
                <a:ea typeface="Times New Roman" panose="02020603050405020304" pitchFamily="18" charset="0"/>
              </a:rPr>
              <a:t>môn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liên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quan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lĩnh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vực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kĩ</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thuật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trong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chương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giáo</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dục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phổ</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thông</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Vật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lí</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Hóa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a:t>
            </a: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Tin </a:t>
            </a:r>
            <a:r>
              <a:rPr lang="en-US" sz="2400" dirty="0" err="1">
                <a:solidFill>
                  <a:srgbClr val="FF0000"/>
                </a:solidFill>
                <a:latin typeface="Times New Roman" panose="02020603050405020304" pitchFamily="18" charset="0"/>
                <a:ea typeface="Times New Roman" panose="02020603050405020304" pitchFamily="18" charset="0"/>
              </a:rPr>
              <a:t>học</a:t>
            </a:r>
            <a:endParaRPr lang="en-US" sz="2400" dirty="0">
              <a:solidFill>
                <a:srgbClr val="FF0000"/>
              </a:solidFill>
              <a:latin typeface="Times New Roman" panose="02020603050405020304" pitchFamily="18" charset="0"/>
              <a:ea typeface="Times New Roman" panose="02020603050405020304" pitchFamily="18" charset="0"/>
            </a:endParaRP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Công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nghệ</a:t>
            </a:r>
            <a:endParaRPr lang="en-US" sz="2400" dirty="0">
              <a:solidFill>
                <a:srgbClr val="FF0000"/>
              </a:solidFill>
              <a:latin typeface="Times New Roman" panose="02020603050405020304" pitchFamily="18" charset="0"/>
              <a:ea typeface="Times New Roman" panose="02020603050405020304" pitchFamily="18" charset="0"/>
            </a:endParaRPr>
          </a:p>
          <a:p>
            <a:pPr>
              <a:spcAft>
                <a:spcPts val="0"/>
              </a:spcAft>
            </a:pPr>
            <a:r>
              <a:rPr lang="en-US" sz="2400" dirty="0">
                <a:solidFill>
                  <a:srgbClr val="FF0000"/>
                </a:solidFill>
                <a:latin typeface="Times New Roman" panose="02020603050405020304" pitchFamily="18" charset="0"/>
                <a:ea typeface="Times New Roman" panose="02020603050405020304" pitchFamily="18" charset="0"/>
              </a:rPr>
              <a:t>Chia </a:t>
            </a:r>
            <a:r>
              <a:rPr lang="en-US" sz="2400" dirty="0" err="1">
                <a:solidFill>
                  <a:srgbClr val="FF0000"/>
                </a:solidFill>
                <a:latin typeface="Times New Roman" panose="02020603050405020304" pitchFamily="18" charset="0"/>
                <a:ea typeface="Times New Roman" panose="02020603050405020304" pitchFamily="18" charset="0"/>
              </a:rPr>
              <a:t>sẻ</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dự</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định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của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cá</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nhân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Dựa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trên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những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hiểu</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biết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ngành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nghề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kết</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hợp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sở</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thích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thế</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mạnh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của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bản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thân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đưa</a:t>
            </a:r>
            <a:r>
              <a:rPr lang="en-US" sz="2400" dirty="0">
                <a:solidFill>
                  <a:srgbClr val="FF0000"/>
                </a:solidFill>
                <a:latin typeface="Times New Roman" panose="02020603050405020304" pitchFamily="18" charset="0"/>
                <a:ea typeface="Times New Roman" panose="02020603050405020304" pitchFamily="18" charset="0"/>
              </a:rPr>
              <a:t> ra </a:t>
            </a:r>
            <a:r>
              <a:rPr lang="en-US" sz="2400" dirty="0" err="1">
                <a:solidFill>
                  <a:srgbClr val="FF0000"/>
                </a:solidFill>
                <a:latin typeface="Times New Roman" panose="02020603050405020304" pitchFamily="18" charset="0"/>
                <a:ea typeface="Times New Roman" panose="02020603050405020304" pitchFamily="18" charset="0"/>
              </a:rPr>
              <a:t>những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lựa</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chọn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về</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hình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thức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cấp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và</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môn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học</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phù</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hợp</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Đồng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thời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em</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có</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thể</a:t>
            </a:r>
            <a:r>
              <a:rPr lang="en-US" sz="2400" dirty="0">
                <a:solidFill>
                  <a:srgbClr val="FF0000"/>
                </a:solidFill>
                <a:latin typeface="Times New Roman" panose="02020603050405020304" pitchFamily="18" charset="0"/>
                <a:ea typeface="Times New Roman" panose="02020603050405020304" pitchFamily="18" charset="0"/>
              </a:rPr>
              <a:t> chia </a:t>
            </a:r>
            <a:r>
              <a:rPr lang="en-US" sz="2400" dirty="0" err="1">
                <a:solidFill>
                  <a:srgbClr val="FF0000"/>
                </a:solidFill>
                <a:latin typeface="Times New Roman" panose="02020603050405020304" pitchFamily="18" charset="0"/>
                <a:ea typeface="Times New Roman" panose="02020603050405020304" pitchFamily="18" charset="0"/>
              </a:rPr>
              <a:t>sẻ</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với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những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người</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xung</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quanh</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để</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xin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tư</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vấn</a:t>
            </a:r>
            <a:r>
              <a:rPr lang="en-US" sz="2400" dirty="0">
                <a:solidFill>
                  <a:srgbClr val="FF0000"/>
                </a:solidFill>
                <a:latin typeface="Times New Roman" panose="02020603050405020304" pitchFamily="18" charset="0"/>
                <a:ea typeface="Times New Roman" panose="02020603050405020304" pitchFamily="18" charset="0"/>
              </a:rPr>
              <a:t>, </a:t>
            </a:r>
            <a:r>
              <a:rPr lang="en-US" sz="2400" dirty="0" err="1">
                <a:solidFill>
                  <a:srgbClr val="FF0000"/>
                </a:solidFill>
                <a:latin typeface="Times New Roman" panose="02020603050405020304" pitchFamily="18" charset="0"/>
                <a:ea typeface="Times New Roman" panose="02020603050405020304" pitchFamily="18" charset="0"/>
              </a:rPr>
              <a:t>góp</a:t>
            </a:r>
            <a:r>
              <a:rPr lang="en-US" sz="2400" dirty="0">
                <a:solidFill>
                  <a:srgbClr val="FF0000"/>
                </a:solidFill>
                <a:latin typeface="Times New Roman" panose="02020603050405020304" pitchFamily="18" charset="0"/>
                <a:ea typeface="Times New Roman" panose="02020603050405020304" pitchFamily="18" charset="0"/>
              </a:rPr>
              <a:t> ý. </a:t>
            </a:r>
            <a:endParaRPr lang="en-US" sz="2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3776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612" y="167951"/>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Q</a:t>
            </a:r>
            <a:r>
              <a:rPr lang="en-US" sz="2400" b="1">
                <a:solidFill>
                  <a:srgbClr val="0000FF"/>
                </a:solidFill>
                <a:latin typeface="Times New Roman" panose="02020603050405020304" pitchFamily="18" charset="0"/>
                <a:cs typeface="Times New Roman" panose="02020603050405020304" pitchFamily="18" charset="0"/>
              </a:rPr>
              <a:t>uan sát hình 2.1 và cho biết: Để nhận được tấm bằng tốt nghiệp đại học, các sinh viên trong hình cần phải trải qua những cấp học nào?</a:t>
            </a:r>
          </a:p>
        </p:txBody>
      </p:sp>
      <p:pic>
        <p:nvPicPr>
          <p:cNvPr id="6" name="Picture 5" descr="C:\Users\DELL\Downloads\Tot_nghiep_2015_DHTV_Hieu_truong_trao_quyet_dinh.jpg"/>
          <p:cNvPicPr/>
          <p:nvPr/>
        </p:nvPicPr>
        <p:blipFill>
          <a:blip r:embed="rId2">
            <a:extLst>
              <a:ext uri="{28A0092B-C50C-407E-A947-70E740481C1C}">
                <a14:useLocalDpi xmlns:a14="http://schemas.microsoft.com/office/drawing/2010/main" val="0"/>
              </a:ext>
            </a:extLst>
          </a:blip>
          <a:srcRect/>
          <a:stretch>
            <a:fillRect/>
          </a:stretch>
        </p:blipFill>
        <p:spPr bwMode="auto">
          <a:xfrm>
            <a:off x="479562" y="1124446"/>
            <a:ext cx="6493731" cy="4982155"/>
          </a:xfrm>
          <a:prstGeom prst="rect">
            <a:avLst/>
          </a:prstGeom>
          <a:noFill/>
          <a:ln>
            <a:noFill/>
          </a:ln>
        </p:spPr>
      </p:pic>
      <p:sp>
        <p:nvSpPr>
          <p:cNvPr id="2" name="Rectangle 1"/>
          <p:cNvSpPr/>
          <p:nvPr/>
        </p:nvSpPr>
        <p:spPr>
          <a:xfrm>
            <a:off x="1660965" y="6232099"/>
            <a:ext cx="4910319"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Hình 2.1. Sinh viên nhận bằng tốt nghiệp đại học</a:t>
            </a:r>
            <a:endParaRPr lang="en-US" sz="16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7091264" y="998948"/>
            <a:ext cx="4879911" cy="4524315"/>
          </a:xfrm>
          <a:prstGeom prst="rect">
            <a:avLst/>
          </a:prstGeom>
        </p:spPr>
        <p:txBody>
          <a:bodyPr wrap="square">
            <a:spAutoFit/>
          </a:bodyPr>
          <a:lstStyle/>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Để có được tấm bằng tốt nghiệp đại học như các anh, chị sinh viên trong hình cần phải lần lượt đi qua những cấp học sau:</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(1) Giáo dục mầm non</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(2) Giáo dục tiểu học</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(3) Giáo dục trung học cơ sở</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(4) Giáo dục trung học phổ thông</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(5) Giáo dục nghề nghiệp với trình trung cấp hoặc cao đẳng</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(6) Giáo dục đại học với trình độ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527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368280"/>
            <a:ext cx="5570374" cy="5299015"/>
          </a:xfrm>
          <a:prstGeom prst="rect">
            <a:avLst/>
          </a:prstGeom>
          <a:noFill/>
          <a:ln>
            <a:noFill/>
          </a:ln>
        </p:spPr>
      </p:pic>
      <p:sp>
        <p:nvSpPr>
          <p:cNvPr id="5" name="Rectangle 4"/>
          <p:cNvSpPr/>
          <p:nvPr/>
        </p:nvSpPr>
        <p:spPr>
          <a:xfrm>
            <a:off x="186612" y="167951"/>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Quan sát Hình 2.1 và cho biết:</a:t>
            </a:r>
          </a:p>
          <a:p>
            <a:r>
              <a:rPr lang="en-US" sz="2400" b="1">
                <a:solidFill>
                  <a:srgbClr val="0000FF"/>
                </a:solidFill>
                <a:latin typeface="Times New Roman" panose="02020603050405020304" pitchFamily="18" charset="0"/>
                <a:cs typeface="Times New Roman" panose="02020603050405020304" pitchFamily="18" charset="0"/>
              </a:rPr>
              <a:t>Em đang học ở cấp học nào? Cấp học đó nằm trước và sau những cấp học nào trong cơ cấu hệ thống giáo dục quốc dân của Việt Nam </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79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368280"/>
            <a:ext cx="5570374" cy="5299015"/>
          </a:xfrm>
          <a:prstGeom prst="rect">
            <a:avLst/>
          </a:prstGeom>
          <a:noFill/>
          <a:ln>
            <a:noFill/>
          </a:ln>
        </p:spPr>
      </p:pic>
      <p:sp>
        <p:nvSpPr>
          <p:cNvPr id="5" name="Rectangle 4"/>
          <p:cNvSpPr/>
          <p:nvPr/>
        </p:nvSpPr>
        <p:spPr>
          <a:xfrm>
            <a:off x="186612" y="167951"/>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Quan sát Hình 2.1 và cho biết:</a:t>
            </a:r>
          </a:p>
          <a:p>
            <a:r>
              <a:rPr lang="en-US" sz="2400" b="1">
                <a:solidFill>
                  <a:srgbClr val="0000FF"/>
                </a:solidFill>
                <a:latin typeface="Times New Roman" panose="02020603050405020304" pitchFamily="18" charset="0"/>
                <a:cs typeface="Times New Roman" panose="02020603050405020304" pitchFamily="18" charset="0"/>
              </a:rPr>
              <a:t>Em đang học ở cấp học nào? Cấp học đó nằm trước và sau những cấp học nào trong cơ cấu hệ thống giáo dục quốc dân của Việt Nam </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6736701" y="1589323"/>
            <a:ext cx="5085183" cy="3046988"/>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Hiện tại em đang học ở cấp học: Giáo dục trung học cơ sở</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Cấp học đó nằm trước: giáo dục mầm non, giáo dục tiểu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Cấp học đó nằm sau: giáo dục trung học phổ thông, giáo dục nghề nghiệp với trình trung cấp hoặc cao đẳng, giáo dục đại học với trình độ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179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76808" y="725956"/>
            <a:ext cx="11330473" cy="5078313"/>
          </a:xfrm>
          <a:prstGeom prst="rect">
            <a:avLst/>
          </a:prstGeom>
        </p:spPr>
        <p:txBody>
          <a:bodyPr wrap="square">
            <a:spAutoFit/>
          </a:bodyPr>
          <a:lstStyle/>
          <a:p>
            <a:pPr>
              <a:spcAft>
                <a:spcPts val="0"/>
              </a:spcAft>
            </a:pPr>
            <a:r>
              <a:rPr lang="vi-VN" sz="3600" b="1" dirty="0">
                <a:solidFill>
                  <a:srgbClr val="000000"/>
                </a:solidFill>
                <a:latin typeface="Times New Roman" panose="02020603050405020304" pitchFamily="18" charset="0"/>
                <a:ea typeface="Times New Roman" panose="02020603050405020304" pitchFamily="18" charset="0"/>
              </a:rPr>
              <a:t>I. Cơ cấu hệ thống giáo dục quốc dân Việt Nam</a:t>
            </a:r>
            <a:endParaRPr lang="en-US" sz="3600" b="1" dirty="0">
              <a:latin typeface="Times New Roman" panose="02020603050405020304" pitchFamily="18" charset="0"/>
              <a:ea typeface="Times New Roman" panose="02020603050405020304" pitchFamily="18" charset="0"/>
            </a:endParaRPr>
          </a:p>
          <a:p>
            <a:pPr>
              <a:spcAft>
                <a:spcPts val="0"/>
              </a:spcAft>
            </a:pPr>
            <a:r>
              <a:rPr lang="vi-VN" sz="3600" dirty="0">
                <a:solidFill>
                  <a:srgbClr val="000000"/>
                </a:solidFill>
                <a:latin typeface="Times New Roman" panose="02020603050405020304" pitchFamily="18" charset="0"/>
                <a:ea typeface="Times New Roman" panose="02020603050405020304" pitchFamily="18" charset="0"/>
              </a:rPr>
              <a:t>- Giáo dục mầm non: GD nhà trẻ và giáo dục mẫu giáo</a:t>
            </a:r>
            <a:endParaRPr lang="en-US" sz="3600" dirty="0">
              <a:latin typeface="Times New Roman" panose="02020603050405020304" pitchFamily="18" charset="0"/>
              <a:ea typeface="Times New Roman" panose="02020603050405020304" pitchFamily="18" charset="0"/>
            </a:endParaRPr>
          </a:p>
          <a:p>
            <a:pPr>
              <a:spcAft>
                <a:spcPts val="0"/>
              </a:spcAft>
            </a:pPr>
            <a:r>
              <a:rPr lang="vi-VN" sz="3600" dirty="0">
                <a:solidFill>
                  <a:srgbClr val="000000"/>
                </a:solidFill>
                <a:latin typeface="Times New Roman" panose="02020603050405020304" pitchFamily="18" charset="0"/>
                <a:ea typeface="Times New Roman" panose="02020603050405020304" pitchFamily="18" charset="0"/>
              </a:rPr>
              <a:t>- Giáo dục phổ thông: GD tiểu học, giáo dục trung học cơ sở, giáo dục trung học phổ thông</a:t>
            </a:r>
            <a:endParaRPr lang="en-US" sz="3600" dirty="0">
              <a:latin typeface="Times New Roman" panose="02020603050405020304" pitchFamily="18" charset="0"/>
              <a:ea typeface="Times New Roman" panose="02020603050405020304" pitchFamily="18" charset="0"/>
            </a:endParaRPr>
          </a:p>
          <a:p>
            <a:pPr>
              <a:spcAft>
                <a:spcPts val="0"/>
              </a:spcAft>
            </a:pPr>
            <a:r>
              <a:rPr lang="vi-VN" sz="3600" dirty="0">
                <a:solidFill>
                  <a:srgbClr val="000000"/>
                </a:solidFill>
                <a:latin typeface="Times New Roman" panose="02020603050405020304" pitchFamily="18" charset="0"/>
                <a:ea typeface="Times New Roman" panose="02020603050405020304" pitchFamily="18" charset="0"/>
              </a:rPr>
              <a:t>- Giáo dục nghề nghiệp đào tạo trình độ sơ cấp, trung cấp, trình độ cao đẳng và các chương trình đào tạo nghề nghiệp khác.</a:t>
            </a:r>
            <a:endParaRPr lang="en-US" sz="3600" dirty="0">
              <a:latin typeface="Times New Roman" panose="02020603050405020304" pitchFamily="18" charset="0"/>
              <a:ea typeface="Times New Roman" panose="02020603050405020304" pitchFamily="18" charset="0"/>
            </a:endParaRPr>
          </a:p>
          <a:p>
            <a:pPr>
              <a:spcAft>
                <a:spcPts val="0"/>
              </a:spcAft>
            </a:pPr>
            <a:r>
              <a:rPr lang="vi-VN" sz="3600" dirty="0">
                <a:solidFill>
                  <a:srgbClr val="000000"/>
                </a:solidFill>
                <a:latin typeface="Times New Roman" panose="02020603050405020304" pitchFamily="18" charset="0"/>
                <a:ea typeface="Times New Roman" panose="02020603050405020304" pitchFamily="18" charset="0"/>
              </a:rPr>
              <a:t>- Giáo dục đại học: đào tạo trình độ đại học, thạc sĩ, tiến sĩ.</a:t>
            </a:r>
            <a:endParaRPr lang="en-US" sz="3600" dirty="0">
              <a:latin typeface="Times New Roman" panose="02020603050405020304" pitchFamily="18" charset="0"/>
              <a:ea typeface="Times New Roman" panose="02020603050405020304" pitchFamily="18" charset="0"/>
            </a:endParaRPr>
          </a:p>
          <a:p>
            <a:pPr>
              <a:spcAft>
                <a:spcPts val="0"/>
              </a:spcAft>
            </a:pPr>
            <a:r>
              <a:rPr lang="vi-VN" sz="3600" dirty="0">
                <a:solidFill>
                  <a:srgbClr val="000000"/>
                </a:solidFill>
                <a:latin typeface="Times New Roman" panose="02020603050405020304" pitchFamily="18" charset="0"/>
                <a:ea typeface="Times New Roman" panose="02020603050405020304" pitchFamily="18" charset="0"/>
              </a:rPr>
              <a:t>- Giáo dục thường xuyên</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441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01333" y="22554"/>
            <a:ext cx="2416110" cy="369332"/>
          </a:xfrm>
          <a:prstGeom prst="rect">
            <a:avLst/>
          </a:prstGeom>
        </p:spPr>
        <p:txBody>
          <a:bodyPr wrap="none">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52260994"/>
              </p:ext>
            </p:extLst>
          </p:nvPr>
        </p:nvGraphicFramePr>
        <p:xfrm>
          <a:off x="738648" y="414440"/>
          <a:ext cx="11204536" cy="6400800"/>
        </p:xfrm>
        <a:graphic>
          <a:graphicData uri="http://schemas.openxmlformats.org/drawingml/2006/table">
            <a:tbl>
              <a:tblPr firstRow="1" firstCol="1" bandRow="1"/>
              <a:tblGrid>
                <a:gridCol w="11204536">
                  <a:extLst>
                    <a:ext uri="{9D8B030D-6E8A-4147-A177-3AD203B41FA5}">
                      <a16:colId xmlns:a16="http://schemas.microsoft.com/office/drawing/2014/main" val="817015532"/>
                    </a:ext>
                  </a:extLst>
                </a:gridCol>
              </a:tblGrid>
              <a:tr h="264706">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78167"/>
                  </a:ext>
                </a:extLst>
              </a:tr>
              <a:tr h="4235293">
                <a:tc>
                  <a:txBody>
                    <a:bodyPr/>
                    <a:lstStyle/>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 các phương án A, B, C, D, E phù hợp với các ô đánh số 1, 2, 3, 4, 5 trong hình 2.3.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cho biết: Có những hướng đi nào trong hệ thống giáo dục quốc dân sau khi tốt nghiệp trung học cơ sở?</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r>
                        <a:rPr lang="en-US" sz="2000" kern="1200">
                          <a:solidFill>
                            <a:schemeClr val="tx1"/>
                          </a:solidFill>
                          <a:effectLst/>
                          <a:latin typeface="Times New Roman" panose="02020603050405020304" pitchFamily="18" charset="0"/>
                          <a:ea typeface="+mn-ea"/>
                          <a:cs typeface="Times New Roman" panose="02020603050405020304" pitchFamily="18" charset="0"/>
                        </a:rPr>
                        <a:t>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C. Học trình độ đại học tại các cơ sở giáo dục đại học</a:t>
                      </a:r>
                    </a:p>
                    <a:p>
                      <a:r>
                        <a:rPr lang="en-US" sz="2000" kern="1200">
                          <a:solidFill>
                            <a:schemeClr val="tx1"/>
                          </a:solidFill>
                          <a:effectLst/>
                          <a:latin typeface="Times New Roman" panose="02020603050405020304" pitchFamily="18" charset="0"/>
                          <a:ea typeface="+mn-ea"/>
                          <a:cs typeface="Times New Roman" panose="02020603050405020304" pitchFamily="18" charset="0"/>
                        </a:rPr>
                        <a:t>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E. Vừa học tại các cơ sở giáo dục thường xuyên, vừa tham gia lao động</a:t>
                      </a:r>
                    </a:p>
                    <a:p>
                      <a:r>
                        <a:rPr lang="vi-VN" sz="2000" kern="1200">
                          <a:solidFill>
                            <a:schemeClr val="tx1"/>
                          </a:solidFill>
                          <a:effectLst/>
                          <a:latin typeface="Times New Roman" panose="02020603050405020304" pitchFamily="18" charset="0"/>
                          <a:ea typeface="+mn-ea"/>
                          <a:cs typeface="Times New Roman" panose="02020603050405020304" pitchFamily="18" charset="0"/>
                        </a:rPr>
                        <a:t>Đáp án:</a:t>
                      </a:r>
                      <a:endParaRPr lang="en-US" sz="2000" kern="1200">
                        <a:solidFill>
                          <a:schemeClr val="tx1"/>
                        </a:solidFill>
                        <a:effectLst/>
                        <a:latin typeface="Times New Roman" panose="02020603050405020304" pitchFamily="18" charset="0"/>
                        <a:ea typeface="+mn-ea"/>
                        <a:cs typeface="Times New Roman" panose="02020603050405020304" pitchFamily="18" charset="0"/>
                      </a:endParaRP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1: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2: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3: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4: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5: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5809333"/>
                  </a:ext>
                </a:extLst>
              </a:tr>
            </a:tbl>
          </a:graphicData>
        </a:graphic>
      </p:graphicFrame>
      <p:pic>
        <p:nvPicPr>
          <p:cNvPr id="1026" name="Picture 3" descr="image_35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377" y="1338171"/>
            <a:ext cx="10248021" cy="2117253"/>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3" descr="image_35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057900" cy="1706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58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barn(inVertical)">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263" y="22554"/>
            <a:ext cx="4628255" cy="369332"/>
          </a:xfrm>
          <a:prstGeom prst="rect">
            <a:avLst/>
          </a:prstGeom>
        </p:spPr>
        <p:txBody>
          <a:bodyPr wrap="none">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HƯỚNG DẪN CHẤM 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098643706"/>
              </p:ext>
            </p:extLst>
          </p:nvPr>
        </p:nvGraphicFramePr>
        <p:xfrm>
          <a:off x="738648" y="414440"/>
          <a:ext cx="11204536" cy="6400800"/>
        </p:xfrm>
        <a:graphic>
          <a:graphicData uri="http://schemas.openxmlformats.org/drawingml/2006/table">
            <a:tbl>
              <a:tblPr firstRow="1" firstCol="1" bandRow="1"/>
              <a:tblGrid>
                <a:gridCol w="11204536">
                  <a:extLst>
                    <a:ext uri="{9D8B030D-6E8A-4147-A177-3AD203B41FA5}">
                      <a16:colId xmlns:a16="http://schemas.microsoft.com/office/drawing/2014/main" val="817015532"/>
                    </a:ext>
                  </a:extLst>
                </a:gridCol>
              </a:tblGrid>
              <a:tr h="264706">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78167"/>
                  </a:ext>
                </a:extLst>
              </a:tr>
              <a:tr h="4235293">
                <a:tc>
                  <a:txBody>
                    <a:bodyPr/>
                    <a:lstStyle/>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 các phương án A, B, C, D, E phù hợp với các ô đánh số 1, 2, 3, 4, 5 trong hình 2.3.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cho biết: Có những hướng đi nào trong hệ thống giáo dục quốc dân sau khi tốt nghiệp trung học cơ sở?</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r>
                        <a:rPr lang="en-US" sz="2000" kern="1200">
                          <a:solidFill>
                            <a:schemeClr val="tx1"/>
                          </a:solidFill>
                          <a:effectLst/>
                          <a:latin typeface="Times New Roman" panose="02020603050405020304" pitchFamily="18" charset="0"/>
                          <a:ea typeface="+mn-ea"/>
                          <a:cs typeface="Times New Roman" panose="02020603050405020304" pitchFamily="18" charset="0"/>
                        </a:rPr>
                        <a:t>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C. Học trình độ đại học tại các cơ sở giáo dục đại học</a:t>
                      </a:r>
                    </a:p>
                    <a:p>
                      <a:r>
                        <a:rPr lang="en-US" sz="2000" kern="1200">
                          <a:solidFill>
                            <a:schemeClr val="tx1"/>
                          </a:solidFill>
                          <a:effectLst/>
                          <a:latin typeface="Times New Roman" panose="02020603050405020304" pitchFamily="18" charset="0"/>
                          <a:ea typeface="+mn-ea"/>
                          <a:cs typeface="Times New Roman" panose="02020603050405020304" pitchFamily="18" charset="0"/>
                        </a:rPr>
                        <a:t>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E. Vừa học tại các cơ sở giáo dục thường xuyên, vừa tham gia lao động</a:t>
                      </a:r>
                    </a:p>
                    <a:p>
                      <a:r>
                        <a:rPr lang="vi-VN" sz="2000" kern="1200">
                          <a:solidFill>
                            <a:schemeClr val="tx1"/>
                          </a:solidFill>
                          <a:effectLst/>
                          <a:latin typeface="Times New Roman" panose="02020603050405020304" pitchFamily="18" charset="0"/>
                          <a:ea typeface="+mn-ea"/>
                          <a:cs typeface="Times New Roman" panose="02020603050405020304" pitchFamily="18" charset="0"/>
                        </a:rPr>
                        <a:t>Đáp án:</a:t>
                      </a:r>
                      <a:endParaRPr lang="en-US" sz="2000" kern="1200">
                        <a:solidFill>
                          <a:schemeClr val="tx1"/>
                        </a:solidFill>
                        <a:effectLst/>
                        <a:latin typeface="Times New Roman" panose="02020603050405020304" pitchFamily="18" charset="0"/>
                        <a:ea typeface="+mn-ea"/>
                        <a:cs typeface="Times New Roman" panose="02020603050405020304" pitchFamily="18" charset="0"/>
                      </a:endParaRP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1: 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2: E. Vừa học tại các cơ sở giáo dục thường xuyên, vừa tham gia lao động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3: 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4: 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5: C. Học trình độ đại học tại các cơ sở giáo dục đại học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5809333"/>
                  </a:ext>
                </a:extLst>
              </a:tr>
            </a:tbl>
          </a:graphicData>
        </a:graphic>
      </p:graphicFrame>
      <p:pic>
        <p:nvPicPr>
          <p:cNvPr id="1026" name="Picture 3" descr="image_35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377" y="1338171"/>
            <a:ext cx="10248021" cy="2117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992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barn(inVertical)">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6808" y="725956"/>
            <a:ext cx="11330473" cy="4524315"/>
          </a:xfrm>
          <a:prstGeom prst="rect">
            <a:avLst/>
          </a:prstGeom>
        </p:spPr>
        <p:txBody>
          <a:bodyPr wrap="square">
            <a:spAutoFit/>
          </a:bodyPr>
          <a:lstStyle/>
          <a:p>
            <a:r>
              <a:rPr lang="vi-VN" sz="3200" b="1" dirty="0">
                <a:latin typeface="Times New Roman" panose="02020603050405020304" pitchFamily="18" charset="0"/>
                <a:cs typeface="Times New Roman" panose="02020603050405020304" pitchFamily="18" charset="0"/>
              </a:rPr>
              <a:t>II.Phân luồng trong hệ thống giáo dục</a:t>
            </a:r>
            <a:endParaRPr lang="en-US" sz="3200" b="1"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Phân luồng trong giáo dục là biện pháp tổ chức hoạt động giáo dục trên cơ sở thực hiện hướng nghiệp trong giáo dục, tạo điều kiện để học sinh tốt nghiệp trung học cơ sở, trung học phổ thông tiếp tục học ở cấp học, trình độ cao hơn hoặc theo học giáo dục nghề nghiệp hoặc tham gia lao động phù hợp với năng lực, điều kiện cụ thể của cá nhân và nhu cầu xã hội</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Có hai thời điểm phân luồng cụ thể: phân luồng sau tốt nghiệp trung học cơ sở, phân luồng sau tốt nghiệp trung học phổ thông.</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20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284</TotalTime>
  <Words>3196</Words>
  <Application>Microsoft Office PowerPoint</Application>
  <PresentationFormat>Widescreen</PresentationFormat>
  <Paragraphs>179</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Administrator</cp:lastModifiedBy>
  <cp:revision>75</cp:revision>
  <dcterms:created xsi:type="dcterms:W3CDTF">2023-06-21T22:05:51Z</dcterms:created>
  <dcterms:modified xsi:type="dcterms:W3CDTF">2026-03-05T02:53:59Z</dcterms:modified>
</cp:coreProperties>
</file>