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7" r:id="rId3"/>
    <p:sldId id="329" r:id="rId4"/>
    <p:sldId id="269" r:id="rId5"/>
    <p:sldId id="294" r:id="rId6"/>
    <p:sldId id="330" r:id="rId7"/>
    <p:sldId id="313" r:id="rId8"/>
    <p:sldId id="331" r:id="rId9"/>
    <p:sldId id="332" r:id="rId10"/>
    <p:sldId id="314" r:id="rId11"/>
    <p:sldId id="316" r:id="rId12"/>
    <p:sldId id="304" r:id="rId13"/>
    <p:sldId id="334" r:id="rId14"/>
    <p:sldId id="333" r:id="rId15"/>
    <p:sldId id="335" r:id="rId16"/>
    <p:sldId id="317" r:id="rId17"/>
    <p:sldId id="318" r:id="rId18"/>
    <p:sldId id="291" r:id="rId19"/>
    <p:sldId id="336" r:id="rId20"/>
    <p:sldId id="321" r:id="rId21"/>
    <p:sldId id="305" r:id="rId22"/>
    <p:sldId id="337" r:id="rId23"/>
    <p:sldId id="271" r:id="rId24"/>
    <p:sldId id="338" r:id="rId25"/>
    <p:sldId id="339" r:id="rId26"/>
    <p:sldId id="340" r:id="rId27"/>
    <p:sldId id="276"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73" d="100"/>
          <a:sy n="73" d="100"/>
        </p:scale>
        <p:origin x="5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83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7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41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65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33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73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03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03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060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26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3/4/2026</a:t>
            </a:fld>
            <a:endParaRPr lang="en-US" dirty="0"/>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1343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8" y="1081378"/>
            <a:ext cx="11791785" cy="562066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128932" y="1073259"/>
            <a:ext cx="3708400" cy="4832092"/>
          </a:xfrm>
          <a:prstGeom prst="rect">
            <a:avLst/>
          </a:prstGeom>
        </p:spPr>
        <p:txBody>
          <a:bodyPr wrap="square">
            <a:spAutoFit/>
          </a:bodyPr>
          <a:lstStyle/>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1. </a:t>
            </a:r>
            <a:r>
              <a:rPr lang="en-US" sz="2200" b="1" dirty="0" err="1">
                <a:solidFill>
                  <a:srgbClr val="FF0000"/>
                </a:solidFill>
                <a:latin typeface="Times New Roman" panose="02020603050405020304" pitchFamily="18" charset="0"/>
                <a:ea typeface="Times New Roman" panose="02020603050405020304" pitchFamily="18" charset="0"/>
              </a:rPr>
              <a:t>Các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yếu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tố</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ảnh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hưởng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đến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thị</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trường</a:t>
            </a:r>
            <a:r>
              <a:rPr lang="en-US" sz="2200" b="1" dirty="0">
                <a:solidFill>
                  <a:srgbClr val="FF0000"/>
                </a:solidFill>
                <a:latin typeface="Times New Roman" panose="02020603050405020304" pitchFamily="18" charset="0"/>
                <a:ea typeface="Times New Roman" panose="02020603050405020304" pitchFamily="18" charset="0"/>
              </a:rPr>
              <a:t> lao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Sự</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tiến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bộ</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của</a:t>
            </a:r>
            <a:r>
              <a:rPr lang="en-US" sz="2200" b="1" dirty="0">
                <a:solidFill>
                  <a:srgbClr val="FF0000"/>
                </a:solidFill>
                <a:latin typeface="Times New Roman" panose="02020603050405020304" pitchFamily="18" charset="0"/>
                <a:ea typeface="Times New Roman" panose="02020603050405020304" pitchFamily="18" charset="0"/>
              </a:rPr>
              <a:t> khoa </a:t>
            </a:r>
            <a:r>
              <a:rPr lang="en-US" sz="2200" b="1" dirty="0" err="1">
                <a:solidFill>
                  <a:srgbClr val="FF0000"/>
                </a:solidFill>
                <a:latin typeface="Times New Roman" panose="02020603050405020304" pitchFamily="18" charset="0"/>
                <a:ea typeface="Times New Roman" panose="02020603050405020304" pitchFamily="18" charset="0"/>
              </a:rPr>
              <a:t>học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kĩ</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thuật</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và</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công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nghệ</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Chuyển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dịch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cơ</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cấu</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Nhu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cầu</a:t>
            </a:r>
            <a:r>
              <a:rPr lang="en-US" sz="2200" b="1" dirty="0">
                <a:solidFill>
                  <a:srgbClr val="FF0000"/>
                </a:solidFill>
                <a:latin typeface="Times New Roman" panose="02020603050405020304" pitchFamily="18" charset="0"/>
                <a:ea typeface="Times New Roman" panose="02020603050405020304" pitchFamily="18" charset="0"/>
              </a:rPr>
              <a:t> lao </a:t>
            </a:r>
            <a:r>
              <a:rPr lang="en-US" sz="2200" b="1" dirty="0" err="1">
                <a:solidFill>
                  <a:srgbClr val="FF0000"/>
                </a:solidFill>
                <a:latin typeface="Times New Roman" panose="02020603050405020304" pitchFamily="18" charset="0"/>
                <a:ea typeface="Times New Roman" panose="02020603050405020304" pitchFamily="18" charset="0"/>
              </a:rPr>
              <a:t>động</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Nguồn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cung</a:t>
            </a:r>
            <a:r>
              <a:rPr lang="en-US" sz="2200" b="1" dirty="0">
                <a:solidFill>
                  <a:srgbClr val="FF0000"/>
                </a:solidFill>
                <a:latin typeface="Times New Roman" panose="02020603050405020304" pitchFamily="18" charset="0"/>
                <a:ea typeface="Times New Roman" panose="02020603050405020304" pitchFamily="18" charset="0"/>
              </a:rPr>
              <a:t> lao </a:t>
            </a:r>
            <a:r>
              <a:rPr lang="en-US" sz="2200" b="1" dirty="0" err="1">
                <a:solidFill>
                  <a:srgbClr val="FF0000"/>
                </a:solidFill>
                <a:latin typeface="Times New Roman" panose="02020603050405020304" pitchFamily="18" charset="0"/>
                <a:ea typeface="Times New Roman" panose="02020603050405020304" pitchFamily="18" charset="0"/>
              </a:rPr>
              <a:t>động</a:t>
            </a:r>
            <a:endParaRPr lang="en-US" sz="2200" b="1" dirty="0">
              <a:solidFill>
                <a:srgbClr val="FF0000"/>
              </a:solidFill>
              <a:latin typeface="Times New Roman" panose="02020603050405020304" pitchFamily="18" charset="0"/>
              <a:ea typeface="Times New Roman" panose="02020603050405020304" pitchFamily="18" charset="0"/>
            </a:endParaRPr>
          </a:p>
          <a:p>
            <a:pPr>
              <a:spcAft>
                <a:spcPts val="0"/>
              </a:spcAft>
            </a:pPr>
            <a:r>
              <a:rPr lang="en-US" sz="2200" b="1" dirty="0">
                <a:solidFill>
                  <a:srgbClr val="FF0000"/>
                </a:solidFill>
                <a:latin typeface="Times New Roman" panose="02020603050405020304" pitchFamily="18" charset="0"/>
                <a:ea typeface="Times New Roman" panose="02020603050405020304" pitchFamily="18" charset="0"/>
              </a:rPr>
              <a:t>2. </a:t>
            </a:r>
            <a:r>
              <a:rPr lang="en-US" sz="2200" b="1" dirty="0" err="1">
                <a:solidFill>
                  <a:srgbClr val="FF0000"/>
                </a:solidFill>
                <a:latin typeface="Times New Roman" panose="02020603050405020304" pitchFamily="18" charset="0"/>
                <a:ea typeface="Times New Roman" panose="02020603050405020304" pitchFamily="18" charset="0"/>
              </a:rPr>
              <a:t>Thị</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trường</a:t>
            </a:r>
            <a:r>
              <a:rPr lang="en-US" sz="2200" b="1" dirty="0">
                <a:solidFill>
                  <a:srgbClr val="FF0000"/>
                </a:solidFill>
                <a:latin typeface="Times New Roman" panose="02020603050405020304" pitchFamily="18" charset="0"/>
                <a:ea typeface="Times New Roman" panose="02020603050405020304" pitchFamily="18" charset="0"/>
              </a:rPr>
              <a:t> lao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có</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sự</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chuyển</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dịch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cơ</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cấu</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theo</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hướng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tăng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tỉ</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lệ</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người</a:t>
            </a:r>
            <a:r>
              <a:rPr lang="en-US" sz="2200" b="1" dirty="0">
                <a:solidFill>
                  <a:srgbClr val="FF0000"/>
                </a:solidFill>
                <a:latin typeface="Times New Roman" panose="02020603050405020304" pitchFamily="18" charset="0"/>
                <a:ea typeface="Times New Roman" panose="02020603050405020304" pitchFamily="18" charset="0"/>
              </a:rPr>
              <a:t> lao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trong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lĩnh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vực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công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nghiệp</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dịch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vụ</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giảm</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tỉ</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lệ</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người</a:t>
            </a:r>
            <a:r>
              <a:rPr lang="en-US" sz="2200" b="1" dirty="0">
                <a:solidFill>
                  <a:srgbClr val="FF0000"/>
                </a:solidFill>
                <a:latin typeface="Times New Roman" panose="02020603050405020304" pitchFamily="18" charset="0"/>
                <a:ea typeface="Times New Roman" panose="02020603050405020304" pitchFamily="18" charset="0"/>
              </a:rPr>
              <a:t> lao </a:t>
            </a:r>
            <a:r>
              <a:rPr lang="en-US" sz="2200" b="1" dirty="0" err="1">
                <a:solidFill>
                  <a:srgbClr val="FF0000"/>
                </a:solidFill>
                <a:latin typeface="Times New Roman" panose="02020603050405020304" pitchFamily="18" charset="0"/>
                <a:ea typeface="Times New Roman" panose="02020603050405020304" pitchFamily="18" charset="0"/>
              </a:rPr>
              <a:t>động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trong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lĩnh</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vực</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nông</a:t>
            </a:r>
            <a:r>
              <a:rPr lang="en-US" sz="2200" b="1" dirty="0">
                <a:solidFill>
                  <a:srgbClr val="FF0000"/>
                </a:solidFill>
                <a:latin typeface="Times New Roman" panose="02020603050405020304" pitchFamily="18" charset="0"/>
                <a:ea typeface="Times New Roman" panose="02020603050405020304" pitchFamily="18" charset="0"/>
              </a:rPr>
              <a:t> </a:t>
            </a:r>
            <a:r>
              <a:rPr lang="en-US" sz="2200" b="1" dirty="0" err="1">
                <a:solidFill>
                  <a:srgbClr val="FF0000"/>
                </a:solidFill>
                <a:latin typeface="Times New Roman" panose="02020603050405020304" pitchFamily="18" charset="0"/>
                <a:ea typeface="Times New Roman" panose="02020603050405020304" pitchFamily="18" charset="0"/>
              </a:rPr>
              <a:t>nghiệp</a:t>
            </a:r>
            <a:r>
              <a:rPr lang="en-US" sz="2200" b="1" dirty="0">
                <a:solidFill>
                  <a:srgbClr val="FF0000"/>
                </a:solidFill>
                <a:latin typeface="Times New Roman" panose="02020603050405020304" pitchFamily="18" charset="0"/>
                <a:ea typeface="Times New Roman" panose="02020603050405020304" pitchFamily="18" charset="0"/>
              </a:rPr>
              <a:t>.</a:t>
            </a:r>
            <a:endParaRPr lang="en-US" sz="22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0693400" cy="6001643"/>
          </a:xfrm>
          <a:prstGeom prst="rect">
            <a:avLst/>
          </a:prstGeom>
        </p:spPr>
        <p:txBody>
          <a:bodyPr wrap="square">
            <a:spAutoFit/>
          </a:bodyPr>
          <a:lstStyle/>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II</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Các </a:t>
            </a:r>
            <a:r>
              <a:rPr lang="vi-VN" sz="3200" b="1" dirty="0">
                <a:latin typeface="Times New Roman" panose="02020603050405020304" pitchFamily="18" charset="0"/>
                <a:cs typeface="Times New Roman" panose="02020603050405020304" pitchFamily="18" charset="0"/>
              </a:rPr>
              <a:t>yếu tố ảnh hưởng tới thị trường lao động </a:t>
            </a:r>
            <a:endParaRPr lang="en-US" sz="3200" b="1" dirty="0">
              <a:latin typeface="Times New Roman" panose="02020603050405020304" pitchFamily="18" charset="0"/>
              <a:cs typeface="Times New Roman" panose="02020603050405020304" pitchFamily="18" charset="0"/>
            </a:endParaRPr>
          </a:p>
          <a:p>
            <a:pPr>
              <a:spcAft>
                <a:spcPts val="0"/>
              </a:spcAft>
            </a:pPr>
            <a:r>
              <a:rPr lang="en-US" sz="3200" b="1" dirty="0">
                <a:latin typeface="Times New Roman" panose="02020603050405020304" pitchFamily="18" charset="0"/>
                <a:ea typeface="Times New Roman" panose="02020603050405020304" pitchFamily="18" charset="0"/>
              </a:rPr>
              <a:t>1.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yếu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tố</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ảnh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hưởng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đến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thị</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trường</a:t>
            </a:r>
            <a:r>
              <a:rPr lang="en-US" sz="3200" b="1" dirty="0">
                <a:latin typeface="Times New Roman" panose="02020603050405020304" pitchFamily="18" charset="0"/>
                <a:ea typeface="Times New Roman" panose="02020603050405020304" pitchFamily="18" charset="0"/>
              </a:rPr>
              <a:t> lao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a:t>
            </a:r>
          </a:p>
          <a:p>
            <a:pPr>
              <a:spcAft>
                <a:spcPts val="0"/>
              </a:spcAft>
            </a:pPr>
            <a:r>
              <a:rPr lang="en-US" sz="3200" b="1"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khoa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nghệ</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Chuyển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dịch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cấu</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cầu</a:t>
            </a:r>
            <a:r>
              <a:rPr lang="en-US" sz="3200" dirty="0">
                <a:latin typeface="Times New Roman" panose="02020603050405020304" pitchFamily="18" charset="0"/>
                <a:ea typeface="Times New Roman" panose="02020603050405020304" pitchFamily="18" charset="0"/>
              </a:rPr>
              <a:t> lao </a:t>
            </a:r>
            <a:r>
              <a:rPr lang="en-US" sz="3200" dirty="0" err="1">
                <a:latin typeface="Times New Roman" panose="02020603050405020304" pitchFamily="18" charset="0"/>
                <a:ea typeface="Times New Roman" panose="02020603050405020304" pitchFamily="18" charset="0"/>
              </a:rPr>
              <a:t>động</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Nguồn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cung</a:t>
            </a:r>
            <a:r>
              <a:rPr lang="en-US" sz="3200" dirty="0">
                <a:latin typeface="Times New Roman" panose="02020603050405020304" pitchFamily="18" charset="0"/>
                <a:ea typeface="Times New Roman" panose="02020603050405020304" pitchFamily="18" charset="0"/>
              </a:rPr>
              <a:t> lao </a:t>
            </a:r>
            <a:r>
              <a:rPr lang="en-US" sz="3200" dirty="0" err="1">
                <a:latin typeface="Times New Roman" panose="02020603050405020304" pitchFamily="18" charset="0"/>
                <a:ea typeface="Times New Roman" panose="02020603050405020304" pitchFamily="18" charset="0"/>
              </a:rPr>
              <a:t>động</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b="1" dirty="0">
                <a:latin typeface="Times New Roman" panose="02020603050405020304" pitchFamily="18" charset="0"/>
                <a:ea typeface="Times New Roman" panose="02020603050405020304" pitchFamily="18" charset="0"/>
              </a:rPr>
              <a:t>2. </a:t>
            </a:r>
            <a:r>
              <a:rPr lang="en-US" sz="3200" b="1" dirty="0" err="1">
                <a:latin typeface="Times New Roman" panose="02020603050405020304" pitchFamily="18" charset="0"/>
                <a:ea typeface="Times New Roman" panose="02020603050405020304" pitchFamily="18" charset="0"/>
              </a:rPr>
              <a:t>Thị</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trường</a:t>
            </a:r>
            <a:r>
              <a:rPr lang="en-US" sz="3200" b="1" dirty="0">
                <a:latin typeface="Times New Roman" panose="02020603050405020304" pitchFamily="18" charset="0"/>
                <a:ea typeface="Times New Roman" panose="02020603050405020304" pitchFamily="18" charset="0"/>
              </a:rPr>
              <a:t> lao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có</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sự</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chuyển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dịch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cơ</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cấu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theo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hướng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tăng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tỉ</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r>
              <a:rPr lang="en-US" sz="3200" b="1" dirty="0">
                <a:latin typeface="Times New Roman" panose="02020603050405020304" pitchFamily="18" charset="0"/>
                <a:ea typeface="Times New Roman" panose="02020603050405020304" pitchFamily="18" charset="0"/>
              </a:rPr>
              <a:t> lao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lĩnh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vực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công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nghiệp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dịch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vụ</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giảm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tỉ</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lệ</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người</a:t>
            </a:r>
            <a:r>
              <a:rPr lang="en-US" sz="3200" b="1" dirty="0">
                <a:latin typeface="Times New Roman" panose="02020603050405020304" pitchFamily="18" charset="0"/>
                <a:ea typeface="Times New Roman" panose="02020603050405020304" pitchFamily="18" charset="0"/>
              </a:rPr>
              <a:t> lao </a:t>
            </a:r>
            <a:r>
              <a:rPr lang="en-US" sz="3200" b="1" dirty="0" err="1">
                <a:latin typeface="Times New Roman" panose="02020603050405020304" pitchFamily="18" charset="0"/>
                <a:ea typeface="Times New Roman" panose="02020603050405020304" pitchFamily="18" charset="0"/>
              </a:rPr>
              <a:t>động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lĩnh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vực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nông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nghiệp</a:t>
            </a:r>
            <a:r>
              <a:rPr lang="en-US" sz="3200" b="1" dirty="0">
                <a:latin typeface="Times New Roman" panose="02020603050405020304" pitchFamily="18" charset="0"/>
                <a:ea typeface="Times New Roman" panose="02020603050405020304" pitchFamily="18" charset="0"/>
              </a:rPr>
              <a:t>.</a:t>
            </a:r>
          </a:p>
          <a:p>
            <a:endParaRPr lang="en-US" sz="32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1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4343" y="1018565"/>
            <a:ext cx="11088963"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130212" y="1018565"/>
            <a:ext cx="5987925" cy="59093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Sau khi tốt nghiệp trung học cơ sở, học sinh có thể lựa chọn những hướng đi liên quan tới nghề nghiệp trong lĩnh vực kĩ thuật, công nghệ sau:</a:t>
            </a:r>
          </a:p>
          <a:p>
            <a:r>
              <a:rPr lang="en-US" sz="2000">
                <a:solidFill>
                  <a:srgbClr val="FF0000"/>
                </a:solidFill>
                <a:latin typeface="Times New Roman" panose="02020603050405020304" pitchFamily="18" charset="0"/>
                <a:cs typeface="Times New Roman" panose="02020603050405020304" pitchFamily="18" charset="0"/>
              </a:rPr>
              <a:t>Thị trường lao động có vai trò quan trọng trong việc định hướng nghề nghiệp thuộc lĩnh vực kĩ thuật, công nghệ. Cụ thể:</a:t>
            </a:r>
          </a:p>
          <a:p>
            <a:r>
              <a:rPr lang="en-US" sz="2000">
                <a:solidFill>
                  <a:srgbClr val="FF0000"/>
                </a:solidFill>
                <a:latin typeface="Times New Roman" panose="02020603050405020304" pitchFamily="18" charset="0"/>
                <a:cs typeface="Times New Roman" panose="02020603050405020304" pitchFamily="18" charset="0"/>
              </a:rPr>
              <a:t>- Giúp người học định hướng lựa chọn ngành nghề. trình độ đào tạo phù hợp với năng lực, sở thích, điều kiện của cá nhân, qua đó làm tăng cơ hội có việc làm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các ngành nghề, nhằm tạo nguồn nhân lực đáp ứng nhu cầu của thị trường lao động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pP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32398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III)</a:t>
            </a:r>
            <a:r>
              <a:rPr lang="vi-VN" sz="2400" b="1" dirty="0">
                <a:latin typeface="Times New Roman" panose="02020603050405020304" pitchFamily="18" charset="0"/>
                <a:cs typeface="Times New Roman" panose="02020603050405020304" pitchFamily="18" charset="0"/>
              </a:rPr>
              <a:t>. Vai trò của thị trường lao động trong việc định hướng nghề nghiệp thuộc lĩnh vực kĩ thuật, công nghệ </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Phát triển kinh tế xã hội, đồng thời định hướng nghề nghiệp cho mỗi 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đáp ứng nhu cầu xã hội; người sử dụng lao động tuyển được người lao động phù hợp với nhu cầu của mình.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a:p>
            <a:r>
              <a:rPr lang="vi-VN" dirty="0"/>
              <a:t> </a:t>
            </a:r>
            <a:endParaRPr lang="en-US" dirty="0"/>
          </a:p>
        </p:txBody>
      </p:sp>
    </p:spTree>
    <p:extLst>
      <p:ext uri="{BB962C8B-B14F-4D97-AF65-F5344CB8AC3E}">
        <p14:creationId xmlns:p14="http://schemas.microsoft.com/office/powerpoint/2010/main" val="26472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I</a:t>
            </a:r>
            <a:r>
              <a:rPr lang="en-US" sz="2400" b="1">
                <a:latin typeface="Times New Roman" panose="02020603050405020304" pitchFamily="18" charset="0"/>
                <a:cs typeface="Times New Roman" panose="02020603050405020304" pitchFamily="18" charset="0"/>
              </a:rPr>
              <a:t>V</a:t>
            </a:r>
            <a:r>
              <a:rPr lang="vi-VN" sz="2400" b="1">
                <a:latin typeface="Times New Roman" panose="02020603050405020304" pitchFamily="18" charset="0"/>
                <a:cs typeface="Times New Roman" panose="02020603050405020304" pitchFamily="18" charset="0"/>
              </a:rPr>
              <a:t>.Những vấn đề cơ bản của thị trường lao động tại Việt Nam </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Xu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lao động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vi-VN" sz="2400" dirty="0">
                <a:latin typeface="Times New Roman" panose="02020603050405020304" pitchFamily="18" charset="0"/>
                <a:cs typeface="Times New Roman" panose="02020603050405020304" pitchFamily="18" charset="0"/>
              </a:rPr>
              <a:t> lao động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Xu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lao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9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953677" y="949200"/>
            <a:ext cx="5009801" cy="499837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2</a:t>
            </a:r>
            <a:endParaRPr lang="en-US" sz="2000" b="1">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3942777"/>
              </p:ext>
            </p:extLst>
          </p:nvPr>
        </p:nvGraphicFramePr>
        <p:xfrm>
          <a:off x="559644" y="469444"/>
          <a:ext cx="10846910" cy="5505827"/>
        </p:xfrm>
        <a:graphic>
          <a:graphicData uri="http://schemas.openxmlformats.org/drawingml/2006/table">
            <a:tbl>
              <a:tblPr firstRow="1" firstCol="1" bandRow="1"/>
              <a:tblGrid>
                <a:gridCol w="6040448">
                  <a:extLst>
                    <a:ext uri="{9D8B030D-6E8A-4147-A177-3AD203B41FA5}">
                      <a16:colId xmlns:a16="http://schemas.microsoft.com/office/drawing/2014/main" val="1581519562"/>
                    </a:ext>
                  </a:extLst>
                </a:gridCol>
                <a:gridCol w="4806462">
                  <a:extLst>
                    <a:ext uri="{9D8B030D-6E8A-4147-A177-3AD203B41FA5}">
                      <a16:colId xmlns:a16="http://schemas.microsoft.com/office/drawing/2014/main" val="2469498353"/>
                    </a:ext>
                  </a:extLst>
                </a:gridCol>
              </a:tblGrid>
              <a:tr h="395086">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901268"/>
                  </a:ext>
                </a:extLst>
              </a:tr>
              <a:tr h="1102897">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35099"/>
                  </a:ext>
                </a:extLst>
              </a:tr>
              <a:tr h="1102897">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6871645"/>
                  </a:ext>
                </a:extLst>
              </a:tr>
              <a:tr h="1102897">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654325"/>
                  </a:ext>
                </a:extLst>
              </a:tr>
              <a:tr h="75304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89580"/>
                  </a:ext>
                </a:extLst>
              </a:tr>
              <a:tr h="65392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7833"/>
                  </a:ext>
                </a:extLst>
              </a:tr>
              <a:tr h="395086">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120533"/>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859613"/>
              </p:ext>
            </p:extLst>
          </p:nvPr>
        </p:nvGraphicFramePr>
        <p:xfrm>
          <a:off x="283829" y="822354"/>
          <a:ext cx="11462694" cy="5937561"/>
        </p:xfrm>
        <a:graphic>
          <a:graphicData uri="http://schemas.openxmlformats.org/drawingml/2006/table">
            <a:tbl>
              <a:tblPr firstRow="1" firstCol="1" bandRow="1"/>
              <a:tblGrid>
                <a:gridCol w="2857956">
                  <a:extLst>
                    <a:ext uri="{9D8B030D-6E8A-4147-A177-3AD203B41FA5}">
                      <a16:colId xmlns:a16="http://schemas.microsoft.com/office/drawing/2014/main" val="3514746628"/>
                    </a:ext>
                  </a:extLst>
                </a:gridCol>
                <a:gridCol w="4402002">
                  <a:extLst>
                    <a:ext uri="{9D8B030D-6E8A-4147-A177-3AD203B41FA5}">
                      <a16:colId xmlns:a16="http://schemas.microsoft.com/office/drawing/2014/main" val="4118326999"/>
                    </a:ext>
                  </a:extLst>
                </a:gridCol>
                <a:gridCol w="4202736">
                  <a:extLst>
                    <a:ext uri="{9D8B030D-6E8A-4147-A177-3AD203B41FA5}">
                      <a16:colId xmlns:a16="http://schemas.microsoft.com/office/drawing/2014/main" val="1060495411"/>
                    </a:ext>
                  </a:extLst>
                </a:gridCol>
              </a:tblGrid>
              <a:tr h="22680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78923979"/>
                  </a:ext>
                </a:extLst>
              </a:tr>
              <a:tr h="856437">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41403"/>
                  </a:ext>
                </a:extLst>
              </a:tr>
              <a:tr h="473113">
                <a:tc gridSpan="3">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192512"/>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8150"/>
                  </a:ext>
                </a:extLst>
              </a:tr>
              <a:tr h="92613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website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các đơn vị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Mạng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Tuyển dụng nội 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kiện tuyển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tuyển dụng trên báo, đài, kênh phát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13151"/>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thông tin trên Internet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đại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qua tư vấn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06705"/>
                  </a:ext>
                </a:extLst>
              </a:tr>
              <a:tr h="66152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27574"/>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Tìm kiếm được các thông tin về thị trường lao động trong lĩnh vực kĩ thuật và công nghệ</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Bước 1: Xác định mục tiêu tìm kiếm</a:t>
            </a:r>
          </a:p>
          <a:p>
            <a:r>
              <a:rPr lang="en-US" sz="2400">
                <a:latin typeface="Times New Roman" panose="02020603050405020304" pitchFamily="18" charset="0"/>
                <a:cs typeface="Times New Roman" panose="02020603050405020304" pitchFamily="18" charset="0"/>
              </a:rPr>
              <a:t>Bước 2: Xác định nguồn thông tin để tìm kiếm</a:t>
            </a:r>
          </a:p>
          <a:p>
            <a:r>
              <a:rPr lang="en-US" sz="2400">
                <a:latin typeface="Times New Roman" panose="02020603050405020304" pitchFamily="18" charset="0"/>
                <a:cs typeface="Times New Roman" panose="02020603050405020304" pitchFamily="18" charset="0"/>
              </a:rPr>
              <a:t>Bước 3: Xác định công cụ tìm kiếm</a:t>
            </a:r>
          </a:p>
          <a:p>
            <a:r>
              <a:rPr lang="en-US" sz="2400">
                <a:latin typeface="Times New Roman" panose="02020603050405020304" pitchFamily="18" charset="0"/>
                <a:cs typeface="Times New Roman" panose="02020603050405020304" pitchFamily="18" charset="0"/>
              </a:rPr>
              <a:t>Bước 4: Tiến hành tìm kiếm thông tin</a:t>
            </a:r>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
        <p:nvSpPr>
          <p:cNvPr id="2" name="Rectangle 1"/>
          <p:cNvSpPr/>
          <p:nvPr/>
        </p:nvSpPr>
        <p:spPr>
          <a:xfrm>
            <a:off x="606491" y="1691798"/>
            <a:ext cx="11467322" cy="526297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Sự chuyển dịch cơ cấu kinh tế từ khu vực nông nghiệp, lâm nghiệp và thủy sản sang các khu vực công nghiệp và xây dựng, dịch vụ đã làm thao đổi: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lao động: Khu vực nông nghiệp, lâm nghiệp và thủy sản giảm số lượng việc làm và giảm cả nhân lực. Khu vực công nghiệp, xây dựng, dịch vụ đa dạng ngành nghề, thu hút nguồn nhân lực dồi dào.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Cơ cấu lao động: Giảm tỉ trọng lao động trong lĩnh vực nông nghiệp, lâm nghiệp, thủy sản và tăng tỉ trọng lao động trong lĩnh vực công nghiệp, xây dựng, dịch vụ.</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Em hãy lựa chọn một ngành nghề thuộc lĩnh vực kĩ thuật, công nghệ và tìm kiếm thông tin thị trường lao động của ngành nghề đó. Báo cáo kết quả tìm kiếm được</a:t>
            </a:r>
          </a:p>
        </p:txBody>
      </p:sp>
      <p:sp>
        <p:nvSpPr>
          <p:cNvPr id="6" name="Rectangle 5"/>
          <p:cNvSpPr/>
          <p:nvPr/>
        </p:nvSpPr>
        <p:spPr>
          <a:xfrm>
            <a:off x="606491" y="1691798"/>
            <a:ext cx="11467322"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Nhóm ngành nghề kĩ thuật, công nghệ nào có xu hướng phát triển trong thị trường lao động ở địa phương </a:t>
            </a:r>
            <a:r>
              <a:rPr lang="vi-VN" sz="2400" b="1">
                <a:solidFill>
                  <a:srgbClr val="0000FF"/>
                </a:solidFill>
                <a:latin typeface="Times New Roman" panose="02020603050405020304" pitchFamily="18" charset="0"/>
                <a:cs typeface="Times New Roman" panose="02020603050405020304" pitchFamily="18" charset="0"/>
              </a:rPr>
              <a:t>em</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366131" y="1785104"/>
            <a:ext cx="11310054" cy="470898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Kênh tìm kiếm: TopCV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Tên nghề: Lập trình viên.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Số lượng tuyển dụng: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Hà Nội: 1.176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Thành phố Hồ Chí Minh: 465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Đà Nẵng: 51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được tuyển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Tốt nghiệp Đại học chuyên ngành CNTT hoặc chuyên ngành liên quan.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Có kinh nghiệm xử lý Excel với C#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về cơ sở dữ liệu: SQL Server, MySQL, NoSQL, MongoDB</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Đam mê lập trình, có tính cần cù, chủ động, sáng tạo trong công việc.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sâu sắc về các nguyên tắc lập trình hướng đối tượng và thiết kế phần mềm.</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Tiếng anh đọc, hiểu, viết tài liệu tốt.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Khả năng làm việc độc lập và trong môi trường đội nhóm.</a:t>
            </a:r>
          </a:p>
          <a:p>
            <a:r>
              <a:rPr lang="en-US" sz="2000">
                <a:solidFill>
                  <a:srgbClr val="FF0000"/>
                </a:solidFill>
                <a:latin typeface="Times New Roman" panose="02020603050405020304" pitchFamily="18" charset="0"/>
                <a:ea typeface="Times New Roman" panose="02020603050405020304" pitchFamily="18" charset="0"/>
              </a:rPr>
              <a:t>- Tiền lương: 10 - 25 triệu.</a:t>
            </a:r>
            <a:endParaRPr lang="en-US" sz="2000">
              <a:solidFill>
                <a:srgbClr val="FF0000"/>
              </a:solidFill>
            </a:endParaRPr>
          </a:p>
        </p:txBody>
      </p:sp>
    </p:spTree>
    <p:extLst>
      <p:ext uri="{BB962C8B-B14F-4D97-AF65-F5344CB8AC3E}">
        <p14:creationId xmlns:p14="http://schemas.microsoft.com/office/powerpoint/2010/main" val="30226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ipe(down)">
                                      <p:cBhvr>
                                        <p:cTn id="46" dur="500"/>
                                        <p:tgtEl>
                                          <p:spTgt spid="2">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ipe(down)">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935" y="162021"/>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476599" y="162021"/>
            <a:ext cx="5009801" cy="4290709"/>
          </a:xfrm>
          <a:prstGeom prst="rect">
            <a:avLst/>
          </a:prstGeom>
        </p:spPr>
      </p:pic>
      <p:sp>
        <p:nvSpPr>
          <p:cNvPr id="4" name="Rectangle 3"/>
          <p:cNvSpPr/>
          <p:nvPr/>
        </p:nvSpPr>
        <p:spPr>
          <a:xfrm>
            <a:off x="1648570" y="4759912"/>
            <a:ext cx="6485614"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Quan sát hình 3.1 ta thấy, nhu cầu tuyển dụng của các ngành nghề không giống nhau.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Hiện nay, với sự bùng nổ của mạng internet, người lao động có thể tìm thông tin trên các trang web, hội nhóm, mạng xã hội…để lựa chọn ngành nghề phù hợp với nhu cầu xã hội. Ngoài ra, chúng ta có thể đọc sách, báo, tạp chí…</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434641"/>
              </p:ext>
            </p:extLst>
          </p:nvPr>
        </p:nvGraphicFramePr>
        <p:xfrm>
          <a:off x="366607" y="535939"/>
          <a:ext cx="10546926" cy="5974927"/>
        </p:xfrm>
        <a:graphic>
          <a:graphicData uri="http://schemas.openxmlformats.org/drawingml/2006/table">
            <a:tbl>
              <a:tblPr firstRow="1" firstCol="1" bandRow="1"/>
              <a:tblGrid>
                <a:gridCol w="10546926">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51445666"/>
              </p:ext>
            </p:extLst>
          </p:nvPr>
        </p:nvGraphicFramePr>
        <p:xfrm>
          <a:off x="459740" y="916940"/>
          <a:ext cx="11401702" cy="5821680"/>
        </p:xfrm>
        <a:graphic>
          <a:graphicData uri="http://schemas.openxmlformats.org/drawingml/2006/table">
            <a:tbl>
              <a:tblPr firstRow="1" firstCol="1" bandRow="1"/>
              <a:tblGrid>
                <a:gridCol w="11401702">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vi-VN" sz="2400" kern="1200" dirty="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dirty="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trao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đổi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(1) </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hàng hóa</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sức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lao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giữa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lao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sử</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lao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qua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hoạt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  ...(2). tuyển dụng...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thoả</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thuận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....(3) tiền lương.....</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điều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kiện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ràng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buộc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khác</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tx1"/>
                          </a:solidFill>
                          <a:effectLst/>
                          <a:latin typeface="Times New Roman" panose="02020603050405020304" pitchFamily="18" charset="0"/>
                          <a:ea typeface="+mn-ea"/>
                          <a:cs typeface="Times New Roman" panose="02020603050405020304" pitchFamily="18" charset="0"/>
                        </a:rPr>
                        <a:t>2. ......(4) người lao động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.....là bên bán.</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3.......(5) người sử dụng lao động......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thuộc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bên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1. hàng hóa</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2. tuyển dụng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3. tiền lương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4. người lao động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5. người sử dụng lao động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5016758"/>
          </a:xfrm>
          <a:prstGeom prst="rect">
            <a:avLst/>
          </a:prstGeom>
        </p:spPr>
        <p:txBody>
          <a:bodyPr wrap="square">
            <a:spAutoFit/>
          </a:bodyPr>
          <a:lstStyle/>
          <a:p>
            <a:pPr>
              <a:spcAft>
                <a:spcPts val="0"/>
              </a:spcAft>
            </a:pPr>
            <a:r>
              <a:rPr lang="vi-VN" sz="3200" b="1" dirty="0">
                <a:solidFill>
                  <a:srgbClr val="000000"/>
                </a:solidFill>
                <a:latin typeface="Times New Roman" panose="02020603050405020304" pitchFamily="18" charset="0"/>
                <a:ea typeface="Times New Roman" panose="02020603050405020304" pitchFamily="18" charset="0"/>
              </a:rPr>
              <a:t>I. Thị trường lao động</a:t>
            </a:r>
            <a:endParaRPr lang="en-US" sz="3200" b="1" dirty="0">
              <a:latin typeface="Times New Roman" panose="02020603050405020304" pitchFamily="18" charset="0"/>
              <a:ea typeface="Times New Roman" panose="02020603050405020304" pitchFamily="18" charset="0"/>
            </a:endParaRPr>
          </a:p>
          <a:p>
            <a:pPr>
              <a:spcAft>
                <a:spcPts val="0"/>
              </a:spcAft>
            </a:pPr>
            <a:r>
              <a:rPr lang="vi-VN" sz="3200" b="1" dirty="0">
                <a:solidFill>
                  <a:srgbClr val="000000"/>
                </a:solidFill>
                <a:latin typeface="Times New Roman" panose="02020603050405020304" pitchFamily="18" charset="0"/>
                <a:ea typeface="Times New Roman" panose="02020603050405020304" pitchFamily="18" charset="0"/>
              </a:rPr>
              <a:t>1. Khái niệm</a:t>
            </a:r>
            <a:endParaRPr lang="en-US" sz="3200" b="1" dirty="0">
              <a:latin typeface="Times New Roman" panose="02020603050405020304" pitchFamily="18" charset="0"/>
              <a:ea typeface="Times New Roman" panose="02020603050405020304" pitchFamily="18" charset="0"/>
            </a:endParaRPr>
          </a:p>
          <a:p>
            <a:pPr>
              <a:spcAft>
                <a:spcPts val="0"/>
              </a:spcAft>
            </a:pPr>
            <a:r>
              <a:rPr lang="en-US" sz="3200" dirty="0" err="1">
                <a:solidFill>
                  <a:srgbClr val="000000"/>
                </a:solidFill>
                <a:latin typeface="Times New Roman" panose="02020603050405020304" pitchFamily="18" charset="0"/>
                <a:ea typeface="Times New Roman" panose="02020603050405020304" pitchFamily="18" charset="0"/>
              </a:rPr>
              <a:t>Thị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trường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diễn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đổi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hàng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giữa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thông</a:t>
            </a:r>
            <a:r>
              <a:rPr lang="en-US" sz="3200" dirty="0">
                <a:solidFill>
                  <a:srgbClr val="000000"/>
                </a:solidFill>
                <a:latin typeface="Times New Roman" panose="02020603050405020304" pitchFamily="18" charset="0"/>
                <a:ea typeface="Times New Roman" panose="02020603050405020304" pitchFamily="18" charset="0"/>
              </a:rPr>
              <a:t> qua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thoả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thuận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tiền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điều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ràng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buộc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đó</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bên bán</a:t>
            </a:r>
            <a:endParaRPr lang="en-US" sz="3200" dirty="0">
              <a:latin typeface="Times New Roman" panose="02020603050405020304" pitchFamily="18" charset="0"/>
              <a:ea typeface="Times New Roman" panose="02020603050405020304" pitchFamily="18" charset="0"/>
            </a:endParaRPr>
          </a:p>
          <a:p>
            <a:pPr>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lao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thuộc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bên</a:t>
            </a: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mua, hàng hóa sức lao động là toàn bộ thể lực và trí tuệ của con người được vận dụng trong quá trình lao động.</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
        <p:nvSpPr>
          <p:cNvPr id="2" name="Rectangle 1"/>
          <p:cNvSpPr/>
          <p:nvPr/>
        </p:nvSpPr>
        <p:spPr>
          <a:xfrm>
            <a:off x="355599" y="1142914"/>
            <a:ext cx="11083732"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hàng hóa, dịch vụ mà em biết: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Hàng hóa: đồ da dụng, đồ điện tử, đồ chơi, lương thực, thực phẩm…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Dịch vụ: vận tải, du lịch, bưu chính viễn thông…</a:t>
            </a:r>
          </a:p>
          <a:p>
            <a:r>
              <a:rPr lang="en-US" sz="2400">
                <a:solidFill>
                  <a:srgbClr val="FF0000"/>
                </a:solidFill>
                <a:latin typeface="Times New Roman" panose="02020603050405020304" pitchFamily="18" charset="0"/>
                <a:ea typeface="Times New Roman" panose="02020603050405020304" pitchFamily="18" charset="0"/>
              </a:rPr>
              <a:t>- Nơi diễn ra hoạt động mua, bán hàng hóa hoặc dịch vụ là thị trường lao động.</a:t>
            </a:r>
            <a:endParaRPr lang="en-US" sz="2400">
              <a:solidFill>
                <a:srgbClr val="FF0000"/>
              </a:solidFill>
            </a:endParaRP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2726</Words>
  <Application>Microsoft Office PowerPoint</Application>
  <PresentationFormat>Widescreen</PresentationFormat>
  <Paragraphs>172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90</cp:revision>
  <dcterms:created xsi:type="dcterms:W3CDTF">2023-06-21T22:05:51Z</dcterms:created>
  <dcterms:modified xsi:type="dcterms:W3CDTF">2026-03-04T02:36:04Z</dcterms:modified>
</cp:coreProperties>
</file>