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38" r:id="rId4"/>
    <p:sldId id="361" r:id="rId5"/>
    <p:sldId id="362" r:id="rId6"/>
    <p:sldId id="326" r:id="rId7"/>
    <p:sldId id="363" r:id="rId8"/>
    <p:sldId id="364" r:id="rId9"/>
    <p:sldId id="365" r:id="rId10"/>
    <p:sldId id="366" r:id="rId11"/>
    <p:sldId id="368" r:id="rId12"/>
    <p:sldId id="371" r:id="rId13"/>
    <p:sldId id="373" r:id="rId14"/>
    <p:sldId id="347" r:id="rId15"/>
    <p:sldId id="372" r:id="rId16"/>
    <p:sldId id="374" r:id="rId17"/>
    <p:sldId id="375" r:id="rId18"/>
    <p:sldId id="376" r:id="rId19"/>
    <p:sldId id="377" r:id="rId20"/>
    <p:sldId id="378" r:id="rId21"/>
    <p:sldId id="379" r:id="rId22"/>
    <p:sldId id="380" r:id="rId23"/>
    <p:sldId id="381" r:id="rId24"/>
    <p:sldId id="382" r:id="rId25"/>
    <p:sldId id="383" r:id="rId26"/>
    <p:sldId id="360" r:id="rId27"/>
    <p:sldId id="390" r:id="rId28"/>
    <p:sldId id="384" r:id="rId29"/>
    <p:sldId id="385" r:id="rId30"/>
    <p:sldId id="386" r:id="rId31"/>
    <p:sldId id="387" r:id="rId32"/>
    <p:sldId id="388" r:id="rId33"/>
    <p:sldId id="389" r:id="rId34"/>
    <p:sldId id="311" r:id="rId35"/>
    <p:sldId id="335" r:id="rId36"/>
    <p:sldId id="276" r:id="rId37"/>
    <p:sldId id="33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8" d="100"/>
          <a:sy n="68" d="100"/>
        </p:scale>
        <p:origin x="73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078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442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983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18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20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926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6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778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536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14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54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1/30/2026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92467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emf"/><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9915" y="126687"/>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371840" y="685801"/>
            <a:ext cx="11339514" cy="6075484"/>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8922" y="6204857"/>
            <a:ext cx="320973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8.3. Máy nghiền hạt</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03386" y="163495"/>
            <a:ext cx="6302688" cy="5770773"/>
          </a:xfrm>
          <a:prstGeom prst="rect">
            <a:avLst/>
          </a:prstGeom>
        </p:spPr>
      </p:pic>
      <p:sp>
        <p:nvSpPr>
          <p:cNvPr id="7" name="Rectangle 6"/>
          <p:cNvSpPr/>
          <p:nvPr/>
        </p:nvSpPr>
        <p:spPr>
          <a:xfrm>
            <a:off x="6699379" y="306652"/>
            <a:ext cx="506963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Cho biết vai trò của của bộ truyền đai ở máy nghiền hạt Hình 8.3.</a:t>
            </a:r>
          </a:p>
        </p:txBody>
      </p:sp>
      <p:sp>
        <p:nvSpPr>
          <p:cNvPr id="2" name="Rectangle 1"/>
          <p:cNvSpPr/>
          <p:nvPr/>
        </p:nvSpPr>
        <p:spPr>
          <a:xfrm>
            <a:off x="6820677" y="2079468"/>
            <a:ext cx="5085184" cy="138499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Động cơ quay dẫn dây đai và bánh dẫn (bánh nghiền) quay theo.</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02152" y="346747"/>
            <a:ext cx="11582400" cy="3046988"/>
          </a:xfrm>
          <a:prstGeom prst="rect">
            <a:avLst/>
          </a:prstGeom>
        </p:spPr>
        <p:txBody>
          <a:bodyPr wrap="square">
            <a:spAutoFit/>
          </a:bodyPr>
          <a:lstStyle/>
          <a:p>
            <a:r>
              <a:rPr lang="en-US" sz="2400" b="1" dirty="0" err="1" smtClean="0">
                <a:latin typeface="Times New Roman" panose="02020603050405020304" pitchFamily="18" charset="0"/>
                <a:cs typeface="Times New Roman" panose="02020603050405020304" pitchFamily="18" charset="0"/>
              </a:rPr>
              <a:t>II.Một</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đai</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D1) quay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n1(</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2(</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D2) quay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n2(</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truyền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943684" y="0"/>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39184" y="3428998"/>
            <a:ext cx="6133108" cy="1072989"/>
          </a:xfrm>
          <a:prstGeom prst="rect">
            <a:avLst/>
          </a:prstGeom>
        </p:spPr>
      </p:pic>
      <p:sp>
        <p:nvSpPr>
          <p:cNvPr id="3" name="Rectangle 2"/>
          <p:cNvSpPr/>
          <p:nvPr/>
        </p:nvSpPr>
        <p:spPr>
          <a:xfrm>
            <a:off x="262795" y="4401806"/>
            <a:ext cx="11666387" cy="1938992"/>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 Khi i = 1 truyền động đẳng tốc,</a:t>
            </a:r>
          </a:p>
          <a:p>
            <a:r>
              <a:rPr lang="en-US" sz="2400">
                <a:latin typeface="Times New Roman" panose="02020603050405020304" pitchFamily="18" charset="0"/>
                <a:cs typeface="Times New Roman" panose="02020603050405020304" pitchFamily="18" charset="0"/>
              </a:rPr>
              <a:t> + i &lt; 1 truyền động tăng  tốc</a:t>
            </a:r>
          </a:p>
          <a:p>
            <a:r>
              <a:rPr lang="en-US" sz="2400">
                <a:latin typeface="Times New Roman" panose="02020603050405020304" pitchFamily="18" charset="0"/>
                <a:cs typeface="Times New Roman" panose="02020603050405020304" pitchFamily="18" charset="0"/>
              </a:rPr>
              <a:t> + i &gt; 1 Truyền động giảm tốc</a:t>
            </a:r>
          </a:p>
          <a:p>
            <a:r>
              <a:rPr lang="en-US" sz="2400">
                <a:latin typeface="Times New Roman" panose="02020603050405020304" pitchFamily="18" charset="0"/>
                <a:cs typeface="Times New Roman" panose="02020603050405020304" pitchFamily="18" charset="0"/>
              </a:rPr>
              <a:t>c. Ứng dụng</a:t>
            </a:r>
          </a:p>
          <a:p>
            <a:r>
              <a:rPr lang="en-US" sz="2400">
                <a:latin typeface="Times New Roman" panose="02020603050405020304" pitchFamily="18" charset="0"/>
                <a:cs typeface="Times New Roman" panose="02020603050405020304" pitchFamily="18" charset="0"/>
              </a:rPr>
              <a:t>- Máy nghiền bột, máy thái khoai sắn, máy nén khí, ô tô, xe máy…</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2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135" y="135209"/>
            <a:ext cx="4553338"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thông số nào của đĩa xích, bánh răng để tính tỉ số truyền?</a:t>
            </a:r>
          </a:p>
          <a:p>
            <a:r>
              <a:rPr lang="vi-VN" sz="2800" b="1">
                <a:latin typeface="Times New Roman" panose="02020603050405020304" pitchFamily="18" charset="0"/>
                <a:cs typeface="Times New Roman" panose="02020603050405020304" pitchFamily="18" charset="0"/>
              </a:rPr>
              <a:t>5. Quan sát máy ép quay tay Hình 8.7 và cho biết:</a:t>
            </a:r>
          </a:p>
          <a:p>
            <a:r>
              <a:rPr lang="vi-VN" sz="2800" b="1">
                <a:latin typeface="Times New Roman" panose="02020603050405020304" pitchFamily="18" charset="0"/>
                <a:cs typeface="Times New Roman" panose="02020603050405020304" pitchFamily="18" charset="0"/>
              </a:rPr>
              <a:t>- Tỉ số truyền của bộ bánh răng này lớn hơn hay nhỏ hơn 1? Vì sao?</a:t>
            </a:r>
          </a:p>
          <a:p>
            <a:r>
              <a:rPr lang="vi-VN" sz="2800" b="1">
                <a:latin typeface="Times New Roman" panose="02020603050405020304" pitchFamily="18" charset="0"/>
                <a:cs typeface="Times New Roman" panose="02020603050405020304" pitchFamily="18" charset="0"/>
              </a:rPr>
              <a:t>- Vì sao không dùng bộ truyền xích cho trường hợp này?</a:t>
            </a:r>
          </a:p>
        </p:txBody>
      </p:sp>
      <p:pic>
        <p:nvPicPr>
          <p:cNvPr id="5" name="Picture 4"/>
          <p:cNvPicPr>
            <a:picLocks noChangeAspect="1"/>
          </p:cNvPicPr>
          <p:nvPr/>
        </p:nvPicPr>
        <p:blipFill>
          <a:blip r:embed="rId2"/>
          <a:stretch>
            <a:fillRect/>
          </a:stretch>
        </p:blipFill>
        <p:spPr>
          <a:xfrm>
            <a:off x="214604" y="135208"/>
            <a:ext cx="7128588" cy="6293583"/>
          </a:xfrm>
          <a:prstGeom prst="rect">
            <a:avLst/>
          </a:prstGeom>
        </p:spPr>
      </p:pic>
    </p:spTree>
    <p:extLst>
      <p:ext uri="{BB962C8B-B14F-4D97-AF65-F5344CB8AC3E}">
        <p14:creationId xmlns:p14="http://schemas.microsoft.com/office/powerpoint/2010/main" val="277232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135" y="135209"/>
            <a:ext cx="4553338" cy="255454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4. Dựa vào thông số nào của đĩa xích, bánh răng để tính tỉ số truyền?</a:t>
            </a:r>
          </a:p>
          <a:p>
            <a:r>
              <a:rPr lang="vi-VN" sz="2000" b="1">
                <a:latin typeface="Times New Roman" panose="02020603050405020304" pitchFamily="18" charset="0"/>
                <a:cs typeface="Times New Roman" panose="02020603050405020304" pitchFamily="18" charset="0"/>
              </a:rPr>
              <a:t>5. Quan sát máy ép quay tay Hình 8.7 và cho biết:</a:t>
            </a:r>
          </a:p>
          <a:p>
            <a:r>
              <a:rPr lang="vi-VN" sz="2000" b="1">
                <a:latin typeface="Times New Roman" panose="02020603050405020304" pitchFamily="18" charset="0"/>
                <a:cs typeface="Times New Roman" panose="02020603050405020304" pitchFamily="18" charset="0"/>
              </a:rPr>
              <a:t>- Tỉ số truyền của bộ bánh răng này lớn hơn hay nhỏ hơn 1? Vì sao?</a:t>
            </a:r>
          </a:p>
          <a:p>
            <a:r>
              <a:rPr lang="vi-VN" sz="2000" b="1">
                <a:latin typeface="Times New Roman" panose="02020603050405020304" pitchFamily="18" charset="0"/>
                <a:cs typeface="Times New Roman" panose="02020603050405020304" pitchFamily="18" charset="0"/>
              </a:rPr>
              <a:t>- Vì sao không dùng bộ truyền xích cho trường hợp này?</a:t>
            </a:r>
          </a:p>
        </p:txBody>
      </p:sp>
      <p:pic>
        <p:nvPicPr>
          <p:cNvPr id="5" name="Picture 4"/>
          <p:cNvPicPr>
            <a:picLocks noChangeAspect="1"/>
          </p:cNvPicPr>
          <p:nvPr/>
        </p:nvPicPr>
        <p:blipFill>
          <a:blip r:embed="rId2"/>
          <a:stretch>
            <a:fillRect/>
          </a:stretch>
        </p:blipFill>
        <p:spPr>
          <a:xfrm>
            <a:off x="214604" y="135209"/>
            <a:ext cx="7128588" cy="3587706"/>
          </a:xfrm>
          <a:prstGeom prst="rect">
            <a:avLst/>
          </a:prstGeom>
        </p:spPr>
      </p:pic>
      <p:sp>
        <p:nvSpPr>
          <p:cNvPr id="2" name="Rectangle 1"/>
          <p:cNvSpPr/>
          <p:nvPr/>
        </p:nvSpPr>
        <p:spPr>
          <a:xfrm>
            <a:off x="323460" y="3722915"/>
            <a:ext cx="11629053"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4. Dựa vào số răng và tốc độ quay của đĩa xích, bánh răng để tính tỉ số truyền.</a:t>
            </a:r>
          </a:p>
          <a:p>
            <a:r>
              <a:rPr lang="vi-VN" sz="2400">
                <a:solidFill>
                  <a:srgbClr val="FF0000"/>
                </a:solidFill>
                <a:latin typeface="Times New Roman" panose="02020603050405020304" pitchFamily="18" charset="0"/>
                <a:cs typeface="Times New Roman" panose="02020603050405020304" pitchFamily="18" charset="0"/>
              </a:rPr>
              <a:t>5. Tỉ số truyền của bộ bánh răng này lớn hơn 1. Vì bánh răng dẫn có số răng nhỏ hơn bánh răng bị dẫn (Z2 &gt; Z1)</a:t>
            </a:r>
          </a:p>
          <a:p>
            <a:r>
              <a:rPr lang="vi-VN" sz="2400">
                <a:solidFill>
                  <a:srgbClr val="FF0000"/>
                </a:solidFill>
                <a:latin typeface="Times New Roman" panose="02020603050405020304" pitchFamily="18" charset="0"/>
                <a:cs typeface="Times New Roman" panose="02020603050405020304" pitchFamily="18" charset="0"/>
              </a:rPr>
              <a:t>=&gt; </a:t>
            </a:r>
          </a:p>
        </p:txBody>
      </p:sp>
      <p:pic>
        <p:nvPicPr>
          <p:cNvPr id="3" name="Picture 2"/>
          <p:cNvPicPr>
            <a:picLocks noChangeAspect="1"/>
          </p:cNvPicPr>
          <p:nvPr/>
        </p:nvPicPr>
        <p:blipFill>
          <a:blip r:embed="rId3"/>
          <a:stretch>
            <a:fillRect/>
          </a:stretch>
        </p:blipFill>
        <p:spPr>
          <a:xfrm>
            <a:off x="1139394" y="4897653"/>
            <a:ext cx="6129153" cy="789843"/>
          </a:xfrm>
          <a:prstGeom prst="rect">
            <a:avLst/>
          </a:prstGeom>
        </p:spPr>
      </p:pic>
      <p:sp>
        <p:nvSpPr>
          <p:cNvPr id="6" name="Rectangle 5"/>
          <p:cNvSpPr/>
          <p:nvPr/>
        </p:nvSpPr>
        <p:spPr>
          <a:xfrm>
            <a:off x="466529" y="5687496"/>
            <a:ext cx="11485983" cy="83099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Không dùng bộ truyền xích cho trường hợp này vì máy ép quay tay cần có khả năng truyền lực lớn trong khi bộ truyền xích chỉ cho công suất nhỏ và trung bình.</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4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44145" y="564043"/>
            <a:ext cx="11582400" cy="3046988"/>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khớp</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1(</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Z</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n</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Z</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n</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truyền</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02151" y="4383145"/>
            <a:ext cx="11666387"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đẳng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&lt; 1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&gt; 1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2690162" y="3538268"/>
            <a:ext cx="5188146" cy="1072989"/>
          </a:xfrm>
          <a:prstGeom prst="rect">
            <a:avLst/>
          </a:prstGeom>
        </p:spPr>
      </p:pic>
    </p:spTree>
    <p:extLst>
      <p:ext uri="{BB962C8B-B14F-4D97-AF65-F5344CB8AC3E}">
        <p14:creationId xmlns:p14="http://schemas.microsoft.com/office/powerpoint/2010/main" val="13879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804" y="290910"/>
            <a:ext cx="6096000" cy="2246769"/>
          </a:xfrm>
          <a:prstGeom prst="rect">
            <a:avLst/>
          </a:prstGeom>
        </p:spPr>
        <p:txBody>
          <a:bodyPr>
            <a:spAutoFit/>
          </a:bodyPr>
          <a:lstStyle/>
          <a:p>
            <a:r>
              <a:rPr lang="en-US" sz="2800" b="1">
                <a:latin typeface="Times New Roman" panose="02020603050405020304" pitchFamily="18" charset="0"/>
                <a:cs typeface="Times New Roman" panose="02020603050405020304" pitchFamily="18" charset="0"/>
              </a:rPr>
              <a:t>Quan sát Hình 8.9 và cho biết:  </a:t>
            </a:r>
          </a:p>
          <a:p>
            <a:r>
              <a:rPr lang="en-US" sz="2800" b="1">
                <a:latin typeface="Times New Roman" panose="02020603050405020304" pitchFamily="18" charset="0"/>
                <a:cs typeface="Times New Roman" panose="02020603050405020304" pitchFamily="18" charset="0"/>
              </a:rPr>
              <a:t>1. Khi muốn cho trục ren chuyển động thẳng lên hoặc xuống thì phải làm gì?</a:t>
            </a:r>
          </a:p>
          <a:p>
            <a:r>
              <a:rPr lang="en-US" sz="2800" b="1">
                <a:latin typeface="Times New Roman" panose="02020603050405020304" pitchFamily="18" charset="0"/>
                <a:cs typeface="Times New Roman" panose="02020603050405020304" pitchFamily="18" charset="0"/>
              </a:rPr>
              <a:t>2. Trục ren có những chuyển động nào?</a:t>
            </a:r>
          </a:p>
        </p:txBody>
      </p:sp>
      <p:pic>
        <p:nvPicPr>
          <p:cNvPr id="5" name="Picture 4"/>
          <p:cNvPicPr>
            <a:picLocks noChangeAspect="1"/>
          </p:cNvPicPr>
          <p:nvPr/>
        </p:nvPicPr>
        <p:blipFill>
          <a:blip r:embed="rId2"/>
          <a:stretch>
            <a:fillRect/>
          </a:stretch>
        </p:blipFill>
        <p:spPr>
          <a:xfrm>
            <a:off x="442216" y="174016"/>
            <a:ext cx="5464062" cy="6282768"/>
          </a:xfrm>
          <a:prstGeom prst="rect">
            <a:avLst/>
          </a:prstGeom>
        </p:spPr>
      </p:pic>
    </p:spTree>
    <p:extLst>
      <p:ext uri="{BB962C8B-B14F-4D97-AF65-F5344CB8AC3E}">
        <p14:creationId xmlns:p14="http://schemas.microsoft.com/office/powerpoint/2010/main" val="24500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804" y="290910"/>
            <a:ext cx="6096000" cy="2246769"/>
          </a:xfrm>
          <a:prstGeom prst="rect">
            <a:avLst/>
          </a:prstGeom>
        </p:spPr>
        <p:txBody>
          <a:bodyPr>
            <a:spAutoFit/>
          </a:bodyPr>
          <a:lstStyle/>
          <a:p>
            <a:r>
              <a:rPr lang="en-US" sz="2800" b="1">
                <a:latin typeface="Times New Roman" panose="02020603050405020304" pitchFamily="18" charset="0"/>
                <a:cs typeface="Times New Roman" panose="02020603050405020304" pitchFamily="18" charset="0"/>
              </a:rPr>
              <a:t>Quan sát Hình 8.9 và cho biết:  </a:t>
            </a:r>
          </a:p>
          <a:p>
            <a:r>
              <a:rPr lang="en-US" sz="2800" b="1">
                <a:latin typeface="Times New Roman" panose="02020603050405020304" pitchFamily="18" charset="0"/>
                <a:cs typeface="Times New Roman" panose="02020603050405020304" pitchFamily="18" charset="0"/>
              </a:rPr>
              <a:t>1. Khi muốn cho trục ren chuyển động thẳng lên hoặc xuống thì phải làm gì?</a:t>
            </a:r>
          </a:p>
          <a:p>
            <a:r>
              <a:rPr lang="en-US" sz="2800" b="1">
                <a:latin typeface="Times New Roman" panose="02020603050405020304" pitchFamily="18" charset="0"/>
                <a:cs typeface="Times New Roman" panose="02020603050405020304" pitchFamily="18" charset="0"/>
              </a:rPr>
              <a:t>2. Trục ren có những chuyển động nào?</a:t>
            </a:r>
          </a:p>
        </p:txBody>
      </p:sp>
      <p:pic>
        <p:nvPicPr>
          <p:cNvPr id="5" name="Picture 4"/>
          <p:cNvPicPr>
            <a:picLocks noChangeAspect="1"/>
          </p:cNvPicPr>
          <p:nvPr/>
        </p:nvPicPr>
        <p:blipFill>
          <a:blip r:embed="rId2"/>
          <a:stretch>
            <a:fillRect/>
          </a:stretch>
        </p:blipFill>
        <p:spPr>
          <a:xfrm>
            <a:off x="442216" y="174016"/>
            <a:ext cx="5464062" cy="6282768"/>
          </a:xfrm>
          <a:prstGeom prst="rect">
            <a:avLst/>
          </a:prstGeom>
        </p:spPr>
      </p:pic>
      <p:sp>
        <p:nvSpPr>
          <p:cNvPr id="2" name="Rectangle 1"/>
          <p:cNvSpPr/>
          <p:nvPr/>
        </p:nvSpPr>
        <p:spPr>
          <a:xfrm>
            <a:off x="6005803" y="2660884"/>
            <a:ext cx="5806751"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1. Khi muốn cho trục ren chuyển động thẳng lên hoặc xuống thì phải quay tay quay.</a:t>
            </a:r>
          </a:p>
          <a:p>
            <a:r>
              <a:rPr lang="en-US" sz="2800">
                <a:solidFill>
                  <a:srgbClr val="FF0000"/>
                </a:solidFill>
                <a:latin typeface="Times New Roman" panose="02020603050405020304" pitchFamily="18" charset="0"/>
                <a:cs typeface="Times New Roman" panose="02020603050405020304" pitchFamily="18" charset="0"/>
              </a:rPr>
              <a:t>2. Trục ren có chuyển động tịnh tiến (lên xuống) và chuyển động quay.</a:t>
            </a:r>
          </a:p>
        </p:txBody>
      </p:sp>
    </p:spTree>
    <p:extLst>
      <p:ext uri="{BB962C8B-B14F-4D97-AF65-F5344CB8AC3E}">
        <p14:creationId xmlns:p14="http://schemas.microsoft.com/office/powerpoint/2010/main" val="140778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4524315"/>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III</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Biến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đổi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chuyển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đổi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biến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đổi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dạng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chuyển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động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này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thành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dạng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chuyển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động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khác</a:t>
            </a:r>
            <a:endParaRPr lang="en-US" sz="3600" i="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loại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đổi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endParaRPr lang="en-US" sz="3600" b="1"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quay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quay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1812" y="111968"/>
            <a:ext cx="4458626" cy="424731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1.Hãy chỉ ra các khớp bản lề, khớp trượt trên Hình 8.10</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Quan sát Hình 8.10 và cho biết tay quay có bán kính quay R thì độ lớn quãng đường di chuyển được của con trượt là bao nhiêu?</a:t>
            </a:r>
          </a:p>
          <a:p>
            <a:endParaRPr lang="en-US"/>
          </a:p>
        </p:txBody>
      </p:sp>
      <p:pic>
        <p:nvPicPr>
          <p:cNvPr id="5" name="Picture 4"/>
          <p:cNvPicPr>
            <a:picLocks noChangeAspect="1"/>
          </p:cNvPicPr>
          <p:nvPr/>
        </p:nvPicPr>
        <p:blipFill>
          <a:blip r:embed="rId2"/>
          <a:stretch>
            <a:fillRect/>
          </a:stretch>
        </p:blipFill>
        <p:spPr>
          <a:xfrm>
            <a:off x="278526" y="160016"/>
            <a:ext cx="6999352" cy="3356907"/>
          </a:xfrm>
          <a:prstGeom prst="rect">
            <a:avLst/>
          </a:prstGeom>
        </p:spPr>
      </p:pic>
    </p:spTree>
    <p:extLst>
      <p:ext uri="{BB962C8B-B14F-4D97-AF65-F5344CB8AC3E}">
        <p14:creationId xmlns:p14="http://schemas.microsoft.com/office/powerpoint/2010/main" val="30533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1812" y="111968"/>
            <a:ext cx="4458626" cy="424731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1.Hãy chỉ ra các khớp bản lề, khớp trượt trên Hình 8.10</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Quan sát Hình 8.10 và cho biết tay quay có bán kính quay R thì độ lớn quãng đường di chuyển được của con trượt là bao nhiêu?</a:t>
            </a:r>
          </a:p>
          <a:p>
            <a:endParaRPr lang="en-US"/>
          </a:p>
        </p:txBody>
      </p:sp>
      <p:pic>
        <p:nvPicPr>
          <p:cNvPr id="5" name="Picture 4"/>
          <p:cNvPicPr>
            <a:picLocks noChangeAspect="1"/>
          </p:cNvPicPr>
          <p:nvPr/>
        </p:nvPicPr>
        <p:blipFill>
          <a:blip r:embed="rId2"/>
          <a:stretch>
            <a:fillRect/>
          </a:stretch>
        </p:blipFill>
        <p:spPr>
          <a:xfrm>
            <a:off x="278526" y="188150"/>
            <a:ext cx="6999352" cy="6277964"/>
          </a:xfrm>
          <a:prstGeom prst="rect">
            <a:avLst/>
          </a:prstGeom>
        </p:spPr>
      </p:pic>
      <p:sp>
        <p:nvSpPr>
          <p:cNvPr id="2" name="Rectangle 1"/>
          <p:cNvSpPr/>
          <p:nvPr/>
        </p:nvSpPr>
        <p:spPr>
          <a:xfrm>
            <a:off x="7501812" y="3967171"/>
            <a:ext cx="3474098"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Khớp quay: A, B, C</a:t>
            </a:r>
          </a:p>
          <a:p>
            <a:r>
              <a:rPr lang="vi-VN" sz="2800">
                <a:solidFill>
                  <a:srgbClr val="FF0000"/>
                </a:solidFill>
                <a:latin typeface="Times New Roman" panose="02020603050405020304" pitchFamily="18" charset="0"/>
                <a:cs typeface="Times New Roman" panose="02020603050405020304" pitchFamily="18" charset="0"/>
              </a:rPr>
              <a:t>Khớp trượt: C (con trượt và giá)</a:t>
            </a:r>
          </a:p>
          <a:p>
            <a:r>
              <a:rPr lang="vi-VN" sz="2800">
                <a:solidFill>
                  <a:srgbClr val="FF0000"/>
                </a:solidFill>
                <a:latin typeface="Times New Roman" panose="02020603050405020304" pitchFamily="18" charset="0"/>
                <a:cs typeface="Times New Roman" panose="02020603050405020304" pitchFamily="18" charset="0"/>
              </a:rPr>
              <a:t>2. Độ lớn quãng đường di chuyển được của con trượt là 2R.</a:t>
            </a:r>
          </a:p>
        </p:txBody>
      </p:sp>
    </p:spTree>
    <p:extLst>
      <p:ext uri="{BB962C8B-B14F-4D97-AF65-F5344CB8AC3E}">
        <p14:creationId xmlns:p14="http://schemas.microsoft.com/office/powerpoint/2010/main" val="1259057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đạp xe, bộ phận nào làm nhiệm vụ truyền chuyển động từ trục giữa đến trục sau bánh xe đạp?</a:t>
            </a:r>
          </a:p>
        </p:txBody>
      </p:sp>
      <p:pic>
        <p:nvPicPr>
          <p:cNvPr id="3" name="Picture 2"/>
          <p:cNvPicPr>
            <a:picLocks noChangeAspect="1"/>
          </p:cNvPicPr>
          <p:nvPr/>
        </p:nvPicPr>
        <p:blipFill>
          <a:blip r:embed="rId2"/>
          <a:stretch>
            <a:fillRect/>
          </a:stretch>
        </p:blipFill>
        <p:spPr>
          <a:xfrm>
            <a:off x="193008" y="353826"/>
            <a:ext cx="6814461" cy="3462036"/>
          </a:xfrm>
          <a:prstGeom prst="rect">
            <a:avLst/>
          </a:prstGeom>
        </p:spPr>
      </p:pic>
      <p:pic>
        <p:nvPicPr>
          <p:cNvPr id="5" name="Picture 4"/>
          <p:cNvPicPr>
            <a:picLocks noChangeAspect="1"/>
          </p:cNvPicPr>
          <p:nvPr/>
        </p:nvPicPr>
        <p:blipFill>
          <a:blip r:embed="rId3"/>
          <a:stretch>
            <a:fillRect/>
          </a:stretch>
        </p:blipFill>
        <p:spPr>
          <a:xfrm>
            <a:off x="2032720" y="4599731"/>
            <a:ext cx="3624900" cy="1474400"/>
          </a:xfrm>
          <a:prstGeom prst="rect">
            <a:avLst/>
          </a:prstGeom>
        </p:spPr>
      </p:pic>
      <p:cxnSp>
        <p:nvCxnSpPr>
          <p:cNvPr id="7" name="Straight Arrow Connector 6"/>
          <p:cNvCxnSpPr/>
          <p:nvPr/>
        </p:nvCxnSpPr>
        <p:spPr>
          <a:xfrm>
            <a:off x="2681654" y="3815862"/>
            <a:ext cx="918584" cy="76493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632" y="6145161"/>
            <a:ext cx="5722374"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          Bộ phần truyền chuyển động của xe đạp</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9216" y="160281"/>
            <a:ext cx="4932784"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mô hình động cơ đốt trong (Hình 8.11) cho biết các chi tiết pit tông, thanh truyền, trục khuỷu chuyển động như thế nào? Trục khuỷu, thanh truyền và pit tông có phải là cơ cấu tay quay con trượt không?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54866" y="227605"/>
            <a:ext cx="6552423" cy="6341145"/>
          </a:xfrm>
          <a:prstGeom prst="rect">
            <a:avLst/>
          </a:prstGeom>
        </p:spPr>
      </p:pic>
    </p:spTree>
    <p:extLst>
      <p:ext uri="{BB962C8B-B14F-4D97-AF65-F5344CB8AC3E}">
        <p14:creationId xmlns:p14="http://schemas.microsoft.com/office/powerpoint/2010/main" val="315762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9216" y="160281"/>
            <a:ext cx="4932784"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mô hình động cơ đốt trong (Hình 8.11) cho biết các chi tiết pit tông, thanh truyền, trục khuỷu chuyển động như thế nào? Trục khuỷu, thanh truyền và pit tông có phải là cơ cấu tay quay con trượt không?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54866" y="227605"/>
            <a:ext cx="6552423" cy="6341145"/>
          </a:xfrm>
          <a:prstGeom prst="rect">
            <a:avLst/>
          </a:prstGeom>
        </p:spPr>
      </p:pic>
      <p:sp>
        <p:nvSpPr>
          <p:cNvPr id="2" name="Rectangle 1"/>
          <p:cNvSpPr/>
          <p:nvPr/>
        </p:nvSpPr>
        <p:spPr>
          <a:xfrm>
            <a:off x="7259216" y="3699711"/>
            <a:ext cx="4767943"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Pit tông chuyển động tịnh tiến.</a:t>
            </a:r>
          </a:p>
          <a:p>
            <a:r>
              <a:rPr lang="vi-VN" sz="2800">
                <a:solidFill>
                  <a:srgbClr val="FF0000"/>
                </a:solidFill>
                <a:latin typeface="Times New Roman" panose="02020603050405020304" pitchFamily="18" charset="0"/>
                <a:cs typeface="Times New Roman" panose="02020603050405020304" pitchFamily="18" charset="0"/>
              </a:rPr>
              <a:t>Trục khuỷu và thanh truyền chuyển động quay.</a:t>
            </a:r>
          </a:p>
          <a:p>
            <a:r>
              <a:rPr lang="vi-VN" sz="2800">
                <a:solidFill>
                  <a:srgbClr val="FF0000"/>
                </a:solidFill>
                <a:latin typeface="Times New Roman" panose="02020603050405020304" pitchFamily="18" charset="0"/>
                <a:cs typeface="Times New Roman" panose="02020603050405020304" pitchFamily="18" charset="0"/>
              </a:rPr>
              <a:t>Trục khuỷu, thanh truyền và pit tông là cơ cấu tay quay con trượt.</a:t>
            </a:r>
          </a:p>
        </p:txBody>
      </p:sp>
    </p:spTree>
    <p:extLst>
      <p:ext uri="{BB962C8B-B14F-4D97-AF65-F5344CB8AC3E}">
        <p14:creationId xmlns:p14="http://schemas.microsoft.com/office/powerpoint/2010/main" val="14303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5016758"/>
          </a:xfrm>
          <a:prstGeom prst="rect">
            <a:avLst/>
          </a:prstGeom>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IV.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cấu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đổi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tay</a:t>
            </a:r>
            <a:r>
              <a:rPr lang="en-US" sz="3200" b="1" dirty="0">
                <a:latin typeface="Times New Roman" panose="02020603050405020304" pitchFamily="18" charset="0"/>
                <a:cs typeface="Times New Roman" panose="02020603050405020304" pitchFamily="18" charset="0"/>
              </a:rPr>
              <a:t> quay con </a:t>
            </a:r>
            <a:r>
              <a:rPr lang="en-US" sz="3200" b="1" dirty="0" err="1" smtClean="0">
                <a:latin typeface="Times New Roman" panose="02020603050405020304" pitchFamily="18" charset="0"/>
                <a:cs typeface="Times New Roman" panose="02020603050405020304" pitchFamily="18" charset="0"/>
              </a:rPr>
              <a:t>trượt</a:t>
            </a: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a:t>
            </a:r>
            <a:r>
              <a:rPr lang="en-US" sz="3200" b="1" dirty="0" err="1" smtClean="0">
                <a:solidFill>
                  <a:srgbClr val="FF0000"/>
                </a:solidFill>
                <a:latin typeface="Times New Roman" panose="02020603050405020304" pitchFamily="18" charset="0"/>
                <a:cs typeface="Times New Roman" panose="02020603050405020304" pitchFamily="18" charset="0"/>
              </a:rPr>
              <a:t>Hình</a:t>
            </a:r>
            <a:r>
              <a:rPr lang="en-US" sz="3200" b="1" dirty="0" smtClean="0">
                <a:solidFill>
                  <a:srgbClr val="FF0000"/>
                </a:solidFill>
                <a:latin typeface="Times New Roman" panose="02020603050405020304" pitchFamily="18" charset="0"/>
                <a:cs typeface="Times New Roman" panose="02020603050405020304" pitchFamily="18" charset="0"/>
              </a:rPr>
              <a:t> 8.10)</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a. </a:t>
            </a:r>
            <a:r>
              <a:rPr lang="en-US" sz="3200" b="1" i="1" dirty="0" err="1">
                <a:latin typeface="Times New Roman" panose="02020603050405020304" pitchFamily="18" charset="0"/>
                <a:cs typeface="Times New Roman" panose="02020603050405020304" pitchFamily="18" charset="0"/>
              </a:rPr>
              <a:t>Cấu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tạo</a:t>
            </a:r>
            <a:endParaRPr lang="en-US" sz="3200" b="1" i="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quay 1,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2, con </a:t>
            </a:r>
            <a:r>
              <a:rPr lang="en-US" sz="3200" dirty="0" err="1">
                <a:latin typeface="Times New Roman" panose="02020603050405020304" pitchFamily="18" charset="0"/>
                <a:cs typeface="Times New Roman" panose="02020603050405020304" pitchFamily="18" charset="0"/>
              </a:rPr>
              <a:t>trượt</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đỡ</a:t>
            </a:r>
            <a:r>
              <a:rPr lang="en-US" sz="3200" dirty="0">
                <a:latin typeface="Times New Roman" panose="02020603050405020304" pitchFamily="18" charset="0"/>
                <a:cs typeface="Times New Roman" panose="02020603050405020304" pitchFamily="18" charset="0"/>
              </a:rPr>
              <a:t> 4.</a:t>
            </a:r>
          </a:p>
          <a:p>
            <a:r>
              <a:rPr lang="en-US" sz="3200" b="1" i="1" dirty="0">
                <a:latin typeface="Times New Roman" panose="02020603050405020304" pitchFamily="18" charset="0"/>
                <a:cs typeface="Times New Roman" panose="02020603050405020304" pitchFamily="18" charset="0"/>
              </a:rPr>
              <a:t>b. </a:t>
            </a:r>
            <a:r>
              <a:rPr lang="en-US" sz="3200" b="1" i="1" dirty="0" err="1">
                <a:latin typeface="Times New Roman" panose="02020603050405020304" pitchFamily="18" charset="0"/>
                <a:cs typeface="Times New Roman" panose="02020603050405020304" pitchFamily="18" charset="0"/>
              </a:rPr>
              <a:t>Nguyên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lý</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hoạt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động</a:t>
            </a:r>
            <a:endParaRPr lang="en-US" sz="3200" b="1" i="1"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quay 1 quay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quay </a:t>
            </a:r>
            <a:r>
              <a:rPr lang="en-US" sz="3200" dirty="0" smtClean="0">
                <a:latin typeface="Times New Roman" panose="02020603050405020304" pitchFamily="18" charset="0"/>
                <a:cs typeface="Times New Roman" panose="02020603050405020304" pitchFamily="18" charset="0"/>
              </a:rPr>
              <a:t>R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qua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trượt</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đỡ</a:t>
            </a:r>
            <a:r>
              <a:rPr lang="en-US" sz="3200" dirty="0">
                <a:latin typeface="Times New Roman" panose="02020603050405020304" pitchFamily="18" charset="0"/>
                <a:cs typeface="Times New Roman" panose="02020603050405020304" pitchFamily="18" charset="0"/>
              </a:rPr>
              <a:t> 4</a:t>
            </a:r>
          </a:p>
          <a:p>
            <a:r>
              <a:rPr lang="en-US" sz="3200" b="1" i="1" dirty="0">
                <a:latin typeface="Times New Roman" panose="02020603050405020304" pitchFamily="18" charset="0"/>
                <a:cs typeface="Times New Roman" panose="02020603050405020304" pitchFamily="18" charset="0"/>
              </a:rPr>
              <a:t>c</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Ứng</a:t>
            </a:r>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dụng</a:t>
            </a:r>
            <a:endParaRPr lang="en-US" sz="3200" b="1" i="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gỗ</a:t>
            </a:r>
            <a:r>
              <a:rPr lang="en-US" sz="3200" dirty="0">
                <a:latin typeface="Times New Roman" panose="02020603050405020304" pitchFamily="18" charset="0"/>
                <a:cs typeface="Times New Roman" panose="02020603050405020304" pitchFamily="18" charset="0"/>
              </a:rPr>
              <a:t>..</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0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164" y="245716"/>
            <a:ext cx="4285860"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8.12 và cho biết:</a:t>
            </a:r>
          </a:p>
          <a:p>
            <a:r>
              <a:rPr lang="vi-VN" sz="2800" b="1">
                <a:latin typeface="Times New Roman" panose="02020603050405020304" pitchFamily="18" charset="0"/>
                <a:cs typeface="Times New Roman" panose="02020603050405020304" pitchFamily="18" charset="0"/>
              </a:rPr>
              <a:t>1. Vị trí các khớp bản lề của cơ cấu.</a:t>
            </a:r>
          </a:p>
          <a:p>
            <a:r>
              <a:rPr lang="vi-VN" sz="2800" b="1">
                <a:latin typeface="Times New Roman" panose="02020603050405020304" pitchFamily="18" charset="0"/>
                <a:cs typeface="Times New Roman" panose="02020603050405020304" pitchFamily="18" charset="0"/>
              </a:rPr>
              <a:t>2. Nguyên lí làm việc của cơ cấu.</a:t>
            </a:r>
          </a:p>
          <a:p>
            <a:r>
              <a:rPr lang="vi-VN" sz="2800" b="1">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như thế nào?</a:t>
            </a:r>
          </a:p>
        </p:txBody>
      </p:sp>
      <p:pic>
        <p:nvPicPr>
          <p:cNvPr id="5" name="Picture 4"/>
          <p:cNvPicPr>
            <a:picLocks noChangeAspect="1"/>
          </p:cNvPicPr>
          <p:nvPr/>
        </p:nvPicPr>
        <p:blipFill>
          <a:blip r:embed="rId2"/>
          <a:stretch>
            <a:fillRect/>
          </a:stretch>
        </p:blipFill>
        <p:spPr>
          <a:xfrm>
            <a:off x="4567316" y="245716"/>
            <a:ext cx="7226577" cy="6248390"/>
          </a:xfrm>
          <a:prstGeom prst="rect">
            <a:avLst/>
          </a:prstGeom>
        </p:spPr>
      </p:pic>
    </p:spTree>
    <p:extLst>
      <p:ext uri="{BB962C8B-B14F-4D97-AF65-F5344CB8AC3E}">
        <p14:creationId xmlns:p14="http://schemas.microsoft.com/office/powerpoint/2010/main" val="28976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850" y="87096"/>
            <a:ext cx="4285860"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Quan sát Hình 8.12 và cho biết:</a:t>
            </a:r>
          </a:p>
          <a:p>
            <a:r>
              <a:rPr lang="vi-VN" sz="2400" b="1">
                <a:latin typeface="Times New Roman" panose="02020603050405020304" pitchFamily="18" charset="0"/>
                <a:cs typeface="Times New Roman" panose="02020603050405020304" pitchFamily="18" charset="0"/>
              </a:rPr>
              <a:t>1. Vị trí các khớp bản lề của cơ cấu.</a:t>
            </a:r>
          </a:p>
          <a:p>
            <a:r>
              <a:rPr lang="vi-VN" sz="2400" b="1">
                <a:latin typeface="Times New Roman" panose="02020603050405020304" pitchFamily="18" charset="0"/>
                <a:cs typeface="Times New Roman" panose="02020603050405020304" pitchFamily="18" charset="0"/>
              </a:rPr>
              <a:t>2. Nguyên lí làm việc của cơ cấu.</a:t>
            </a:r>
          </a:p>
          <a:p>
            <a:r>
              <a:rPr lang="vi-VN" sz="2400" b="1">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như thế nào?</a:t>
            </a:r>
          </a:p>
        </p:txBody>
      </p:sp>
      <p:pic>
        <p:nvPicPr>
          <p:cNvPr id="5" name="Picture 4"/>
          <p:cNvPicPr>
            <a:picLocks noChangeAspect="1"/>
          </p:cNvPicPr>
          <p:nvPr/>
        </p:nvPicPr>
        <p:blipFill>
          <a:blip r:embed="rId2"/>
          <a:stretch>
            <a:fillRect/>
          </a:stretch>
        </p:blipFill>
        <p:spPr>
          <a:xfrm>
            <a:off x="4725936" y="87096"/>
            <a:ext cx="7226577" cy="3047990"/>
          </a:xfrm>
          <a:prstGeom prst="rect">
            <a:avLst/>
          </a:prstGeom>
        </p:spPr>
      </p:pic>
      <p:sp>
        <p:nvSpPr>
          <p:cNvPr id="2" name="Rectangle 1"/>
          <p:cNvSpPr/>
          <p:nvPr/>
        </p:nvSpPr>
        <p:spPr>
          <a:xfrm>
            <a:off x="360784" y="3991671"/>
            <a:ext cx="10882604"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Vị trí các khớp bản lề của cơ cấu: A, B, C, D.</a:t>
            </a:r>
          </a:p>
          <a:p>
            <a:r>
              <a:rPr lang="vi-VN" sz="2400">
                <a:solidFill>
                  <a:srgbClr val="FF0000"/>
                </a:solidFill>
                <a:latin typeface="Times New Roman" panose="02020603050405020304" pitchFamily="18" charset="0"/>
                <a:cs typeface="Times New Roman" panose="02020603050405020304" pitchFamily="18" charset="0"/>
              </a:rPr>
              <a:t>2. Nguyên lí làm việc của cơ cấu: Khi tay quay (1) quay quanh trục A, thông qua thanh truyền (2) làm thanh lắc (3) chuyển động lắc qua lại quanh trục D từ vị trí M đến vị trí N và ngược lại.</a:t>
            </a:r>
          </a:p>
          <a:p>
            <a:r>
              <a:rPr lang="vi-VN" sz="2400">
                <a:solidFill>
                  <a:srgbClr val="FF0000"/>
                </a:solidFill>
                <a:latin typeface="Times New Roman" panose="02020603050405020304" pitchFamily="18" charset="0"/>
                <a:cs typeface="Times New Roman" panose="02020603050405020304" pitchFamily="18" charset="0"/>
              </a:rPr>
              <a:t>3. Khi thanh lắc (3) di chuyển đến điểm N, tay quay (1) tiếp tục quay thì thanh lắc (3) chuyển động quay về phía điểm M.</a:t>
            </a:r>
          </a:p>
        </p:txBody>
      </p:sp>
    </p:spTree>
    <p:extLst>
      <p:ext uri="{BB962C8B-B14F-4D97-AF65-F5344CB8AC3E}">
        <p14:creationId xmlns:p14="http://schemas.microsoft.com/office/powerpoint/2010/main" val="2248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4524315"/>
          </a:xfrm>
          <a:prstGeom prst="rect">
            <a:avLst/>
          </a:prstGeom>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IV.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cấu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đổi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tay</a:t>
            </a:r>
            <a:r>
              <a:rPr lang="en-US" sz="3200" b="1" dirty="0">
                <a:latin typeface="Times New Roman" panose="02020603050405020304" pitchFamily="18" charset="0"/>
                <a:cs typeface="Times New Roman" panose="02020603050405020304" pitchFamily="18" charset="0"/>
              </a:rPr>
              <a:t> quay con </a:t>
            </a:r>
            <a:r>
              <a:rPr lang="en-US" sz="3200" b="1" dirty="0" err="1" smtClean="0">
                <a:latin typeface="Times New Roman" panose="02020603050405020304" pitchFamily="18" charset="0"/>
                <a:cs typeface="Times New Roman" panose="02020603050405020304" pitchFamily="18" charset="0"/>
              </a:rPr>
              <a:t>lắc</a:t>
            </a: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a:t>
            </a:r>
            <a:r>
              <a:rPr lang="en-US" sz="3200" b="1" dirty="0" err="1" smtClean="0">
                <a:solidFill>
                  <a:srgbClr val="FF0000"/>
                </a:solidFill>
                <a:latin typeface="Times New Roman" panose="02020603050405020304" pitchFamily="18" charset="0"/>
                <a:cs typeface="Times New Roman" panose="02020603050405020304" pitchFamily="18" charset="0"/>
              </a:rPr>
              <a:t>Hình</a:t>
            </a:r>
            <a:r>
              <a:rPr lang="en-US" sz="3200" b="1" dirty="0" smtClean="0">
                <a:solidFill>
                  <a:srgbClr val="FF0000"/>
                </a:solidFill>
                <a:latin typeface="Times New Roman" panose="02020603050405020304" pitchFamily="18" charset="0"/>
                <a:cs typeface="Times New Roman" panose="02020603050405020304" pitchFamily="18" charset="0"/>
              </a:rPr>
              <a:t> 8.12)</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a. </a:t>
            </a:r>
            <a:r>
              <a:rPr lang="en-US" sz="3200" b="1" i="1" dirty="0" err="1">
                <a:latin typeface="Times New Roman" panose="02020603050405020304" pitchFamily="18" charset="0"/>
                <a:cs typeface="Times New Roman" panose="02020603050405020304" pitchFamily="18" charset="0"/>
              </a:rPr>
              <a:t>Cấu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tạo</a:t>
            </a:r>
            <a:endParaRPr lang="en-US" sz="3200" b="1" i="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quay 1,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2, con </a:t>
            </a:r>
            <a:r>
              <a:rPr lang="en-US" sz="3200" dirty="0" err="1">
                <a:latin typeface="Times New Roman" panose="02020603050405020304" pitchFamily="18" charset="0"/>
                <a:cs typeface="Times New Roman" panose="02020603050405020304" pitchFamily="18" charset="0"/>
              </a:rPr>
              <a:t>lắc</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đỡ</a:t>
            </a:r>
            <a:r>
              <a:rPr lang="en-US" sz="3200" dirty="0">
                <a:latin typeface="Times New Roman" panose="02020603050405020304" pitchFamily="18" charset="0"/>
                <a:cs typeface="Times New Roman" panose="02020603050405020304" pitchFamily="18" charset="0"/>
              </a:rPr>
              <a:t> 4.</a:t>
            </a:r>
          </a:p>
          <a:p>
            <a:r>
              <a:rPr lang="en-US" sz="3200" b="1" i="1" dirty="0">
                <a:latin typeface="Times New Roman" panose="02020603050405020304" pitchFamily="18" charset="0"/>
                <a:cs typeface="Times New Roman" panose="02020603050405020304" pitchFamily="18" charset="0"/>
              </a:rPr>
              <a:t>b. </a:t>
            </a:r>
            <a:r>
              <a:rPr lang="en-US" sz="3200" b="1" i="1" dirty="0" err="1">
                <a:latin typeface="Times New Roman" panose="02020603050405020304" pitchFamily="18" charset="0"/>
                <a:cs typeface="Times New Roman" panose="02020603050405020304" pitchFamily="18" charset="0"/>
              </a:rPr>
              <a:t>Nguyên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lý</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hoạt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động</a:t>
            </a:r>
            <a:endParaRPr lang="en-US" sz="3200" b="1" i="1"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quay 1 quay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lắc</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lắc</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a:p>
            <a:r>
              <a:rPr lang="en-US" sz="3200" b="1" i="1" dirty="0">
                <a:latin typeface="Times New Roman" panose="02020603050405020304" pitchFamily="18" charset="0"/>
                <a:cs typeface="Times New Roman" panose="02020603050405020304" pitchFamily="18" charset="0"/>
              </a:rPr>
              <a:t>C. </a:t>
            </a:r>
            <a:r>
              <a:rPr lang="en-US" sz="3200" b="1" i="1" dirty="0" err="1">
                <a:latin typeface="Times New Roman" panose="02020603050405020304" pitchFamily="18" charset="0"/>
                <a:cs typeface="Times New Roman" panose="02020603050405020304" pitchFamily="18" charset="0"/>
              </a:rPr>
              <a:t>Ứng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dụng</a:t>
            </a:r>
            <a:endParaRPr lang="en-US" sz="3200" b="1" i="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hỏa</a:t>
            </a:r>
            <a:r>
              <a:rPr lang="en-US" sz="3200" dirty="0">
                <a:latin typeface="Times New Roman" panose="02020603050405020304" pitchFamily="18" charset="0"/>
                <a:cs typeface="Times New Roman" panose="02020603050405020304" pitchFamily="18" charset="0"/>
              </a:rPr>
              <a:t>…..</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02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30143" y="2025908"/>
            <a:ext cx="11731692" cy="4832092"/>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tua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cặp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bị</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gồm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răng</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gồm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tay</a:t>
            </a:r>
            <a:r>
              <a:rPr lang="en-US" sz="2800" dirty="0">
                <a:solidFill>
                  <a:srgbClr val="FF0000"/>
                </a:solidFill>
                <a:latin typeface="Times New Roman" panose="02020603050405020304" pitchFamily="18" charset="0"/>
                <a:cs typeface="Times New Roman" panose="02020603050405020304" pitchFamily="18" charset="0"/>
              </a:rPr>
              <a:t> quay con </a:t>
            </a:r>
            <a:r>
              <a:rPr lang="en-US" sz="2800" dirty="0" err="1">
                <a:solidFill>
                  <a:srgbClr val="FF0000"/>
                </a:solidFill>
                <a:latin typeface="Times New Roman" panose="02020603050405020304" pitchFamily="18" charset="0"/>
                <a:cs typeface="Times New Roman" panose="02020603050405020304" pitchFamily="18" charset="0"/>
              </a:rPr>
              <a:t>trượt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lể</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lắp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bộ</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79435" y="0"/>
            <a:ext cx="11582400" cy="1877437"/>
          </a:xfrm>
          <a:prstGeom prst="rect">
            <a:avLst/>
          </a:prstGeom>
        </p:spPr>
        <p:txBody>
          <a:bodyPr wrap="square">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Thực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hành</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774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2369" y="250043"/>
            <a:ext cx="11338560" cy="4351338"/>
          </a:xfrm>
        </p:spPr>
        <p:txBody>
          <a:bodyPr>
            <a:noAutofit/>
          </a:bodyPr>
          <a:lstStyle/>
          <a:p>
            <a:pPr marL="0" indent="0">
              <a:lnSpc>
                <a:spcPct val="100000"/>
              </a:lnSpc>
              <a:buNone/>
            </a:pPr>
            <a:r>
              <a:rPr lang="en-US" b="1" dirty="0">
                <a:solidFill>
                  <a:srgbClr val="FF0000"/>
                </a:solidFill>
                <a:latin typeface="Times New Roman" panose="02020603050405020304" pitchFamily="18" charset="0"/>
                <a:cs typeface="Times New Roman" panose="02020603050405020304" pitchFamily="18" charset="0"/>
              </a:rPr>
              <a:t>3. </a:t>
            </a:r>
            <a:r>
              <a:rPr lang="en-US" b="1" dirty="0" err="1">
                <a:solidFill>
                  <a:srgbClr val="FF0000"/>
                </a:solidFill>
                <a:latin typeface="Times New Roman" panose="02020603050405020304" pitchFamily="18" charset="0"/>
                <a:cs typeface="Times New Roman" panose="02020603050405020304" pitchFamily="18" charset="0"/>
              </a:rPr>
              <a:t>Yêu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cầu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kỹ</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thuật</a:t>
            </a:r>
            <a:endParaRPr lang="en-US" b="1"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Tháo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lắp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được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bộ</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đổi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đảm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bảo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đúng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cấu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trúc</a:t>
            </a:r>
            <a:r>
              <a:rPr lang="en-US" dirty="0">
                <a:solidFill>
                  <a:srgbClr val="FF0000"/>
                </a:solidFill>
                <a:latin typeface="Times New Roman" panose="02020603050405020304" pitchFamily="18" charset="0"/>
                <a:cs typeface="Times New Roman" panose="02020603050405020304" pitchFamily="18" charset="0"/>
              </a:rPr>
              <a:t>.</a:t>
            </a:r>
          </a:p>
          <a:p>
            <a:pPr marL="0" indent="0">
              <a:lnSpc>
                <a:spcPct val="100000"/>
              </a:lnSpc>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Mô</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sau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lắp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nhẹ</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êm</a:t>
            </a:r>
            <a:endParaRPr lang="en-US"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Tính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được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tỉ</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bộ</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endParaRPr lang="en-US"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en-US" b="1" dirty="0">
                <a:solidFill>
                  <a:srgbClr val="FF0000"/>
                </a:solidFill>
                <a:latin typeface="Times New Roman" panose="02020603050405020304" pitchFamily="18" charset="0"/>
                <a:cs typeface="Times New Roman" panose="02020603050405020304" pitchFamily="18" charset="0"/>
              </a:rPr>
              <a:t>4. </a:t>
            </a:r>
            <a:r>
              <a:rPr lang="en-US" b="1" dirty="0" err="1">
                <a:solidFill>
                  <a:srgbClr val="FF0000"/>
                </a:solidFill>
                <a:latin typeface="Times New Roman" panose="02020603050405020304" pitchFamily="18" charset="0"/>
                <a:cs typeface="Times New Roman" panose="02020603050405020304" pitchFamily="18" charset="0"/>
              </a:rPr>
              <a:t>Tiến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thực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hiện</a:t>
            </a:r>
            <a:endParaRPr lang="en-US" b="1"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en-US" dirty="0">
                <a:solidFill>
                  <a:srgbClr val="FF0000"/>
                </a:solidFill>
                <a:latin typeface="Times New Roman" panose="02020603050405020304" pitchFamily="18" charset="0"/>
                <a:cs typeface="Times New Roman" panose="02020603050405020304" pitchFamily="18" charset="0"/>
              </a:rPr>
              <a:t>Theo </a:t>
            </a:r>
            <a:r>
              <a:rPr lang="en-US" dirty="0" err="1">
                <a:solidFill>
                  <a:srgbClr val="FF0000"/>
                </a:solidFill>
                <a:latin typeface="Times New Roman" panose="02020603050405020304" pitchFamily="18" charset="0"/>
                <a:cs typeface="Times New Roman" panose="02020603050405020304" pitchFamily="18" charset="0"/>
              </a:rPr>
              <a:t>đúng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trình</a:t>
            </a:r>
            <a:r>
              <a:rPr lang="en-US" dirty="0">
                <a:solidFill>
                  <a:srgbClr val="FF0000"/>
                </a:solidFill>
                <a:latin typeface="Times New Roman" panose="02020603050405020304" pitchFamily="18" charset="0"/>
                <a:cs typeface="Times New Roman" panose="02020603050405020304" pitchFamily="18" charset="0"/>
              </a:rPr>
              <a:t> </a:t>
            </a:r>
          </a:p>
          <a:p>
            <a:pPr marL="0" indent="0">
              <a:lnSpc>
                <a:spcPct val="100000"/>
              </a:lnSpc>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kính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bánh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đai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dẫn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bánh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đai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dẫn</a:t>
            </a:r>
            <a:endParaRPr lang="en-US"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Đếm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răng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đĩa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xích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dẫn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đĩa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xích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dẫn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đếm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răng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bánh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răng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dẫn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bánh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răng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dẫn</a:t>
            </a:r>
            <a:endParaRPr lang="en-US"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Tính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toán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tỉ</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sổ</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truyền</a:t>
            </a:r>
            <a:r>
              <a:rPr lang="en-US" dirty="0">
                <a:solidFill>
                  <a:srgbClr val="FF0000"/>
                </a:solidFill>
                <a:latin typeface="Times New Roman" panose="02020603050405020304" pitchFamily="18" charset="0"/>
                <a:cs typeface="Times New Roman" panose="02020603050405020304" pitchFamily="18" charset="0"/>
              </a:rPr>
              <a:t> I </a:t>
            </a:r>
            <a:r>
              <a:rPr lang="en-US" dirty="0" err="1">
                <a:solidFill>
                  <a:srgbClr val="FF0000"/>
                </a:solidFill>
                <a:latin typeface="Times New Roman" panose="02020603050405020304" pitchFamily="18" charset="0"/>
                <a:cs typeface="Times New Roman" panose="02020603050405020304" pitchFamily="18" charset="0"/>
              </a:rPr>
              <a:t>theo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hướng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dẫn</a:t>
            </a:r>
            <a:r>
              <a:rPr lang="en-US" dirty="0">
                <a:solidFill>
                  <a:srgbClr val="FF0000"/>
                </a:solidFill>
                <a:latin typeface="Times New Roman" panose="02020603050405020304" pitchFamily="18" charset="0"/>
                <a:cs typeface="Times New Roman" panose="02020603050405020304" pitchFamily="18" charset="0"/>
              </a:rPr>
              <a:t> ở </a:t>
            </a:r>
            <a:r>
              <a:rPr lang="en-US" dirty="0" err="1">
                <a:solidFill>
                  <a:srgbClr val="FF0000"/>
                </a:solidFill>
                <a:latin typeface="Times New Roman" panose="02020603050405020304" pitchFamily="18" charset="0"/>
                <a:cs typeface="Times New Roman" panose="02020603050405020304" pitchFamily="18" charset="0"/>
              </a:rPr>
              <a:t>bảng</a:t>
            </a:r>
            <a:r>
              <a:rPr lang="en-US" dirty="0">
                <a:solidFill>
                  <a:srgbClr val="FF0000"/>
                </a:solidFill>
                <a:latin typeface="Times New Roman" panose="02020603050405020304" pitchFamily="18" charset="0"/>
                <a:cs typeface="Times New Roman" panose="02020603050405020304" pitchFamily="18" charset="0"/>
              </a:rPr>
              <a:t> 8.1</a:t>
            </a:r>
          </a:p>
          <a:p>
            <a:pPr marL="0" indent="0">
              <a:lnSpc>
                <a:spcPct val="100000"/>
              </a:lnSpc>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Lần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lượt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thảo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lắp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bộ</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đổi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kiểm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tỉ</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cấu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chuyển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bằng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cách</a:t>
            </a:r>
            <a:r>
              <a:rPr lang="en-US" dirty="0">
                <a:solidFill>
                  <a:srgbClr val="FF0000"/>
                </a:solidFill>
                <a:latin typeface="Times New Roman" panose="02020603050405020304" pitchFamily="18" charset="0"/>
                <a:cs typeface="Times New Roman" panose="02020603050405020304" pitchFamily="18" charset="0"/>
              </a:rPr>
              <a:t> quay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đếm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vòng</a:t>
            </a:r>
            <a:r>
              <a:rPr lang="en-US" dirty="0">
                <a:solidFill>
                  <a:srgbClr val="FF0000"/>
                </a:solidFill>
                <a:latin typeface="Times New Roman" panose="02020603050405020304" pitchFamily="18" charset="0"/>
                <a:cs typeface="Times New Roman" panose="02020603050405020304" pitchFamily="18" charset="0"/>
              </a:rPr>
              <a:t> quay.</a:t>
            </a:r>
            <a:endParaRPr lang="vi-VN"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endParaRPr lang="en-US" dirty="0"/>
          </a:p>
        </p:txBody>
      </p:sp>
    </p:spTree>
    <p:extLst>
      <p:ext uri="{BB962C8B-B14F-4D97-AF65-F5344CB8AC3E}">
        <p14:creationId xmlns:p14="http://schemas.microsoft.com/office/powerpoint/2010/main" val="2541839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Quan sát cơ cấu đóng cửa tự động ở hình 8.13 và cho biết</a:t>
            </a:r>
          </a:p>
          <a:p>
            <a:r>
              <a:rPr lang="en-US" sz="2800" b="1">
                <a:latin typeface="Times New Roman" panose="02020603050405020304" pitchFamily="18" charset="0"/>
                <a:cs typeface="Times New Roman" panose="02020603050405020304" pitchFamily="18" charset="0"/>
              </a:rPr>
              <a:t>- Các khớp A, B, C, D là khớp gì</a:t>
            </a:r>
          </a:p>
          <a:p>
            <a:r>
              <a:rPr lang="en-US" sz="2800" b="1">
                <a:latin typeface="Times New Roman" panose="02020603050405020304" pitchFamily="18" charset="0"/>
                <a:cs typeface="Times New Roman" panose="02020603050405020304" pitchFamily="18" charset="0"/>
              </a:rPr>
              <a:t>- Khi tác động mở cửa ra thì các chi tiết 2, 3 chuyển động như thế nào</a:t>
            </a:r>
          </a:p>
          <a:p>
            <a:r>
              <a:rPr lang="en-US" sz="2800" b="1">
                <a:latin typeface="Times New Roman" panose="02020603050405020304" pitchFamily="18" charset="0"/>
                <a:cs typeface="Times New Roman" panose="02020603050405020304" pitchFamily="18" charset="0"/>
              </a:rPr>
              <a:t>- Chỉ ra khâu nào là khâu giá đỡ?</a:t>
            </a:r>
          </a:p>
        </p:txBody>
      </p:sp>
      <p:pic>
        <p:nvPicPr>
          <p:cNvPr id="2" name="Picture 1"/>
          <p:cNvPicPr>
            <a:picLocks noChangeAspect="1"/>
          </p:cNvPicPr>
          <p:nvPr/>
        </p:nvPicPr>
        <p:blipFill>
          <a:blip r:embed="rId3"/>
          <a:stretch>
            <a:fillRect/>
          </a:stretch>
        </p:blipFill>
        <p:spPr>
          <a:xfrm>
            <a:off x="523249" y="2400657"/>
            <a:ext cx="5746922" cy="4224078"/>
          </a:xfrm>
          <a:prstGeom prst="rect">
            <a:avLst/>
          </a:prstGeom>
        </p:spPr>
      </p:pic>
    </p:spTree>
    <p:extLst>
      <p:ext uri="{BB962C8B-B14F-4D97-AF65-F5344CB8AC3E}">
        <p14:creationId xmlns:p14="http://schemas.microsoft.com/office/powerpoint/2010/main" val="10034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Quan sát cơ cấu đóng cửa tự động ở hình 8.13 và cho biết</a:t>
            </a:r>
          </a:p>
          <a:p>
            <a:r>
              <a:rPr lang="en-US" sz="2800" b="1">
                <a:latin typeface="Times New Roman" panose="02020603050405020304" pitchFamily="18" charset="0"/>
                <a:cs typeface="Times New Roman" panose="02020603050405020304" pitchFamily="18" charset="0"/>
              </a:rPr>
              <a:t>- Các khớp A, B, C, D là khớp gì</a:t>
            </a:r>
          </a:p>
          <a:p>
            <a:r>
              <a:rPr lang="en-US" sz="2800" b="1">
                <a:latin typeface="Times New Roman" panose="02020603050405020304" pitchFamily="18" charset="0"/>
                <a:cs typeface="Times New Roman" panose="02020603050405020304" pitchFamily="18" charset="0"/>
              </a:rPr>
              <a:t>- Khi tác động mở cửa ra thì các chi tiết 2, 3 chuyển động như thế nào</a:t>
            </a:r>
          </a:p>
          <a:p>
            <a:r>
              <a:rPr lang="en-US" sz="2800" b="1">
                <a:latin typeface="Times New Roman" panose="02020603050405020304" pitchFamily="18" charset="0"/>
                <a:cs typeface="Times New Roman" panose="02020603050405020304" pitchFamily="18" charset="0"/>
              </a:rPr>
              <a:t>- Chỉ ra khâu nào là khâu giá đỡ?</a:t>
            </a:r>
          </a:p>
        </p:txBody>
      </p:sp>
      <p:pic>
        <p:nvPicPr>
          <p:cNvPr id="2" name="Picture 1"/>
          <p:cNvPicPr>
            <a:picLocks noChangeAspect="1"/>
          </p:cNvPicPr>
          <p:nvPr/>
        </p:nvPicPr>
        <p:blipFill>
          <a:blip r:embed="rId3"/>
          <a:stretch>
            <a:fillRect/>
          </a:stretch>
        </p:blipFill>
        <p:spPr>
          <a:xfrm>
            <a:off x="523249" y="2400657"/>
            <a:ext cx="5746922" cy="4224078"/>
          </a:xfrm>
          <a:prstGeom prst="rect">
            <a:avLst/>
          </a:prstGeom>
        </p:spPr>
      </p:pic>
      <p:sp>
        <p:nvSpPr>
          <p:cNvPr id="5" name="Rectangle 4"/>
          <p:cNvSpPr/>
          <p:nvPr/>
        </p:nvSpPr>
        <p:spPr>
          <a:xfrm>
            <a:off x="6488620" y="2266889"/>
            <a:ext cx="42392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Bài 1.</a:t>
            </a:r>
          </a:p>
          <a:p>
            <a:r>
              <a:rPr lang="vi-VN" sz="2800">
                <a:solidFill>
                  <a:srgbClr val="FF0000"/>
                </a:solidFill>
                <a:latin typeface="Times New Roman" panose="02020603050405020304" pitchFamily="18" charset="0"/>
                <a:cs typeface="Times New Roman" panose="02020603050405020304" pitchFamily="18" charset="0"/>
              </a:rPr>
              <a:t>- Khớp A, B, C là khớp quay, khớp D là khớp trượt</a:t>
            </a:r>
          </a:p>
          <a:p>
            <a:r>
              <a:rPr lang="vi-VN" sz="2800">
                <a:solidFill>
                  <a:srgbClr val="FF0000"/>
                </a:solidFill>
                <a:latin typeface="Times New Roman" panose="02020603050405020304" pitchFamily="18" charset="0"/>
                <a:cs typeface="Times New Roman" panose="02020603050405020304" pitchFamily="18" charset="0"/>
              </a:rPr>
              <a:t>- Khi thanh truyền 2 làm con trượt 3 chuyển động tịnh tiến trên giá đỡ</a:t>
            </a:r>
          </a:p>
          <a:p>
            <a:r>
              <a:rPr lang="vi-VN" sz="2800">
                <a:solidFill>
                  <a:srgbClr val="FF0000"/>
                </a:solidFill>
                <a:latin typeface="Times New Roman" panose="02020603050405020304" pitchFamily="18" charset="0"/>
                <a:cs typeface="Times New Roman" panose="02020603050405020304" pitchFamily="18" charset="0"/>
              </a:rPr>
              <a:t>- Cánh cửa là khâu giá đỡ</a:t>
            </a:r>
          </a:p>
        </p:txBody>
      </p:sp>
    </p:spTree>
    <p:extLst>
      <p:ext uri="{BB962C8B-B14F-4D97-AF65-F5344CB8AC3E}">
        <p14:creationId xmlns:p14="http://schemas.microsoft.com/office/powerpoint/2010/main" val="886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008" y="353826"/>
            <a:ext cx="6814461" cy="3462036"/>
          </a:xfrm>
          <a:prstGeom prst="rect">
            <a:avLst/>
          </a:prstGeom>
        </p:spPr>
      </p:pic>
      <p:pic>
        <p:nvPicPr>
          <p:cNvPr id="5" name="Picture 4"/>
          <p:cNvPicPr>
            <a:picLocks noChangeAspect="1"/>
          </p:cNvPicPr>
          <p:nvPr/>
        </p:nvPicPr>
        <p:blipFill>
          <a:blip r:embed="rId3"/>
          <a:stretch>
            <a:fillRect/>
          </a:stretch>
        </p:blipFill>
        <p:spPr>
          <a:xfrm>
            <a:off x="2032720" y="4599731"/>
            <a:ext cx="3624900" cy="1474400"/>
          </a:xfrm>
          <a:prstGeom prst="rect">
            <a:avLst/>
          </a:prstGeom>
        </p:spPr>
      </p:pic>
      <p:cxnSp>
        <p:nvCxnSpPr>
          <p:cNvPr id="7" name="Straight Arrow Connector 6"/>
          <p:cNvCxnSpPr/>
          <p:nvPr/>
        </p:nvCxnSpPr>
        <p:spPr>
          <a:xfrm>
            <a:off x="2681654" y="3815862"/>
            <a:ext cx="918584" cy="76493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632" y="6145161"/>
            <a:ext cx="5722374"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            Bộ phần truyền chuyển động của xe đạp</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7165730" y="182269"/>
            <a:ext cx="4835769" cy="6124754"/>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Khi chúng ta đạp bàn đạp, lực truyền qua làm trục giữa quay, đĩa xích quay, kéo dây xích chuyển động, dây xích kéo líp quay cùng bánh xe sau (trục sau), khi bánh xe quay và lăn trên mặt đường làm cho xe chuyển động về phía trước. Nguyên tắc chuyển động như sau:</a:t>
            </a:r>
          </a:p>
          <a:p>
            <a:r>
              <a:rPr lang="vi-VN" sz="2800">
                <a:solidFill>
                  <a:srgbClr val="FF0000"/>
                </a:solidFill>
                <a:latin typeface="Times New Roman" panose="02020603050405020304" pitchFamily="18" charset="0"/>
                <a:cs typeface="Times New Roman" panose="02020603050405020304" pitchFamily="18" charset="0"/>
              </a:rPr>
              <a:t>Lực từ chân người đạp → Bàn đạp → Trục giữa → Đĩa xích → Dây xích → Líp → Bánh xe sau (trục sau) → Xe chuyển động.</a:t>
            </a:r>
          </a:p>
        </p:txBody>
      </p:sp>
    </p:spTree>
    <p:extLst>
      <p:ext uri="{BB962C8B-B14F-4D97-AF65-F5344CB8AC3E}">
        <p14:creationId xmlns:p14="http://schemas.microsoft.com/office/powerpoint/2010/main" val="25640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Bánh răng dẫn có 20 răng, bánh răng bị dẫn có 60 răng ăn khớp với nhau. Nếu trục bánh răng dẫn quay với tốc độ là 300 vòng/phút thì trục bánh răng bị dẫn quay với tốc độ là bao nhiêu?</a:t>
            </a:r>
          </a:p>
        </p:txBody>
      </p:sp>
    </p:spTree>
    <p:extLst>
      <p:ext uri="{BB962C8B-B14F-4D97-AF65-F5344CB8AC3E}">
        <p14:creationId xmlns:p14="http://schemas.microsoft.com/office/powerpoint/2010/main" val="42766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800" y="584775"/>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Bánh răng dẫn có 20 răng, bánh răng bị dẫn có 60 răng ăn khớp với nhau. Nếu trục bánh răng dẫn quay với tốc độ là 300 vòng/phút thì trục bánh răng bị dẫn quay với tốc độ là bao nhiêu?</a:t>
            </a:r>
          </a:p>
        </p:txBody>
      </p:sp>
      <p:sp>
        <p:nvSpPr>
          <p:cNvPr id="2" name="Rectangle 1"/>
          <p:cNvSpPr/>
          <p:nvPr/>
        </p:nvSpPr>
        <p:spPr>
          <a:xfrm>
            <a:off x="2003926" y="2185213"/>
            <a:ext cx="2669898" cy="523220"/>
          </a:xfrm>
          <a:prstGeom prst="rect">
            <a:avLst/>
          </a:prstGeom>
        </p:spPr>
        <p:txBody>
          <a:bodyPr wrap="none">
            <a:spAutoFit/>
          </a:bodyPr>
          <a:lstStyle/>
          <a:p>
            <a:r>
              <a:rPr lang="en-US" sz="2800">
                <a:solidFill>
                  <a:srgbClr val="0000FF"/>
                </a:solidFill>
                <a:latin typeface="Times New Roman" panose="02020603050405020304" pitchFamily="18" charset="0"/>
                <a:cs typeface="Times New Roman" panose="02020603050405020304" pitchFamily="18" charset="0"/>
              </a:rPr>
              <a:t>Ta có tỉ số truyền</a:t>
            </a:r>
          </a:p>
        </p:txBody>
      </p:sp>
      <p:pic>
        <p:nvPicPr>
          <p:cNvPr id="5" name="Picture 4"/>
          <p:cNvPicPr>
            <a:picLocks noChangeAspect="1"/>
          </p:cNvPicPr>
          <p:nvPr/>
        </p:nvPicPr>
        <p:blipFill>
          <a:blip r:embed="rId4"/>
          <a:stretch>
            <a:fillRect/>
          </a:stretch>
        </p:blipFill>
        <p:spPr>
          <a:xfrm>
            <a:off x="764084" y="2931441"/>
            <a:ext cx="6129153" cy="789843"/>
          </a:xfrm>
          <a:prstGeom prst="rect">
            <a:avLst/>
          </a:prstGeom>
        </p:spPr>
      </p:pic>
      <p:pic>
        <p:nvPicPr>
          <p:cNvPr id="6" name="Picture 5"/>
          <p:cNvPicPr>
            <a:picLocks noChangeAspect="1"/>
          </p:cNvPicPr>
          <p:nvPr/>
        </p:nvPicPr>
        <p:blipFill>
          <a:blip r:embed="rId5"/>
          <a:stretch>
            <a:fillRect/>
          </a:stretch>
        </p:blipFill>
        <p:spPr>
          <a:xfrm>
            <a:off x="946630" y="3926559"/>
            <a:ext cx="6129153" cy="78984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383520758"/>
              </p:ext>
            </p:extLst>
          </p:nvPr>
        </p:nvGraphicFramePr>
        <p:xfrm>
          <a:off x="1169178" y="5103326"/>
          <a:ext cx="6121400" cy="809625"/>
        </p:xfrm>
        <a:graphic>
          <a:graphicData uri="http://schemas.openxmlformats.org/presentationml/2006/ole">
            <mc:AlternateContent xmlns:mc="http://schemas.openxmlformats.org/markup-compatibility/2006">
              <mc:Choice xmlns:v="urn:schemas-microsoft-com:vml" Requires="v">
                <p:oleObj spid="_x0000_s3087" name="Document" r:id="rId6" imgW="6121481" imgH="809219" progId="Word.Document.12">
                  <p:embed/>
                </p:oleObj>
              </mc:Choice>
              <mc:Fallback>
                <p:oleObj name="Document" r:id="rId6" imgW="6121481" imgH="809219" progId="Word.Document.12">
                  <p:embed/>
                  <p:pic>
                    <p:nvPicPr>
                      <p:cNvPr id="0" name=""/>
                      <p:cNvPicPr/>
                      <p:nvPr/>
                    </p:nvPicPr>
                    <p:blipFill>
                      <a:blip r:embed="rId7"/>
                      <a:stretch>
                        <a:fillRect/>
                      </a:stretch>
                    </p:blipFill>
                    <p:spPr>
                      <a:xfrm>
                        <a:off x="1169178" y="5103326"/>
                        <a:ext cx="6121400" cy="809625"/>
                      </a:xfrm>
                      <a:prstGeom prst="rect">
                        <a:avLst/>
                      </a:prstGeom>
                    </p:spPr>
                  </p:pic>
                </p:oleObj>
              </mc:Fallback>
            </mc:AlternateContent>
          </a:graphicData>
        </a:graphic>
      </p:graphicFrame>
    </p:spTree>
    <p:extLst>
      <p:ext uri="{BB962C8B-B14F-4D97-AF65-F5344CB8AC3E}">
        <p14:creationId xmlns:p14="http://schemas.microsoft.com/office/powerpoint/2010/main" val="347984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800" y="584775"/>
            <a:ext cx="11693912"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quay con </a:t>
            </a:r>
            <a:r>
              <a:rPr lang="en-US" sz="2800" b="1" dirty="0" err="1">
                <a:latin typeface="Times New Roman" panose="02020603050405020304" pitchFamily="18" charset="0"/>
                <a:cs typeface="Times New Roman" panose="02020603050405020304" pitchFamily="18" charset="0"/>
              </a:rPr>
              <a:t>trượt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8.10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kính</a:t>
            </a:r>
            <a:r>
              <a:rPr lang="en-US" sz="2800" b="1" dirty="0">
                <a:latin typeface="Times New Roman" panose="02020603050405020304" pitchFamily="18" charset="0"/>
                <a:cs typeface="Times New Roman" panose="02020603050405020304" pitchFamily="18" charset="0"/>
              </a:rPr>
              <a:t> quay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quay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R=100mm.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di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trượt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800" y="584775"/>
            <a:ext cx="11693912"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quay con </a:t>
            </a:r>
            <a:r>
              <a:rPr lang="en-US" sz="2800" b="1" dirty="0" err="1">
                <a:latin typeface="Times New Roman" panose="02020603050405020304" pitchFamily="18" charset="0"/>
                <a:cs typeface="Times New Roman" panose="02020603050405020304" pitchFamily="18" charset="0"/>
              </a:rPr>
              <a:t>trượt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8.10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kính</a:t>
            </a:r>
            <a:r>
              <a:rPr lang="en-US" sz="2800" b="1" dirty="0">
                <a:latin typeface="Times New Roman" panose="02020603050405020304" pitchFamily="18" charset="0"/>
                <a:cs typeface="Times New Roman" panose="02020603050405020304" pitchFamily="18" charset="0"/>
              </a:rPr>
              <a:t> quay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quay </a:t>
            </a:r>
            <a:r>
              <a:rPr lang="en-US" sz="2800" b="1" dirty="0" err="1">
                <a:latin typeface="Times New Roman" panose="02020603050405020304" pitchFamily="18" charset="0"/>
                <a:cs typeface="Times New Roman" panose="02020603050405020304" pitchFamily="18" charset="0"/>
              </a:rPr>
              <a:t>là</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R=100mm.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di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trượt</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1032587" y="2123657"/>
            <a:ext cx="8456645"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3. R = 100 mm</a:t>
            </a:r>
          </a:p>
          <a:p>
            <a:r>
              <a:rPr lang="vi-VN" sz="2800">
                <a:solidFill>
                  <a:srgbClr val="0000FF"/>
                </a:solidFill>
                <a:latin typeface="Times New Roman" panose="02020603050405020304" pitchFamily="18" charset="0"/>
                <a:cs typeface="Times New Roman" panose="02020603050405020304" pitchFamily="18" charset="0"/>
              </a:rPr>
              <a:t>Quãng đường di chuyển được của con trượt là:</a:t>
            </a:r>
          </a:p>
          <a:p>
            <a:r>
              <a:rPr lang="vi-VN" sz="2800">
                <a:solidFill>
                  <a:srgbClr val="0000FF"/>
                </a:solidFill>
                <a:latin typeface="Times New Roman" panose="02020603050405020304" pitchFamily="18" charset="0"/>
                <a:cs typeface="Times New Roman" panose="02020603050405020304" pitchFamily="18" charset="0"/>
              </a:rPr>
              <a:t>S = 2R = 2.100 = 200 mm</a:t>
            </a:r>
          </a:p>
        </p:txBody>
      </p:sp>
    </p:spTree>
    <p:extLst>
      <p:ext uri="{BB962C8B-B14F-4D97-AF65-F5344CB8AC3E}">
        <p14:creationId xmlns:p14="http://schemas.microsoft.com/office/powerpoint/2010/main" val="417239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7869" y="1921791"/>
            <a:ext cx="11036376" cy="4752044"/>
          </a:xfrm>
          <a:prstGeom prst="rect">
            <a:avLst/>
          </a:prstGeom>
        </p:spPr>
      </p:pic>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249033" y="146564"/>
            <a:ext cx="11693912" cy="2092881"/>
          </a:xfrm>
          <a:prstGeom prst="rect">
            <a:avLst/>
          </a:prstGeom>
        </p:spPr>
        <p:txBody>
          <a:bodyPr wrap="square">
            <a:spAutoFit/>
          </a:bodyPr>
          <a:lstStyle/>
          <a:p>
            <a:r>
              <a:rPr lang="en-US" sz="2600" b="1" dirty="0" err="1">
                <a:latin typeface="Times New Roman" panose="02020603050405020304" pitchFamily="18" charset="0"/>
                <a:cs typeface="Times New Roman" panose="02020603050405020304" pitchFamily="18" charset="0"/>
              </a:rPr>
              <a:t>Bài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tập</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4.</a:t>
            </a:r>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Hình</a:t>
            </a:r>
            <a:r>
              <a:rPr lang="en-US" sz="2600" b="1" dirty="0">
                <a:latin typeface="Times New Roman" panose="02020603050405020304" pitchFamily="18" charset="0"/>
                <a:cs typeface="Times New Roman" panose="02020603050405020304" pitchFamily="18" charset="0"/>
              </a:rPr>
              <a:t> 6.8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kê</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truyền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may </a:t>
            </a:r>
            <a:r>
              <a:rPr lang="en-US" sz="2600" b="1" dirty="0" err="1">
                <a:latin typeface="Times New Roman" panose="02020603050405020304" pitchFamily="18" charset="0"/>
                <a:cs typeface="Times New Roman" panose="02020603050405020304" pitchFamily="18" charset="0"/>
              </a:rPr>
              <a:t>đạp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chân</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dẫn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chi </a:t>
            </a:r>
            <a:r>
              <a:rPr lang="en-US" sz="2600" b="1" dirty="0" err="1">
                <a:latin typeface="Times New Roman" panose="02020603050405020304" pitchFamily="18" charset="0"/>
                <a:cs typeface="Times New Roman" panose="02020603050405020304" pitchFamily="18" charset="0"/>
              </a:rPr>
              <a:t>tiết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cùng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kim</a:t>
            </a:r>
            <a:r>
              <a:rPr lang="en-US" sz="2600" b="1" dirty="0">
                <a:latin typeface="Times New Roman" panose="02020603050405020304" pitchFamily="18" charset="0"/>
                <a:cs typeface="Times New Roman" panose="02020603050405020304" pitchFamily="18" charset="0"/>
              </a:rPr>
              <a:t> may </a:t>
            </a:r>
            <a:r>
              <a:rPr lang="en-US" sz="2600" b="1" dirty="0" err="1">
                <a:latin typeface="Times New Roman" panose="02020603050405020304" pitchFamily="18" charset="0"/>
                <a:cs typeface="Times New Roman" panose="02020603050405020304" pitchFamily="18" charset="0"/>
              </a:rPr>
              <a:t>thực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xuống</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0865" y="234590"/>
            <a:ext cx="11693912" cy="2246769"/>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6.8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may </a:t>
            </a:r>
            <a:r>
              <a:rPr lang="en-US" sz="2800" dirty="0" err="1">
                <a:latin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may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223936" y="2480053"/>
            <a:ext cx="2976464" cy="3895827"/>
          </a:xfrm>
          <a:prstGeom prst="rect">
            <a:avLst/>
          </a:prstGeom>
        </p:spPr>
      </p:pic>
      <p:sp>
        <p:nvSpPr>
          <p:cNvPr id="2" name="Rectangle 1"/>
          <p:cNvSpPr/>
          <p:nvPr/>
        </p:nvSpPr>
        <p:spPr>
          <a:xfrm>
            <a:off x="3343471" y="2480053"/>
            <a:ext cx="8798311" cy="440120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Bài 1.  </a:t>
            </a:r>
          </a:p>
          <a:p>
            <a:r>
              <a:rPr lang="vi-VN" sz="2000">
                <a:solidFill>
                  <a:srgbClr val="FF0000"/>
                </a:solidFill>
                <a:latin typeface="Times New Roman" panose="02020603050405020304" pitchFamily="18" charset="0"/>
                <a:cs typeface="Times New Roman" panose="02020603050405020304" pitchFamily="18" charset="0"/>
              </a:rPr>
              <a:t>* Các bộ truyền động và các cơ cấu biến đối chuyến động trong máy may đạp chân:</a:t>
            </a:r>
          </a:p>
          <a:p>
            <a:r>
              <a:rPr lang="vi-VN" sz="2000">
                <a:solidFill>
                  <a:srgbClr val="FF0000"/>
                </a:solidFill>
                <a:latin typeface="Times New Roman" panose="02020603050405020304" pitchFamily="18" charset="0"/>
                <a:cs typeface="Times New Roman" panose="02020603050405020304" pitchFamily="18" charset="0"/>
              </a:rPr>
              <a:t>- Cơ cấu quay tay thanh lắc</a:t>
            </a:r>
          </a:p>
          <a:p>
            <a:r>
              <a:rPr lang="vi-VN" sz="2000">
                <a:solidFill>
                  <a:srgbClr val="FF0000"/>
                </a:solidFill>
                <a:latin typeface="Times New Roman" panose="02020603050405020304" pitchFamily="18" charset="0"/>
                <a:cs typeface="Times New Roman" panose="02020603050405020304" pitchFamily="18" charset="0"/>
              </a:rPr>
              <a:t>- Bộ truyền động đai</a:t>
            </a:r>
          </a:p>
          <a:p>
            <a:r>
              <a:rPr lang="vi-VN" sz="2000">
                <a:solidFill>
                  <a:srgbClr val="FF0000"/>
                </a:solidFill>
                <a:latin typeface="Times New Roman" panose="02020603050405020304" pitchFamily="18" charset="0"/>
                <a:cs typeface="Times New Roman" panose="02020603050405020304" pitchFamily="18" charset="0"/>
              </a:rPr>
              <a:t>- Cơ cấu quay tay thanh trượt</a:t>
            </a:r>
          </a:p>
          <a:p>
            <a:r>
              <a:rPr lang="vi-VN" sz="2000">
                <a:solidFill>
                  <a:srgbClr val="FF0000"/>
                </a:solidFill>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a:p>
            <a:r>
              <a:rPr lang="vi-VN" sz="2000">
                <a:solidFill>
                  <a:srgbClr val="FF0000"/>
                </a:solidFill>
                <a:latin typeface="Times New Roman" panose="02020603050405020304" pitchFamily="18" charset="0"/>
                <a:cs typeface="Times New Roman" panose="02020603050405020304" pitchFamily="18" charset="0"/>
              </a:rPr>
              <a:t>- Chuyển động của bàn đạp: chuyển động lắc.</a:t>
            </a:r>
          </a:p>
          <a:p>
            <a:r>
              <a:rPr lang="vi-VN" sz="2000">
                <a:solidFill>
                  <a:srgbClr val="FF0000"/>
                </a:solidFill>
                <a:latin typeface="Times New Roman" panose="02020603050405020304" pitchFamily="18" charset="0"/>
                <a:cs typeface="Times New Roman" panose="02020603050405020304" pitchFamily="18" charset="0"/>
              </a:rPr>
              <a:t>- Chuyển động của thanh truyền: toàn thanh chuyển động lên xuống, đầu trên chuyển động theo vòng tròn, đầu dưới chuyển động theo cung tròn có tâm là bàn đạp.</a:t>
            </a:r>
          </a:p>
          <a:p>
            <a:r>
              <a:rPr lang="vi-VN" sz="2000">
                <a:solidFill>
                  <a:srgbClr val="FF0000"/>
                </a:solidFill>
                <a:latin typeface="Times New Roman" panose="02020603050405020304" pitchFamily="18" charset="0"/>
                <a:cs typeface="Times New Roman" panose="02020603050405020304" pitchFamily="18" charset="0"/>
              </a:rPr>
              <a:t>- Nhờ dây đai, bánh đai lớn quay làm bánh đai nhỏ quay theo dẫn đến trục máy may quay, đầu thanh truyền chuyển động tròn làm cho kim may chuyển động tịnh tiến lên xuống.</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en-US" sz="2800" b="1" smtClean="0">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Quan sát và mô tả cấu tạo bộ truyền chuyển động của một số máy móc mà em biết</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2. Em </a:t>
            </a:r>
            <a:r>
              <a:rPr lang="en-US" sz="2800" b="1">
                <a:latin typeface="Times New Roman" panose="02020603050405020304" pitchFamily="18" charset="0"/>
                <a:cs typeface="Times New Roman" panose="02020603050405020304" pitchFamily="18" charset="0"/>
              </a:rPr>
              <a:t>hãy nêu một sản phẩm có ứng dụng một trong các cơ cấu biến đổi chuyển động. Xác định loại cơ cấu biến đổi chuyển động và mô tả nguyên lí làm việc của sản phẩm mà em đã chọn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smtClean="0">
                <a:latin typeface="Times New Roman" panose="02020603050405020304" pitchFamily="18" charset="0"/>
                <a:cs typeface="Times New Roman" panose="02020603050405020304" pitchFamily="18" charset="0"/>
              </a:rPr>
              <a:t>2. Em </a:t>
            </a:r>
            <a:r>
              <a:rPr lang="en-US" sz="2800" b="1">
                <a:latin typeface="Times New Roman" panose="02020603050405020304" pitchFamily="18" charset="0"/>
                <a:cs typeface="Times New Roman" panose="02020603050405020304" pitchFamily="18" charset="0"/>
              </a:rPr>
              <a:t>hãy nêu một sản phẩm có ứng dụng một trong các cơ cấu biến đổi chuyển động. Xác định loại cơ cấu biến đổi chuyển động và mô tả nguyên lí làm việc của sản phẩm mà em đã chọn</a:t>
            </a:r>
          </a:p>
        </p:txBody>
      </p:sp>
      <p:sp>
        <p:nvSpPr>
          <p:cNvPr id="2" name="Rectangle 1"/>
          <p:cNvSpPr/>
          <p:nvPr/>
        </p:nvSpPr>
        <p:spPr>
          <a:xfrm>
            <a:off x="1688841" y="2298451"/>
            <a:ext cx="9909110" cy="2246769"/>
          </a:xfrm>
          <a:prstGeom prst="rect">
            <a:avLst/>
          </a:prstGeom>
        </p:spPr>
        <p:txBody>
          <a:bodyPr wrap="square">
            <a:spAutoFit/>
          </a:bodyPr>
          <a:lstStyle/>
          <a:p>
            <a:r>
              <a:rPr lang="en-US" sz="2800" smtClean="0">
                <a:solidFill>
                  <a:srgbClr val="FF0000"/>
                </a:solidFill>
                <a:latin typeface="Times New Roman" panose="02020603050405020304" pitchFamily="18" charset="0"/>
                <a:cs typeface="Times New Roman" panose="02020603050405020304" pitchFamily="18" charset="0"/>
              </a:rPr>
              <a:t>2. </a:t>
            </a:r>
            <a:r>
              <a:rPr lang="vi-VN" sz="2800" smtClean="0">
                <a:solidFill>
                  <a:srgbClr val="FF0000"/>
                </a:solidFill>
                <a:latin typeface="Times New Roman" panose="02020603050405020304" pitchFamily="18" charset="0"/>
                <a:cs typeface="Times New Roman" panose="02020603050405020304" pitchFamily="18" charset="0"/>
              </a:rPr>
              <a:t>Trong </a:t>
            </a:r>
            <a:r>
              <a:rPr lang="vi-VN" sz="2800">
                <a:solidFill>
                  <a:srgbClr val="FF0000"/>
                </a:solidFill>
                <a:latin typeface="Times New Roman" panose="02020603050405020304" pitchFamily="18" charset="0"/>
                <a:cs typeface="Times New Roman" panose="02020603050405020304" pitchFamily="18" charset="0"/>
              </a:rPr>
              <a:t>quạt máy (có tuốc năng) ứng dụng cơ cấu tay quay thanh lắc</a:t>
            </a:r>
          </a:p>
          <a:p>
            <a:r>
              <a:rPr lang="vi-VN" sz="2800">
                <a:solidFill>
                  <a:srgbClr val="FF0000"/>
                </a:solidFill>
                <a:latin typeface="Times New Roman" panose="02020603050405020304" pitchFamily="18" charset="0"/>
                <a:cs typeface="Times New Roman" panose="02020603050405020304" pitchFamily="18" charset="0"/>
              </a:rPr>
              <a:t>Khi tay quay (màu vàng) quay xung quanh trục, thông qua thanh truyền (xanh lá) làm thanh lắc (màu đỏ) qua lại quanh trục một góc xác định.</a:t>
            </a:r>
          </a:p>
        </p:txBody>
      </p:sp>
    </p:spTree>
    <p:extLst>
      <p:ext uri="{BB962C8B-B14F-4D97-AF65-F5344CB8AC3E}">
        <p14:creationId xmlns:p14="http://schemas.microsoft.com/office/powerpoint/2010/main" val="38665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9269" y="0"/>
            <a:ext cx="6096000" cy="1815882"/>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Quan sát Hình 8.1 và cho biết:</a:t>
            </a:r>
          </a:p>
          <a:p>
            <a:r>
              <a:rPr lang="vi-VN" sz="2800" b="1">
                <a:latin typeface="Times New Roman" panose="02020603050405020304" pitchFamily="18" charset="0"/>
                <a:cs typeface="Times New Roman" panose="02020603050405020304" pitchFamily="18" charset="0"/>
              </a:rPr>
              <a:t>1. Chuyển động được truyền từ bộ phận nào tới bộ phận nào?</a:t>
            </a:r>
          </a:p>
          <a:p>
            <a:r>
              <a:rPr lang="vi-VN" sz="2800" b="1">
                <a:latin typeface="Times New Roman" panose="02020603050405020304" pitchFamily="18" charset="0"/>
                <a:cs typeface="Times New Roman" panose="02020603050405020304" pitchFamily="18" charset="0"/>
              </a:rPr>
              <a:t>2. Chỉ ra bộ phận dẫn, bộ phận bị dẫn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8643" y="165624"/>
            <a:ext cx="6050625" cy="6261553"/>
          </a:xfrm>
          <a:prstGeom prst="rect">
            <a:avLst/>
          </a:prstGeom>
        </p:spPr>
      </p:pic>
    </p:spTree>
    <p:extLst>
      <p:ext uri="{BB962C8B-B14F-4D97-AF65-F5344CB8AC3E}">
        <p14:creationId xmlns:p14="http://schemas.microsoft.com/office/powerpoint/2010/main" val="15231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9269" y="0"/>
            <a:ext cx="6096000" cy="1815882"/>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Quan sát Hình 8.1 và cho biết:</a:t>
            </a:r>
          </a:p>
          <a:p>
            <a:r>
              <a:rPr lang="vi-VN" sz="2800" b="1">
                <a:latin typeface="Times New Roman" panose="02020603050405020304" pitchFamily="18" charset="0"/>
                <a:cs typeface="Times New Roman" panose="02020603050405020304" pitchFamily="18" charset="0"/>
              </a:rPr>
              <a:t>1. Chuyển động được truyền từ bộ phận nào tới bộ phận nào?</a:t>
            </a:r>
          </a:p>
          <a:p>
            <a:r>
              <a:rPr lang="vi-VN" sz="2800" b="1">
                <a:latin typeface="Times New Roman" panose="02020603050405020304" pitchFamily="18" charset="0"/>
                <a:cs typeface="Times New Roman" panose="02020603050405020304" pitchFamily="18" charset="0"/>
              </a:rPr>
              <a:t>2. Chỉ ra bộ phận dẫn, bộ phận bị dẫn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8643" y="165624"/>
            <a:ext cx="6050625" cy="6261553"/>
          </a:xfrm>
          <a:prstGeom prst="rect">
            <a:avLst/>
          </a:prstGeom>
        </p:spPr>
      </p:pic>
      <p:sp>
        <p:nvSpPr>
          <p:cNvPr id="2" name="Rectangle 1"/>
          <p:cNvSpPr/>
          <p:nvPr/>
        </p:nvSpPr>
        <p:spPr>
          <a:xfrm>
            <a:off x="6288832" y="1865239"/>
            <a:ext cx="5691673" cy="4524315"/>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Khi chúng ta đạp bàn đạp, lực truyền qua làm trục giữa quay, đĩa xích quay, kéo dây xích chuyển động, dây xích kéo líp quay cùng bánh xe sau, khi bánh xe quay và lăn trên mặt đường làm cho xe chuyển động về phía trước. Nguyên tắc chuyển động như sau:</a:t>
            </a:r>
          </a:p>
          <a:p>
            <a:r>
              <a:rPr lang="vi-VN" sz="2400">
                <a:solidFill>
                  <a:srgbClr val="FF0000"/>
                </a:solidFill>
                <a:latin typeface="Times New Roman" panose="02020603050405020304" pitchFamily="18" charset="0"/>
                <a:cs typeface="Times New Roman" panose="02020603050405020304" pitchFamily="18" charset="0"/>
              </a:rPr>
              <a:t>Lực từ chân người đạp → Bàn đạp → Trục giữa → Đĩa xích → Dây xích → Líp → Bánh xe sau → Xe chuyển động.</a:t>
            </a:r>
          </a:p>
          <a:p>
            <a:r>
              <a:rPr lang="vi-VN" sz="2400">
                <a:solidFill>
                  <a:srgbClr val="FF0000"/>
                </a:solidFill>
                <a:latin typeface="Times New Roman" panose="02020603050405020304" pitchFamily="18" charset="0"/>
                <a:cs typeface="Times New Roman" panose="02020603050405020304" pitchFamily="18" charset="0"/>
              </a:rPr>
              <a:t>2. Bộ phận dẫn là bàn đạp (trục giữa), bộ phận bị dẫn là trục sau bánh xe đạp.</a:t>
            </a:r>
          </a:p>
        </p:txBody>
      </p:sp>
    </p:spTree>
    <p:extLst>
      <p:ext uri="{BB962C8B-B14F-4D97-AF65-F5344CB8AC3E}">
        <p14:creationId xmlns:p14="http://schemas.microsoft.com/office/powerpoint/2010/main" val="254957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0103" y="611525"/>
            <a:ext cx="11582400" cy="2862322"/>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1</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Truyền</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endParaRPr lang="en-US" sz="3600" b="1"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a:t>
            </a:r>
          </a:p>
        </p:txBody>
      </p:sp>
      <p:sp>
        <p:nvSpPr>
          <p:cNvPr id="5" name="Rectangle 4"/>
          <p:cNvSpPr/>
          <p:nvPr/>
        </p:nvSpPr>
        <p:spPr>
          <a:xfrm>
            <a:off x="2897031" y="102378"/>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221" y="110709"/>
            <a:ext cx="3713582" cy="338554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8.2, em hãy cho biết cấu tạo và nguyên lí làm việc của bộ truyền đai</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Căn cứ vào đâu để tính tỉ số truyền của bộ truyền đai?</a:t>
            </a:r>
          </a:p>
          <a:p>
            <a:endParaRPr lang="en-US"/>
          </a:p>
        </p:txBody>
      </p:sp>
      <p:pic>
        <p:nvPicPr>
          <p:cNvPr id="5" name="Picture 4"/>
          <p:cNvPicPr>
            <a:picLocks noChangeAspect="1"/>
          </p:cNvPicPr>
          <p:nvPr/>
        </p:nvPicPr>
        <p:blipFill>
          <a:blip r:embed="rId2"/>
          <a:stretch>
            <a:fillRect/>
          </a:stretch>
        </p:blipFill>
        <p:spPr>
          <a:xfrm>
            <a:off x="489025" y="256696"/>
            <a:ext cx="7731244" cy="6181425"/>
          </a:xfrm>
          <a:prstGeom prst="rect">
            <a:avLst/>
          </a:prstGeom>
        </p:spPr>
      </p:pic>
    </p:spTree>
    <p:extLst>
      <p:ext uri="{BB962C8B-B14F-4D97-AF65-F5344CB8AC3E}">
        <p14:creationId xmlns:p14="http://schemas.microsoft.com/office/powerpoint/2010/main" val="4975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221" y="110709"/>
            <a:ext cx="3713582" cy="338554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8.2, em hãy cho biết cấu tạo và nguyên lí làm việc của bộ truyền đai</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Căn cứ vào đâu để tính tỉ số truyền của bộ truyền đai?</a:t>
            </a:r>
          </a:p>
          <a:p>
            <a:endParaRPr lang="en-US"/>
          </a:p>
        </p:txBody>
      </p:sp>
      <p:pic>
        <p:nvPicPr>
          <p:cNvPr id="5" name="Picture 4"/>
          <p:cNvPicPr>
            <a:picLocks noChangeAspect="1"/>
          </p:cNvPicPr>
          <p:nvPr/>
        </p:nvPicPr>
        <p:blipFill>
          <a:blip r:embed="rId2"/>
          <a:stretch>
            <a:fillRect/>
          </a:stretch>
        </p:blipFill>
        <p:spPr>
          <a:xfrm>
            <a:off x="489025" y="256696"/>
            <a:ext cx="7731244" cy="3083663"/>
          </a:xfrm>
          <a:prstGeom prst="rect">
            <a:avLst/>
          </a:prstGeom>
        </p:spPr>
      </p:pic>
      <p:sp>
        <p:nvSpPr>
          <p:cNvPr id="2" name="Rectangle 1"/>
          <p:cNvSpPr/>
          <p:nvPr/>
        </p:nvSpPr>
        <p:spPr>
          <a:xfrm>
            <a:off x="489024" y="3496251"/>
            <a:ext cx="11304869" cy="1938992"/>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 Cấu tạo: Bộ truyền đai gồm bánh đai dẫn, bánh đai bị dẫn, dây đai. Dây đai được mắc trên các bánh đai.</a:t>
            </a:r>
          </a:p>
          <a:p>
            <a:r>
              <a:rPr lang="vi-VN" sz="2000">
                <a:solidFill>
                  <a:srgbClr val="FF0000"/>
                </a:solidFill>
                <a:latin typeface="Times New Roman" panose="02020603050405020304" pitchFamily="18" charset="0"/>
                <a:cs typeface="Times New Roman" panose="02020603050405020304" pitchFamily="18" charset="0"/>
              </a:rPr>
              <a:t>- Nguyên lí làm việc: Bánh đai dẫn (đường kính D1) quay với tốc độ quay n1 (vòng/phút), nhờ lực ma sát giữa dây đaivà bánh đai làm bánh đai bị dẫn (đường kính D2), quy theo tốc độ quay n2 (vòng/phút).</a:t>
            </a:r>
          </a:p>
          <a:p>
            <a:r>
              <a:rPr lang="vi-VN" sz="2000">
                <a:solidFill>
                  <a:srgbClr val="FF0000"/>
                </a:solidFill>
                <a:latin typeface="Times New Roman" panose="02020603050405020304" pitchFamily="18" charset="0"/>
                <a:cs typeface="Times New Roman" panose="02020603050405020304" pitchFamily="18" charset="0"/>
              </a:rPr>
              <a:t>2. Bánh đai dẫn (đường kính D1) quay với tốc độ quay n1 (vòng/phút), nhờ lực ma sát giữa dây đai và bánh đai làm bánh đai bị dẫn (có đường kính D2), quy theo tốc độ quay n2 (vòng/phút).</a:t>
            </a:r>
          </a:p>
          <a:p>
            <a:r>
              <a:rPr lang="vi-VN" sz="2000">
                <a:solidFill>
                  <a:srgbClr val="FF0000"/>
                </a:solidFill>
                <a:latin typeface="Times New Roman" panose="02020603050405020304" pitchFamily="18" charset="0"/>
                <a:cs typeface="Times New Roman" panose="02020603050405020304" pitchFamily="18" charset="0"/>
              </a:rPr>
              <a:t>Tỉ số truyền i được tính bằng công thức:</a:t>
            </a:r>
          </a:p>
        </p:txBody>
      </p:sp>
      <p:pic>
        <p:nvPicPr>
          <p:cNvPr id="3" name="Picture 2"/>
          <p:cNvPicPr>
            <a:picLocks noChangeAspect="1"/>
          </p:cNvPicPr>
          <p:nvPr/>
        </p:nvPicPr>
        <p:blipFill>
          <a:blip r:embed="rId3"/>
          <a:stretch>
            <a:fillRect/>
          </a:stretch>
        </p:blipFill>
        <p:spPr>
          <a:xfrm>
            <a:off x="2572246" y="5591135"/>
            <a:ext cx="6133108" cy="1072989"/>
          </a:xfrm>
          <a:prstGeom prst="rect">
            <a:avLst/>
          </a:prstGeom>
        </p:spPr>
      </p:pic>
    </p:spTree>
    <p:extLst>
      <p:ext uri="{BB962C8B-B14F-4D97-AF65-F5344CB8AC3E}">
        <p14:creationId xmlns:p14="http://schemas.microsoft.com/office/powerpoint/2010/main" val="298752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8922" y="6204857"/>
            <a:ext cx="320973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8.3. Máy nghiền hạt</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03386" y="163495"/>
            <a:ext cx="6302688" cy="5770773"/>
          </a:xfrm>
          <a:prstGeom prst="rect">
            <a:avLst/>
          </a:prstGeom>
        </p:spPr>
      </p:pic>
      <p:sp>
        <p:nvSpPr>
          <p:cNvPr id="7" name="Rectangle 6"/>
          <p:cNvSpPr/>
          <p:nvPr/>
        </p:nvSpPr>
        <p:spPr>
          <a:xfrm>
            <a:off x="6699379" y="306652"/>
            <a:ext cx="506963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Cho biết vai trò của của bộ truyền đai ở máy nghiền hạt Hình 8.3.</a:t>
            </a:r>
          </a:p>
        </p:txBody>
      </p:sp>
    </p:spTree>
    <p:extLst>
      <p:ext uri="{BB962C8B-B14F-4D97-AF65-F5344CB8AC3E}">
        <p14:creationId xmlns:p14="http://schemas.microsoft.com/office/powerpoint/2010/main" val="115919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1154</TotalTime>
  <Words>3084</Words>
  <Application>Microsoft Office PowerPoint</Application>
  <PresentationFormat>Widescreen</PresentationFormat>
  <Paragraphs>195</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119</cp:revision>
  <dcterms:created xsi:type="dcterms:W3CDTF">2023-06-21T22:05:51Z</dcterms:created>
  <dcterms:modified xsi:type="dcterms:W3CDTF">2026-01-30T01:35:12Z</dcterms:modified>
</cp:coreProperties>
</file>