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70" r:id="rId5"/>
    <p:sldId id="271" r:id="rId6"/>
    <p:sldId id="272" r:id="rId7"/>
    <p:sldId id="273" r:id="rId8"/>
    <p:sldId id="274" r:id="rId9"/>
    <p:sldId id="275" r:id="rId10"/>
    <p:sldId id="276" r:id="rId11"/>
    <p:sldId id="277" r:id="rId12"/>
    <p:sldId id="278" r:id="rId13"/>
    <p:sldId id="279" r:id="rId14"/>
    <p:sldId id="280" r:id="rId15"/>
    <p:sldId id="286" r:id="rId16"/>
    <p:sldId id="281" r:id="rId17"/>
    <p:sldId id="287" r:id="rId18"/>
    <p:sldId id="282" r:id="rId19"/>
    <p:sldId id="283" r:id="rId20"/>
    <p:sldId id="284" r:id="rId21"/>
    <p:sldId id="268" r:id="rId22"/>
    <p:sldId id="262" r:id="rId23"/>
    <p:sldId id="285" r:id="rId24"/>
    <p:sldId id="259" r:id="rId25"/>
    <p:sldId id="260" r:id="rId26"/>
    <p:sldId id="261" r:id="rId27"/>
    <p:sldId id="263" r:id="rId28"/>
    <p:sldId id="264" r:id="rId29"/>
    <p:sldId id="265"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90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13.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13.sv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https://truyendangian.com/mat-roi-cha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2438400" y="1447170"/>
            <a:ext cx="14401800" cy="5309146"/>
          </a:xfrm>
          <a:prstGeom prst="rect">
            <a:avLst/>
          </a:prstGeom>
        </p:spPr>
        <p:txBody>
          <a:bodyPr wrap="square" lIns="0" tIns="0" rIns="0" bIns="0" rtlCol="0" anchor="t">
            <a:spAutoFit/>
          </a:bodyPr>
          <a:lstStyle/>
          <a:p>
            <a:pPr algn="ctr"/>
            <a:r>
              <a:rPr lang="en-US"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Tiết 100-THTV:</a:t>
            </a:r>
          </a:p>
          <a:p>
            <a:pPr algn="ctr"/>
            <a:r>
              <a:rPr lang="en-US"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Câu </a:t>
            </a:r>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rút gọn và </a:t>
            </a:r>
            <a:endPar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a:p>
            <a:pPr algn="ctr"/>
            <a:r>
              <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câu </a:t>
            </a:r>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đặc biệt</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
        <p:nvSpPr>
          <p:cNvPr id="10" name="Freeform 10"/>
          <p:cNvSpPr/>
          <p:nvPr/>
        </p:nvSpPr>
        <p:spPr>
          <a:xfrm rot="-840127">
            <a:off x="4696040" y="291560"/>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en-US"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a:t>
            </a:r>
            <a:r>
              <a:rPr lang="en-US" sz="8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 </a:t>
            </a:r>
            <a:r>
              <a:rPr lang="en-US"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THỰC HÀNH</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149570" y="1080179"/>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14056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406862" y="3856002"/>
            <a:ext cx="9927524" cy="1477328"/>
          </a:xfrm>
          <a:prstGeom prst="rect">
            <a:avLst/>
          </a:prstGeom>
        </p:spPr>
        <p:txBody>
          <a:bodyPr lIns="0" tIns="0" rIns="0" bIns="0" rtlCol="0" anchor="t">
            <a:spAutoFit/>
          </a:bodyPr>
          <a:lstStyle/>
          <a:p>
            <a:r>
              <a:rPr lang="nl-NL"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II. </a:t>
            </a:r>
            <a:r>
              <a:rPr lang="vi-VN"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THỰC HÀNH </a:t>
            </a:r>
            <a:endParaRPr lang="en-GB"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19211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519203" y="632509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marL="1371600" indent="-1371600" algn="ctr">
              <a:buAutoNum type="arabicPeriod"/>
            </a:pPr>
            <a:r>
              <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Phân </a:t>
            </a: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tích, </a:t>
            </a:r>
            <a:endPar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xác </a:t>
            </a: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định câu rút </a:t>
            </a:r>
            <a:r>
              <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gọn</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15693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93149" y="2939905"/>
            <a:ext cx="9927524" cy="4247317"/>
          </a:xfrm>
          <a:prstGeom prst="rect">
            <a:avLst/>
          </a:prstGeom>
        </p:spPr>
        <p:txBody>
          <a:bodyPr lIns="0" tIns="0" rIns="0" bIns="0" rtlCol="0" anchor="t">
            <a:spAutoFit/>
          </a:bodyPr>
          <a:lstStyle/>
          <a:p>
            <a:pPr algn="ctr"/>
            <a:r>
              <a:rPr lang="vi-VN"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tập </a:t>
            </a:r>
            <a:r>
              <a:rPr lang="vi-VN" sz="13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p>
          <a:p>
            <a:pPr algn="ctr"/>
            <a:r>
              <a:rPr lang="vi-VN" sz="13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trang 63</a:t>
            </a:r>
            <a:endParaRPr lang="en-GB"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8806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17" name="TextBox 17"/>
          <p:cNvSpPr txBox="1"/>
          <p:nvPr/>
        </p:nvSpPr>
        <p:spPr>
          <a:xfrm>
            <a:off x="3246697" y="2859413"/>
            <a:ext cx="12395103" cy="4739759"/>
          </a:xfrm>
          <a:prstGeom prst="rect">
            <a:avLst/>
          </a:prstGeom>
        </p:spPr>
        <p:txBody>
          <a:bodyPr wrap="square" lIns="0" tIns="0" rIns="0" bIns="0" rtlCol="0" anchor="t">
            <a:spAutoFit/>
          </a:bodyPr>
          <a:lstStyle/>
          <a:p>
            <a:pPr algn="just"/>
            <a:r>
              <a:rPr lang="vi-VN" sz="4400" b="1" i="1">
                <a:latin typeface="Times New Roman" panose="02020603050405020304" pitchFamily="18" charset="0"/>
                <a:cs typeface="Times New Roman" panose="02020603050405020304" pitchFamily="18" charset="0"/>
              </a:rPr>
              <a:t>Tiếng hát ngừng. </a:t>
            </a:r>
            <a:r>
              <a:rPr lang="en-US" sz="4400" b="1" i="1">
                <a:latin typeface="Times New Roman" panose="02020603050405020304" pitchFamily="18" charset="0"/>
                <a:cs typeface="Times New Roman" panose="02020603050405020304" pitchFamily="18" charset="0"/>
              </a:rPr>
              <a:t>Cả tiếng</a:t>
            </a:r>
            <a:r>
              <a:rPr lang="vi-VN" sz="4400" b="1" i="1">
                <a:latin typeface="Times New Roman" panose="02020603050405020304" pitchFamily="18" charset="0"/>
                <a:cs typeface="Times New Roman" panose="02020603050405020304" pitchFamily="18" charset="0"/>
              </a:rPr>
              <a:t> cười. </a:t>
            </a:r>
            <a:r>
              <a:rPr lang="vi-VN" sz="4400" b="1">
                <a:latin typeface="Times New Roman" panose="02020603050405020304" pitchFamily="18" charset="0"/>
                <a:cs typeface="Times New Roman" panose="02020603050405020304" pitchFamily="18" charset="0"/>
              </a:rPr>
              <a:t>(Nam Cao)</a:t>
            </a:r>
            <a:endParaRPr lang="en-GB" sz="4400" b="1">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Câu rút gọn là: “</a:t>
            </a:r>
            <a:r>
              <a:rPr lang="vi-VN" sz="4400" b="1">
                <a:latin typeface="Times New Roman" panose="02020603050405020304" pitchFamily="18" charset="0"/>
                <a:cs typeface="Times New Roman" panose="02020603050405020304" pitchFamily="18" charset="0"/>
              </a:rPr>
              <a:t>Cả tiếng cười.”</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Thành phần bị lược bỏ: vị ngữ. Dạng đầy đủ: “Cả tiếng cười </a:t>
            </a:r>
            <a:r>
              <a:rPr lang="vi-VN" sz="4400" b="1">
                <a:latin typeface="Times New Roman" panose="02020603050405020304" pitchFamily="18" charset="0"/>
                <a:cs typeface="Times New Roman" panose="02020603050405020304" pitchFamily="18" charset="0"/>
              </a:rPr>
              <a:t>cũng ngừng</a:t>
            </a:r>
            <a:r>
              <a:rPr lang="vi-VN"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a:p>
            <a:pPr algn="just"/>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vị ngữ “</a:t>
            </a:r>
            <a:r>
              <a:rPr lang="vi-VN" sz="4400" i="1">
                <a:latin typeface="Times New Roman" panose="02020603050405020304" pitchFamily="18" charset="0"/>
                <a:cs typeface="Times New Roman" panose="02020603050405020304" pitchFamily="18" charset="0"/>
              </a:rPr>
              <a:t>ngừng</a:t>
            </a:r>
            <a:r>
              <a:rPr lang="vi-VN"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p:txBody>
      </p:sp>
      <p:sp>
        <p:nvSpPr>
          <p:cNvPr id="18" name="Freeform 18"/>
          <p:cNvSpPr/>
          <p:nvPr/>
        </p:nvSpPr>
        <p:spPr>
          <a:xfrm>
            <a:off x="1693650" y="2665033"/>
            <a:ext cx="1065117" cy="1065117"/>
          </a:xfrm>
          <a:custGeom>
            <a:avLst/>
            <a:gdLst/>
            <a:ahLst/>
            <a:cxnLst/>
            <a:rect l="l" t="t" r="r" b="b"/>
            <a:pathLst>
              <a:path w="1065117" h="1065117">
                <a:moveTo>
                  <a:pt x="0" y="0"/>
                </a:moveTo>
                <a:lnTo>
                  <a:pt x="1065117" y="0"/>
                </a:lnTo>
                <a:lnTo>
                  <a:pt x="1065117" y="1065116"/>
                </a:lnTo>
                <a:lnTo>
                  <a:pt x="0" y="10651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TextBox 19"/>
          <p:cNvSpPr txBox="1"/>
          <p:nvPr/>
        </p:nvSpPr>
        <p:spPr>
          <a:xfrm>
            <a:off x="1631705" y="2819766"/>
            <a:ext cx="1189008" cy="783869"/>
          </a:xfrm>
          <a:prstGeom prst="rect">
            <a:avLst/>
          </a:prstGeom>
        </p:spPr>
        <p:txBody>
          <a:bodyPr lIns="0" tIns="0" rIns="0" bIns="0" rtlCol="0" anchor="t">
            <a:spAutoFit/>
          </a:bodyPr>
          <a:lstStyle/>
          <a:p>
            <a:pPr algn="ctr">
              <a:lnSpc>
                <a:spcPts val="5900"/>
              </a:lnSpc>
            </a:pPr>
            <a:r>
              <a:rPr lang="vi-VN" sz="7200" b="1" spc="280" smtClean="0">
                <a:solidFill>
                  <a:srgbClr val="65503D"/>
                </a:solidFill>
                <a:latin typeface="Times New Roman" panose="02020603050405020304" pitchFamily="18" charset="0"/>
                <a:ea typeface="Wedges"/>
                <a:cs typeface="Times New Roman" panose="02020603050405020304" pitchFamily="18" charset="0"/>
                <a:sym typeface="Wedges"/>
              </a:rPr>
              <a:t>a</a:t>
            </a:r>
            <a:endParaRPr lang="en-US" sz="72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9406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20" name="TextBox 20"/>
          <p:cNvSpPr txBox="1"/>
          <p:nvPr/>
        </p:nvSpPr>
        <p:spPr>
          <a:xfrm>
            <a:off x="3563952" y="2171812"/>
            <a:ext cx="12842914" cy="5909310"/>
          </a:xfrm>
          <a:prstGeom prst="rect">
            <a:avLst/>
          </a:prstGeom>
        </p:spPr>
        <p:txBody>
          <a:bodyPr wrap="square" lIns="0" tIns="0" rIns="0" bIns="0" rtlCol="0" anchor="t">
            <a:spAutoFit/>
          </a:bodyPr>
          <a:lstStyle/>
          <a:p>
            <a:pPr algn="just"/>
            <a:r>
              <a:rPr lang="vi-VN" sz="4800" b="1" i="1">
                <a:solidFill>
                  <a:prstClr val="black"/>
                </a:solidFill>
                <a:latin typeface="Times New Roman" panose="02020603050405020304" pitchFamily="18" charset="0"/>
                <a:cs typeface="Times New Roman" panose="02020603050405020304" pitchFamily="18" charset="0"/>
              </a:rPr>
              <a:t>Hai người qua đường đuổi theo nó. Rồi ba bốn người, sáu bảy người. </a:t>
            </a:r>
            <a:r>
              <a:rPr lang="vi-VN" sz="4800" i="1">
                <a:solidFill>
                  <a:prstClr val="black"/>
                </a:solidFill>
                <a:latin typeface="Times New Roman" panose="02020603050405020304" pitchFamily="18" charset="0"/>
                <a:cs typeface="Times New Roman" panose="02020603050405020304" pitchFamily="18" charset="0"/>
              </a:rPr>
              <a:t> </a:t>
            </a:r>
            <a:r>
              <a:rPr lang="vi-VN" sz="4800">
                <a:solidFill>
                  <a:prstClr val="black"/>
                </a:solidFill>
                <a:latin typeface="Times New Roman" panose="02020603050405020304" pitchFamily="18" charset="0"/>
                <a:cs typeface="Times New Roman" panose="02020603050405020304" pitchFamily="18" charset="0"/>
              </a:rPr>
              <a:t>(Nguyễn Công Hoan)</a:t>
            </a:r>
            <a:endParaRPr lang="en-GB" sz="4800">
              <a:solidFill>
                <a:prstClr val="black"/>
              </a:solidFill>
              <a:latin typeface="Times New Roman" panose="02020603050405020304" pitchFamily="18" charset="0"/>
              <a:cs typeface="Times New Roman" panose="02020603050405020304" pitchFamily="18" charset="0"/>
            </a:endParaRPr>
          </a:p>
          <a:p>
            <a:pPr algn="just"/>
            <a:r>
              <a:rPr lang="vi-VN" sz="4800">
                <a:solidFill>
                  <a:prstClr val="black"/>
                </a:solidFill>
                <a:latin typeface="Times New Roman" panose="02020603050405020304" pitchFamily="18" charset="0"/>
                <a:cs typeface="Times New Roman" panose="02020603050405020304" pitchFamily="18" charset="0"/>
              </a:rPr>
              <a:t>- Câu rút gọn là: “Rồi ba bốn người, sáu bảy người.”</a:t>
            </a:r>
            <a:endParaRPr lang="en-GB" sz="4800">
              <a:solidFill>
                <a:prstClr val="black"/>
              </a:solidFill>
              <a:latin typeface="Times New Roman" panose="02020603050405020304" pitchFamily="18" charset="0"/>
              <a:cs typeface="Times New Roman" panose="02020603050405020304" pitchFamily="18" charset="0"/>
            </a:endParaRPr>
          </a:p>
          <a:p>
            <a:pPr algn="just"/>
            <a:r>
              <a:rPr lang="vi-VN" sz="4800">
                <a:solidFill>
                  <a:prstClr val="black"/>
                </a:solidFill>
                <a:latin typeface="Times New Roman" panose="02020603050405020304" pitchFamily="18" charset="0"/>
                <a:cs typeface="Times New Roman" panose="02020603050405020304" pitchFamily="18" charset="0"/>
              </a:rPr>
              <a:t>- Thành phần bị lược bỏ: vị ngữ. Dạng đầy đủ: “Rồi ba bốn người, sáu bảy người </a:t>
            </a:r>
            <a:r>
              <a:rPr lang="vi-VN" sz="4800" b="1">
                <a:solidFill>
                  <a:prstClr val="black"/>
                </a:solidFill>
                <a:latin typeface="Times New Roman" panose="02020603050405020304" pitchFamily="18" charset="0"/>
                <a:cs typeface="Times New Roman" panose="02020603050405020304" pitchFamily="18" charset="0"/>
              </a:rPr>
              <a:t>đuổi theo nó.”</a:t>
            </a:r>
            <a:endParaRPr lang="en-GB" sz="4800">
              <a:solidFill>
                <a:prstClr val="black"/>
              </a:solidFill>
              <a:latin typeface="Times New Roman" panose="02020603050405020304" pitchFamily="18" charset="0"/>
              <a:cs typeface="Times New Roman" panose="02020603050405020304" pitchFamily="18" charset="0"/>
            </a:endParaRPr>
          </a:p>
          <a:p>
            <a:pPr algn="just"/>
            <a:r>
              <a:rPr lang="vi-VN" sz="4800" b="1">
                <a:solidFill>
                  <a:prstClr val="black"/>
                </a:solidFill>
                <a:latin typeface="Times New Roman" panose="02020603050405020304" pitchFamily="18" charset="0"/>
                <a:cs typeface="Times New Roman" panose="02020603050405020304" pitchFamily="18" charset="0"/>
              </a:rPr>
              <a:t>- </a:t>
            </a:r>
            <a:r>
              <a:rPr lang="vi-VN" sz="4800">
                <a:solidFill>
                  <a:prstClr val="black"/>
                </a:solidFill>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vị ngữ “</a:t>
            </a:r>
            <a:r>
              <a:rPr lang="vi-VN" sz="4800" i="1">
                <a:solidFill>
                  <a:prstClr val="black"/>
                </a:solidFill>
                <a:latin typeface="Times New Roman" panose="02020603050405020304" pitchFamily="18" charset="0"/>
                <a:cs typeface="Times New Roman" panose="02020603050405020304" pitchFamily="18" charset="0"/>
              </a:rPr>
              <a:t>đuổi theo nó</a:t>
            </a:r>
            <a:r>
              <a:rPr lang="vi-VN" sz="4800">
                <a:solidFill>
                  <a:prstClr val="black"/>
                </a:solidFill>
                <a:latin typeface="Times New Roman" panose="02020603050405020304" pitchFamily="18" charset="0"/>
                <a:cs typeface="Times New Roman" panose="02020603050405020304" pitchFamily="18" charset="0"/>
              </a:rPr>
              <a:t>”.)</a:t>
            </a:r>
            <a:endParaRPr lang="en-GB" sz="4800">
              <a:solidFill>
                <a:prstClr val="black"/>
              </a:solidFill>
              <a:latin typeface="Times New Roman" panose="02020603050405020304" pitchFamily="18" charset="0"/>
              <a:cs typeface="Times New Roman" panose="02020603050405020304" pitchFamily="18" charset="0"/>
            </a:endParaRPr>
          </a:p>
        </p:txBody>
      </p:sp>
      <p:sp>
        <p:nvSpPr>
          <p:cNvPr id="21" name="Freeform 21"/>
          <p:cNvSpPr/>
          <p:nvPr/>
        </p:nvSpPr>
        <p:spPr>
          <a:xfrm>
            <a:off x="2100939" y="1814951"/>
            <a:ext cx="1065117" cy="1065117"/>
          </a:xfrm>
          <a:custGeom>
            <a:avLst/>
            <a:gdLst/>
            <a:ahLst/>
            <a:cxnLst/>
            <a:rect l="l" t="t" r="r" b="b"/>
            <a:pathLst>
              <a:path w="1065117" h="1065117">
                <a:moveTo>
                  <a:pt x="0" y="0"/>
                </a:moveTo>
                <a:lnTo>
                  <a:pt x="1065116" y="0"/>
                </a:lnTo>
                <a:lnTo>
                  <a:pt x="1065116" y="1065117"/>
                </a:lnTo>
                <a:lnTo>
                  <a:pt x="0" y="106511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2" name="TextBox 22"/>
          <p:cNvSpPr txBox="1"/>
          <p:nvPr/>
        </p:nvSpPr>
        <p:spPr>
          <a:xfrm>
            <a:off x="2038993" y="1969684"/>
            <a:ext cx="1189008" cy="765851"/>
          </a:xfrm>
          <a:prstGeom prst="rect">
            <a:avLst/>
          </a:prstGeom>
        </p:spPr>
        <p:txBody>
          <a:bodyPr lIns="0" tIns="0" rIns="0" bIns="0" rtlCol="0" anchor="t">
            <a:spAutoFit/>
          </a:bodyPr>
          <a:lstStyle/>
          <a:p>
            <a:pPr algn="ctr">
              <a:lnSpc>
                <a:spcPts val="5900"/>
              </a:lnSpc>
            </a:pPr>
            <a:r>
              <a:rPr lang="vi-VN" sz="6600" b="1" spc="280" smtClean="0">
                <a:solidFill>
                  <a:srgbClr val="65503D"/>
                </a:solidFill>
                <a:latin typeface="Times New Roman" panose="02020603050405020304" pitchFamily="18" charset="0"/>
                <a:ea typeface="Wedges"/>
                <a:cs typeface="Times New Roman" panose="02020603050405020304" pitchFamily="18" charset="0"/>
                <a:sym typeface="Wedges"/>
              </a:rPr>
              <a:t>b</a:t>
            </a:r>
            <a:endParaRPr lang="en-US" sz="66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3718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17" name="TextBox 17"/>
          <p:cNvSpPr txBox="1"/>
          <p:nvPr/>
        </p:nvSpPr>
        <p:spPr>
          <a:xfrm>
            <a:off x="2920122" y="2275752"/>
            <a:ext cx="13843878" cy="6647974"/>
          </a:xfrm>
          <a:prstGeom prst="rect">
            <a:avLst/>
          </a:prstGeom>
        </p:spPr>
        <p:txBody>
          <a:bodyPr wrap="square" lIns="0" tIns="0" rIns="0" bIns="0" rtlCol="0" anchor="t">
            <a:spAutoFit/>
          </a:bodyPr>
          <a:lstStyle/>
          <a:p>
            <a:pPr algn="just"/>
            <a:r>
              <a:rPr lang="vi-VN" sz="4800" b="1" i="1">
                <a:latin typeface="Times New Roman" panose="02020603050405020304" pitchFamily="18" charset="0"/>
                <a:cs typeface="Times New Roman" panose="02020603050405020304" pitchFamily="18" charset="0"/>
              </a:rPr>
              <a:t>Cũng chỉ được bằng ấy câu, ông lão lại lật đật bỏ đi nơi khác. Còn phải kể cho người khác biết chứ.</a:t>
            </a:r>
            <a:r>
              <a:rPr lang="vi-VN" sz="4800">
                <a:latin typeface="Times New Roman" panose="02020603050405020304" pitchFamily="18" charset="0"/>
                <a:cs typeface="Times New Roman" panose="02020603050405020304" pitchFamily="18" charset="0"/>
              </a:rPr>
              <a:t> (Kim Lân)</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Câu rút gọn là: “</a:t>
            </a:r>
            <a:r>
              <a:rPr lang="vi-VN" sz="4800" i="1">
                <a:latin typeface="Times New Roman" panose="02020603050405020304" pitchFamily="18" charset="0"/>
                <a:cs typeface="Times New Roman" panose="02020603050405020304" pitchFamily="18" charset="0"/>
              </a:rPr>
              <a:t>Còn phải kể cho người khác biết chứ</a:t>
            </a:r>
            <a:r>
              <a:rPr lang="vi-VN"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Thành phần bị lược bỏ: chủ ngữ. Dạng đầy đủ: “</a:t>
            </a:r>
            <a:r>
              <a:rPr lang="vi-VN" sz="4800" b="1" i="1">
                <a:latin typeface="Times New Roman" panose="02020603050405020304" pitchFamily="18" charset="0"/>
                <a:cs typeface="Times New Roman" panose="02020603050405020304" pitchFamily="18" charset="0"/>
              </a:rPr>
              <a:t>Ông</a:t>
            </a:r>
            <a:r>
              <a:rPr lang="vi-VN" sz="4800" i="1">
                <a:latin typeface="Times New Roman" panose="02020603050405020304" pitchFamily="18" charset="0"/>
                <a:cs typeface="Times New Roman" panose="02020603050405020304" pitchFamily="18" charset="0"/>
              </a:rPr>
              <a:t> còn phải kể cho người khác biết chứ</a:t>
            </a:r>
            <a:r>
              <a:rPr lang="vi-VN"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pPr algn="just"/>
            <a:r>
              <a:rPr lang="vi-VN" sz="4800" b="1">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chủ ngữ “</a:t>
            </a:r>
            <a:r>
              <a:rPr lang="vi-VN" sz="4800" b="1" i="1">
                <a:latin typeface="Times New Roman" panose="02020603050405020304" pitchFamily="18" charset="0"/>
                <a:cs typeface="Times New Roman" panose="02020603050405020304" pitchFamily="18" charset="0"/>
              </a:rPr>
              <a:t>ông lão</a:t>
            </a:r>
            <a:r>
              <a:rPr lang="vi-VN" sz="4800" b="1">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p:txBody>
      </p:sp>
      <p:sp>
        <p:nvSpPr>
          <p:cNvPr id="18" name="Freeform 18"/>
          <p:cNvSpPr/>
          <p:nvPr/>
        </p:nvSpPr>
        <p:spPr>
          <a:xfrm>
            <a:off x="1677985" y="1432727"/>
            <a:ext cx="1065117" cy="1065117"/>
          </a:xfrm>
          <a:custGeom>
            <a:avLst/>
            <a:gdLst/>
            <a:ahLst/>
            <a:cxnLst/>
            <a:rect l="l" t="t" r="r" b="b"/>
            <a:pathLst>
              <a:path w="1065117" h="1065117">
                <a:moveTo>
                  <a:pt x="0" y="0"/>
                </a:moveTo>
                <a:lnTo>
                  <a:pt x="1065117" y="0"/>
                </a:lnTo>
                <a:lnTo>
                  <a:pt x="1065117" y="1065116"/>
                </a:lnTo>
                <a:lnTo>
                  <a:pt x="0" y="10651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TextBox 19"/>
          <p:cNvSpPr txBox="1"/>
          <p:nvPr/>
        </p:nvSpPr>
        <p:spPr>
          <a:xfrm>
            <a:off x="1616040" y="1587460"/>
            <a:ext cx="1189008" cy="807913"/>
          </a:xfrm>
          <a:prstGeom prst="rect">
            <a:avLst/>
          </a:prstGeom>
        </p:spPr>
        <p:txBody>
          <a:bodyPr lIns="0" tIns="0" rIns="0" bIns="0" rtlCol="0" anchor="t">
            <a:spAutoFit/>
          </a:bodyPr>
          <a:lstStyle/>
          <a:p>
            <a:pPr algn="ctr">
              <a:lnSpc>
                <a:spcPts val="5900"/>
              </a:lnSpc>
            </a:pPr>
            <a:r>
              <a:rPr lang="vi-VN" sz="8000" b="1" spc="280">
                <a:solidFill>
                  <a:srgbClr val="65503D"/>
                </a:solidFill>
                <a:latin typeface="Times New Roman" panose="02020603050405020304" pitchFamily="18" charset="0"/>
                <a:ea typeface="Wedges"/>
                <a:cs typeface="Times New Roman" panose="02020603050405020304" pitchFamily="18" charset="0"/>
                <a:sym typeface="Wedges"/>
              </a:rPr>
              <a:t>c</a:t>
            </a:r>
            <a:endParaRPr lang="en-US" sz="80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33610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20" name="TextBox 20"/>
          <p:cNvSpPr txBox="1"/>
          <p:nvPr/>
        </p:nvSpPr>
        <p:spPr>
          <a:xfrm>
            <a:off x="3241755" y="2467196"/>
            <a:ext cx="13222182" cy="5539978"/>
          </a:xfrm>
          <a:prstGeom prst="rect">
            <a:avLst/>
          </a:prstGeom>
        </p:spPr>
        <p:txBody>
          <a:bodyPr wrap="square" lIns="0" tIns="0" rIns="0" bIns="0" rtlCol="0" anchor="t">
            <a:spAutoFit/>
          </a:bodyPr>
          <a:lstStyle/>
          <a:p>
            <a:pPr algn="just"/>
            <a:r>
              <a:rPr lang="vi-VN" sz="4000" b="1" i="1">
                <a:solidFill>
                  <a:prstClr val="black"/>
                </a:solidFill>
                <a:latin typeface="Times New Roman" panose="02020603050405020304" pitchFamily="18" charset="0"/>
                <a:cs typeface="Times New Roman" panose="02020603050405020304" pitchFamily="18" charset="0"/>
              </a:rPr>
              <a:t>Anh cảm thấy yên tâm, và cái ý định đưa vợ con đi chơi đây đó mỗi nơi một tí cho mở mang tầm mắt cứ nhạt dần. Ngại, rất ngại. Ban ngày bận bù đầu lên ở cơ quan.</a:t>
            </a:r>
            <a:r>
              <a:rPr lang="vi-VN" sz="4000">
                <a:solidFill>
                  <a:prstClr val="black"/>
                </a:solidFill>
                <a:latin typeface="Times New Roman" panose="02020603050405020304" pitchFamily="18" charset="0"/>
                <a:cs typeface="Times New Roman" panose="02020603050405020304" pitchFamily="18" charset="0"/>
              </a:rPr>
              <a:t> (Trần Đức Tiến)</a:t>
            </a:r>
            <a:endParaRPr lang="en-GB" sz="4000">
              <a:solidFill>
                <a:prstClr val="black"/>
              </a:solidFill>
              <a:latin typeface="Times New Roman" panose="02020603050405020304" pitchFamily="18" charset="0"/>
              <a:cs typeface="Times New Roman" panose="02020603050405020304" pitchFamily="18" charset="0"/>
            </a:endParaRPr>
          </a:p>
          <a:p>
            <a:pPr algn="just"/>
            <a:r>
              <a:rPr lang="vi-VN" sz="4000">
                <a:solidFill>
                  <a:prstClr val="black"/>
                </a:solidFill>
                <a:latin typeface="Times New Roman" panose="02020603050405020304" pitchFamily="18" charset="0"/>
                <a:cs typeface="Times New Roman" panose="02020603050405020304" pitchFamily="18" charset="0"/>
              </a:rPr>
              <a:t>- Câu rút gọn là: “</a:t>
            </a:r>
            <a:r>
              <a:rPr lang="vi-VN" sz="4000" i="1">
                <a:solidFill>
                  <a:prstClr val="black"/>
                </a:solidFill>
                <a:latin typeface="Times New Roman" panose="02020603050405020304" pitchFamily="18" charset="0"/>
                <a:cs typeface="Times New Roman" panose="02020603050405020304" pitchFamily="18" charset="0"/>
              </a:rPr>
              <a:t>Ngại, rất ngại.”; “Ban ngày bận bù đầu lên ở cơ quan.”</a:t>
            </a:r>
            <a:endParaRPr lang="en-GB" sz="4000">
              <a:solidFill>
                <a:prstClr val="black"/>
              </a:solidFill>
              <a:latin typeface="Times New Roman" panose="02020603050405020304" pitchFamily="18" charset="0"/>
              <a:cs typeface="Times New Roman" panose="02020603050405020304" pitchFamily="18" charset="0"/>
            </a:endParaRPr>
          </a:p>
          <a:p>
            <a:pPr algn="just"/>
            <a:r>
              <a:rPr lang="vi-VN" sz="4000">
                <a:solidFill>
                  <a:prstClr val="black"/>
                </a:solidFill>
                <a:latin typeface="Times New Roman" panose="02020603050405020304" pitchFamily="18" charset="0"/>
                <a:cs typeface="Times New Roman" panose="02020603050405020304" pitchFamily="18" charset="0"/>
              </a:rPr>
              <a:t>- Thành phần bị lược bỏ: chủ ngữ. Dạng đầy đủ: </a:t>
            </a:r>
            <a:r>
              <a:rPr lang="vi-VN" sz="4000" b="1">
                <a:solidFill>
                  <a:prstClr val="black"/>
                </a:solidFill>
                <a:latin typeface="Times New Roman" panose="02020603050405020304" pitchFamily="18" charset="0"/>
                <a:cs typeface="Times New Roman" panose="02020603050405020304" pitchFamily="18" charset="0"/>
              </a:rPr>
              <a:t>“</a:t>
            </a:r>
            <a:r>
              <a:rPr lang="vi-VN" sz="4000" b="1" i="1">
                <a:solidFill>
                  <a:prstClr val="black"/>
                </a:solidFill>
                <a:latin typeface="Times New Roman" panose="02020603050405020304" pitchFamily="18" charset="0"/>
                <a:cs typeface="Times New Roman" panose="02020603050405020304" pitchFamily="18" charset="0"/>
              </a:rPr>
              <a:t>Anh</a:t>
            </a:r>
            <a:r>
              <a:rPr lang="vi-VN" sz="4000">
                <a:solidFill>
                  <a:prstClr val="black"/>
                </a:solidFill>
                <a:latin typeface="Times New Roman" panose="02020603050405020304" pitchFamily="18" charset="0"/>
                <a:cs typeface="Times New Roman" panose="02020603050405020304" pitchFamily="18" charset="0"/>
              </a:rPr>
              <a:t> n</a:t>
            </a:r>
            <a:r>
              <a:rPr lang="vi-VN" sz="4000" i="1">
                <a:solidFill>
                  <a:prstClr val="black"/>
                </a:solidFill>
                <a:latin typeface="Times New Roman" panose="02020603050405020304" pitchFamily="18" charset="0"/>
                <a:cs typeface="Times New Roman" panose="02020603050405020304" pitchFamily="18" charset="0"/>
              </a:rPr>
              <a:t>gại, rất ngại.”; “Ban ngày </a:t>
            </a:r>
            <a:r>
              <a:rPr lang="vi-VN" sz="4000" b="1" i="1">
                <a:solidFill>
                  <a:prstClr val="black"/>
                </a:solidFill>
                <a:latin typeface="Times New Roman" panose="02020603050405020304" pitchFamily="18" charset="0"/>
                <a:cs typeface="Times New Roman" panose="02020603050405020304" pitchFamily="18" charset="0"/>
              </a:rPr>
              <a:t>anh </a:t>
            </a:r>
            <a:r>
              <a:rPr lang="vi-VN" sz="4000" i="1">
                <a:solidFill>
                  <a:prstClr val="black"/>
                </a:solidFill>
                <a:latin typeface="Times New Roman" panose="02020603050405020304" pitchFamily="18" charset="0"/>
                <a:cs typeface="Times New Roman" panose="02020603050405020304" pitchFamily="18" charset="0"/>
              </a:rPr>
              <a:t>bận bù đầu lên ở cơ quan.”</a:t>
            </a:r>
            <a:endParaRPr lang="en-GB" sz="4000">
              <a:solidFill>
                <a:prstClr val="black"/>
              </a:solidFill>
              <a:latin typeface="Times New Roman" panose="02020603050405020304" pitchFamily="18" charset="0"/>
              <a:cs typeface="Times New Roman" panose="02020603050405020304" pitchFamily="18" charset="0"/>
            </a:endParaRPr>
          </a:p>
          <a:p>
            <a:pPr algn="just"/>
            <a:r>
              <a:rPr lang="vi-VN" sz="4000" b="1">
                <a:solidFill>
                  <a:prstClr val="black"/>
                </a:solidFill>
                <a:latin typeface="Times New Roman" panose="02020603050405020304" pitchFamily="18" charset="0"/>
                <a:cs typeface="Times New Roman" panose="02020603050405020304" pitchFamily="18" charset="0"/>
              </a:rPr>
              <a:t>- </a:t>
            </a:r>
            <a:r>
              <a:rPr lang="vi-VN" sz="4000">
                <a:solidFill>
                  <a:prstClr val="black"/>
                </a:solidFill>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chủ ngữ “</a:t>
            </a:r>
            <a:r>
              <a:rPr lang="vi-VN" sz="4000" i="1">
                <a:solidFill>
                  <a:prstClr val="black"/>
                </a:solidFill>
                <a:latin typeface="Times New Roman" panose="02020603050405020304" pitchFamily="18" charset="0"/>
                <a:cs typeface="Times New Roman" panose="02020603050405020304" pitchFamily="18" charset="0"/>
              </a:rPr>
              <a:t>anh</a:t>
            </a:r>
            <a:r>
              <a:rPr lang="vi-VN" sz="4000">
                <a:solidFill>
                  <a:prstClr val="black"/>
                </a:solidFill>
                <a:latin typeface="Times New Roman" panose="02020603050405020304" pitchFamily="18" charset="0"/>
                <a:cs typeface="Times New Roman" panose="02020603050405020304" pitchFamily="18" charset="0"/>
              </a:rPr>
              <a:t>”.)</a:t>
            </a:r>
            <a:endParaRPr lang="en-GB" sz="4000">
              <a:solidFill>
                <a:prstClr val="black"/>
              </a:solidFill>
              <a:latin typeface="Times New Roman" panose="02020603050405020304" pitchFamily="18" charset="0"/>
              <a:cs typeface="Times New Roman" panose="02020603050405020304" pitchFamily="18" charset="0"/>
            </a:endParaRPr>
          </a:p>
        </p:txBody>
      </p:sp>
      <p:sp>
        <p:nvSpPr>
          <p:cNvPr id="21" name="Freeform 21"/>
          <p:cNvSpPr/>
          <p:nvPr/>
        </p:nvSpPr>
        <p:spPr>
          <a:xfrm>
            <a:off x="1937673" y="1893530"/>
            <a:ext cx="1065117" cy="1065117"/>
          </a:xfrm>
          <a:custGeom>
            <a:avLst/>
            <a:gdLst/>
            <a:ahLst/>
            <a:cxnLst/>
            <a:rect l="l" t="t" r="r" b="b"/>
            <a:pathLst>
              <a:path w="1065117" h="1065117">
                <a:moveTo>
                  <a:pt x="0" y="0"/>
                </a:moveTo>
                <a:lnTo>
                  <a:pt x="1065116" y="0"/>
                </a:lnTo>
                <a:lnTo>
                  <a:pt x="1065116" y="1065117"/>
                </a:lnTo>
                <a:lnTo>
                  <a:pt x="0" y="106511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2" name="TextBox 22"/>
          <p:cNvSpPr txBox="1"/>
          <p:nvPr/>
        </p:nvSpPr>
        <p:spPr>
          <a:xfrm>
            <a:off x="1875727" y="2048263"/>
            <a:ext cx="1189008" cy="755650"/>
          </a:xfrm>
          <a:prstGeom prst="rect">
            <a:avLst/>
          </a:prstGeom>
        </p:spPr>
        <p:txBody>
          <a:bodyPr lIns="0" tIns="0" rIns="0" bIns="0" rtlCol="0" anchor="t">
            <a:spAutoFit/>
          </a:bodyPr>
          <a:lstStyle/>
          <a:p>
            <a:pPr algn="ctr">
              <a:lnSpc>
                <a:spcPts val="5900"/>
              </a:lnSpc>
            </a:pPr>
            <a:r>
              <a:rPr lang="vi-VN" sz="6000" b="1" spc="280">
                <a:solidFill>
                  <a:srgbClr val="65503D"/>
                </a:solidFill>
                <a:latin typeface="Times New Roman" panose="02020603050405020304" pitchFamily="18" charset="0"/>
                <a:ea typeface="Wedges"/>
                <a:cs typeface="Times New Roman" panose="02020603050405020304" pitchFamily="18" charset="0"/>
                <a:sym typeface="Wedges"/>
              </a:rPr>
              <a:t>d</a:t>
            </a:r>
            <a:endParaRPr lang="en-US" sz="60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16578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44431" y="3137798"/>
            <a:ext cx="9927524" cy="3539430"/>
          </a:xfrm>
          <a:prstGeom prst="rect">
            <a:avLst/>
          </a:prstGeom>
        </p:spPr>
        <p:txBody>
          <a:bodyPr lIns="0" tIns="0" rIns="0" bIns="0" rtlCol="0" anchor="t">
            <a:spAutoFit/>
          </a:bodyPr>
          <a:lstStyle/>
          <a:p>
            <a:pPr algn="ctr"/>
            <a:r>
              <a:rPr lang="fr-FR"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tập </a:t>
            </a:r>
            <a:r>
              <a:rPr lang="vi-VN" sz="115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a:t>
            </a:r>
            <a:endParaRPr lang="vi-VN"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r>
              <a:rPr lang="fr-FR" sz="115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fr-FR"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trang 63</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4733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805158"/>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8468538"/>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3411308" y="1495242"/>
            <a:ext cx="13029917" cy="1661993"/>
          </a:xfrm>
          <a:prstGeom prst="rect">
            <a:avLst/>
          </a:prstGeom>
        </p:spPr>
        <p:txBody>
          <a:bodyPr lIns="0" tIns="0" rIns="0" bIns="0" rtlCol="0" anchor="t">
            <a:spAutoFit/>
          </a:bodyPr>
          <a:lstStyle/>
          <a:p>
            <a:r>
              <a:rPr lang="vi-VN" sz="3600">
                <a:latin typeface="Times New Roman" panose="02020603050405020304" pitchFamily="18" charset="0"/>
                <a:cs typeface="Times New Roman" panose="02020603050405020304" pitchFamily="18" charset="0"/>
              </a:rPr>
              <a:t>Xác định thành phần bị lược bỏ trong các câu rút gọn: Ở cả 4 câu đã cho, thành phần lược bỏ đều là </a:t>
            </a:r>
            <a:r>
              <a:rPr lang="vi-VN" sz="3600" b="1">
                <a:latin typeface="Times New Roman" panose="02020603050405020304" pitchFamily="18" charset="0"/>
                <a:cs typeface="Times New Roman" panose="02020603050405020304" pitchFamily="18" charset="0"/>
              </a:rPr>
              <a:t>chủ ngữ</a:t>
            </a:r>
            <a:r>
              <a:rPr lang="vi-VN" sz="3600">
                <a:latin typeface="Times New Roman" panose="02020603050405020304" pitchFamily="18" charset="0"/>
                <a:cs typeface="Times New Roman" panose="02020603050405020304" pitchFamily="18" charset="0"/>
              </a:rPr>
              <a:t> (được ngầm hiểu là mọi người, chúng ta, ai,...)</a:t>
            </a:r>
            <a:endParaRPr lang="en-US" sz="3600">
              <a:solidFill>
                <a:srgbClr val="65503D"/>
              </a:solidFill>
              <a:latin typeface="Times New Roman" panose="02020603050405020304" pitchFamily="18" charset="0"/>
              <a:ea typeface="Jella"/>
              <a:cs typeface="Times New Roman" panose="02020603050405020304" pitchFamily="18" charset="0"/>
              <a:sym typeface="Jella"/>
            </a:endParaRPr>
          </a:p>
        </p:txBody>
      </p:sp>
      <p:sp>
        <p:nvSpPr>
          <p:cNvPr id="15" name="Freeform 15"/>
          <p:cNvSpPr/>
          <p:nvPr/>
        </p:nvSpPr>
        <p:spPr>
          <a:xfrm>
            <a:off x="1886970" y="1723842"/>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TextBox 16"/>
          <p:cNvSpPr txBox="1"/>
          <p:nvPr/>
        </p:nvSpPr>
        <p:spPr>
          <a:xfrm>
            <a:off x="3555724" y="3509241"/>
            <a:ext cx="13029917" cy="1107996"/>
          </a:xfrm>
          <a:prstGeom prst="rect">
            <a:avLst/>
          </a:prstGeom>
        </p:spPr>
        <p:txBody>
          <a:bodyPr lIns="0" tIns="0" rIns="0" bIns="0" rtlCol="0" anchor="t">
            <a:spAutoFit/>
          </a:bodyPr>
          <a:lstStyle/>
          <a:p>
            <a:r>
              <a:rPr lang="vi-VN" sz="3600">
                <a:latin typeface="Times New Roman" panose="02020603050405020304" pitchFamily="18" charset="0"/>
                <a:cs typeface="Times New Roman" panose="02020603050405020304" pitchFamily="18" charset="0"/>
              </a:rPr>
              <a:t>Hoàn cảnh, tình huống giao tiếp cho phép sủ dụng những câu rút gọn trên là:</a:t>
            </a:r>
            <a:endParaRPr lang="en-US" sz="3600">
              <a:solidFill>
                <a:srgbClr val="65503D"/>
              </a:solidFill>
              <a:latin typeface="Times New Roman" panose="02020603050405020304" pitchFamily="18" charset="0"/>
              <a:ea typeface="Jella"/>
              <a:cs typeface="Times New Roman" panose="02020603050405020304" pitchFamily="18" charset="0"/>
              <a:sym typeface="Jella"/>
            </a:endParaRPr>
          </a:p>
        </p:txBody>
      </p:sp>
      <p:sp>
        <p:nvSpPr>
          <p:cNvPr id="17" name="Freeform 17"/>
          <p:cNvSpPr/>
          <p:nvPr/>
        </p:nvSpPr>
        <p:spPr>
          <a:xfrm>
            <a:off x="2031386" y="3737841"/>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Freeform 20"/>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21" name="Freeform 21"/>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2" name="Freeform 22"/>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xmlns="" r:embed="rId10"/>
                </a:ext>
              </a:extLst>
            </a:blip>
            <a:stretch>
              <a:fillRect/>
            </a:stretch>
          </a:blipFill>
          <a:ln cap="sq">
            <a:noFill/>
            <a:prstDash val="solid"/>
            <a:miter/>
          </a:ln>
        </p:spPr>
      </p:sp>
      <p:sp>
        <p:nvSpPr>
          <p:cNvPr id="23" name="Rectangle 22"/>
          <p:cNvSpPr/>
          <p:nvPr/>
        </p:nvSpPr>
        <p:spPr>
          <a:xfrm>
            <a:off x="3913377" y="4920130"/>
            <a:ext cx="12527848" cy="2308324"/>
          </a:xfrm>
          <a:prstGeom prst="rect">
            <a:avLst/>
          </a:prstGeom>
        </p:spPr>
        <p:txBody>
          <a:bodyPr wrap="square">
            <a:spAutoFit/>
          </a:bodyPr>
          <a:lstStyle/>
          <a:p>
            <a:pPr algn="just">
              <a:spcAft>
                <a:spcPts val="800"/>
              </a:spcAft>
            </a:pPr>
            <a:r>
              <a:rPr lang="vi-VN" sz="3600" smtClean="0">
                <a:latin typeface="Times New Roman" panose="02020603050405020304" pitchFamily="18" charset="0"/>
                <a:ea typeface="Times New Roman" panose="02020603050405020304" pitchFamily="18" charset="0"/>
                <a:cs typeface="Times New Roman" panose="02020603050405020304" pitchFamily="18" charset="0"/>
              </a:rPr>
              <a:t>Đây </a:t>
            </a:r>
            <a:r>
              <a:rPr lang="vi-VN" sz="3600">
                <a:latin typeface="Times New Roman" panose="02020603050405020304" pitchFamily="18" charset="0"/>
                <a:ea typeface="Times New Roman" panose="02020603050405020304" pitchFamily="18" charset="0"/>
                <a:cs typeface="Times New Roman" panose="02020603050405020304" pitchFamily="18" charset="0"/>
              </a:rPr>
              <a:t>là những câu tục ngữ hoặc khẩu hiệu có nội dung đúc kết tri thức, kinh nghiệm sống hoặc cổ động, tuyên truyền với </a:t>
            </a:r>
            <a:r>
              <a:rPr lang="vi-VN" sz="3600" b="1">
                <a:latin typeface="Times New Roman" panose="02020603050405020304" pitchFamily="18" charset="0"/>
                <a:ea typeface="Times New Roman" panose="02020603050405020304" pitchFamily="18" charset="0"/>
                <a:cs typeface="Times New Roman" panose="02020603050405020304" pitchFamily="18" charset="0"/>
              </a:rPr>
              <a:t>mục đích giao tiếp là khuyên mọi người hoặc khích lệ, tập hợp</a:t>
            </a:r>
            <a:r>
              <a:rPr lang="vi-VN" sz="3600">
                <a:latin typeface="Times New Roman" panose="02020603050405020304" pitchFamily="18" charset="0"/>
                <a:ea typeface="Times New Roman" panose="02020603050405020304" pitchFamily="18" charset="0"/>
                <a:cs typeface="Times New Roman" panose="02020603050405020304" pitchFamily="18" charset="0"/>
              </a:rPr>
              <a:t> quần chúng quyết tâm thực hiện công việc, sự nghiệp nhất định.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angle 23"/>
          <p:cNvSpPr/>
          <p:nvPr/>
        </p:nvSpPr>
        <p:spPr>
          <a:xfrm>
            <a:off x="3972023" y="7451531"/>
            <a:ext cx="11493357" cy="1754326"/>
          </a:xfrm>
          <a:prstGeom prst="rect">
            <a:avLst/>
          </a:prstGeom>
        </p:spPr>
        <p:txBody>
          <a:bodyPr wrap="square">
            <a:spAutoFit/>
          </a:bodyPr>
          <a:lstStyle/>
          <a:p>
            <a:pPr algn="just">
              <a:spcAft>
                <a:spcPts val="800"/>
              </a:spcAft>
            </a:pPr>
            <a:r>
              <a:rPr lang="vi-VN" sz="3600" smtClean="0">
                <a:latin typeface="Times New Roman" panose="02020603050405020304" pitchFamily="18" charset="0"/>
                <a:ea typeface="Times New Roman" panose="02020603050405020304" pitchFamily="18" charset="0"/>
                <a:cs typeface="Times New Roman" panose="02020603050405020304" pitchFamily="18" charset="0"/>
              </a:rPr>
              <a:t>Phù </a:t>
            </a:r>
            <a:r>
              <a:rPr lang="vi-VN" sz="3600">
                <a:latin typeface="Times New Roman" panose="02020603050405020304" pitchFamily="18" charset="0"/>
                <a:ea typeface="Times New Roman" panose="02020603050405020304" pitchFamily="18" charset="0"/>
                <a:cs typeface="Times New Roman" panose="02020603050405020304" pitchFamily="18" charset="0"/>
              </a:rPr>
              <a:t>hợp với mục đích, đối tượng giao tiếp đã chỉ ra, việc lược bỏ chủ ngữ ở những kiểu câu này nhằm </a:t>
            </a:r>
            <a:r>
              <a:rPr lang="vi-VN" sz="3600" b="1">
                <a:latin typeface="Times New Roman" panose="02020603050405020304" pitchFamily="18" charset="0"/>
                <a:ea typeface="Times New Roman" panose="02020603050405020304" pitchFamily="18" charset="0"/>
                <a:cs typeface="Times New Roman" panose="02020603050405020304" pitchFamily="18" charset="0"/>
              </a:rPr>
              <a:t>ngụ ý:</a:t>
            </a:r>
            <a:r>
              <a:rPr lang="vi-VN" sz="360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a:latin typeface="Times New Roman" panose="02020603050405020304" pitchFamily="18" charset="0"/>
                <a:ea typeface="Times New Roman" panose="02020603050405020304" pitchFamily="18" charset="0"/>
                <a:cs typeface="Times New Roman" panose="02020603050405020304" pitchFamily="18" charset="0"/>
              </a:rPr>
              <a:t>hành động nêu ở vị ngữ là của mọi người nói chung.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Freeform 17"/>
          <p:cNvSpPr/>
          <p:nvPr/>
        </p:nvSpPr>
        <p:spPr>
          <a:xfrm rot="-2219639">
            <a:off x="2952644" y="5377833"/>
            <a:ext cx="993651" cy="417931"/>
          </a:xfrm>
          <a:custGeom>
            <a:avLst/>
            <a:gdLst/>
            <a:ahLst/>
            <a:cxnLst/>
            <a:rect l="l" t="t" r="r" b="b"/>
            <a:pathLst>
              <a:path w="725260" h="417931">
                <a:moveTo>
                  <a:pt x="0" y="0"/>
                </a:moveTo>
                <a:lnTo>
                  <a:pt x="725260" y="0"/>
                </a:lnTo>
                <a:lnTo>
                  <a:pt x="725260" y="417931"/>
                </a:lnTo>
                <a:lnTo>
                  <a:pt x="0" y="4179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6" name="Freeform 17"/>
          <p:cNvSpPr/>
          <p:nvPr/>
        </p:nvSpPr>
        <p:spPr>
          <a:xfrm rot="-2219639">
            <a:off x="2987297" y="7605456"/>
            <a:ext cx="940754" cy="477888"/>
          </a:xfrm>
          <a:custGeom>
            <a:avLst/>
            <a:gdLst/>
            <a:ahLst/>
            <a:cxnLst/>
            <a:rect l="l" t="t" r="r" b="b"/>
            <a:pathLst>
              <a:path w="725260" h="417931">
                <a:moveTo>
                  <a:pt x="0" y="0"/>
                </a:moveTo>
                <a:lnTo>
                  <a:pt x="725260" y="0"/>
                </a:lnTo>
                <a:lnTo>
                  <a:pt x="725260" y="417931"/>
                </a:lnTo>
                <a:lnTo>
                  <a:pt x="0" y="4179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30786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nl-NL"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a:t>
            </a:r>
            <a:r>
              <a:rPr lang="nl-NL"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KHỞI ĐỘNG</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4772240" y="77691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1043289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3505200" y="3199899"/>
            <a:ext cx="11093398" cy="2708434"/>
          </a:xfrm>
          <a:prstGeom prst="rect">
            <a:avLst/>
          </a:prstGeom>
        </p:spPr>
        <p:txBody>
          <a:bodyPr wrap="square" lIns="0" tIns="0" rIns="0" bIns="0" rtlCol="0" anchor="t">
            <a:spAutoFit/>
          </a:bodyPr>
          <a:lstStyle/>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 Phân tích</a:t>
            </a:r>
            <a:r>
              <a:rPr lang="vi-VN" sz="8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p>
          <a:p>
            <a:pPr algn="ctr"/>
            <a:r>
              <a:rPr lang="vi-VN" sz="8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xác định câu đặc biệt</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42383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3" name="Group 13"/>
          <p:cNvGrpSpPr>
            <a:grpSpLocks noChangeAspect="1"/>
          </p:cNvGrpSpPr>
          <p:nvPr/>
        </p:nvGrpSpPr>
        <p:grpSpPr>
          <a:xfrm>
            <a:off x="1462916" y="3643101"/>
            <a:ext cx="4157463" cy="4157463"/>
            <a:chOff x="0" y="0"/>
            <a:chExt cx="6350000" cy="6350000"/>
          </a:xfrm>
        </p:grpSpPr>
        <p:sp>
          <p:nvSpPr>
            <p:cNvPr id="14" name="Freeform 14"/>
            <p:cNvSpPr/>
            <p:nvPr/>
          </p:nvSpPr>
          <p:spPr>
            <a:xfrm>
              <a:off x="2540" y="-1270"/>
              <a:ext cx="6352540" cy="6351270"/>
            </a:xfrm>
            <a:custGeom>
              <a:avLst/>
              <a:gdLst/>
              <a:ahLst/>
              <a:cxnLst/>
              <a:rect l="l" t="t" r="r" b="b"/>
              <a:pathLst>
                <a:path w="6352540" h="6351270">
                  <a:moveTo>
                    <a:pt x="6023610" y="2627630"/>
                  </a:moveTo>
                  <a:cubicBezTo>
                    <a:pt x="6181090" y="2508250"/>
                    <a:pt x="6245860" y="2294890"/>
                    <a:pt x="6167120" y="2103120"/>
                  </a:cubicBezTo>
                  <a:lnTo>
                    <a:pt x="6061710" y="1844040"/>
                  </a:lnTo>
                  <a:cubicBezTo>
                    <a:pt x="5985510" y="1658620"/>
                    <a:pt x="5800090" y="1551940"/>
                    <a:pt x="5610860" y="1567180"/>
                  </a:cubicBezTo>
                  <a:cubicBezTo>
                    <a:pt x="5699760" y="1399540"/>
                    <a:pt x="5674360" y="1186180"/>
                    <a:pt x="5534660" y="1043940"/>
                  </a:cubicBezTo>
                  <a:lnTo>
                    <a:pt x="5339080" y="844550"/>
                  </a:lnTo>
                  <a:cubicBezTo>
                    <a:pt x="5189220" y="693420"/>
                    <a:pt x="4958080" y="670560"/>
                    <a:pt x="4785360" y="779780"/>
                  </a:cubicBezTo>
                  <a:cubicBezTo>
                    <a:pt x="4819650" y="577850"/>
                    <a:pt x="4711700" y="372110"/>
                    <a:pt x="4514850" y="292100"/>
                  </a:cubicBezTo>
                  <a:lnTo>
                    <a:pt x="4257040" y="185420"/>
                  </a:lnTo>
                  <a:cubicBezTo>
                    <a:pt x="4071620" y="109220"/>
                    <a:pt x="3865880" y="166370"/>
                    <a:pt x="3743960" y="312420"/>
                  </a:cubicBezTo>
                  <a:cubicBezTo>
                    <a:pt x="3685540" y="132080"/>
                    <a:pt x="3515360" y="0"/>
                    <a:pt x="3315970" y="0"/>
                  </a:cubicBezTo>
                  <a:lnTo>
                    <a:pt x="3036570" y="0"/>
                  </a:lnTo>
                  <a:cubicBezTo>
                    <a:pt x="2829560" y="0"/>
                    <a:pt x="2655570" y="140970"/>
                    <a:pt x="2604770" y="332740"/>
                  </a:cubicBezTo>
                  <a:cubicBezTo>
                    <a:pt x="2484120" y="175260"/>
                    <a:pt x="2269490" y="111760"/>
                    <a:pt x="2077720" y="193040"/>
                  </a:cubicBezTo>
                  <a:lnTo>
                    <a:pt x="1819910" y="300990"/>
                  </a:lnTo>
                  <a:cubicBezTo>
                    <a:pt x="1635760" y="378460"/>
                    <a:pt x="1530350" y="565150"/>
                    <a:pt x="1548130" y="754380"/>
                  </a:cubicBezTo>
                  <a:cubicBezTo>
                    <a:pt x="1379220" y="666750"/>
                    <a:pt x="1167130" y="693420"/>
                    <a:pt x="1026160" y="835660"/>
                  </a:cubicBezTo>
                  <a:lnTo>
                    <a:pt x="829310" y="1033780"/>
                  </a:lnTo>
                  <a:cubicBezTo>
                    <a:pt x="692150" y="1170940"/>
                    <a:pt x="664210" y="1375410"/>
                    <a:pt x="742950" y="1541780"/>
                  </a:cubicBezTo>
                  <a:cubicBezTo>
                    <a:pt x="560070" y="1531620"/>
                    <a:pt x="381000" y="1634490"/>
                    <a:pt x="306070" y="1813560"/>
                  </a:cubicBezTo>
                  <a:lnTo>
                    <a:pt x="196850" y="2071370"/>
                  </a:lnTo>
                  <a:cubicBezTo>
                    <a:pt x="119380" y="2255520"/>
                    <a:pt x="175260" y="2462530"/>
                    <a:pt x="320040" y="2585720"/>
                  </a:cubicBezTo>
                  <a:cubicBezTo>
                    <a:pt x="138430" y="2641600"/>
                    <a:pt x="5080" y="2809240"/>
                    <a:pt x="3810" y="3009900"/>
                  </a:cubicBezTo>
                  <a:lnTo>
                    <a:pt x="1270" y="3289300"/>
                  </a:lnTo>
                  <a:cubicBezTo>
                    <a:pt x="0" y="3496310"/>
                    <a:pt x="138430" y="3670300"/>
                    <a:pt x="328930" y="3723640"/>
                  </a:cubicBezTo>
                  <a:cubicBezTo>
                    <a:pt x="171450" y="3843020"/>
                    <a:pt x="106680" y="4056380"/>
                    <a:pt x="185420" y="4248150"/>
                  </a:cubicBezTo>
                  <a:lnTo>
                    <a:pt x="290830" y="4507230"/>
                  </a:lnTo>
                  <a:cubicBezTo>
                    <a:pt x="367030" y="4692650"/>
                    <a:pt x="552450" y="4799330"/>
                    <a:pt x="741680" y="4784090"/>
                  </a:cubicBezTo>
                  <a:cubicBezTo>
                    <a:pt x="652780" y="4951730"/>
                    <a:pt x="678180" y="5165090"/>
                    <a:pt x="817880" y="5307330"/>
                  </a:cubicBezTo>
                  <a:lnTo>
                    <a:pt x="1013460" y="5506720"/>
                  </a:lnTo>
                  <a:cubicBezTo>
                    <a:pt x="1163320" y="5657850"/>
                    <a:pt x="1394460" y="5680710"/>
                    <a:pt x="1567180" y="5571490"/>
                  </a:cubicBezTo>
                  <a:cubicBezTo>
                    <a:pt x="1532890" y="5773420"/>
                    <a:pt x="1640840" y="5979160"/>
                    <a:pt x="1837690" y="6059170"/>
                  </a:cubicBezTo>
                  <a:lnTo>
                    <a:pt x="2095500" y="6165850"/>
                  </a:lnTo>
                  <a:cubicBezTo>
                    <a:pt x="2280920" y="6242050"/>
                    <a:pt x="2486660" y="6184900"/>
                    <a:pt x="2608580" y="6038850"/>
                  </a:cubicBezTo>
                  <a:cubicBezTo>
                    <a:pt x="2665730" y="6220460"/>
                    <a:pt x="2834640" y="6351270"/>
                    <a:pt x="3035300" y="6351270"/>
                  </a:cubicBezTo>
                  <a:lnTo>
                    <a:pt x="3314700" y="6351270"/>
                  </a:lnTo>
                  <a:cubicBezTo>
                    <a:pt x="3521710" y="6351270"/>
                    <a:pt x="3695700" y="6210300"/>
                    <a:pt x="3746500" y="6018530"/>
                  </a:cubicBezTo>
                  <a:cubicBezTo>
                    <a:pt x="3867150" y="6176010"/>
                    <a:pt x="4081780" y="6239510"/>
                    <a:pt x="4273550" y="6158230"/>
                  </a:cubicBezTo>
                  <a:lnTo>
                    <a:pt x="4531360" y="6050280"/>
                  </a:lnTo>
                  <a:cubicBezTo>
                    <a:pt x="4715510" y="5972810"/>
                    <a:pt x="4820920" y="5786120"/>
                    <a:pt x="4803140" y="5596890"/>
                  </a:cubicBezTo>
                  <a:cubicBezTo>
                    <a:pt x="4972050" y="5684520"/>
                    <a:pt x="5184140" y="5657850"/>
                    <a:pt x="5325110" y="5515610"/>
                  </a:cubicBezTo>
                  <a:lnTo>
                    <a:pt x="5521960" y="5317490"/>
                  </a:lnTo>
                  <a:cubicBezTo>
                    <a:pt x="5659120" y="5180330"/>
                    <a:pt x="5687060" y="4975860"/>
                    <a:pt x="5608320" y="4809490"/>
                  </a:cubicBezTo>
                  <a:cubicBezTo>
                    <a:pt x="5791200" y="4819650"/>
                    <a:pt x="5970270" y="4716780"/>
                    <a:pt x="6045200" y="4537710"/>
                  </a:cubicBezTo>
                  <a:lnTo>
                    <a:pt x="6153150" y="4279900"/>
                  </a:lnTo>
                  <a:cubicBezTo>
                    <a:pt x="6230620" y="4095750"/>
                    <a:pt x="6174740" y="3888740"/>
                    <a:pt x="6029960" y="3765550"/>
                  </a:cubicBezTo>
                  <a:cubicBezTo>
                    <a:pt x="6211569" y="3709670"/>
                    <a:pt x="6344919" y="3542030"/>
                    <a:pt x="6346190" y="3341370"/>
                  </a:cubicBezTo>
                  <a:lnTo>
                    <a:pt x="6348730" y="3061970"/>
                  </a:lnTo>
                  <a:cubicBezTo>
                    <a:pt x="6352540" y="2854960"/>
                    <a:pt x="6212840" y="2680970"/>
                    <a:pt x="6023610" y="2627630"/>
                  </a:cubicBezTo>
                  <a:close/>
                </a:path>
              </a:pathLst>
            </a:custGeom>
            <a:solidFill>
              <a:srgbClr val="FFD88D"/>
            </a:solidFill>
          </p:spPr>
        </p:sp>
        <p:sp>
          <p:nvSpPr>
            <p:cNvPr id="15" name="Freeform 15"/>
            <p:cNvSpPr/>
            <p:nvPr/>
          </p:nvSpPr>
          <p:spPr>
            <a:xfrm>
              <a:off x="146050" y="143510"/>
              <a:ext cx="6062980" cy="6062980"/>
            </a:xfrm>
            <a:custGeom>
              <a:avLst/>
              <a:gdLst/>
              <a:ahLst/>
              <a:cxnLst/>
              <a:rect l="l" t="t" r="r" b="b"/>
              <a:pathLst>
                <a:path w="6062980" h="6062980">
                  <a:moveTo>
                    <a:pt x="3164840" y="6062980"/>
                  </a:moveTo>
                  <a:lnTo>
                    <a:pt x="2899410" y="6062980"/>
                  </a:lnTo>
                  <a:cubicBezTo>
                    <a:pt x="2713990" y="6062980"/>
                    <a:pt x="2550160" y="5946140"/>
                    <a:pt x="2490470" y="5770880"/>
                  </a:cubicBezTo>
                  <a:cubicBezTo>
                    <a:pt x="2407920" y="5864860"/>
                    <a:pt x="2291080" y="5918200"/>
                    <a:pt x="2165350" y="5918200"/>
                  </a:cubicBezTo>
                  <a:cubicBezTo>
                    <a:pt x="2109470" y="5918200"/>
                    <a:pt x="2053590" y="5906770"/>
                    <a:pt x="2001520" y="5885180"/>
                  </a:cubicBezTo>
                  <a:lnTo>
                    <a:pt x="1755140" y="5783580"/>
                  </a:lnTo>
                  <a:cubicBezTo>
                    <a:pt x="1570990" y="5707380"/>
                    <a:pt x="1464310" y="5520690"/>
                    <a:pt x="1492250" y="5325110"/>
                  </a:cubicBezTo>
                  <a:cubicBezTo>
                    <a:pt x="1426210" y="5363210"/>
                    <a:pt x="1351280" y="5383530"/>
                    <a:pt x="1275080" y="5383530"/>
                  </a:cubicBezTo>
                  <a:cubicBezTo>
                    <a:pt x="1158240" y="5383530"/>
                    <a:pt x="1049020" y="5337810"/>
                    <a:pt x="967740" y="5255260"/>
                  </a:cubicBezTo>
                  <a:lnTo>
                    <a:pt x="781050" y="5066030"/>
                  </a:lnTo>
                  <a:cubicBezTo>
                    <a:pt x="650240" y="4933950"/>
                    <a:pt x="619760" y="4735830"/>
                    <a:pt x="702310" y="4569460"/>
                  </a:cubicBezTo>
                  <a:cubicBezTo>
                    <a:pt x="694690" y="4569460"/>
                    <a:pt x="685800" y="4570730"/>
                    <a:pt x="678180" y="4570730"/>
                  </a:cubicBezTo>
                  <a:cubicBezTo>
                    <a:pt x="501650" y="4570730"/>
                    <a:pt x="344170" y="4465320"/>
                    <a:pt x="278130" y="4301490"/>
                  </a:cubicBezTo>
                  <a:lnTo>
                    <a:pt x="177800" y="4055110"/>
                  </a:lnTo>
                  <a:cubicBezTo>
                    <a:pt x="105410" y="3878580"/>
                    <a:pt x="158750" y="3675380"/>
                    <a:pt x="306070" y="3556000"/>
                  </a:cubicBezTo>
                  <a:cubicBezTo>
                    <a:pt x="124460" y="3500120"/>
                    <a:pt x="0" y="3331210"/>
                    <a:pt x="1270" y="3139440"/>
                  </a:cubicBezTo>
                  <a:lnTo>
                    <a:pt x="3810" y="2872740"/>
                  </a:lnTo>
                  <a:cubicBezTo>
                    <a:pt x="5080" y="2687320"/>
                    <a:pt x="123190" y="2524760"/>
                    <a:pt x="298450" y="2466340"/>
                  </a:cubicBezTo>
                  <a:cubicBezTo>
                    <a:pt x="160020" y="2343150"/>
                    <a:pt x="115570" y="2147570"/>
                    <a:pt x="187960" y="1976120"/>
                  </a:cubicBezTo>
                  <a:lnTo>
                    <a:pt x="290830" y="1731010"/>
                  </a:lnTo>
                  <a:cubicBezTo>
                    <a:pt x="360680" y="1565910"/>
                    <a:pt x="523240" y="1461770"/>
                    <a:pt x="703580" y="1466850"/>
                  </a:cubicBezTo>
                  <a:cubicBezTo>
                    <a:pt x="631190" y="1304290"/>
                    <a:pt x="665480" y="1111250"/>
                    <a:pt x="791210" y="985520"/>
                  </a:cubicBezTo>
                  <a:lnTo>
                    <a:pt x="979170" y="796290"/>
                  </a:lnTo>
                  <a:cubicBezTo>
                    <a:pt x="1060450" y="713740"/>
                    <a:pt x="1169670" y="669290"/>
                    <a:pt x="1285240" y="669290"/>
                  </a:cubicBezTo>
                  <a:cubicBezTo>
                    <a:pt x="1351280" y="669290"/>
                    <a:pt x="1416050" y="684530"/>
                    <a:pt x="1474470" y="712470"/>
                  </a:cubicBezTo>
                  <a:cubicBezTo>
                    <a:pt x="1461770" y="528320"/>
                    <a:pt x="1567180" y="356870"/>
                    <a:pt x="1738630" y="285750"/>
                  </a:cubicBezTo>
                  <a:lnTo>
                    <a:pt x="1983740" y="182880"/>
                  </a:lnTo>
                  <a:cubicBezTo>
                    <a:pt x="2037080" y="160020"/>
                    <a:pt x="2092960" y="149860"/>
                    <a:pt x="2150110" y="149860"/>
                  </a:cubicBezTo>
                  <a:cubicBezTo>
                    <a:pt x="2279650" y="149860"/>
                    <a:pt x="2404110" y="209550"/>
                    <a:pt x="2485390" y="309880"/>
                  </a:cubicBezTo>
                  <a:cubicBezTo>
                    <a:pt x="2538730" y="127000"/>
                    <a:pt x="2707640" y="0"/>
                    <a:pt x="2899410" y="0"/>
                  </a:cubicBezTo>
                  <a:lnTo>
                    <a:pt x="3164840" y="0"/>
                  </a:lnTo>
                  <a:cubicBezTo>
                    <a:pt x="3350260" y="0"/>
                    <a:pt x="3514090" y="116840"/>
                    <a:pt x="3573780" y="292100"/>
                  </a:cubicBezTo>
                  <a:cubicBezTo>
                    <a:pt x="3656330" y="198120"/>
                    <a:pt x="3773170" y="144780"/>
                    <a:pt x="3898900" y="144780"/>
                  </a:cubicBezTo>
                  <a:cubicBezTo>
                    <a:pt x="3954780" y="144780"/>
                    <a:pt x="4010660" y="156210"/>
                    <a:pt x="4062730" y="177800"/>
                  </a:cubicBezTo>
                  <a:lnTo>
                    <a:pt x="4309110" y="279400"/>
                  </a:lnTo>
                  <a:cubicBezTo>
                    <a:pt x="4493260" y="355600"/>
                    <a:pt x="4599940" y="542290"/>
                    <a:pt x="4572000" y="737870"/>
                  </a:cubicBezTo>
                  <a:cubicBezTo>
                    <a:pt x="4638040" y="699770"/>
                    <a:pt x="4712970" y="679450"/>
                    <a:pt x="4789170" y="679450"/>
                  </a:cubicBezTo>
                  <a:cubicBezTo>
                    <a:pt x="4906010" y="679450"/>
                    <a:pt x="5015230" y="725170"/>
                    <a:pt x="5096510" y="807720"/>
                  </a:cubicBezTo>
                  <a:lnTo>
                    <a:pt x="5283200" y="996950"/>
                  </a:lnTo>
                  <a:cubicBezTo>
                    <a:pt x="5414010" y="1129030"/>
                    <a:pt x="5444491" y="1327150"/>
                    <a:pt x="5361941" y="1493520"/>
                  </a:cubicBezTo>
                  <a:cubicBezTo>
                    <a:pt x="5369561" y="1493520"/>
                    <a:pt x="5378450" y="1492250"/>
                    <a:pt x="5386070" y="1492250"/>
                  </a:cubicBezTo>
                  <a:cubicBezTo>
                    <a:pt x="5562600" y="1492250"/>
                    <a:pt x="5720080" y="1597660"/>
                    <a:pt x="5786120" y="1761490"/>
                  </a:cubicBezTo>
                  <a:lnTo>
                    <a:pt x="5886450" y="2007870"/>
                  </a:lnTo>
                  <a:cubicBezTo>
                    <a:pt x="5958841" y="2184400"/>
                    <a:pt x="5905500" y="2387600"/>
                    <a:pt x="5756910" y="2506980"/>
                  </a:cubicBezTo>
                  <a:cubicBezTo>
                    <a:pt x="5938520" y="2562860"/>
                    <a:pt x="6062980" y="2731770"/>
                    <a:pt x="6061710" y="2923540"/>
                  </a:cubicBezTo>
                  <a:lnTo>
                    <a:pt x="6059170" y="3190240"/>
                  </a:lnTo>
                  <a:cubicBezTo>
                    <a:pt x="6057900" y="3376930"/>
                    <a:pt x="5939790" y="3538220"/>
                    <a:pt x="5764530" y="3596640"/>
                  </a:cubicBezTo>
                  <a:cubicBezTo>
                    <a:pt x="5902960" y="3719830"/>
                    <a:pt x="5947410" y="3915410"/>
                    <a:pt x="5875020" y="4086860"/>
                  </a:cubicBezTo>
                  <a:lnTo>
                    <a:pt x="5772150" y="4331970"/>
                  </a:lnTo>
                  <a:cubicBezTo>
                    <a:pt x="5704840" y="4491990"/>
                    <a:pt x="5548630" y="4596130"/>
                    <a:pt x="5373370" y="4596130"/>
                  </a:cubicBezTo>
                  <a:lnTo>
                    <a:pt x="5359400" y="4596130"/>
                  </a:lnTo>
                  <a:cubicBezTo>
                    <a:pt x="5431790" y="4758690"/>
                    <a:pt x="5397500" y="4951730"/>
                    <a:pt x="5271770" y="5077460"/>
                  </a:cubicBezTo>
                  <a:lnTo>
                    <a:pt x="5086350" y="5265420"/>
                  </a:lnTo>
                  <a:cubicBezTo>
                    <a:pt x="5005070" y="5347970"/>
                    <a:pt x="4895850" y="5392420"/>
                    <a:pt x="4780280" y="5392420"/>
                  </a:cubicBezTo>
                  <a:cubicBezTo>
                    <a:pt x="4714240" y="5392420"/>
                    <a:pt x="4649470" y="5377180"/>
                    <a:pt x="4591050" y="5349240"/>
                  </a:cubicBezTo>
                  <a:cubicBezTo>
                    <a:pt x="4603750" y="5533390"/>
                    <a:pt x="4498340" y="5704840"/>
                    <a:pt x="4326890" y="5775960"/>
                  </a:cubicBezTo>
                  <a:lnTo>
                    <a:pt x="4081780" y="5878830"/>
                  </a:lnTo>
                  <a:cubicBezTo>
                    <a:pt x="4028440" y="5901690"/>
                    <a:pt x="3972560" y="5911850"/>
                    <a:pt x="3915410" y="5911850"/>
                  </a:cubicBezTo>
                  <a:cubicBezTo>
                    <a:pt x="3785870" y="5911850"/>
                    <a:pt x="3661410" y="5852160"/>
                    <a:pt x="3580130" y="5751830"/>
                  </a:cubicBezTo>
                  <a:cubicBezTo>
                    <a:pt x="3525520" y="5935980"/>
                    <a:pt x="3356610" y="6062980"/>
                    <a:pt x="3164840" y="6062980"/>
                  </a:cubicBezTo>
                  <a:close/>
                  <a:moveTo>
                    <a:pt x="2495550" y="5745480"/>
                  </a:moveTo>
                  <a:lnTo>
                    <a:pt x="2499360" y="5756910"/>
                  </a:lnTo>
                  <a:cubicBezTo>
                    <a:pt x="2553970" y="5932170"/>
                    <a:pt x="2715260" y="6050280"/>
                    <a:pt x="2899410" y="6050280"/>
                  </a:cubicBezTo>
                  <a:lnTo>
                    <a:pt x="3166110" y="6050280"/>
                  </a:lnTo>
                  <a:cubicBezTo>
                    <a:pt x="3356610" y="6050280"/>
                    <a:pt x="3522980" y="5922010"/>
                    <a:pt x="3571240" y="5737860"/>
                  </a:cubicBezTo>
                  <a:lnTo>
                    <a:pt x="3575050" y="5725160"/>
                  </a:lnTo>
                  <a:lnTo>
                    <a:pt x="3582670" y="5735320"/>
                  </a:lnTo>
                  <a:cubicBezTo>
                    <a:pt x="3661410" y="5838190"/>
                    <a:pt x="3785870" y="5899150"/>
                    <a:pt x="3915410" y="5899150"/>
                  </a:cubicBezTo>
                  <a:cubicBezTo>
                    <a:pt x="3971290" y="5899150"/>
                    <a:pt x="4024630" y="5887720"/>
                    <a:pt x="4076700" y="5866130"/>
                  </a:cubicBezTo>
                  <a:lnTo>
                    <a:pt x="4321810" y="5763260"/>
                  </a:lnTo>
                  <a:cubicBezTo>
                    <a:pt x="4491990" y="5692140"/>
                    <a:pt x="4594860" y="5520690"/>
                    <a:pt x="4577080" y="5337810"/>
                  </a:cubicBezTo>
                  <a:lnTo>
                    <a:pt x="4575810" y="5326380"/>
                  </a:lnTo>
                  <a:lnTo>
                    <a:pt x="4585970" y="5331460"/>
                  </a:lnTo>
                  <a:cubicBezTo>
                    <a:pt x="4645660" y="5361940"/>
                    <a:pt x="4711700" y="5378450"/>
                    <a:pt x="4779010" y="5378450"/>
                  </a:cubicBezTo>
                  <a:cubicBezTo>
                    <a:pt x="4890770" y="5378450"/>
                    <a:pt x="4996180" y="5335270"/>
                    <a:pt x="5076190" y="5255260"/>
                  </a:cubicBezTo>
                  <a:lnTo>
                    <a:pt x="5264150" y="5066030"/>
                  </a:lnTo>
                  <a:cubicBezTo>
                    <a:pt x="5388610" y="4940300"/>
                    <a:pt x="5421630" y="4748530"/>
                    <a:pt x="5345430" y="4588510"/>
                  </a:cubicBezTo>
                  <a:lnTo>
                    <a:pt x="5340350" y="4578350"/>
                  </a:lnTo>
                  <a:lnTo>
                    <a:pt x="5350510" y="4578350"/>
                  </a:lnTo>
                  <a:cubicBezTo>
                    <a:pt x="5358130" y="4578350"/>
                    <a:pt x="5367020" y="4579620"/>
                    <a:pt x="5374640" y="4579620"/>
                  </a:cubicBezTo>
                  <a:cubicBezTo>
                    <a:pt x="5543550" y="4579620"/>
                    <a:pt x="5695950" y="4479290"/>
                    <a:pt x="5761990" y="4323080"/>
                  </a:cubicBezTo>
                  <a:lnTo>
                    <a:pt x="5864860" y="4077970"/>
                  </a:lnTo>
                  <a:cubicBezTo>
                    <a:pt x="5935980" y="3907790"/>
                    <a:pt x="5890260" y="3713480"/>
                    <a:pt x="5749290" y="3595370"/>
                  </a:cubicBezTo>
                  <a:lnTo>
                    <a:pt x="5740400" y="3587750"/>
                  </a:lnTo>
                  <a:lnTo>
                    <a:pt x="5751830" y="3583940"/>
                  </a:lnTo>
                  <a:cubicBezTo>
                    <a:pt x="5928359" y="3530600"/>
                    <a:pt x="6047739" y="3370580"/>
                    <a:pt x="6049009" y="3186430"/>
                  </a:cubicBezTo>
                  <a:lnTo>
                    <a:pt x="6051550" y="2919730"/>
                  </a:lnTo>
                  <a:cubicBezTo>
                    <a:pt x="6052820" y="2730500"/>
                    <a:pt x="5927090" y="2562860"/>
                    <a:pt x="5744209" y="2512060"/>
                  </a:cubicBezTo>
                  <a:lnTo>
                    <a:pt x="5731509" y="2508250"/>
                  </a:lnTo>
                  <a:lnTo>
                    <a:pt x="5741669" y="2500630"/>
                  </a:lnTo>
                  <a:cubicBezTo>
                    <a:pt x="5892799" y="2386330"/>
                    <a:pt x="5947409" y="2183130"/>
                    <a:pt x="5876289" y="2007870"/>
                  </a:cubicBezTo>
                  <a:lnTo>
                    <a:pt x="5775959" y="1761490"/>
                  </a:lnTo>
                  <a:cubicBezTo>
                    <a:pt x="5711189" y="1602740"/>
                    <a:pt x="5558789" y="1501140"/>
                    <a:pt x="5387339" y="1501140"/>
                  </a:cubicBezTo>
                  <a:cubicBezTo>
                    <a:pt x="5375909" y="1501140"/>
                    <a:pt x="5364480" y="1501140"/>
                    <a:pt x="5353049" y="1502410"/>
                  </a:cubicBezTo>
                  <a:lnTo>
                    <a:pt x="5341619" y="1503680"/>
                  </a:lnTo>
                  <a:lnTo>
                    <a:pt x="5346699" y="1493520"/>
                  </a:lnTo>
                  <a:cubicBezTo>
                    <a:pt x="5433059" y="1330960"/>
                    <a:pt x="5403849" y="1132840"/>
                    <a:pt x="5274309" y="1002030"/>
                  </a:cubicBezTo>
                  <a:lnTo>
                    <a:pt x="5087619" y="812800"/>
                  </a:lnTo>
                  <a:cubicBezTo>
                    <a:pt x="5008879" y="732790"/>
                    <a:pt x="4902199" y="688340"/>
                    <a:pt x="4789169" y="688340"/>
                  </a:cubicBezTo>
                  <a:cubicBezTo>
                    <a:pt x="4710429" y="688340"/>
                    <a:pt x="4634229" y="709930"/>
                    <a:pt x="4566919" y="751840"/>
                  </a:cubicBezTo>
                  <a:lnTo>
                    <a:pt x="4555489" y="759460"/>
                  </a:lnTo>
                  <a:lnTo>
                    <a:pt x="4558029" y="745490"/>
                  </a:lnTo>
                  <a:cubicBezTo>
                    <a:pt x="4591049" y="551180"/>
                    <a:pt x="4486909" y="361950"/>
                    <a:pt x="4304029" y="287020"/>
                  </a:cubicBezTo>
                  <a:lnTo>
                    <a:pt x="4057649" y="185420"/>
                  </a:lnTo>
                  <a:cubicBezTo>
                    <a:pt x="4006849" y="163830"/>
                    <a:pt x="3953509" y="153670"/>
                    <a:pt x="3897629" y="153670"/>
                  </a:cubicBezTo>
                  <a:cubicBezTo>
                    <a:pt x="3773169" y="153670"/>
                    <a:pt x="3655059" y="208280"/>
                    <a:pt x="3575049" y="304800"/>
                  </a:cubicBezTo>
                  <a:lnTo>
                    <a:pt x="3567429" y="313690"/>
                  </a:lnTo>
                  <a:lnTo>
                    <a:pt x="3563619" y="302260"/>
                  </a:lnTo>
                  <a:cubicBezTo>
                    <a:pt x="3509009" y="127000"/>
                    <a:pt x="3347719" y="8890"/>
                    <a:pt x="3163569" y="8890"/>
                  </a:cubicBezTo>
                  <a:lnTo>
                    <a:pt x="2898139" y="8890"/>
                  </a:lnTo>
                  <a:cubicBezTo>
                    <a:pt x="2707639" y="8890"/>
                    <a:pt x="2541269" y="137160"/>
                    <a:pt x="2493009" y="321310"/>
                  </a:cubicBezTo>
                  <a:lnTo>
                    <a:pt x="2489199" y="334010"/>
                  </a:lnTo>
                  <a:lnTo>
                    <a:pt x="2482849" y="326390"/>
                  </a:lnTo>
                  <a:cubicBezTo>
                    <a:pt x="2404109" y="223520"/>
                    <a:pt x="2279649" y="162560"/>
                    <a:pt x="2150109" y="162560"/>
                  </a:cubicBezTo>
                  <a:cubicBezTo>
                    <a:pt x="2094230" y="162560"/>
                    <a:pt x="2040889" y="173990"/>
                    <a:pt x="1988819" y="195580"/>
                  </a:cubicBezTo>
                  <a:lnTo>
                    <a:pt x="1743709" y="298450"/>
                  </a:lnTo>
                  <a:cubicBezTo>
                    <a:pt x="1573530" y="369570"/>
                    <a:pt x="1470659" y="541020"/>
                    <a:pt x="1488439" y="723900"/>
                  </a:cubicBezTo>
                  <a:lnTo>
                    <a:pt x="1489709" y="735330"/>
                  </a:lnTo>
                  <a:lnTo>
                    <a:pt x="1479549" y="730250"/>
                  </a:lnTo>
                  <a:cubicBezTo>
                    <a:pt x="1419859" y="699770"/>
                    <a:pt x="1353819" y="683260"/>
                    <a:pt x="1286509" y="683260"/>
                  </a:cubicBezTo>
                  <a:cubicBezTo>
                    <a:pt x="1174749" y="683260"/>
                    <a:pt x="1068069" y="727710"/>
                    <a:pt x="989329" y="806450"/>
                  </a:cubicBezTo>
                  <a:lnTo>
                    <a:pt x="800100" y="994410"/>
                  </a:lnTo>
                  <a:cubicBezTo>
                    <a:pt x="675640" y="1120140"/>
                    <a:pt x="642620" y="1311910"/>
                    <a:pt x="718820" y="1471930"/>
                  </a:cubicBezTo>
                  <a:lnTo>
                    <a:pt x="723900" y="1482090"/>
                  </a:lnTo>
                  <a:lnTo>
                    <a:pt x="713740" y="1482090"/>
                  </a:lnTo>
                  <a:cubicBezTo>
                    <a:pt x="706120" y="1482090"/>
                    <a:pt x="697230" y="1480820"/>
                    <a:pt x="689610" y="1480820"/>
                  </a:cubicBezTo>
                  <a:cubicBezTo>
                    <a:pt x="520700" y="1480820"/>
                    <a:pt x="368300" y="1581150"/>
                    <a:pt x="302260" y="1737360"/>
                  </a:cubicBezTo>
                  <a:lnTo>
                    <a:pt x="199390" y="1982470"/>
                  </a:lnTo>
                  <a:cubicBezTo>
                    <a:pt x="128270" y="2152650"/>
                    <a:pt x="173990" y="2346960"/>
                    <a:pt x="314960" y="2465070"/>
                  </a:cubicBezTo>
                  <a:lnTo>
                    <a:pt x="323850" y="2472690"/>
                  </a:lnTo>
                  <a:lnTo>
                    <a:pt x="312420" y="2476500"/>
                  </a:lnTo>
                  <a:cubicBezTo>
                    <a:pt x="135890" y="2529840"/>
                    <a:pt x="16510" y="2689860"/>
                    <a:pt x="15240" y="2874010"/>
                  </a:cubicBezTo>
                  <a:lnTo>
                    <a:pt x="12700" y="3140710"/>
                  </a:lnTo>
                  <a:cubicBezTo>
                    <a:pt x="11430" y="3329940"/>
                    <a:pt x="137160" y="3497581"/>
                    <a:pt x="320040" y="3548381"/>
                  </a:cubicBezTo>
                  <a:lnTo>
                    <a:pt x="332740" y="3552190"/>
                  </a:lnTo>
                  <a:lnTo>
                    <a:pt x="322580" y="3559810"/>
                  </a:lnTo>
                  <a:cubicBezTo>
                    <a:pt x="171450" y="3674110"/>
                    <a:pt x="116840" y="3877310"/>
                    <a:pt x="187960" y="4052570"/>
                  </a:cubicBezTo>
                  <a:lnTo>
                    <a:pt x="288290" y="4298950"/>
                  </a:lnTo>
                  <a:cubicBezTo>
                    <a:pt x="353060" y="4457700"/>
                    <a:pt x="505460" y="4559300"/>
                    <a:pt x="676910" y="4559300"/>
                  </a:cubicBezTo>
                  <a:cubicBezTo>
                    <a:pt x="688340" y="4559300"/>
                    <a:pt x="699770" y="4559300"/>
                    <a:pt x="712470" y="4558030"/>
                  </a:cubicBezTo>
                  <a:lnTo>
                    <a:pt x="723900" y="4556760"/>
                  </a:lnTo>
                  <a:lnTo>
                    <a:pt x="718820" y="4566920"/>
                  </a:lnTo>
                  <a:cubicBezTo>
                    <a:pt x="632460" y="4729480"/>
                    <a:pt x="661670" y="4927600"/>
                    <a:pt x="791210" y="5058410"/>
                  </a:cubicBezTo>
                  <a:lnTo>
                    <a:pt x="977900" y="5247640"/>
                  </a:lnTo>
                  <a:cubicBezTo>
                    <a:pt x="1056640" y="5327650"/>
                    <a:pt x="1163320" y="5372100"/>
                    <a:pt x="1276350" y="5372100"/>
                  </a:cubicBezTo>
                  <a:cubicBezTo>
                    <a:pt x="1355090" y="5372100"/>
                    <a:pt x="1431290" y="5350510"/>
                    <a:pt x="1498600" y="5308600"/>
                  </a:cubicBezTo>
                  <a:lnTo>
                    <a:pt x="1510030" y="5300980"/>
                  </a:lnTo>
                  <a:lnTo>
                    <a:pt x="1507490" y="5314950"/>
                  </a:lnTo>
                  <a:cubicBezTo>
                    <a:pt x="1474470" y="5509260"/>
                    <a:pt x="1578610" y="5698490"/>
                    <a:pt x="1761490" y="5773420"/>
                  </a:cubicBezTo>
                  <a:lnTo>
                    <a:pt x="2007870" y="5875020"/>
                  </a:lnTo>
                  <a:cubicBezTo>
                    <a:pt x="2058670" y="5896610"/>
                    <a:pt x="2112010" y="5906770"/>
                    <a:pt x="2167890" y="5906770"/>
                  </a:cubicBezTo>
                  <a:cubicBezTo>
                    <a:pt x="2292350" y="5906770"/>
                    <a:pt x="2410460" y="5852160"/>
                    <a:pt x="2490470" y="5755640"/>
                  </a:cubicBezTo>
                  <a:lnTo>
                    <a:pt x="2495550" y="5745480"/>
                  </a:lnTo>
                  <a:close/>
                  <a:moveTo>
                    <a:pt x="3032760" y="5461000"/>
                  </a:moveTo>
                  <a:cubicBezTo>
                    <a:pt x="1692910" y="5461000"/>
                    <a:pt x="603250" y="4371340"/>
                    <a:pt x="603250" y="3030220"/>
                  </a:cubicBezTo>
                  <a:cubicBezTo>
                    <a:pt x="603250" y="1690370"/>
                    <a:pt x="1692910" y="600710"/>
                    <a:pt x="3032760" y="600710"/>
                  </a:cubicBezTo>
                  <a:cubicBezTo>
                    <a:pt x="4372610" y="600710"/>
                    <a:pt x="5462270" y="1690370"/>
                    <a:pt x="5462270" y="3030220"/>
                  </a:cubicBezTo>
                  <a:cubicBezTo>
                    <a:pt x="5462270" y="4371340"/>
                    <a:pt x="4371340" y="5461000"/>
                    <a:pt x="3032760" y="5461000"/>
                  </a:cubicBezTo>
                  <a:close/>
                  <a:moveTo>
                    <a:pt x="3032760" y="638810"/>
                  </a:moveTo>
                  <a:cubicBezTo>
                    <a:pt x="1714500" y="638810"/>
                    <a:pt x="641350" y="1711960"/>
                    <a:pt x="641350" y="3030220"/>
                  </a:cubicBezTo>
                  <a:cubicBezTo>
                    <a:pt x="641350" y="4348480"/>
                    <a:pt x="1714500" y="5421630"/>
                    <a:pt x="3032760" y="5421630"/>
                  </a:cubicBezTo>
                  <a:cubicBezTo>
                    <a:pt x="4351020" y="5421630"/>
                    <a:pt x="5424170" y="4348480"/>
                    <a:pt x="5424170" y="3030220"/>
                  </a:cubicBezTo>
                  <a:cubicBezTo>
                    <a:pt x="5424170" y="1711960"/>
                    <a:pt x="4351020" y="638810"/>
                    <a:pt x="3032760" y="638810"/>
                  </a:cubicBezTo>
                  <a:close/>
                  <a:moveTo>
                    <a:pt x="3032760" y="5336540"/>
                  </a:moveTo>
                  <a:cubicBezTo>
                    <a:pt x="1761490" y="5336540"/>
                    <a:pt x="727710" y="4302760"/>
                    <a:pt x="727710" y="3031490"/>
                  </a:cubicBezTo>
                  <a:cubicBezTo>
                    <a:pt x="727710" y="1760220"/>
                    <a:pt x="1761490" y="725170"/>
                    <a:pt x="3032760" y="725170"/>
                  </a:cubicBezTo>
                  <a:cubicBezTo>
                    <a:pt x="4304030" y="725170"/>
                    <a:pt x="5337810" y="1758950"/>
                    <a:pt x="5337810" y="3030220"/>
                  </a:cubicBezTo>
                  <a:cubicBezTo>
                    <a:pt x="5337810" y="4301490"/>
                    <a:pt x="4302760" y="5336540"/>
                    <a:pt x="3032760" y="5336540"/>
                  </a:cubicBezTo>
                  <a:close/>
                  <a:moveTo>
                    <a:pt x="3032760" y="737870"/>
                  </a:moveTo>
                  <a:cubicBezTo>
                    <a:pt x="1769110" y="737870"/>
                    <a:pt x="740410" y="1766570"/>
                    <a:pt x="740410" y="3030220"/>
                  </a:cubicBezTo>
                  <a:cubicBezTo>
                    <a:pt x="740410" y="4295140"/>
                    <a:pt x="1769110" y="5322570"/>
                    <a:pt x="3032760" y="5322570"/>
                  </a:cubicBezTo>
                  <a:cubicBezTo>
                    <a:pt x="4296410" y="5322570"/>
                    <a:pt x="5325110" y="4293870"/>
                    <a:pt x="5325110" y="3030220"/>
                  </a:cubicBezTo>
                  <a:cubicBezTo>
                    <a:pt x="5325110" y="1766570"/>
                    <a:pt x="4296410" y="737870"/>
                    <a:pt x="3032760" y="737870"/>
                  </a:cubicBezTo>
                  <a:close/>
                </a:path>
              </a:pathLst>
            </a:custGeom>
            <a:solidFill>
              <a:srgbClr val="FFFFFF"/>
            </a:solidFill>
          </p:spPr>
        </p:sp>
        <p:sp>
          <p:nvSpPr>
            <p:cNvPr id="16" name="Freeform 16"/>
            <p:cNvSpPr/>
            <p:nvPr/>
          </p:nvSpPr>
          <p:spPr>
            <a:xfrm>
              <a:off x="971550" y="969010"/>
              <a:ext cx="4411980" cy="4411980"/>
            </a:xfrm>
            <a:custGeom>
              <a:avLst/>
              <a:gdLst/>
              <a:ahLst/>
              <a:cxnLst/>
              <a:rect l="l" t="t" r="r" b="b"/>
              <a:pathLst>
                <a:path w="4411980" h="4411980">
                  <a:moveTo>
                    <a:pt x="4411980" y="2205990"/>
                  </a:moveTo>
                  <a:cubicBezTo>
                    <a:pt x="4411980" y="3423920"/>
                    <a:pt x="3425190" y="4411980"/>
                    <a:pt x="2205990" y="4411980"/>
                  </a:cubicBezTo>
                  <a:cubicBezTo>
                    <a:pt x="988060" y="4411980"/>
                    <a:pt x="0" y="3423920"/>
                    <a:pt x="0" y="2205990"/>
                  </a:cubicBezTo>
                  <a:cubicBezTo>
                    <a:pt x="0" y="988060"/>
                    <a:pt x="989330" y="0"/>
                    <a:pt x="2207260" y="0"/>
                  </a:cubicBezTo>
                  <a:cubicBezTo>
                    <a:pt x="3425190" y="0"/>
                    <a:pt x="4411980" y="988060"/>
                    <a:pt x="4411980" y="2205990"/>
                  </a:cubicBezTo>
                  <a:close/>
                </a:path>
              </a:pathLst>
            </a:custGeom>
            <a:blipFill>
              <a:blip r:embed="rId7"/>
              <a:stretch>
                <a:fillRect l="-24906" r="-24906"/>
              </a:stretch>
            </a:blipFill>
          </p:spPr>
        </p:sp>
      </p:grpSp>
      <p:sp>
        <p:nvSpPr>
          <p:cNvPr id="17" name="TextBox 17"/>
          <p:cNvSpPr txBox="1"/>
          <p:nvPr/>
        </p:nvSpPr>
        <p:spPr>
          <a:xfrm>
            <a:off x="5537812" y="1457812"/>
            <a:ext cx="9927524"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Bài tập 3, trang 64</a:t>
            </a:r>
            <a:endParaRPr lang="en-GB" sz="6000">
              <a:latin typeface="Times New Roman" panose="02020603050405020304" pitchFamily="18" charset="0"/>
              <a:cs typeface="Times New Roman" panose="02020603050405020304" pitchFamily="18" charset="0"/>
            </a:endParaRPr>
          </a:p>
        </p:txBody>
      </p:sp>
      <p:sp>
        <p:nvSpPr>
          <p:cNvPr id="19" name="Freeform 1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20" name="Freeform 20"/>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21"/>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graphicFrame>
        <p:nvGraphicFramePr>
          <p:cNvPr id="22" name="Table 21"/>
          <p:cNvGraphicFramePr>
            <a:graphicFrameLocks noGrp="1"/>
          </p:cNvGraphicFramePr>
          <p:nvPr>
            <p:extLst>
              <p:ext uri="{D42A27DB-BD31-4B8C-83A1-F6EECF244321}">
                <p14:modId xmlns:p14="http://schemas.microsoft.com/office/powerpoint/2010/main" val="3922279952"/>
              </p:ext>
            </p:extLst>
          </p:nvPr>
        </p:nvGraphicFramePr>
        <p:xfrm>
          <a:off x="6169620" y="3127105"/>
          <a:ext cx="10416491" cy="5486400"/>
        </p:xfrm>
        <a:graphic>
          <a:graphicData uri="http://schemas.openxmlformats.org/drawingml/2006/table">
            <a:tbl>
              <a:tblPr firstRow="1" firstCol="1" bandRow="1"/>
              <a:tblGrid>
                <a:gridCol w="1708560">
                  <a:extLst>
                    <a:ext uri="{9D8B030D-6E8A-4147-A177-3AD203B41FA5}">
                      <a16:colId xmlns:a16="http://schemas.microsoft.com/office/drawing/2014/main" val="20000"/>
                    </a:ext>
                  </a:extLst>
                </a:gridCol>
                <a:gridCol w="4586250">
                  <a:extLst>
                    <a:ext uri="{9D8B030D-6E8A-4147-A177-3AD203B41FA5}">
                      <a16:colId xmlns:a16="http://schemas.microsoft.com/office/drawing/2014/main" val="20001"/>
                    </a:ext>
                  </a:extLst>
                </a:gridCol>
                <a:gridCol w="4121681">
                  <a:extLst>
                    <a:ext uri="{9D8B030D-6E8A-4147-A177-3AD203B41FA5}">
                      <a16:colId xmlns:a16="http://schemas.microsoft.com/office/drawing/2014/main" val="20002"/>
                    </a:ext>
                  </a:extLst>
                </a:gridCol>
              </a:tblGrid>
              <a:tr h="1520545">
                <a:tc gridSpan="3">
                  <a:txBody>
                    <a:bodyPr/>
                    <a:lstStyle/>
                    <a:p>
                      <a:pPr algn="ctr">
                        <a:lnSpc>
                          <a:spcPct val="100000"/>
                        </a:lnSpc>
                        <a:spcAft>
                          <a:spcPts val="0"/>
                        </a:spcAft>
                        <a:tabLst>
                          <a:tab pos="1386840" algn="l"/>
                        </a:tabLs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3, trang 64</a:t>
                      </a:r>
                      <a:r>
                        <a:rPr lang="vi-VN"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a:t>
                      </a:r>
                      <a:r>
                        <a:rPr lang="en-US" sz="40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Phần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Câu đặc biệt là</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Ý nghĩa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042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9"/>
                </a:ext>
              </a:extLst>
            </a:blip>
            <a:stretch>
              <a:fillRect/>
            </a:stretch>
          </a:blipFill>
          <a:ln cap="sq">
            <a:noFill/>
            <a:prstDash val="solid"/>
            <a:miter/>
          </a:ln>
        </p:spPr>
      </p:sp>
      <p:graphicFrame>
        <p:nvGraphicFramePr>
          <p:cNvPr id="19" name="Table 18"/>
          <p:cNvGraphicFramePr>
            <a:graphicFrameLocks noGrp="1"/>
          </p:cNvGraphicFramePr>
          <p:nvPr>
            <p:extLst>
              <p:ext uri="{D42A27DB-BD31-4B8C-83A1-F6EECF244321}">
                <p14:modId xmlns:p14="http://schemas.microsoft.com/office/powerpoint/2010/main" val="1117676838"/>
              </p:ext>
            </p:extLst>
          </p:nvPr>
        </p:nvGraphicFramePr>
        <p:xfrm>
          <a:off x="1542015" y="1771951"/>
          <a:ext cx="15134017" cy="6169152"/>
        </p:xfrm>
        <a:graphic>
          <a:graphicData uri="http://schemas.openxmlformats.org/drawingml/2006/table">
            <a:tbl>
              <a:tblPr firstRow="1" firstCol="1" bandRow="1"/>
              <a:tblGrid>
                <a:gridCol w="1415749">
                  <a:extLst>
                    <a:ext uri="{9D8B030D-6E8A-4147-A177-3AD203B41FA5}">
                      <a16:colId xmlns:a16="http://schemas.microsoft.com/office/drawing/2014/main" val="20000"/>
                    </a:ext>
                  </a:extLst>
                </a:gridCol>
                <a:gridCol w="4757781">
                  <a:extLst>
                    <a:ext uri="{9D8B030D-6E8A-4147-A177-3AD203B41FA5}">
                      <a16:colId xmlns:a16="http://schemas.microsoft.com/office/drawing/2014/main" val="20001"/>
                    </a:ext>
                  </a:extLst>
                </a:gridCol>
                <a:gridCol w="8960487">
                  <a:extLst>
                    <a:ext uri="{9D8B030D-6E8A-4147-A177-3AD203B41FA5}">
                      <a16:colId xmlns:a16="http://schemas.microsoft.com/office/drawing/2014/main" val="20002"/>
                    </a:ext>
                  </a:extLst>
                </a:gridCol>
              </a:tblGrid>
              <a:tr h="390298">
                <a:tc>
                  <a:txBody>
                    <a:bodyPr/>
                    <a:lstStyle/>
                    <a:p>
                      <a:pPr algn="ctr">
                        <a:lnSpc>
                          <a:spcPct val="115000"/>
                        </a:lnSpc>
                        <a:spcAft>
                          <a:spcPts val="0"/>
                        </a:spcAft>
                        <a:tabLst>
                          <a:tab pos="1386840" algn="l"/>
                        </a:tabLst>
                      </a:pPr>
                      <a:r>
                        <a:rPr lang="vi-VN" sz="4400" b="1">
                          <a:effectLst/>
                          <a:latin typeface="Times New Roman" panose="02020603050405020304" pitchFamily="18" charset="0"/>
                          <a:ea typeface="Times New Roman" panose="02020603050405020304" pitchFamily="18" charset="0"/>
                          <a:cs typeface="Times New Roman" panose="02020603050405020304" pitchFamily="18" charset="0"/>
                        </a:rPr>
                        <a:t>Phần </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400" b="1">
                          <a:effectLst/>
                          <a:latin typeface="Times New Roman" panose="02020603050405020304" pitchFamily="18" charset="0"/>
                          <a:ea typeface="Times New Roman" panose="02020603050405020304" pitchFamily="18" charset="0"/>
                          <a:cs typeface="Times New Roman" panose="02020603050405020304" pitchFamily="18" charset="0"/>
                        </a:rPr>
                        <a:t>Câu đặc biệt là</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Ý nghĩa </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Chao ôi!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than thở khi có xúc động trước một sự việc</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Khốn nạn!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kêu than, biểu lộ sự khốn khổ.</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gọi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 chiến.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xác nhận bối cảnh</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đêm mùa xuân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xác nhận thời gian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a:t>
            </a:r>
            <a:r>
              <a:rPr lang="vi-VN" sz="8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4 </a:t>
            </a: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VẬN DỤNG</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23958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TextBox 13"/>
          <p:cNvSpPr txBox="1"/>
          <p:nvPr/>
        </p:nvSpPr>
        <p:spPr>
          <a:xfrm>
            <a:off x="4074017" y="2114183"/>
            <a:ext cx="9927524" cy="1144544"/>
          </a:xfrm>
          <a:prstGeom prst="rect">
            <a:avLst/>
          </a:prstGeom>
        </p:spPr>
        <p:txBody>
          <a:bodyPr lIns="0" tIns="0" rIns="0" bIns="0" rtlCol="0" anchor="t">
            <a:spAutoFit/>
          </a:bodyPr>
          <a:lstStyle/>
          <a:p>
            <a:pPr algn="ctr">
              <a:lnSpc>
                <a:spcPts val="8850"/>
              </a:lnSpc>
            </a:pPr>
            <a:r>
              <a:rPr lang="en-US"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4. trang 64</a:t>
            </a:r>
            <a:endParaRPr lang="en-US"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Wedges"/>
              <a:cs typeface="Times New Roman" panose="02020603050405020304" pitchFamily="18" charset="0"/>
              <a:sym typeface="Wedges"/>
            </a:endParaRPr>
          </a:p>
        </p:txBody>
      </p:sp>
      <p:sp>
        <p:nvSpPr>
          <p:cNvPr id="14" name="TextBox 14"/>
          <p:cNvSpPr txBox="1"/>
          <p:nvPr/>
        </p:nvSpPr>
        <p:spPr>
          <a:xfrm>
            <a:off x="3214103" y="4118778"/>
            <a:ext cx="13029917" cy="3693319"/>
          </a:xfrm>
          <a:prstGeom prst="rect">
            <a:avLst/>
          </a:prstGeom>
        </p:spPr>
        <p:txBody>
          <a:bodyPr lIns="0" tIns="0" rIns="0" bIns="0" rtlCol="0" anchor="t">
            <a:spAutoFit/>
          </a:bodyPr>
          <a:lstStyle/>
          <a:p>
            <a:pPr algn="just"/>
            <a:r>
              <a:rPr lang="en-US" sz="6000">
                <a:latin typeface="Times New Roman" panose="02020603050405020304" pitchFamily="18" charset="0"/>
                <a:cs typeface="Times New Roman" panose="02020603050405020304" pitchFamily="18" charset="0"/>
              </a:rPr>
              <a:t>Viết một đoạn văn (khoảng 8 – 10 dòng) </a:t>
            </a:r>
            <a:r>
              <a:rPr lang="vi-VN" sz="6000">
                <a:latin typeface="Times New Roman" panose="02020603050405020304" pitchFamily="18" charset="0"/>
                <a:cs typeface="Times New Roman" panose="02020603050405020304" pitchFamily="18" charset="0"/>
              </a:rPr>
              <a:t>nêu cảm xúc của em khi đến tham quan một di tích lịch sử, trong đó có sử dụng một câu đặc biệt (hoặc một câu rút gọn).</a:t>
            </a:r>
            <a:endParaRPr lang="en-GB" sz="6000">
              <a:latin typeface="Times New Roman" panose="02020603050405020304" pitchFamily="18" charset="0"/>
              <a:cs typeface="Times New Roman" panose="02020603050405020304" pitchFamily="18" charset="0"/>
            </a:endParaRPr>
          </a:p>
        </p:txBody>
      </p:sp>
      <p:sp>
        <p:nvSpPr>
          <p:cNvPr id="20" name="Freeform 20"/>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21" name="Freeform 21"/>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22" name="Freeform 22"/>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10"/>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2049000" y="2080432"/>
            <a:ext cx="3952282" cy="6002438"/>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2485716" y="2613923"/>
            <a:ext cx="3076884" cy="4924425"/>
          </a:xfrm>
          <a:prstGeom prst="rect">
            <a:avLst/>
          </a:prstGeom>
        </p:spPr>
        <p:txBody>
          <a:bodyPr wrap="square" lIns="0" tIns="0" rIns="0" bIns="0" rtlCol="0" anchor="t">
            <a:spAutoFit/>
          </a:bodyPr>
          <a:lstStyle/>
          <a:p>
            <a:pPr algn="ctr"/>
            <a:r>
              <a:rPr lang="en-US" sz="4000" b="1" i="1">
                <a:latin typeface="Times New Roman" panose="02020603050405020304" pitchFamily="18" charset="0"/>
                <a:cs typeface="Times New Roman" panose="02020603050405020304" pitchFamily="18" charset="0"/>
              </a:rPr>
              <a:t>Hình </a:t>
            </a:r>
            <a:r>
              <a:rPr lang="en-US" sz="4000" b="1" i="1" smtClean="0">
                <a:latin typeface="Times New Roman" panose="02020603050405020304" pitchFamily="18" charset="0"/>
                <a:cs typeface="Times New Roman" panose="02020603050405020304" pitchFamily="18" charset="0"/>
              </a:rPr>
              <a:t>thức</a:t>
            </a:r>
            <a:endParaRPr lang="vi-VN" sz="4000" b="1" i="1" smtClean="0">
              <a:latin typeface="Times New Roman" panose="02020603050405020304" pitchFamily="18" charset="0"/>
              <a:cs typeface="Times New Roman" panose="02020603050405020304" pitchFamily="18" charset="0"/>
            </a:endParaRPr>
          </a:p>
          <a:p>
            <a:pPr algn="just"/>
            <a:r>
              <a:rPr lang="en-US" sz="4000" smtClean="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L</a:t>
            </a:r>
            <a:r>
              <a:rPr lang="en-US" sz="4000" smtClean="0">
                <a:latin typeface="Times New Roman" panose="02020603050405020304" pitchFamily="18" charset="0"/>
                <a:cs typeface="Times New Roman" panose="02020603050405020304" pitchFamily="18" charset="0"/>
              </a:rPr>
              <a:t>à </a:t>
            </a:r>
            <a:r>
              <a:rPr lang="en-US" sz="4000">
                <a:latin typeface="Times New Roman" panose="02020603050405020304" pitchFamily="18" charset="0"/>
                <a:cs typeface="Times New Roman" panose="02020603050405020304" pitchFamily="18" charset="0"/>
              </a:rPr>
              <a:t>một đoạn văn, có độ dài từ 8- 10 dòng; có sử dụng một câu đặc biệt (hoặc một câu rút gọn).</a:t>
            </a:r>
            <a:endParaRPr lang="en-GB" sz="4000">
              <a:latin typeface="Times New Roman" panose="02020603050405020304" pitchFamily="18" charset="0"/>
              <a:cs typeface="Times New Roman" panose="02020603050405020304" pitchFamily="18" charset="0"/>
            </a:endParaRPr>
          </a:p>
        </p:txBody>
      </p:sp>
      <p:sp>
        <p:nvSpPr>
          <p:cNvPr id="16" name="Freeform 16"/>
          <p:cNvSpPr/>
          <p:nvPr/>
        </p:nvSpPr>
        <p:spPr>
          <a:xfrm>
            <a:off x="6299134" y="1771951"/>
            <a:ext cx="9939868" cy="6648149"/>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17"/>
          <p:cNvSpPr txBox="1"/>
          <p:nvPr/>
        </p:nvSpPr>
        <p:spPr>
          <a:xfrm>
            <a:off x="6737816" y="2275752"/>
            <a:ext cx="9054684" cy="5539978"/>
          </a:xfrm>
          <a:prstGeom prst="rect">
            <a:avLst/>
          </a:prstGeom>
        </p:spPr>
        <p:txBody>
          <a:bodyPr wrap="square" lIns="0" tIns="0" rIns="0" bIns="0" rtlCol="0" anchor="t">
            <a:spAutoFit/>
          </a:bodyPr>
          <a:lstStyle/>
          <a:p>
            <a:pPr algn="ctr"/>
            <a:r>
              <a:rPr lang="vi-VN" sz="4000" b="1" i="1">
                <a:latin typeface="Times New Roman" panose="02020603050405020304" pitchFamily="18" charset="0"/>
                <a:cs typeface="Times New Roman" panose="02020603050405020304" pitchFamily="18" charset="0"/>
              </a:rPr>
              <a:t>Nội </a:t>
            </a:r>
            <a:r>
              <a:rPr lang="vi-VN" sz="4000" b="1" i="1" smtClean="0">
                <a:latin typeface="Times New Roman" panose="02020603050405020304" pitchFamily="18" charset="0"/>
                <a:cs typeface="Times New Roman" panose="02020603050405020304" pitchFamily="18" charset="0"/>
              </a:rPr>
              <a:t>dung</a:t>
            </a:r>
          </a:p>
          <a:p>
            <a:pPr algn="just"/>
            <a:r>
              <a:rPr lang="vi-VN" sz="4000">
                <a:latin typeface="Times New Roman" panose="02020603050405020304" pitchFamily="18" charset="0"/>
                <a:cs typeface="Times New Roman" panose="02020603050405020304" pitchFamily="18" charset="0"/>
              </a:rPr>
              <a:t>N</a:t>
            </a:r>
            <a:r>
              <a:rPr lang="vi-VN" sz="4000" smtClean="0">
                <a:latin typeface="Times New Roman" panose="02020603050405020304" pitchFamily="18" charset="0"/>
                <a:cs typeface="Times New Roman" panose="02020603050405020304" pitchFamily="18" charset="0"/>
              </a:rPr>
              <a:t>êu </a:t>
            </a:r>
            <a:r>
              <a:rPr lang="vi-VN" sz="4000">
                <a:latin typeface="Times New Roman" panose="02020603050405020304" pitchFamily="18" charset="0"/>
                <a:cs typeface="Times New Roman" panose="02020603050405020304" pitchFamily="18" charset="0"/>
              </a:rPr>
              <a:t>cảm xúc của em khi đến tham quan một di tích lịch sử.</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Đó là di tích lịch sử nào?</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Di tích đó nằm ở đâu? Nét nổi bật về cảnh quan, giá trị lịch sử, văn hóa, cách bảo tồn di tích lịch sử đó? </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Em có cảm xúc như thế nào khi đến thăm di tích (tự hào, khâm phục, biết ơn, </a:t>
            </a:r>
            <a:r>
              <a:rPr lang="vi-VN" sz="4000" smtClean="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18" name="Freeform 18"/>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9" name="Freeform 19"/>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0" name="Freeform 20"/>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xmlns="" r:embed="rId10"/>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1" name="Freeform 21"/>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22" name="Freeform 22"/>
          <p:cNvSpPr/>
          <p:nvPr/>
        </p:nvSpPr>
        <p:spPr>
          <a:xfrm>
            <a:off x="-2469220" y="8343900"/>
            <a:ext cx="4074017" cy="2267880"/>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23" name="Freeform 23"/>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10"/>
                </a:ext>
              </a:extLst>
            </a:blip>
            <a:stretch>
              <a:fillRect/>
            </a:stretch>
          </a:blipFill>
          <a:ln cap="sq">
            <a:noFill/>
            <a:prstDash val="solid"/>
            <a:miter/>
          </a:ln>
        </p:spPr>
      </p:sp>
      <p:sp>
        <p:nvSpPr>
          <p:cNvPr id="24" name="Rectangle 23"/>
          <p:cNvSpPr/>
          <p:nvPr/>
        </p:nvSpPr>
        <p:spPr>
          <a:xfrm>
            <a:off x="1604796" y="1485642"/>
            <a:ext cx="15083003" cy="7109639"/>
          </a:xfrm>
          <a:prstGeom prst="rect">
            <a:avLst/>
          </a:prstGeom>
        </p:spPr>
        <p:txBody>
          <a:bodyPr wrap="square">
            <a:spAutoFit/>
          </a:bodyPr>
          <a:lstStyle/>
          <a:p>
            <a:pPr algn="ctr">
              <a:spcAft>
                <a:spcPts val="0"/>
              </a:spcAft>
              <a:tabLst>
                <a:tab pos="1386840" algn="l"/>
              </a:tabLst>
            </a:pPr>
            <a:r>
              <a:rPr lang="vi-VN" sz="3800" b="1">
                <a:solidFill>
                  <a:srgbClr val="FF0000"/>
                </a:solidFill>
                <a:latin typeface="Times New Roman" panose="02020603050405020304" pitchFamily="18" charset="0"/>
                <a:ea typeface="MS Mincho"/>
              </a:rPr>
              <a:t>PHIẾU CHỈNH SỬA PHẦN VIẾT</a:t>
            </a:r>
            <a:endParaRPr lang="en-GB" sz="3800">
              <a:latin typeface="Times New Roman" panose="02020603050405020304" pitchFamily="18" charset="0"/>
              <a:ea typeface="Times New Roman" panose="02020603050405020304" pitchFamily="18" charset="0"/>
            </a:endParaRPr>
          </a:p>
          <a:p>
            <a:pPr>
              <a:spcAft>
                <a:spcPts val="0"/>
              </a:spcAft>
              <a:tabLst>
                <a:tab pos="1386840" algn="l"/>
              </a:tabLst>
            </a:pPr>
            <a:r>
              <a:rPr lang="vi-VN" sz="3800" b="1">
                <a:solidFill>
                  <a:srgbClr val="003366"/>
                </a:solidFill>
                <a:latin typeface="Times New Roman" panose="02020603050405020304" pitchFamily="18" charset="0"/>
                <a:ea typeface="MS Mincho"/>
              </a:rPr>
              <a:t>Nhiệm vụ:</a:t>
            </a:r>
            <a:r>
              <a:rPr lang="vi-VN" sz="3800" b="1">
                <a:solidFill>
                  <a:srgbClr val="0070C0"/>
                </a:solidFill>
                <a:latin typeface="Times New Roman" panose="02020603050405020304" pitchFamily="18" charset="0"/>
                <a:ea typeface="MS Mincho"/>
              </a:rPr>
              <a:t> </a:t>
            </a:r>
            <a:r>
              <a:rPr lang="vi-VN" sz="3800" b="1">
                <a:latin typeface="Times New Roman" panose="02020603050405020304" pitchFamily="18" charset="0"/>
                <a:ea typeface="MS Mincho"/>
              </a:rPr>
              <a:t>Hãy đọc bài viết của mình và hoàn chỉnh bài viết bằng cách trả lời các câu hỏi sau:</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solidFill>
                  <a:srgbClr val="0D0D0D"/>
                </a:solidFill>
                <a:latin typeface="Times New Roman" panose="02020603050405020304" pitchFamily="18" charset="0"/>
                <a:ea typeface="MS Mincho"/>
              </a:rPr>
              <a:t>1. Bài viết  đảm bảo hình thức đoạn văn chưa?</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solidFill>
                  <a:srgbClr val="0D0D0D"/>
                </a:solidFill>
                <a:latin typeface="Times New Roman" panose="02020603050405020304" pitchFamily="18" charset="0"/>
                <a:ea typeface="MS Mincho"/>
              </a:rPr>
              <a:t>... </a:t>
            </a:r>
            <a:endParaRPr lang="vi-VN" sz="3800" smtClean="0">
              <a:solidFill>
                <a:srgbClr val="0D0D0D"/>
              </a:solidFill>
              <a:latin typeface="Times New Roman" panose="02020603050405020304" pitchFamily="18" charset="0"/>
              <a:ea typeface="MS Mincho"/>
            </a:endParaRPr>
          </a:p>
          <a:p>
            <a:pPr algn="just">
              <a:spcAft>
                <a:spcPts val="0"/>
              </a:spcAft>
              <a:tabLst>
                <a:tab pos="1386840" algn="l"/>
              </a:tabLst>
            </a:pPr>
            <a:r>
              <a:rPr lang="vi-VN" sz="3800" smtClean="0">
                <a:solidFill>
                  <a:srgbClr val="0D0D0D"/>
                </a:solidFill>
                <a:latin typeface="Times New Roman" panose="02020603050405020304" pitchFamily="18" charset="0"/>
                <a:ea typeface="MS Mincho"/>
              </a:rPr>
              <a:t>2</a:t>
            </a:r>
            <a:r>
              <a:rPr lang="vi-VN" sz="3800">
                <a:solidFill>
                  <a:srgbClr val="0D0D0D"/>
                </a:solidFill>
                <a:latin typeface="Times New Roman" panose="02020603050405020304" pitchFamily="18" charset="0"/>
                <a:ea typeface="MS Mincho"/>
              </a:rPr>
              <a:t>. Nội dung đã đảm bảo các ý chưa? Nếu chưa cần bổ sung những ý nào?</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smtClean="0">
                <a:solidFill>
                  <a:srgbClr val="0D0D0D"/>
                </a:solidFill>
                <a:latin typeface="Times New Roman" panose="02020603050405020304" pitchFamily="18" charset="0"/>
                <a:ea typeface="MS Mincho"/>
              </a:rPr>
              <a:t>...........................................................................................................................</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latin typeface="Times New Roman" panose="02020603050405020304" pitchFamily="18" charset="0"/>
                <a:ea typeface="MS Mincho"/>
              </a:rPr>
              <a:t>3. Bài viết có sai chính tả không? Nếu có em sửa chữa như thế nào?</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smtClean="0">
                <a:solidFill>
                  <a:srgbClr val="0D0D0D"/>
                </a:solidFill>
                <a:latin typeface="Times New Roman" panose="02020603050405020304" pitchFamily="18" charset="0"/>
                <a:ea typeface="MS Mincho"/>
              </a:rPr>
              <a:t>..........................................................................................................................</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latin typeface="Times New Roman" panose="02020603050405020304" pitchFamily="18" charset="0"/>
                <a:ea typeface="MS Mincho"/>
              </a:rPr>
              <a:t>4. Đoạn văn viết đã</a:t>
            </a:r>
            <a:r>
              <a:rPr lang="vi-VN" sz="3800">
                <a:latin typeface="Times New Roman" panose="02020603050405020304" pitchFamily="18" charset="0"/>
                <a:ea typeface="Times New Roman" panose="02020603050405020304" pitchFamily="18" charset="0"/>
              </a:rPr>
              <a:t> </a:t>
            </a:r>
            <a:r>
              <a:rPr lang="vi-VN" sz="3800">
                <a:latin typeface="Times New Roman" panose="02020603050405020304" pitchFamily="18" charset="0"/>
                <a:ea typeface="MS Mincho"/>
              </a:rPr>
              <a:t>nêu cảm xúc của em khi đến tham quan một di tích lịch sử </a:t>
            </a:r>
            <a:r>
              <a:rPr lang="vi-VN" sz="3800" smtClean="0">
                <a:latin typeface="Times New Roman" panose="02020603050405020304" pitchFamily="18" charset="0"/>
                <a:ea typeface="MS Mincho"/>
              </a:rPr>
              <a:t>chưa? Nếu </a:t>
            </a:r>
            <a:r>
              <a:rPr lang="vi-VN" sz="3800">
                <a:latin typeface="Times New Roman" panose="02020603050405020304" pitchFamily="18" charset="0"/>
                <a:ea typeface="MS Mincho"/>
              </a:rPr>
              <a:t>chưa, hãy khắc phục.</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latin typeface="Times New Roman" panose="02020603050405020304" pitchFamily="18" charset="0"/>
                <a:ea typeface="MS Mincho"/>
              </a:rPr>
              <a:t>5. Đoạn văn đã có câu chủ đề chưa? (chỉ ra). Nếu chưa, hãy khắc phục.</a:t>
            </a:r>
            <a:endParaRPr lang="en-GB" sz="3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484949" y="8697389"/>
            <a:ext cx="3027297" cy="1914391"/>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20" name="TextBox 20"/>
          <p:cNvSpPr txBox="1"/>
          <p:nvPr/>
        </p:nvSpPr>
        <p:spPr>
          <a:xfrm>
            <a:off x="1512076" y="1279771"/>
            <a:ext cx="15263848" cy="7755969"/>
          </a:xfrm>
          <a:prstGeom prst="rect">
            <a:avLst/>
          </a:prstGeom>
        </p:spPr>
        <p:txBody>
          <a:bodyPr wrap="square" lIns="0" tIns="0" rIns="0" bIns="0" rtlCol="0" anchor="t">
            <a:spAutoFit/>
          </a:bodyPr>
          <a:lstStyle/>
          <a:p>
            <a:pPr algn="ctr"/>
            <a:r>
              <a:rPr lang="vi-VN" sz="3600" b="1">
                <a:latin typeface="Times New Roman" panose="02020603050405020304" pitchFamily="18" charset="0"/>
                <a:cs typeface="Times New Roman" panose="02020603050405020304" pitchFamily="18" charset="0"/>
              </a:rPr>
              <a:t>Đoạn văn tham </a:t>
            </a:r>
            <a:r>
              <a:rPr lang="vi-VN" sz="3600" b="1" smtClean="0">
                <a:latin typeface="Times New Roman" panose="02020603050405020304" pitchFamily="18" charset="0"/>
                <a:cs typeface="Times New Roman" panose="02020603050405020304" pitchFamily="18" charset="0"/>
              </a:rPr>
              <a:t>khảo</a:t>
            </a:r>
            <a:endParaRPr lang="en-GB" sz="3600">
              <a:latin typeface="Times New Roman" panose="02020603050405020304" pitchFamily="18" charset="0"/>
              <a:cs typeface="Times New Roman" panose="02020603050405020304" pitchFamily="18" charset="0"/>
            </a:endParaRPr>
          </a:p>
          <a:p>
            <a:pPr algn="just"/>
            <a:r>
              <a:rPr lang="vi-VN" sz="3600" b="1">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Em tự hào vì em sinh ra và lớn lên ở Nam Định, nơi có di tích lịch sử tháp Phổ Minh. Đây là một công trình kiến trúc mang trong mình giá trị văn hóa lớn của dân tộc ta, di tích được tọa lạc ở khu di tích đền Trần, thôn Tức Mạc, phường Lộc Hạ, thành phố Nam Định. Tòa tháp cao một trong những di tích lịch sử lâu đời, mang giá trị vượt thời gian. Tháp Phổ Minh là công trình kiến trúc lâu đời còn giữ được tương đối toàn vẹn. Dựng khoảng từ năm 1305 đến 1308. Tháp cao 19,51 m gồm 14 tầng. Nền tháp và tầng thứ nhất xây bằng đá, những tầng còn lại phía trên xây bằng gạch. Tháp Phổ minh được người Pháp đánh giá là công trình “cổ tích Đông Dương” bởi nơi vẻ đẹp nguy nga, lộng lẫy của nó. Đến thăm di tích lịch sử Tháp Phổ Minh, em vô cùng khâm phục, tự hào về triều đại nhà Trần với những chiến công hiển hách, đại phá quân Nguyên. Di tích Tháp Phổ Minh đã ẩn chứa những giá trị vô cùng thiêng liêng về một thời kì lịch sử vẻ vang của dân tộc.</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Chú thích: Câu rút gọn: </a:t>
            </a:r>
            <a:r>
              <a:rPr lang="vi-VN" sz="3600" i="1">
                <a:latin typeface="Times New Roman" panose="02020603050405020304" pitchFamily="18" charset="0"/>
                <a:cs typeface="Times New Roman" panose="02020603050405020304" pitchFamily="18" charset="0"/>
              </a:rPr>
              <a:t>Dựng khoảng từ năm 1305 đến 1308.</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22" name="TextBox 22"/>
          <p:cNvSpPr txBox="1"/>
          <p:nvPr/>
        </p:nvSpPr>
        <p:spPr>
          <a:xfrm>
            <a:off x="3274654" y="2474201"/>
            <a:ext cx="11738691" cy="5078313"/>
          </a:xfrm>
          <a:prstGeom prst="rect">
            <a:avLst/>
          </a:prstGeom>
        </p:spPr>
        <p:txBody>
          <a:bodyPr lIns="0" tIns="0" rIns="0" bIns="0" rtlCol="0" anchor="t">
            <a:spAutoFit/>
          </a:bodyPr>
          <a:lstStyle/>
          <a:p>
            <a:pPr algn="ctr"/>
            <a:r>
              <a:rPr lang="de-DE" sz="6600" b="1">
                <a:latin typeface="Times New Roman" panose="02020603050405020304" pitchFamily="18" charset="0"/>
                <a:cs typeface="Times New Roman" panose="02020603050405020304" pitchFamily="18" charset="0"/>
              </a:rPr>
              <a:t>Hư</a:t>
            </a:r>
            <a:r>
              <a:rPr lang="vi-VN" sz="6600" b="1">
                <a:latin typeface="Times New Roman" panose="02020603050405020304" pitchFamily="18" charset="0"/>
                <a:cs typeface="Times New Roman" panose="02020603050405020304" pitchFamily="18" charset="0"/>
              </a:rPr>
              <a:t>ớng dẫn học </a:t>
            </a:r>
            <a:r>
              <a:rPr lang="vi-VN" sz="6600" b="1" smtClean="0">
                <a:latin typeface="Times New Roman" panose="02020603050405020304" pitchFamily="18" charset="0"/>
                <a:cs typeface="Times New Roman" panose="02020603050405020304" pitchFamily="18" charset="0"/>
              </a:rPr>
              <a:t>tập</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Hoàn thành các bài tập.</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Chuẩn bị bài thực hành đọc hiểu văn bản: </a:t>
            </a:r>
            <a:r>
              <a:rPr lang="vi-VN" sz="6600" i="1">
                <a:latin typeface="Times New Roman" panose="02020603050405020304" pitchFamily="18" charset="0"/>
                <a:cs typeface="Times New Roman" panose="02020603050405020304" pitchFamily="18" charset="0"/>
              </a:rPr>
              <a:t>Đền tháp vẫn ngủ yên </a:t>
            </a:r>
            <a:r>
              <a:rPr lang="vi-VN" sz="6600">
                <a:latin typeface="Times New Roman" panose="02020603050405020304" pitchFamily="18" charset="0"/>
                <a:cs typeface="Times New Roman" panose="02020603050405020304" pitchFamily="18" charset="0"/>
              </a:rPr>
              <a:t>(Theo Huỳnh Trang</a:t>
            </a:r>
            <a:r>
              <a:rPr lang="vi-VN" sz="6600" i="1">
                <a:latin typeface="Times New Roman" panose="02020603050405020304" pitchFamily="18" charset="0"/>
                <a:cs typeface="Times New Roman" panose="02020603050405020304" pitchFamily="18" charset="0"/>
              </a:rPr>
              <a:t>)</a:t>
            </a:r>
            <a:endParaRPr lang="en-GB" sz="6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TextBox 8"/>
          <p:cNvSpPr txBox="1"/>
          <p:nvPr/>
        </p:nvSpPr>
        <p:spPr>
          <a:xfrm>
            <a:off x="4276960" y="4392963"/>
            <a:ext cx="9734081" cy="1580712"/>
          </a:xfrm>
          <a:prstGeom prst="rect">
            <a:avLst/>
          </a:prstGeom>
        </p:spPr>
        <p:txBody>
          <a:bodyPr lIns="0" tIns="0" rIns="0" bIns="0" rtlCol="0" anchor="t">
            <a:spAutoFit/>
          </a:bodyPr>
          <a:lstStyle/>
          <a:p>
            <a:pPr marL="0" lvl="0" indent="0" algn="ctr">
              <a:lnSpc>
                <a:spcPts val="12527"/>
              </a:lnSpc>
              <a:spcBef>
                <a:spcPct val="0"/>
              </a:spcBef>
            </a:pPr>
            <a:r>
              <a:rPr lang="en-US" sz="10616" spc="594">
                <a:solidFill>
                  <a:srgbClr val="65503D"/>
                </a:solidFill>
                <a:latin typeface="Wedges"/>
                <a:ea typeface="Wedges"/>
                <a:cs typeface="Wedges"/>
                <a:sym typeface="Wedges"/>
              </a:rPr>
              <a:t>THANK YOU</a:t>
            </a:r>
          </a:p>
        </p:txBody>
      </p:sp>
      <p:sp>
        <p:nvSpPr>
          <p:cNvPr id="9" name="Freeform 9"/>
          <p:cNvSpPr/>
          <p:nvPr/>
        </p:nvSpPr>
        <p:spPr>
          <a:xfrm flipH="1">
            <a:off x="12717123" y="5460741"/>
            <a:ext cx="1339023" cy="1025868"/>
          </a:xfrm>
          <a:custGeom>
            <a:avLst/>
            <a:gdLst/>
            <a:ahLst/>
            <a:cxnLst/>
            <a:rect l="l" t="t" r="r" b="b"/>
            <a:pathLst>
              <a:path w="1339023" h="1025868">
                <a:moveTo>
                  <a:pt x="1339024" y="0"/>
                </a:moveTo>
                <a:lnTo>
                  <a:pt x="0" y="0"/>
                </a:lnTo>
                <a:lnTo>
                  <a:pt x="0" y="1025868"/>
                </a:lnTo>
                <a:lnTo>
                  <a:pt x="1339024" y="1025868"/>
                </a:lnTo>
                <a:lnTo>
                  <a:pt x="1339024"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5704622">
            <a:off x="3714588" y="3808059"/>
            <a:ext cx="1124744" cy="990889"/>
          </a:xfrm>
          <a:custGeom>
            <a:avLst/>
            <a:gdLst/>
            <a:ahLst/>
            <a:cxnLst/>
            <a:rect l="l" t="t" r="r" b="b"/>
            <a:pathLst>
              <a:path w="1124744" h="990889">
                <a:moveTo>
                  <a:pt x="0" y="0"/>
                </a:moveTo>
                <a:lnTo>
                  <a:pt x="1124743" y="0"/>
                </a:lnTo>
                <a:lnTo>
                  <a:pt x="1124743" y="990889"/>
                </a:lnTo>
                <a:lnTo>
                  <a:pt x="0" y="99088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a:ln cap="sq">
            <a:noFill/>
            <a:prstDash val="solid"/>
            <a:miter/>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419100"/>
            <a:ext cx="16230600" cy="88392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559260"/>
            <a:ext cx="15876560" cy="8556978"/>
            <a:chOff x="0" y="-161054"/>
            <a:chExt cx="4181481" cy="2253690"/>
          </a:xfrm>
        </p:grpSpPr>
        <p:sp>
          <p:nvSpPr>
            <p:cNvPr id="7" name="Freeform 7"/>
            <p:cNvSpPr/>
            <p:nvPr/>
          </p:nvSpPr>
          <p:spPr>
            <a:xfrm>
              <a:off x="0" y="-161054"/>
              <a:ext cx="4181481" cy="2253690"/>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2851" y="1123893"/>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999780" y="-56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849317" y="-4427578"/>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9261537" y="-4298379"/>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1586125" y="610040"/>
            <a:ext cx="15263192" cy="8371523"/>
          </a:xfrm>
          <a:prstGeom prst="rect">
            <a:avLst/>
          </a:prstGeom>
        </p:spPr>
        <p:txBody>
          <a:bodyPr wrap="square" lIns="0" tIns="0" rIns="0" bIns="0" rtlCol="0" anchor="t">
            <a:spAutoFit/>
          </a:bodyPr>
          <a:lstStyle/>
          <a:p>
            <a:pPr algn="ctr"/>
            <a:r>
              <a:rPr lang="nl-NL" sz="3400" b="1">
                <a:latin typeface="Times New Roman" panose="02020603050405020304" pitchFamily="18" charset="0"/>
                <a:cs typeface="Times New Roman" panose="02020603050405020304" pitchFamily="18" charset="0"/>
              </a:rPr>
              <a:t>Dãy bàn 1: Câu hỏi </a:t>
            </a:r>
            <a:r>
              <a:rPr lang="nl-NL" sz="3400" b="1" smtClean="0">
                <a:latin typeface="Times New Roman" panose="02020603050405020304" pitchFamily="18" charset="0"/>
                <a:cs typeface="Times New Roman" panose="02020603050405020304" pitchFamily="18" charset="0"/>
              </a:rPr>
              <a:t>1</a:t>
            </a:r>
            <a:endParaRPr lang="en-GB" sz="3400">
              <a:latin typeface="Times New Roman" panose="02020603050405020304" pitchFamily="18" charset="0"/>
              <a:cs typeface="Times New Roman" panose="02020603050405020304" pitchFamily="18" charset="0"/>
            </a:endParaRPr>
          </a:p>
          <a:p>
            <a:r>
              <a:rPr lang="nl-NL" sz="3400" smtClean="0">
                <a:latin typeface="Times New Roman" panose="02020603050405020304" pitchFamily="18" charset="0"/>
                <a:cs typeface="Times New Roman" panose="02020603050405020304" pitchFamily="18" charset="0"/>
              </a:rPr>
              <a:t>(</a:t>
            </a:r>
            <a:r>
              <a:rPr lang="nl-NL" sz="3400">
                <a:latin typeface="Times New Roman" panose="02020603050405020304" pitchFamily="18" charset="0"/>
                <a:cs typeface="Times New Roman" panose="02020603050405020304" pitchFamily="18" charset="0"/>
              </a:rPr>
              <a:t>1) Em hãy cho biết trích đoạn truyện cười sau gây cười ở chỗ nào? Vì sao?</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Một người sắp đi chơi xa, dặn con:</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Ở nhà, có ai hỏi, thì bảo bố đi chơi vắng nhé!</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Sợ con mải chơi quên mất, ông ta lại cẩn thận lấy bút viết vào giấy, rồi bảo:</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Có ai hỏi, thì con cứ đưa cái giấy này.</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Con cầm giấy bỏ vào túi áo. Cả ngày, chẳng thấy ai hỏi. Tối đến, sẵn có ngọn đèn, nó lấy giấy ra xem, rồi chẳng may vô ý để giấy cháy mất.</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Hôm sau, có người đến chơi, hỏi:</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Bố cháu có nhà không?</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Nó ngẩn ra, rồi sực nhớ, sờ vào túi. Không thấy giấy, liền nó:</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a:t>
            </a:r>
            <a:r>
              <a:rPr lang="vi-VN" sz="3400" i="1" u="sng">
                <a:latin typeface="Times New Roman" panose="02020603050405020304" pitchFamily="18" charset="0"/>
                <a:cs typeface="Times New Roman" panose="02020603050405020304" pitchFamily="18" charset="0"/>
                <a:hlinkClick r:id="rId7"/>
              </a:rPr>
              <a:t>Mất rồi</a:t>
            </a:r>
            <a:r>
              <a:rPr lang="vi-VN" sz="3400" i="1" u="sng" smtClean="0">
                <a:latin typeface="Times New Roman" panose="02020603050405020304" pitchFamily="18" charset="0"/>
                <a:cs typeface="Times New Roman" panose="02020603050405020304" pitchFamily="18" charset="0"/>
                <a:hlinkClick r:id="rId7"/>
              </a:rPr>
              <a:t>!</a:t>
            </a:r>
            <a:endParaRPr lang="vi-VN" sz="3400" i="1" u="sng" smtClean="0">
              <a:latin typeface="Times New Roman" panose="02020603050405020304" pitchFamily="18" charset="0"/>
              <a:cs typeface="Times New Roman" panose="02020603050405020304" pitchFamily="18" charset="0"/>
            </a:endParaRPr>
          </a:p>
          <a:p>
            <a:pPr algn="ctr"/>
            <a:r>
              <a:rPr lang="nl-NL" sz="3400" b="1">
                <a:latin typeface="Times New Roman" panose="02020603050405020304" pitchFamily="18" charset="0"/>
                <a:cs typeface="Times New Roman" panose="02020603050405020304" pitchFamily="18" charset="0"/>
              </a:rPr>
              <a:t>Dãy bàn 2: Câu hỏi </a:t>
            </a:r>
            <a:r>
              <a:rPr lang="nl-NL" sz="3400" b="1" smtClean="0">
                <a:latin typeface="Times New Roman" panose="02020603050405020304" pitchFamily="18" charset="0"/>
                <a:cs typeface="Times New Roman" panose="02020603050405020304" pitchFamily="18" charset="0"/>
              </a:rPr>
              <a:t>2</a:t>
            </a:r>
            <a:endParaRPr lang="en-GB" sz="3400">
              <a:latin typeface="Times New Roman" panose="02020603050405020304" pitchFamily="18" charset="0"/>
              <a:cs typeface="Times New Roman" panose="02020603050405020304" pitchFamily="18" charset="0"/>
            </a:endParaRPr>
          </a:p>
          <a:p>
            <a:r>
              <a:rPr lang="vi-VN" sz="3400" smtClean="0">
                <a:latin typeface="Times New Roman" panose="02020603050405020304" pitchFamily="18" charset="0"/>
                <a:cs typeface="Times New Roman" panose="02020603050405020304" pitchFamily="18" charset="0"/>
              </a:rPr>
              <a:t> </a:t>
            </a:r>
            <a:r>
              <a:rPr lang="vi-VN" sz="3400">
                <a:latin typeface="Times New Roman" panose="02020603050405020304" pitchFamily="18" charset="0"/>
                <a:cs typeface="Times New Roman" panose="02020603050405020304" pitchFamily="18" charset="0"/>
              </a:rPr>
              <a:t>Em có xác định được chủ ngữ - vị ngữ của câu in đậm trong đoạn văn sau hay không</a:t>
            </a:r>
            <a:r>
              <a:rPr lang="vi-VN" sz="3400" smtClean="0">
                <a:latin typeface="Times New Roman" panose="02020603050405020304" pitchFamily="18" charset="0"/>
                <a:cs typeface="Times New Roman" panose="02020603050405020304" pitchFamily="18" charset="0"/>
              </a:rPr>
              <a:t>?</a:t>
            </a:r>
            <a:r>
              <a:rPr lang="vi-VN" sz="3400" i="1">
                <a:latin typeface="Times New Roman" panose="02020603050405020304" pitchFamily="18" charset="0"/>
                <a:cs typeface="Times New Roman" panose="02020603050405020304" pitchFamily="18" charset="0"/>
              </a:rPr>
              <a:t> </a:t>
            </a:r>
            <a:r>
              <a:rPr lang="en-US" sz="3400" i="1" smtClean="0">
                <a:latin typeface="Times New Roman" panose="02020603050405020304" pitchFamily="18" charset="0"/>
                <a:cs typeface="Times New Roman" panose="02020603050405020304" pitchFamily="18" charset="0"/>
              </a:rPr>
              <a:t>“</a:t>
            </a:r>
            <a:r>
              <a:rPr lang="en-US" sz="3400" b="1" i="1">
                <a:latin typeface="Times New Roman" panose="02020603050405020304" pitchFamily="18" charset="0"/>
                <a:cs typeface="Times New Roman" panose="02020603050405020304" pitchFamily="18" charset="0"/>
              </a:rPr>
              <a:t>Trước ga Hàng Cỏ. Chặp tối</a:t>
            </a:r>
            <a:r>
              <a:rPr lang="en-US" sz="3400" i="1">
                <a:latin typeface="Times New Roman" panose="02020603050405020304" pitchFamily="18" charset="0"/>
                <a:cs typeface="Times New Roman" panose="02020603050405020304" pitchFamily="18" charset="0"/>
              </a:rPr>
              <a:t>. Chuyến tàu Nam vừa lên, người chen lấn đông nghịt.” không?  </a:t>
            </a:r>
            <a:r>
              <a:rPr lang="en-US" sz="3400">
                <a:latin typeface="Times New Roman" panose="02020603050405020304" pitchFamily="18" charset="0"/>
                <a:cs typeface="Times New Roman" panose="02020603050405020304" pitchFamily="18" charset="0"/>
              </a:rPr>
              <a:t>(Theo Tô Hoài)</a:t>
            </a:r>
            <a:endParaRPr lang="en-GB" sz="3400">
              <a:latin typeface="Times New Roman" panose="02020603050405020304" pitchFamily="18" charset="0"/>
              <a:cs typeface="Times New Roman" panose="02020603050405020304" pitchFamily="18" charset="0"/>
            </a:endParaRPr>
          </a:p>
        </p:txBody>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7" name="Freeform 17"/>
          <p:cNvSpPr/>
          <p:nvPr/>
        </p:nvSpPr>
        <p:spPr>
          <a:xfrm>
            <a:off x="-1205675" y="8740368"/>
            <a:ext cx="4521230" cy="1969545"/>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34438" y="2876187"/>
            <a:ext cx="9927524" cy="4062651"/>
          </a:xfrm>
          <a:prstGeom prst="rect">
            <a:avLst/>
          </a:prstGeom>
        </p:spPr>
        <p:txBody>
          <a:bodyPr lIns="0" tIns="0" rIns="0" bIns="0" rtlCol="0" anchor="t">
            <a:spAutoFit/>
          </a:bodyPr>
          <a:lstStyle/>
          <a:p>
            <a:pPr algn="ctr"/>
            <a:r>
              <a:rPr lang="nl-NL"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a:t>
            </a:r>
            <a:r>
              <a:rPr lang="nl-NL"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a:t>
            </a:r>
            <a:endPar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nl-NL"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nl-NL"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HÌNH THÀNH KIẾN THỨC</a:t>
            </a: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MỚI</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4696039" y="552825"/>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39397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 KIẾN THỨC TIẾNG VIỆT</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4413346" y="803434"/>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5587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TextBox 13"/>
          <p:cNvSpPr txBox="1"/>
          <p:nvPr/>
        </p:nvSpPr>
        <p:spPr>
          <a:xfrm>
            <a:off x="4180238" y="1660448"/>
            <a:ext cx="9927524" cy="1231106"/>
          </a:xfrm>
          <a:prstGeom prst="rect">
            <a:avLst/>
          </a:prstGeom>
        </p:spPr>
        <p:txBody>
          <a:bodyPr lIns="0" tIns="0" rIns="0" bIns="0" rtlCol="0" anchor="t">
            <a:spAutoFit/>
          </a:bodyPr>
          <a:lstStyle/>
          <a:p>
            <a:pPr algn="ct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 Câu rút gọn</a:t>
            </a:r>
            <a:endParaRPr lang="en-GB"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9"/>
                </a:ext>
              </a:extLst>
            </a:blip>
            <a:stretch>
              <a:fillRect/>
            </a:stretch>
          </a:blipFill>
          <a:ln cap="sq">
            <a:noFill/>
            <a:prstDash val="solid"/>
            <a:miter/>
          </a:ln>
        </p:spPr>
      </p:sp>
      <p:graphicFrame>
        <p:nvGraphicFramePr>
          <p:cNvPr id="19" name="Table 18"/>
          <p:cNvGraphicFramePr>
            <a:graphicFrameLocks noGrp="1"/>
          </p:cNvGraphicFramePr>
          <p:nvPr>
            <p:extLst>
              <p:ext uri="{D42A27DB-BD31-4B8C-83A1-F6EECF244321}">
                <p14:modId xmlns:p14="http://schemas.microsoft.com/office/powerpoint/2010/main" val="2001169649"/>
              </p:ext>
            </p:extLst>
          </p:nvPr>
        </p:nvGraphicFramePr>
        <p:xfrm>
          <a:off x="3103461" y="3630455"/>
          <a:ext cx="12157242" cy="4358640"/>
        </p:xfrm>
        <a:graphic>
          <a:graphicData uri="http://schemas.openxmlformats.org/drawingml/2006/table">
            <a:tbl>
              <a:tblPr firstRow="1" firstCol="1" bandRow="1"/>
              <a:tblGrid>
                <a:gridCol w="4226255">
                  <a:extLst>
                    <a:ext uri="{9D8B030D-6E8A-4147-A177-3AD203B41FA5}">
                      <a16:colId xmlns:a16="http://schemas.microsoft.com/office/drawing/2014/main" val="20000"/>
                    </a:ext>
                  </a:extLst>
                </a:gridCol>
                <a:gridCol w="7930987">
                  <a:extLst>
                    <a:ext uri="{9D8B030D-6E8A-4147-A177-3AD203B41FA5}">
                      <a16:colId xmlns:a16="http://schemas.microsoft.com/office/drawing/2014/main" val="20001"/>
                    </a:ext>
                  </a:extLst>
                </a:gridCol>
              </a:tblGrid>
              <a:tr h="1171874">
                <a:tc gridSpan="2">
                  <a:txBody>
                    <a:bodyPr/>
                    <a:lstStyle/>
                    <a:p>
                      <a:pPr algn="ctr">
                        <a:lnSpc>
                          <a:spcPct val="130000"/>
                        </a:lnSpc>
                        <a:spcAft>
                          <a:spcPts val="0"/>
                        </a:spcAft>
                      </a:pPr>
                      <a:r>
                        <a:rPr lang="en-US" sz="4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đặc biệt/Câu rút gọn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585937">
                <a:tc>
                  <a:txBody>
                    <a:bodyPr/>
                    <a:lstStyle/>
                    <a:p>
                      <a:pPr>
                        <a:lnSpc>
                          <a:spcPct val="130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6405">
                <a:tc>
                  <a:txBody>
                    <a:bodyPr/>
                    <a:lstStyle/>
                    <a:p>
                      <a:pPr>
                        <a:lnSpc>
                          <a:spcPct val="130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5937">
                <a:tc>
                  <a:txBody>
                    <a:bodyPr/>
                    <a:lstStyle/>
                    <a:p>
                      <a:pPr>
                        <a:lnSpc>
                          <a:spcPct val="130000"/>
                        </a:lnSpc>
                        <a:spcAft>
                          <a:spcPts val="0"/>
                        </a:spcAft>
                      </a:pPr>
                      <a:r>
                        <a:rPr lang="vi-VN"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70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723900"/>
            <a:ext cx="16230600" cy="85344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876300"/>
            <a:ext cx="15876560" cy="8239938"/>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6507" y="1026101"/>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090173" y="-18848"/>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778404" y="-4258048"/>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9196456" y="-4511618"/>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a:off x="16669216" y="8006965"/>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7" name="Freeform 17"/>
          <p:cNvSpPr/>
          <p:nvPr/>
        </p:nvSpPr>
        <p:spPr>
          <a:xfrm>
            <a:off x="-2199844" y="7790897"/>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8" name="Freeform 18"/>
          <p:cNvSpPr/>
          <p:nvPr/>
        </p:nvSpPr>
        <p:spPr>
          <a:xfrm flipH="1">
            <a:off x="14891240" y="8475115"/>
            <a:ext cx="4298020" cy="2191680"/>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9"/>
                </a:ext>
              </a:extLst>
            </a:blip>
            <a:stretch>
              <a:fillRect/>
            </a:stretch>
          </a:blipFill>
          <a:ln cap="sq">
            <a:noFill/>
            <a:prstDash val="solid"/>
            <a:miter/>
          </a:ln>
        </p:spPr>
      </p:sp>
      <p:graphicFrame>
        <p:nvGraphicFramePr>
          <p:cNvPr id="19" name="Table 18"/>
          <p:cNvGraphicFramePr>
            <a:graphicFrameLocks noGrp="1"/>
          </p:cNvGraphicFramePr>
          <p:nvPr>
            <p:extLst>
              <p:ext uri="{D42A27DB-BD31-4B8C-83A1-F6EECF244321}">
                <p14:modId xmlns:p14="http://schemas.microsoft.com/office/powerpoint/2010/main" val="2079682885"/>
              </p:ext>
            </p:extLst>
          </p:nvPr>
        </p:nvGraphicFramePr>
        <p:xfrm>
          <a:off x="1449675" y="940344"/>
          <a:ext cx="15282245" cy="8001000"/>
        </p:xfrm>
        <a:graphic>
          <a:graphicData uri="http://schemas.openxmlformats.org/drawingml/2006/table">
            <a:tbl>
              <a:tblPr firstRow="1" firstCol="1" bandRow="1"/>
              <a:tblGrid>
                <a:gridCol w="1628042">
                  <a:extLst>
                    <a:ext uri="{9D8B030D-6E8A-4147-A177-3AD203B41FA5}">
                      <a16:colId xmlns:a16="http://schemas.microsoft.com/office/drawing/2014/main" val="20000"/>
                    </a:ext>
                  </a:extLst>
                </a:gridCol>
                <a:gridCol w="13654203">
                  <a:extLst>
                    <a:ext uri="{9D8B030D-6E8A-4147-A177-3AD203B41FA5}">
                      <a16:colId xmlns:a16="http://schemas.microsoft.com/office/drawing/2014/main" val="20001"/>
                    </a:ext>
                  </a:extLst>
                </a:gridCol>
              </a:tblGrid>
              <a:tr h="181039">
                <a:tc gridSpan="2">
                  <a:txBody>
                    <a:bodyPr/>
                    <a:lstStyle/>
                    <a:p>
                      <a:pPr algn="ctr">
                        <a:lnSpc>
                          <a:spcPct val="100000"/>
                        </a:lnSpc>
                        <a:spcAft>
                          <a:spcPts val="0"/>
                        </a:spcAft>
                      </a:pPr>
                      <a:r>
                        <a:rPr lang="en-US" sz="35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rút gọn</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086231">
                <a:tc>
                  <a:txBody>
                    <a:bodyPr/>
                    <a:lstStyle/>
                    <a:p>
                      <a:pPr algn="ctr">
                        <a:lnSpc>
                          <a:spcPct val="100000"/>
                        </a:lnSpc>
                        <a:spcAft>
                          <a:spcPts val="0"/>
                        </a:spcAft>
                      </a:pPr>
                      <a:r>
                        <a:rPr lang="en-US"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46050" algn="l"/>
                        </a:tabLst>
                      </a:pPr>
                      <a:r>
                        <a:rPr lang="vi-VN" sz="3500">
                          <a:effectLst/>
                          <a:latin typeface="Times New Roman" panose="02020603050405020304" pitchFamily="18" charset="0"/>
                          <a:ea typeface="Times New Roman" panose="02020603050405020304" pitchFamily="18" charset="0"/>
                          <a:cs typeface="Times New Roman" panose="02020603050405020304" pitchFamily="18" charset="0"/>
                        </a:rPr>
                        <a:t>Câu rút gọn là câu đã lược bỏ một hoặc một số thành phần bắt buộc trong câu (tức là các thành phần không thể vắng mặt trong bối cảnh giao tiếp bình thường như chủ ngữ, vị ngữ hay các thành phần phụ bắt buộc của cụm từ).</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91424">
                <a:tc>
                  <a:txBody>
                    <a:bodyPr/>
                    <a:lstStyle/>
                    <a:p>
                      <a:pPr algn="ctr">
                        <a:lnSpc>
                          <a:spcPct val="100000"/>
                        </a:lnSpc>
                        <a:spcAft>
                          <a:spcPts val="0"/>
                        </a:spcAft>
                      </a:pPr>
                      <a:r>
                        <a:rPr lang="en-US"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Tác dụng</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cho câu văn ngắn gọn, vừa thông tin được nhanh vừa tránh lặp lại các từ ngữ đã xuất hiện trong câu đứng trước;</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liên kết với câu đứng trước chặt chẽ hơn;</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một số trường hợp, việc lược bỏ chủ ngữ còn ngụ ý: hành động, đặc điểm nêu ở vị ngữ là của mọi người. Ví dụ: “</a:t>
                      </a:r>
                      <a:r>
                        <a:rPr lang="en-US" sz="35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 quả nhớ kẻ trồng cây</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(Tục ngữ</a:t>
                      </a:r>
                      <a:r>
                        <a:rPr lang="en-US" sz="35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7270">
                <a:tc>
                  <a:txBody>
                    <a:bodyPr/>
                    <a:lstStyle/>
                    <a:p>
                      <a:pPr algn="ctr">
                        <a:lnSpc>
                          <a:spcPct val="100000"/>
                        </a:lnSpc>
                        <a:spcAft>
                          <a:spcPts val="0"/>
                        </a:spcAft>
                      </a:pPr>
                      <a:r>
                        <a:rPr lang="en-US"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Ví dụ </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500" b="1" i="1">
                          <a:effectLst/>
                          <a:latin typeface="Times New Roman" panose="02020603050405020304" pitchFamily="18" charset="0"/>
                          <a:ea typeface="Times New Roman" panose="02020603050405020304" pitchFamily="18" charset="0"/>
                          <a:cs typeface="Times New Roman" panose="02020603050405020304" pitchFamily="18" charset="0"/>
                        </a:rPr>
                        <a:t>Nam: </a:t>
                      </a:r>
                      <a:r>
                        <a:rPr lang="vi-VN" sz="3500" i="1">
                          <a:effectLst/>
                          <a:latin typeface="Times New Roman" panose="02020603050405020304" pitchFamily="18" charset="0"/>
                          <a:ea typeface="Times New Roman" panose="02020603050405020304" pitchFamily="18" charset="0"/>
                          <a:cs typeface="Times New Roman" panose="02020603050405020304" pitchFamily="18" charset="0"/>
                        </a:rPr>
                        <a:t>– Khi nào mình thi giữa kì nhỉ?</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3500" b="1" i="1">
                          <a:effectLst/>
                          <a:latin typeface="Times New Roman" panose="02020603050405020304" pitchFamily="18" charset="0"/>
                          <a:ea typeface="Times New Roman" panose="02020603050405020304" pitchFamily="18" charset="0"/>
                          <a:cs typeface="Times New Roman" panose="02020603050405020304" pitchFamily="18" charset="0"/>
                        </a:rPr>
                        <a:t>Lan: </a:t>
                      </a:r>
                      <a:r>
                        <a:rPr lang="vi-VN" sz="35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500" b="1" i="1">
                          <a:effectLst/>
                          <a:latin typeface="Times New Roman" panose="02020603050405020304" pitchFamily="18" charset="0"/>
                          <a:ea typeface="Times New Roman" panose="02020603050405020304" pitchFamily="18" charset="0"/>
                          <a:cs typeface="Times New Roman" panose="02020603050405020304" pitchFamily="18" charset="0"/>
                        </a:rPr>
                        <a:t>Thứ Ba tuần sau.</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3500" b="1">
                          <a:effectLst/>
                          <a:latin typeface="Times New Roman" panose="02020603050405020304" pitchFamily="18" charset="0"/>
                          <a:ea typeface="Times New Roman" panose="02020603050405020304" pitchFamily="18" charset="0"/>
                          <a:cs typeface="Times New Roman" panose="02020603050405020304" pitchFamily="18" charset="0"/>
                        </a:rPr>
                        <a:t>=&gt; </a:t>
                      </a:r>
                      <a:r>
                        <a:rPr lang="vi-VN" sz="3500">
                          <a:effectLst/>
                          <a:latin typeface="Times New Roman" panose="02020603050405020304" pitchFamily="18" charset="0"/>
                          <a:ea typeface="Times New Roman" panose="02020603050405020304" pitchFamily="18" charset="0"/>
                          <a:cs typeface="Times New Roman" panose="02020603050405020304" pitchFamily="18" charset="0"/>
                        </a:rPr>
                        <a:t>Tổ hợp từ </a:t>
                      </a:r>
                      <a:r>
                        <a:rPr lang="en-US" sz="3500">
                          <a:effectLst/>
                          <a:latin typeface="Times New Roman" panose="02020603050405020304" pitchFamily="18" charset="0"/>
                          <a:ea typeface="Times New Roman" panose="02020603050405020304" pitchFamily="18" charset="0"/>
                          <a:cs typeface="Times New Roman" panose="02020603050405020304" pitchFamily="18" charset="0"/>
                        </a:rPr>
                        <a:t>“Thứ ba tuần sau” là một câu rút gọn. Dựa vào ngữ cảnh của câu, chúng ta có thể khôi phục lại các thành phần bị rút gọn như sau: “Thứ ba tuần sau mình sẽ thi giữa kì.”</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426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TextBox 13"/>
          <p:cNvSpPr txBox="1"/>
          <p:nvPr/>
        </p:nvSpPr>
        <p:spPr>
          <a:xfrm>
            <a:off x="3186621" y="3417842"/>
            <a:ext cx="11364562" cy="21236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Câu đặc biệt</a:t>
            </a:r>
            <a:endParaRPr lang="en-GB"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9"/>
                </a:ext>
              </a:extLst>
            </a:blip>
            <a:stretch>
              <a:fillRect/>
            </a:stretch>
          </a:blipFill>
          <a:ln cap="sq">
            <a:noFill/>
            <a:prstDash val="solid"/>
            <a:miter/>
          </a:ln>
        </p:spPr>
      </p:sp>
    </p:spTree>
    <p:extLst>
      <p:ext uri="{BB962C8B-B14F-4D97-AF65-F5344CB8AC3E}">
        <p14:creationId xmlns:p14="http://schemas.microsoft.com/office/powerpoint/2010/main" val="36936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306450" y="1036432"/>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0" name="Freeform 10"/>
          <p:cNvSpPr/>
          <p:nvPr/>
        </p:nvSpPr>
        <p:spPr>
          <a:xfrm>
            <a:off x="762000" y="-151928"/>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9172661" y="-4155968"/>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a:off x="16686417" y="7628883"/>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8" name="Freeform 18"/>
          <p:cNvSpPr/>
          <p:nvPr/>
        </p:nvSpPr>
        <p:spPr>
          <a:xfrm flipH="1">
            <a:off x="15431962" y="8237382"/>
            <a:ext cx="4191080" cy="2191680"/>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xmlns="" r:embed="rId9"/>
                </a:ext>
              </a:extLst>
            </a:blip>
            <a:stretch>
              <a:fillRect/>
            </a:stretch>
          </a:blipFill>
          <a:ln cap="sq">
            <a:noFill/>
            <a:prstDash val="solid"/>
            <a:miter/>
          </a:ln>
        </p:spPr>
      </p:sp>
      <p:graphicFrame>
        <p:nvGraphicFramePr>
          <p:cNvPr id="13" name="Table 12"/>
          <p:cNvGraphicFramePr>
            <a:graphicFrameLocks noGrp="1"/>
          </p:cNvGraphicFramePr>
          <p:nvPr>
            <p:extLst>
              <p:ext uri="{D42A27DB-BD31-4B8C-83A1-F6EECF244321}">
                <p14:modId xmlns:p14="http://schemas.microsoft.com/office/powerpoint/2010/main" val="3099173697"/>
              </p:ext>
            </p:extLst>
          </p:nvPr>
        </p:nvGraphicFramePr>
        <p:xfrm>
          <a:off x="1352118" y="1181100"/>
          <a:ext cx="15564282" cy="7924800"/>
        </p:xfrm>
        <a:graphic>
          <a:graphicData uri="http://schemas.openxmlformats.org/drawingml/2006/table">
            <a:tbl>
              <a:tblPr firstRow="1" firstCol="1" bandRow="1"/>
              <a:tblGrid>
                <a:gridCol w="1890833">
                  <a:extLst>
                    <a:ext uri="{9D8B030D-6E8A-4147-A177-3AD203B41FA5}">
                      <a16:colId xmlns:a16="http://schemas.microsoft.com/office/drawing/2014/main" val="20000"/>
                    </a:ext>
                  </a:extLst>
                </a:gridCol>
                <a:gridCol w="13673449">
                  <a:extLst>
                    <a:ext uri="{9D8B030D-6E8A-4147-A177-3AD203B41FA5}">
                      <a16:colId xmlns:a16="http://schemas.microsoft.com/office/drawing/2014/main" val="20001"/>
                    </a:ext>
                  </a:extLst>
                </a:gridCol>
              </a:tblGrid>
              <a:tr h="238209">
                <a:tc gridSpan="2">
                  <a:txBody>
                    <a:bodyPr/>
                    <a:lstStyle/>
                    <a:p>
                      <a:pPr algn="ctr">
                        <a:lnSpc>
                          <a:spcPct val="100000"/>
                        </a:lnSpc>
                        <a:spcAft>
                          <a:spcPts val="0"/>
                        </a:spcAf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đặc biệt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191043">
                <a:tc>
                  <a:txBody>
                    <a:bodyPr/>
                    <a:lstStyle/>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4605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Câu đặc biệt là loại câu không có cấu tạo theo mô hình chủ ngữ - vị ngữ mà chỉ có một trung tâm cú pháp chính. Loại câu này do một từ hoặc một cụm từ (trừ cụm chủ - vị) cấu tạo thành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9251">
                <a:tc>
                  <a:txBody>
                    <a:bodyPr/>
                    <a:lstStyle/>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Chức năng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 định bối cảnh (thời gian, nơi chốn, tình huống,...), sự có mặt của người, vật, hiện tượng;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Dùng để</a:t>
                      </a: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gọi đáp;</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Dùng để</a:t>
                      </a: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biểu lộ cảm xúc hoặc sự đánh giá.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7460">
                <a:tc>
                  <a:txBody>
                    <a:bodyPr/>
                    <a:lstStyle/>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Ví dụ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i="1">
                          <a:effectLst/>
                          <a:latin typeface="Times New Roman" panose="02020603050405020304" pitchFamily="18" charset="0"/>
                          <a:ea typeface="Times New Roman" panose="02020603050405020304" pitchFamily="18" charset="0"/>
                          <a:cs typeface="Times New Roman" panose="02020603050405020304" pitchFamily="18" charset="0"/>
                        </a:rPr>
                        <a:t>Trời ơi!</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 Một sự ghê gớm kinh sợ.” (Ngô Tất Tố).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(Bộc lộ cảm xúc)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i="1">
                          <a:effectLst/>
                          <a:latin typeface="Times New Roman" panose="02020603050405020304" pitchFamily="18" charset="0"/>
                          <a:ea typeface="Times New Roman" panose="02020603050405020304" pitchFamily="18" charset="0"/>
                          <a:cs typeface="Times New Roman" panose="02020603050405020304" pitchFamily="18" charset="0"/>
                        </a:rPr>
                        <a:t>Lan ơi!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(Gọi-đáp)</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“Đám người nhốn nháo lên. </a:t>
                      </a:r>
                      <a:r>
                        <a:rPr lang="en-US" sz="4000" b="1" i="1">
                          <a:effectLst/>
                          <a:latin typeface="Times New Roman" panose="02020603050405020304" pitchFamily="18" charset="0"/>
                          <a:ea typeface="Times New Roman" panose="02020603050405020304" pitchFamily="18" charset="0"/>
                          <a:cs typeface="Times New Roman" panose="02020603050405020304" pitchFamily="18" charset="0"/>
                        </a:rPr>
                        <a:t>Tiếng reo. Tiếng vỗ tay</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 (Nam Cao),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(Chỉ sự tồn tại của sự vật)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26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1465</Words>
  <Application>Microsoft Office PowerPoint</Application>
  <PresentationFormat>Custom</PresentationFormat>
  <Paragraphs>151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Jella</vt:lpstr>
      <vt:lpstr>MS Mincho</vt:lpstr>
      <vt:lpstr>Times New Roman</vt:lpstr>
      <vt:lpstr>Wedges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Blue Grey Scenic Art Presentation</dc:title>
  <cp:lastModifiedBy>STD_HIEN</cp:lastModifiedBy>
  <cp:revision>50</cp:revision>
  <dcterms:created xsi:type="dcterms:W3CDTF">2006-08-16T00:00:00Z</dcterms:created>
  <dcterms:modified xsi:type="dcterms:W3CDTF">2026-03-03T08:54:55Z</dcterms:modified>
  <dc:identifier>DAGVbH2fPZo</dc:identifier>
</cp:coreProperties>
</file>