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7" r:id="rId3"/>
    <p:sldId id="269" r:id="rId4"/>
    <p:sldId id="271" r:id="rId5"/>
    <p:sldId id="270" r:id="rId6"/>
    <p:sldId id="275" r:id="rId7"/>
    <p:sldId id="276" r:id="rId8"/>
    <p:sldId id="257" r:id="rId9"/>
    <p:sldId id="277" r:id="rId10"/>
    <p:sldId id="278" r:id="rId11"/>
    <p:sldId id="258" r:id="rId12"/>
    <p:sldId id="279" r:id="rId13"/>
    <p:sldId id="280" r:id="rId14"/>
    <p:sldId id="281" r:id="rId15"/>
    <p:sldId id="286" r:id="rId16"/>
    <p:sldId id="282" r:id="rId17"/>
    <p:sldId id="285" r:id="rId18"/>
    <p:sldId id="284" r:id="rId19"/>
    <p:sldId id="283" r:id="rId20"/>
    <p:sldId id="291" r:id="rId21"/>
    <p:sldId id="287" r:id="rId22"/>
    <p:sldId id="292" r:id="rId23"/>
    <p:sldId id="290" r:id="rId24"/>
    <p:sldId id="293" r:id="rId25"/>
    <p:sldId id="289" r:id="rId26"/>
    <p:sldId id="294" r:id="rId27"/>
    <p:sldId id="288" r:id="rId28"/>
    <p:sldId id="295" r:id="rId29"/>
    <p:sldId id="296" r:id="rId30"/>
    <p:sldId id="297" r:id="rId31"/>
    <p:sldId id="298" r:id="rId32"/>
    <p:sldId id="259" r:id="rId33"/>
    <p:sldId id="299" r:id="rId34"/>
    <p:sldId id="261" r:id="rId35"/>
    <p:sldId id="300" r:id="rId36"/>
    <p:sldId id="262" r:id="rId37"/>
    <p:sldId id="301" r:id="rId38"/>
    <p:sldId id="264" r:id="rId39"/>
    <p:sldId id="263" r:id="rId40"/>
    <p:sldId id="302" r:id="rId41"/>
    <p:sldId id="265" r:id="rId4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12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69458-C306-4336-8EAC-FB34DD59BDB3}" type="datetimeFigureOut">
              <a:rPr lang="en-GB" smtClean="0"/>
              <a:t>03/03/2026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CA40A-C2C2-4110-A17A-1B412C1808C9}" type="slidenum">
              <a:rPr lang="en-GB" smtClean="0"/>
              <a:t>‹#›</a:t>
            </a:fld>
            <a:endParaRPr lang="en-GB"/>
          </a:p>
        </p:txBody>
      </p:sp>
    </p:spTree>
    <p:extLst>
      <p:ext uri="{BB962C8B-B14F-4D97-AF65-F5344CB8AC3E}">
        <p14:creationId xmlns:p14="http://schemas.microsoft.com/office/powerpoint/2010/main" val="4183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2.svg"/></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6.jpeg"/><Relationship Id="rId5" Type="http://schemas.openxmlformats.org/officeDocument/2006/relationships/image" Target="../media/image5.png"/><Relationship Id="rId10" Type="http://schemas.openxmlformats.org/officeDocument/2006/relationships/image" Target="../media/image25.jpeg"/><Relationship Id="rId4" Type="http://schemas.openxmlformats.org/officeDocument/2006/relationships/image" Target="../media/image3.png"/><Relationship Id="rId9" Type="http://schemas.openxmlformats.org/officeDocument/2006/relationships/image" Target="../media/image24.jpeg"/></Relationships>
</file>

<file path=ppt/slides/_rels/slide3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1717" b="-63673"/>
            </a:stretch>
          </a:blipFill>
        </p:spPr>
      </p:sp>
      <p:sp>
        <p:nvSpPr>
          <p:cNvPr id="3" name="Freeform 3"/>
          <p:cNvSpPr/>
          <p:nvPr/>
        </p:nvSpPr>
        <p:spPr>
          <a:xfrm rot="538171">
            <a:off x="5944960" y="-4231519"/>
            <a:ext cx="5881605" cy="6216373"/>
          </a:xfrm>
          <a:custGeom>
            <a:avLst/>
            <a:gdLst/>
            <a:ahLst/>
            <a:cxnLst/>
            <a:rect l="l" t="t" r="r" b="b"/>
            <a:pathLst>
              <a:path w="5881605" h="6216373">
                <a:moveTo>
                  <a:pt x="0" y="0"/>
                </a:moveTo>
                <a:lnTo>
                  <a:pt x="5881605" y="0"/>
                </a:lnTo>
                <a:lnTo>
                  <a:pt x="5881605" y="6216372"/>
                </a:lnTo>
                <a:lnTo>
                  <a:pt x="0" y="6216372"/>
                </a:lnTo>
                <a:lnTo>
                  <a:pt x="0" y="0"/>
                </a:lnTo>
                <a:close/>
              </a:path>
            </a:pathLst>
          </a:custGeom>
          <a:blipFill>
            <a:blip r:embed="rId3">
              <a:alphaModFix amt="67000"/>
            </a:blip>
            <a:stretch>
              <a:fillRect/>
            </a:stretch>
          </a:blipFill>
        </p:spPr>
      </p:sp>
      <p:grpSp>
        <p:nvGrpSpPr>
          <p:cNvPr id="4" name="Group 4"/>
          <p:cNvGrpSpPr/>
          <p:nvPr/>
        </p:nvGrpSpPr>
        <p:grpSpPr>
          <a:xfrm>
            <a:off x="4556908" y="2176962"/>
            <a:ext cx="8059602" cy="5709738"/>
            <a:chOff x="0" y="0"/>
            <a:chExt cx="1441671" cy="225255"/>
          </a:xfrm>
        </p:grpSpPr>
        <p:sp>
          <p:nvSpPr>
            <p:cNvPr id="5" name="Freeform 5"/>
            <p:cNvSpPr/>
            <p:nvPr/>
          </p:nvSpPr>
          <p:spPr>
            <a:xfrm>
              <a:off x="0" y="0"/>
              <a:ext cx="1441671" cy="225255"/>
            </a:xfrm>
            <a:custGeom>
              <a:avLst/>
              <a:gdLst/>
              <a:ahLst/>
              <a:cxnLst/>
              <a:rect l="l" t="t" r="r" b="b"/>
              <a:pathLst>
                <a:path w="1441671" h="225255">
                  <a:moveTo>
                    <a:pt x="72132" y="0"/>
                  </a:moveTo>
                  <a:lnTo>
                    <a:pt x="1369540" y="0"/>
                  </a:lnTo>
                  <a:cubicBezTo>
                    <a:pt x="1388670" y="0"/>
                    <a:pt x="1407017" y="7600"/>
                    <a:pt x="1420545" y="21127"/>
                  </a:cubicBezTo>
                  <a:cubicBezTo>
                    <a:pt x="1434072" y="34654"/>
                    <a:pt x="1441671" y="53001"/>
                    <a:pt x="1441671" y="72132"/>
                  </a:cubicBezTo>
                  <a:lnTo>
                    <a:pt x="1441671" y="153124"/>
                  </a:lnTo>
                  <a:cubicBezTo>
                    <a:pt x="1441671" y="172254"/>
                    <a:pt x="1434072" y="190601"/>
                    <a:pt x="1420545" y="204129"/>
                  </a:cubicBezTo>
                  <a:cubicBezTo>
                    <a:pt x="1407017" y="217656"/>
                    <a:pt x="1388670" y="225255"/>
                    <a:pt x="1369540" y="225255"/>
                  </a:cubicBezTo>
                  <a:lnTo>
                    <a:pt x="72132" y="225255"/>
                  </a:lnTo>
                  <a:cubicBezTo>
                    <a:pt x="53001" y="225255"/>
                    <a:pt x="34654" y="217656"/>
                    <a:pt x="21127" y="204129"/>
                  </a:cubicBezTo>
                  <a:cubicBezTo>
                    <a:pt x="7600" y="190601"/>
                    <a:pt x="0" y="172254"/>
                    <a:pt x="0" y="153124"/>
                  </a:cubicBezTo>
                  <a:lnTo>
                    <a:pt x="0" y="72132"/>
                  </a:lnTo>
                  <a:cubicBezTo>
                    <a:pt x="0" y="53001"/>
                    <a:pt x="7600" y="34654"/>
                    <a:pt x="21127" y="21127"/>
                  </a:cubicBezTo>
                  <a:cubicBezTo>
                    <a:pt x="34654" y="7600"/>
                    <a:pt x="53001" y="0"/>
                    <a:pt x="72132" y="0"/>
                  </a:cubicBezTo>
                  <a:close/>
                </a:path>
              </a:pathLst>
            </a:custGeom>
            <a:solidFill>
              <a:srgbClr val="29325C"/>
            </a:solidFill>
            <a:ln w="19050" cap="rnd">
              <a:solidFill>
                <a:srgbClr val="7ED6D2"/>
              </a:solidFill>
              <a:prstDash val="solid"/>
              <a:round/>
            </a:ln>
          </p:spPr>
        </p:sp>
        <p:sp>
          <p:nvSpPr>
            <p:cNvPr id="6" name="TextBox 6"/>
            <p:cNvSpPr txBox="1"/>
            <p:nvPr/>
          </p:nvSpPr>
          <p:spPr>
            <a:xfrm>
              <a:off x="0" y="-38100"/>
              <a:ext cx="1441671" cy="26335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0802645" y="3709909"/>
            <a:ext cx="8576276" cy="7636459"/>
          </a:xfrm>
          <a:custGeom>
            <a:avLst/>
            <a:gdLst/>
            <a:ahLst/>
            <a:cxnLst/>
            <a:rect l="l" t="t" r="r" b="b"/>
            <a:pathLst>
              <a:path w="8576276" h="7636459">
                <a:moveTo>
                  <a:pt x="0" y="0"/>
                </a:moveTo>
                <a:lnTo>
                  <a:pt x="8576276" y="0"/>
                </a:lnTo>
                <a:lnTo>
                  <a:pt x="8576276" y="7636459"/>
                </a:lnTo>
                <a:lnTo>
                  <a:pt x="0" y="7636459"/>
                </a:lnTo>
                <a:lnTo>
                  <a:pt x="0" y="0"/>
                </a:lnTo>
                <a:close/>
              </a:path>
            </a:pathLst>
          </a:custGeom>
          <a:blipFill>
            <a:blip r:embed="rId4"/>
            <a:stretch>
              <a:fillRect/>
            </a:stretch>
          </a:blipFill>
        </p:spPr>
      </p:sp>
      <p:sp>
        <p:nvSpPr>
          <p:cNvPr id="9" name="Freeform 9"/>
          <p:cNvSpPr/>
          <p:nvPr/>
        </p:nvSpPr>
        <p:spPr>
          <a:xfrm rot="63708">
            <a:off x="-4701418" y="5781144"/>
            <a:ext cx="5881605" cy="6216373"/>
          </a:xfrm>
          <a:custGeom>
            <a:avLst/>
            <a:gdLst/>
            <a:ahLst/>
            <a:cxnLst/>
            <a:rect l="l" t="t" r="r" b="b"/>
            <a:pathLst>
              <a:path w="5881605" h="6216373">
                <a:moveTo>
                  <a:pt x="0" y="0"/>
                </a:moveTo>
                <a:lnTo>
                  <a:pt x="5881605" y="0"/>
                </a:lnTo>
                <a:lnTo>
                  <a:pt x="5881605" y="6216373"/>
                </a:lnTo>
                <a:lnTo>
                  <a:pt x="0" y="6216373"/>
                </a:lnTo>
                <a:lnTo>
                  <a:pt x="0" y="0"/>
                </a:lnTo>
                <a:close/>
              </a:path>
            </a:pathLst>
          </a:custGeom>
          <a:blipFill>
            <a:blip r:embed="rId3">
              <a:alphaModFix amt="63000"/>
            </a:blip>
            <a:stretch>
              <a:fillRect/>
            </a:stretch>
          </a:blipFill>
        </p:spPr>
      </p:sp>
      <p:sp>
        <p:nvSpPr>
          <p:cNvPr id="10" name="Freeform 10"/>
          <p:cNvSpPr/>
          <p:nvPr/>
        </p:nvSpPr>
        <p:spPr>
          <a:xfrm>
            <a:off x="1477536" y="485739"/>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5"/>
            <a:stretch>
              <a:fillRect/>
            </a:stretch>
          </a:blipFill>
        </p:spPr>
      </p:sp>
      <p:sp>
        <p:nvSpPr>
          <p:cNvPr id="11" name="Freeform 11"/>
          <p:cNvSpPr/>
          <p:nvPr/>
        </p:nvSpPr>
        <p:spPr>
          <a:xfrm>
            <a:off x="9477095" y="383825"/>
            <a:ext cx="8535668" cy="3670337"/>
          </a:xfrm>
          <a:custGeom>
            <a:avLst/>
            <a:gdLst/>
            <a:ahLst/>
            <a:cxnLst/>
            <a:rect l="l" t="t" r="r" b="b"/>
            <a:pathLst>
              <a:path w="8535668" h="3670337">
                <a:moveTo>
                  <a:pt x="0" y="0"/>
                </a:moveTo>
                <a:lnTo>
                  <a:pt x="8535668" y="0"/>
                </a:lnTo>
                <a:lnTo>
                  <a:pt x="8535668" y="3670337"/>
                </a:lnTo>
                <a:lnTo>
                  <a:pt x="0" y="3670337"/>
                </a:lnTo>
                <a:lnTo>
                  <a:pt x="0" y="0"/>
                </a:lnTo>
                <a:close/>
              </a:path>
            </a:pathLst>
          </a:custGeom>
          <a:blipFill>
            <a:blip r:embed="rId6"/>
            <a:stretch>
              <a:fillRect/>
            </a:stretch>
          </a:blipFill>
        </p:spPr>
      </p:sp>
      <p:sp>
        <p:nvSpPr>
          <p:cNvPr id="12" name="Freeform 12"/>
          <p:cNvSpPr/>
          <p:nvPr/>
        </p:nvSpPr>
        <p:spPr>
          <a:xfrm>
            <a:off x="2320853" y="6122016"/>
            <a:ext cx="1048415" cy="1175049"/>
          </a:xfrm>
          <a:custGeom>
            <a:avLst/>
            <a:gdLst/>
            <a:ahLst/>
            <a:cxnLst/>
            <a:rect l="l" t="t" r="r" b="b"/>
            <a:pathLst>
              <a:path w="1048415" h="1175049">
                <a:moveTo>
                  <a:pt x="0" y="0"/>
                </a:moveTo>
                <a:lnTo>
                  <a:pt x="1048415" y="0"/>
                </a:lnTo>
                <a:lnTo>
                  <a:pt x="1048415" y="1175049"/>
                </a:lnTo>
                <a:lnTo>
                  <a:pt x="0" y="1175049"/>
                </a:lnTo>
                <a:lnTo>
                  <a:pt x="0" y="0"/>
                </a:lnTo>
                <a:close/>
              </a:path>
            </a:pathLst>
          </a:custGeom>
          <a:blipFill>
            <a:blip r:embed="rId7"/>
            <a:stretch>
              <a:fillRect/>
            </a:stretch>
          </a:blipFill>
        </p:spPr>
      </p:sp>
      <p:sp>
        <p:nvSpPr>
          <p:cNvPr id="13" name="Freeform 13"/>
          <p:cNvSpPr/>
          <p:nvPr/>
        </p:nvSpPr>
        <p:spPr>
          <a:xfrm>
            <a:off x="13411834" y="7779071"/>
            <a:ext cx="6901300" cy="1880604"/>
          </a:xfrm>
          <a:custGeom>
            <a:avLst/>
            <a:gdLst/>
            <a:ahLst/>
            <a:cxnLst/>
            <a:rect l="l" t="t" r="r" b="b"/>
            <a:pathLst>
              <a:path w="6901300" h="1880604">
                <a:moveTo>
                  <a:pt x="0" y="0"/>
                </a:moveTo>
                <a:lnTo>
                  <a:pt x="6901300" y="0"/>
                </a:lnTo>
                <a:lnTo>
                  <a:pt x="6901300" y="1880604"/>
                </a:lnTo>
                <a:lnTo>
                  <a:pt x="0" y="1880604"/>
                </a:lnTo>
                <a:lnTo>
                  <a:pt x="0" y="0"/>
                </a:lnTo>
                <a:close/>
              </a:path>
            </a:pathLst>
          </a:custGeom>
          <a:blipFill>
            <a:blip r:embed="rId8">
              <a:alphaModFix amt="65999"/>
            </a:blip>
            <a:stretch>
              <a:fillRect/>
            </a:stretch>
          </a:blipFill>
        </p:spPr>
      </p:sp>
      <p:sp>
        <p:nvSpPr>
          <p:cNvPr id="14" name="Freeform 14"/>
          <p:cNvSpPr/>
          <p:nvPr/>
        </p:nvSpPr>
        <p:spPr>
          <a:xfrm>
            <a:off x="-1583795" y="2052743"/>
            <a:ext cx="4234782" cy="1048108"/>
          </a:xfrm>
          <a:custGeom>
            <a:avLst/>
            <a:gdLst/>
            <a:ahLst/>
            <a:cxnLst/>
            <a:rect l="l" t="t" r="r" b="b"/>
            <a:pathLst>
              <a:path w="4234782" h="1048108">
                <a:moveTo>
                  <a:pt x="0" y="0"/>
                </a:moveTo>
                <a:lnTo>
                  <a:pt x="4234782" y="0"/>
                </a:lnTo>
                <a:lnTo>
                  <a:pt x="4234782" y="1048108"/>
                </a:lnTo>
                <a:lnTo>
                  <a:pt x="0" y="1048108"/>
                </a:lnTo>
                <a:lnTo>
                  <a:pt x="0" y="0"/>
                </a:lnTo>
                <a:close/>
              </a:path>
            </a:pathLst>
          </a:custGeom>
          <a:blipFill>
            <a:blip r:embed="rId9">
              <a:alphaModFix amt="65999"/>
            </a:blip>
            <a:stretch>
              <a:fillRect/>
            </a:stretch>
          </a:blipFill>
        </p:spPr>
      </p:sp>
      <p:sp>
        <p:nvSpPr>
          <p:cNvPr id="15" name="Freeform 15"/>
          <p:cNvSpPr/>
          <p:nvPr/>
        </p:nvSpPr>
        <p:spPr>
          <a:xfrm>
            <a:off x="5496327" y="8889330"/>
            <a:ext cx="9320909" cy="1922437"/>
          </a:xfrm>
          <a:custGeom>
            <a:avLst/>
            <a:gdLst/>
            <a:ahLst/>
            <a:cxnLst/>
            <a:rect l="l" t="t" r="r" b="b"/>
            <a:pathLst>
              <a:path w="9320909" h="1922437">
                <a:moveTo>
                  <a:pt x="0" y="0"/>
                </a:moveTo>
                <a:lnTo>
                  <a:pt x="9320909" y="0"/>
                </a:lnTo>
                <a:lnTo>
                  <a:pt x="9320909" y="1922438"/>
                </a:lnTo>
                <a:lnTo>
                  <a:pt x="0" y="1922438"/>
                </a:lnTo>
                <a:lnTo>
                  <a:pt x="0" y="0"/>
                </a:lnTo>
                <a:close/>
              </a:path>
            </a:pathLst>
          </a:custGeom>
          <a:blipFill>
            <a:blip r:embed="rId10">
              <a:alphaModFix amt="65999"/>
            </a:blip>
            <a:stretch>
              <a:fillRect/>
            </a:stretch>
          </a:blipFill>
        </p:spPr>
      </p:sp>
      <p:sp>
        <p:nvSpPr>
          <p:cNvPr id="16" name="Freeform 16"/>
          <p:cNvSpPr/>
          <p:nvPr/>
        </p:nvSpPr>
        <p:spPr>
          <a:xfrm rot="1300320" flipH="1">
            <a:off x="11562930" y="1028700"/>
            <a:ext cx="1048415" cy="1175049"/>
          </a:xfrm>
          <a:custGeom>
            <a:avLst/>
            <a:gdLst/>
            <a:ahLst/>
            <a:cxnLst/>
            <a:rect l="l" t="t" r="r" b="b"/>
            <a:pathLst>
              <a:path w="1048415" h="1175049">
                <a:moveTo>
                  <a:pt x="1048415" y="0"/>
                </a:moveTo>
                <a:lnTo>
                  <a:pt x="0" y="0"/>
                </a:lnTo>
                <a:lnTo>
                  <a:pt x="0" y="1175049"/>
                </a:lnTo>
                <a:lnTo>
                  <a:pt x="1048415" y="1175049"/>
                </a:lnTo>
                <a:lnTo>
                  <a:pt x="1048415" y="0"/>
                </a:lnTo>
                <a:close/>
              </a:path>
            </a:pathLst>
          </a:custGeom>
          <a:blipFill>
            <a:blip r:embed="rId7"/>
            <a:stretch>
              <a:fillRect/>
            </a:stretch>
          </a:blipFill>
        </p:spPr>
      </p:sp>
      <p:sp>
        <p:nvSpPr>
          <p:cNvPr id="17" name="Freeform 17"/>
          <p:cNvSpPr/>
          <p:nvPr/>
        </p:nvSpPr>
        <p:spPr>
          <a:xfrm>
            <a:off x="13411834" y="4854784"/>
            <a:ext cx="5881605" cy="6216373"/>
          </a:xfrm>
          <a:custGeom>
            <a:avLst/>
            <a:gdLst/>
            <a:ahLst/>
            <a:cxnLst/>
            <a:rect l="l" t="t" r="r" b="b"/>
            <a:pathLst>
              <a:path w="5881605" h="6216373">
                <a:moveTo>
                  <a:pt x="0" y="0"/>
                </a:moveTo>
                <a:lnTo>
                  <a:pt x="5881605" y="0"/>
                </a:lnTo>
                <a:lnTo>
                  <a:pt x="5881605" y="6216372"/>
                </a:lnTo>
                <a:lnTo>
                  <a:pt x="0" y="6216372"/>
                </a:lnTo>
                <a:lnTo>
                  <a:pt x="0" y="0"/>
                </a:lnTo>
                <a:close/>
              </a:path>
            </a:pathLst>
          </a:custGeom>
          <a:blipFill>
            <a:blip r:embed="rId3"/>
            <a:stretch>
              <a:fillRect/>
            </a:stretch>
          </a:blipFill>
        </p:spPr>
      </p:sp>
      <p:sp>
        <p:nvSpPr>
          <p:cNvPr id="18" name="TextBox 18"/>
          <p:cNvSpPr txBox="1"/>
          <p:nvPr/>
        </p:nvSpPr>
        <p:spPr>
          <a:xfrm>
            <a:off x="228600" y="1192347"/>
            <a:ext cx="16611600" cy="5016758"/>
          </a:xfrm>
          <a:prstGeom prst="rect">
            <a:avLst/>
          </a:prstGeom>
        </p:spPr>
        <p:txBody>
          <a:bodyPr wrap="square" lIns="0" tIns="0" rIns="0" bIns="0" rtlCol="0" anchor="t">
            <a:spAutoFit/>
          </a:bodyPr>
          <a:lstStyle/>
          <a:p>
            <a:pPr algn="ctr"/>
            <a:r>
              <a:rPr lang="en-US" sz="9600" b="1">
                <a:solidFill>
                  <a:schemeClr val="bg1"/>
                </a:solidFill>
                <a:latin typeface="Times New Roman" panose="02020603050405020304" pitchFamily="18" charset="0"/>
                <a:ea typeface="Times New Roman" panose="02020603050405020304" pitchFamily="18" charset="0"/>
              </a:rPr>
              <a:t>Bài 8: Văn bản thông </a:t>
            </a:r>
            <a:r>
              <a:rPr lang="en-US" sz="9600" b="1" smtClean="0">
                <a:solidFill>
                  <a:schemeClr val="bg1"/>
                </a:solidFill>
                <a:latin typeface="Times New Roman" panose="02020603050405020304" pitchFamily="18" charset="0"/>
                <a:ea typeface="Times New Roman" panose="02020603050405020304" pitchFamily="18" charset="0"/>
              </a:rPr>
              <a:t>tin</a:t>
            </a:r>
          </a:p>
          <a:p>
            <a:pPr algn="ctr"/>
            <a:r>
              <a:rPr lang="en-US" sz="11500" b="1" i="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Tiết 96,97 </a:t>
            </a:r>
            <a:r>
              <a:rPr lang="en-US" sz="11500" b="1" i="1" smtClean="0">
                <a:ln w="6600">
                  <a:solidFill>
                    <a:schemeClr val="accent2"/>
                  </a:solidFill>
                  <a:prstDash val="solid"/>
                </a:ln>
                <a:solidFill>
                  <a:srgbClr val="FFFFFF"/>
                </a:solidFill>
                <a:effectLst>
                  <a:outerShdw dist="38100" dir="2700000" algn="tl" rotWithShape="0">
                    <a:schemeClr val="accent2"/>
                  </a:outerShdw>
                </a:effectLst>
                <a:latin typeface="+mj-lt"/>
              </a:rPr>
              <a:t>:</a:t>
            </a:r>
            <a:r>
              <a:rPr lang="vi-VN" sz="11500" b="1" i="1" smtClean="0">
                <a:ln w="6600">
                  <a:solidFill>
                    <a:schemeClr val="accent2"/>
                  </a:solidFill>
                  <a:prstDash val="solid"/>
                </a:ln>
                <a:solidFill>
                  <a:srgbClr val="FFFFFF"/>
                </a:solidFill>
                <a:effectLst>
                  <a:outerShdw dist="38100" dir="2700000" algn="tl" rotWithShape="0">
                    <a:schemeClr val="accent2"/>
                  </a:outerShdw>
                </a:effectLst>
                <a:latin typeface="+mj-lt"/>
              </a:rPr>
              <a:t>Quần </a:t>
            </a:r>
            <a:r>
              <a:rPr lang="vi-VN" sz="11500" b="1" i="1">
                <a:ln w="6600">
                  <a:solidFill>
                    <a:schemeClr val="accent2"/>
                  </a:solidFill>
                  <a:prstDash val="solid"/>
                </a:ln>
                <a:solidFill>
                  <a:srgbClr val="FFFFFF"/>
                </a:solidFill>
                <a:effectLst>
                  <a:outerShdw dist="38100" dir="2700000" algn="tl" rotWithShape="0">
                    <a:schemeClr val="accent2"/>
                  </a:outerShdw>
                </a:effectLst>
                <a:latin typeface="+mj-lt"/>
              </a:rPr>
              <a:t>thể di tích </a:t>
            </a:r>
            <a:endParaRPr lang="vi-VN" sz="11500" b="1" i="1" smtClean="0">
              <a:ln w="6600">
                <a:solidFill>
                  <a:schemeClr val="accent2"/>
                </a:solidFill>
                <a:prstDash val="solid"/>
              </a:ln>
              <a:solidFill>
                <a:srgbClr val="FFFFFF"/>
              </a:solidFill>
              <a:effectLst>
                <a:outerShdw dist="38100" dir="2700000" algn="tl" rotWithShape="0">
                  <a:schemeClr val="accent2"/>
                </a:outerShdw>
              </a:effectLst>
              <a:latin typeface="+mj-lt"/>
            </a:endParaRPr>
          </a:p>
          <a:p>
            <a:pPr algn="ctr"/>
            <a:r>
              <a:rPr lang="vi-VN" sz="11500" b="1" i="1" smtClean="0">
                <a:ln w="6600">
                  <a:solidFill>
                    <a:schemeClr val="accent2"/>
                  </a:solidFill>
                  <a:prstDash val="solid"/>
                </a:ln>
                <a:solidFill>
                  <a:srgbClr val="FFFFFF"/>
                </a:solidFill>
                <a:effectLst>
                  <a:outerShdw dist="38100" dir="2700000" algn="tl" rotWithShape="0">
                    <a:schemeClr val="accent2"/>
                  </a:outerShdw>
                </a:effectLst>
                <a:latin typeface="+mj-lt"/>
              </a:rPr>
              <a:t>Cố </a:t>
            </a:r>
            <a:r>
              <a:rPr lang="vi-VN" sz="11500" b="1" i="1">
                <a:ln w="6600">
                  <a:solidFill>
                    <a:schemeClr val="accent2"/>
                  </a:solidFill>
                  <a:prstDash val="solid"/>
                </a:ln>
                <a:solidFill>
                  <a:srgbClr val="FFFFFF"/>
                </a:solidFill>
                <a:effectLst>
                  <a:outerShdw dist="38100" dir="2700000" algn="tl" rotWithShape="0">
                    <a:schemeClr val="accent2"/>
                  </a:outerShdw>
                </a:effectLst>
                <a:latin typeface="+mj-lt"/>
              </a:rPr>
              <a:t>đô Huế</a:t>
            </a:r>
            <a:endParaRPr lang="en-US" sz="9600" b="1">
              <a:ln w="6600">
                <a:solidFill>
                  <a:schemeClr val="accent2"/>
                </a:solidFill>
                <a:prstDash val="solid"/>
              </a:ln>
              <a:solidFill>
                <a:srgbClr val="FFFFFF"/>
              </a:solidFill>
              <a:effectLst>
                <a:outerShdw dist="38100" dir="2700000" algn="tl" rotWithShape="0">
                  <a:schemeClr val="accent2"/>
                </a:outerShdw>
              </a:effectLst>
              <a:latin typeface="+mj-lt"/>
              <a:ea typeface="Core Bandi Face"/>
              <a:cs typeface="Core Bandi Face"/>
              <a:sym typeface="Core Bandi Face"/>
            </a:endParaRPr>
          </a:p>
        </p:txBody>
      </p:sp>
      <p:sp>
        <p:nvSpPr>
          <p:cNvPr id="19" name="TextBox 19"/>
          <p:cNvSpPr txBox="1"/>
          <p:nvPr/>
        </p:nvSpPr>
        <p:spPr>
          <a:xfrm>
            <a:off x="4026596" y="1192346"/>
            <a:ext cx="7006119" cy="3193182"/>
          </a:xfrm>
          <a:prstGeom prst="rect">
            <a:avLst/>
          </a:prstGeom>
        </p:spPr>
        <p:txBody>
          <a:bodyPr lIns="0" tIns="0" rIns="0" bIns="0" rtlCol="0" anchor="t">
            <a:spAutoFit/>
          </a:bodyPr>
          <a:lstStyle/>
          <a:p>
            <a:pPr algn="l">
              <a:lnSpc>
                <a:spcPts val="24882"/>
              </a:lnSpc>
            </a:pPr>
            <a:endParaRPr lang="en-US" sz="17773">
              <a:solidFill>
                <a:srgbClr val="FFFFFF"/>
              </a:solidFill>
              <a:latin typeface="Bright Sunshine"/>
              <a:ea typeface="Bright Sunshine"/>
              <a:cs typeface="Bright Sunshine"/>
              <a:sym typeface="Bright Sunshin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38" y="14366"/>
            <a:ext cx="18269262" cy="10198308"/>
          </a:xfrm>
          <a:prstGeom prst="rect">
            <a:avLst/>
          </a:prstGeom>
        </p:spPr>
      </p:pic>
      <p:sp>
        <p:nvSpPr>
          <p:cNvPr id="6" name="Rounded Rectangle 5"/>
          <p:cNvSpPr/>
          <p:nvPr/>
        </p:nvSpPr>
        <p:spPr>
          <a:xfrm>
            <a:off x="259204" y="979410"/>
            <a:ext cx="9570595" cy="1927380"/>
          </a:xfrm>
          <a:prstGeom prst="roundRect">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70762" y="1457422"/>
            <a:ext cx="8347478" cy="971356"/>
          </a:xfrm>
          <a:prstGeom prst="rect">
            <a:avLst/>
          </a:prstGeom>
        </p:spPr>
        <p:txBody>
          <a:bodyPr wrap="none">
            <a:spAutoFit/>
          </a:bodyPr>
          <a:lstStyle/>
          <a:p>
            <a:pPr algn="just">
              <a:lnSpc>
                <a:spcPct val="115000"/>
              </a:lnSpc>
              <a:spcAft>
                <a:spcPts val="0"/>
              </a:spcAft>
              <a:tabLst>
                <a:tab pos="90170" algn="l"/>
                <a:tab pos="180340" algn="l"/>
              </a:tabLst>
            </a:pPr>
            <a:r>
              <a:rPr lang="en-GB" sz="5400" b="1">
                <a:solidFill>
                  <a:schemeClr val="bg1"/>
                </a:solidFill>
                <a:latin typeface="Times New Roman" panose="02020603050405020304" pitchFamily="18" charset="0"/>
                <a:ea typeface="Times New Roman" panose="02020603050405020304" pitchFamily="18" charset="0"/>
              </a:rPr>
              <a:t>II</a:t>
            </a:r>
            <a:r>
              <a:rPr lang="vi-VN" sz="5400" b="1">
                <a:solidFill>
                  <a:schemeClr val="bg1"/>
                </a:solidFill>
                <a:latin typeface="Times New Roman" panose="02020603050405020304" pitchFamily="18" charset="0"/>
                <a:ea typeface="Times New Roman" panose="02020603050405020304" pitchFamily="18" charset="0"/>
              </a:rPr>
              <a:t>I</a:t>
            </a:r>
            <a:r>
              <a:rPr lang="en-GB" sz="5400" b="1">
                <a:solidFill>
                  <a:schemeClr val="bg1"/>
                </a:solidFill>
                <a:latin typeface="Times New Roman" panose="02020603050405020304" pitchFamily="18" charset="0"/>
                <a:ea typeface="Times New Roman" panose="02020603050405020304" pitchFamily="18" charset="0"/>
              </a:rPr>
              <a:t>. </a:t>
            </a:r>
            <a:r>
              <a:rPr lang="vi-VN" sz="5400" b="1">
                <a:solidFill>
                  <a:schemeClr val="bg1"/>
                </a:solidFill>
                <a:latin typeface="Times New Roman" panose="02020603050405020304" pitchFamily="18" charset="0"/>
                <a:ea typeface="Times New Roman" panose="02020603050405020304" pitchFamily="18" charset="0"/>
              </a:rPr>
              <a:t>ĐỌC- HIỂU VĂN BẢN</a:t>
            </a:r>
            <a:endParaRPr lang="en-GB" sz="54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480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43624" b="-81766"/>
            </a:stretch>
          </a:blipFill>
        </p:spPr>
      </p:sp>
      <p:sp>
        <p:nvSpPr>
          <p:cNvPr id="3" name="Freeform 3"/>
          <p:cNvSpPr/>
          <p:nvPr/>
        </p:nvSpPr>
        <p:spPr>
          <a:xfrm flipH="1">
            <a:off x="-614477" y="5339809"/>
            <a:ext cx="7434906" cy="6620164"/>
          </a:xfrm>
          <a:custGeom>
            <a:avLst/>
            <a:gdLst/>
            <a:ahLst/>
            <a:cxnLst/>
            <a:rect l="l" t="t" r="r" b="b"/>
            <a:pathLst>
              <a:path w="7434906" h="6620164">
                <a:moveTo>
                  <a:pt x="7434905" y="0"/>
                </a:moveTo>
                <a:lnTo>
                  <a:pt x="0" y="0"/>
                </a:lnTo>
                <a:lnTo>
                  <a:pt x="0" y="6620164"/>
                </a:lnTo>
                <a:lnTo>
                  <a:pt x="7434905" y="6620164"/>
                </a:lnTo>
                <a:lnTo>
                  <a:pt x="7434905" y="0"/>
                </a:lnTo>
                <a:close/>
              </a:path>
            </a:pathLst>
          </a:custGeom>
          <a:blipFill>
            <a:blip r:embed="rId3"/>
            <a:stretch>
              <a:fillRect/>
            </a:stretch>
          </a:blipFill>
        </p:spPr>
      </p:sp>
      <p:sp>
        <p:nvSpPr>
          <p:cNvPr id="4" name="Freeform 4"/>
          <p:cNvSpPr/>
          <p:nvPr/>
        </p:nvSpPr>
        <p:spPr>
          <a:xfrm rot="563245" flipH="1">
            <a:off x="16643668" y="358349"/>
            <a:ext cx="1286346" cy="1567004"/>
          </a:xfrm>
          <a:custGeom>
            <a:avLst/>
            <a:gdLst/>
            <a:ahLst/>
            <a:cxnLst/>
            <a:rect l="l" t="t" r="r" b="b"/>
            <a:pathLst>
              <a:path w="1286346" h="1567004">
                <a:moveTo>
                  <a:pt x="1286346" y="0"/>
                </a:moveTo>
                <a:lnTo>
                  <a:pt x="0" y="0"/>
                </a:lnTo>
                <a:lnTo>
                  <a:pt x="0" y="1567004"/>
                </a:lnTo>
                <a:lnTo>
                  <a:pt x="1286346" y="1567004"/>
                </a:lnTo>
                <a:lnTo>
                  <a:pt x="1286346" y="0"/>
                </a:lnTo>
                <a:close/>
              </a:path>
            </a:pathLst>
          </a:custGeom>
          <a:blipFill>
            <a:blip r:embed="rId4"/>
            <a:stretch>
              <a:fillRect/>
            </a:stretch>
          </a:blipFill>
        </p:spPr>
      </p:sp>
      <p:sp>
        <p:nvSpPr>
          <p:cNvPr id="5" name="Freeform 5"/>
          <p:cNvSpPr/>
          <p:nvPr/>
        </p:nvSpPr>
        <p:spPr>
          <a:xfrm>
            <a:off x="7725303" y="8451831"/>
            <a:ext cx="8535668" cy="3670337"/>
          </a:xfrm>
          <a:custGeom>
            <a:avLst/>
            <a:gdLst/>
            <a:ahLst/>
            <a:cxnLst/>
            <a:rect l="l" t="t" r="r" b="b"/>
            <a:pathLst>
              <a:path w="8535668" h="3670337">
                <a:moveTo>
                  <a:pt x="0" y="0"/>
                </a:moveTo>
                <a:lnTo>
                  <a:pt x="8535669" y="0"/>
                </a:lnTo>
                <a:lnTo>
                  <a:pt x="8535669" y="3670338"/>
                </a:lnTo>
                <a:lnTo>
                  <a:pt x="0" y="3670338"/>
                </a:lnTo>
                <a:lnTo>
                  <a:pt x="0" y="0"/>
                </a:lnTo>
                <a:close/>
              </a:path>
            </a:pathLst>
          </a:custGeom>
          <a:blipFill>
            <a:blip r:embed="rId5"/>
            <a:stretch>
              <a:fillRect/>
            </a:stretch>
          </a:blipFill>
        </p:spPr>
      </p:sp>
      <p:sp>
        <p:nvSpPr>
          <p:cNvPr id="6" name="Freeform 6"/>
          <p:cNvSpPr/>
          <p:nvPr/>
        </p:nvSpPr>
        <p:spPr>
          <a:xfrm flipH="1">
            <a:off x="15141909" y="2283703"/>
            <a:ext cx="4234782" cy="1048108"/>
          </a:xfrm>
          <a:custGeom>
            <a:avLst/>
            <a:gdLst/>
            <a:ahLst/>
            <a:cxnLst/>
            <a:rect l="l" t="t" r="r" b="b"/>
            <a:pathLst>
              <a:path w="4234782" h="1048108">
                <a:moveTo>
                  <a:pt x="4234782" y="0"/>
                </a:moveTo>
                <a:lnTo>
                  <a:pt x="0" y="0"/>
                </a:lnTo>
                <a:lnTo>
                  <a:pt x="0" y="1048109"/>
                </a:lnTo>
                <a:lnTo>
                  <a:pt x="4234782" y="1048109"/>
                </a:lnTo>
                <a:lnTo>
                  <a:pt x="4234782" y="0"/>
                </a:lnTo>
                <a:close/>
              </a:path>
            </a:pathLst>
          </a:custGeom>
          <a:blipFill>
            <a:blip r:embed="rId6">
              <a:alphaModFix amt="65999"/>
            </a:blip>
            <a:stretch>
              <a:fillRect/>
            </a:stretch>
          </a:blipFill>
        </p:spPr>
      </p:sp>
      <p:sp>
        <p:nvSpPr>
          <p:cNvPr id="7" name="Freeform 7"/>
          <p:cNvSpPr/>
          <p:nvPr/>
        </p:nvSpPr>
        <p:spPr>
          <a:xfrm rot="-954269" flipH="1">
            <a:off x="15455797" y="957651"/>
            <a:ext cx="709764" cy="795494"/>
          </a:xfrm>
          <a:custGeom>
            <a:avLst/>
            <a:gdLst/>
            <a:ahLst/>
            <a:cxnLst/>
            <a:rect l="l" t="t" r="r" b="b"/>
            <a:pathLst>
              <a:path w="709764" h="795494">
                <a:moveTo>
                  <a:pt x="709763" y="0"/>
                </a:moveTo>
                <a:lnTo>
                  <a:pt x="0" y="0"/>
                </a:lnTo>
                <a:lnTo>
                  <a:pt x="0" y="795494"/>
                </a:lnTo>
                <a:lnTo>
                  <a:pt x="709763" y="795494"/>
                </a:lnTo>
                <a:lnTo>
                  <a:pt x="709763" y="0"/>
                </a:lnTo>
                <a:close/>
              </a:path>
            </a:pathLst>
          </a:custGeom>
          <a:blipFill>
            <a:blip r:embed="rId7"/>
            <a:stretch>
              <a:fillRect/>
            </a:stretch>
          </a:blipFill>
        </p:spPr>
      </p:sp>
      <p:sp>
        <p:nvSpPr>
          <p:cNvPr id="8" name="Freeform 8"/>
          <p:cNvSpPr/>
          <p:nvPr/>
        </p:nvSpPr>
        <p:spPr>
          <a:xfrm>
            <a:off x="-3942460" y="9325781"/>
            <a:ext cx="9320909" cy="1922437"/>
          </a:xfrm>
          <a:custGeom>
            <a:avLst/>
            <a:gdLst/>
            <a:ahLst/>
            <a:cxnLst/>
            <a:rect l="l" t="t" r="r" b="b"/>
            <a:pathLst>
              <a:path w="9320909" h="1922437">
                <a:moveTo>
                  <a:pt x="0" y="0"/>
                </a:moveTo>
                <a:lnTo>
                  <a:pt x="9320909" y="0"/>
                </a:lnTo>
                <a:lnTo>
                  <a:pt x="9320909" y="1922438"/>
                </a:lnTo>
                <a:lnTo>
                  <a:pt x="0" y="1922438"/>
                </a:lnTo>
                <a:lnTo>
                  <a:pt x="0" y="0"/>
                </a:lnTo>
                <a:close/>
              </a:path>
            </a:pathLst>
          </a:custGeom>
          <a:blipFill>
            <a:blip r:embed="rId8">
              <a:alphaModFix amt="65999"/>
            </a:blip>
            <a:stretch>
              <a:fillRect/>
            </a:stretch>
          </a:blipFill>
        </p:spPr>
      </p:sp>
      <p:sp>
        <p:nvSpPr>
          <p:cNvPr id="9" name="Freeform 9"/>
          <p:cNvSpPr/>
          <p:nvPr/>
        </p:nvSpPr>
        <p:spPr>
          <a:xfrm rot="1235809" flipH="1">
            <a:off x="16069311" y="6675688"/>
            <a:ext cx="1565759" cy="1754882"/>
          </a:xfrm>
          <a:custGeom>
            <a:avLst/>
            <a:gdLst/>
            <a:ahLst/>
            <a:cxnLst/>
            <a:rect l="l" t="t" r="r" b="b"/>
            <a:pathLst>
              <a:path w="1565759" h="1754882">
                <a:moveTo>
                  <a:pt x="1565759" y="0"/>
                </a:moveTo>
                <a:lnTo>
                  <a:pt x="0" y="0"/>
                </a:lnTo>
                <a:lnTo>
                  <a:pt x="0" y="1754881"/>
                </a:lnTo>
                <a:lnTo>
                  <a:pt x="1565759" y="1754881"/>
                </a:lnTo>
                <a:lnTo>
                  <a:pt x="1565759" y="0"/>
                </a:lnTo>
                <a:close/>
              </a:path>
            </a:pathLst>
          </a:custGeom>
          <a:blipFill>
            <a:blip r:embed="rId7"/>
            <a:stretch>
              <a:fillRect/>
            </a:stretch>
          </a:blipFill>
        </p:spPr>
      </p:sp>
      <p:sp>
        <p:nvSpPr>
          <p:cNvPr id="10" name="Freeform 10"/>
          <p:cNvSpPr/>
          <p:nvPr/>
        </p:nvSpPr>
        <p:spPr>
          <a:xfrm>
            <a:off x="13627546" y="9258300"/>
            <a:ext cx="9320909" cy="1922437"/>
          </a:xfrm>
          <a:custGeom>
            <a:avLst/>
            <a:gdLst/>
            <a:ahLst/>
            <a:cxnLst/>
            <a:rect l="l" t="t" r="r" b="b"/>
            <a:pathLst>
              <a:path w="9320909" h="1922437">
                <a:moveTo>
                  <a:pt x="0" y="0"/>
                </a:moveTo>
                <a:lnTo>
                  <a:pt x="9320908" y="0"/>
                </a:lnTo>
                <a:lnTo>
                  <a:pt x="9320908" y="1922437"/>
                </a:lnTo>
                <a:lnTo>
                  <a:pt x="0" y="1922437"/>
                </a:lnTo>
                <a:lnTo>
                  <a:pt x="0" y="0"/>
                </a:lnTo>
                <a:close/>
              </a:path>
            </a:pathLst>
          </a:custGeom>
          <a:blipFill>
            <a:blip r:embed="rId8">
              <a:alphaModFix amt="65999"/>
            </a:blip>
            <a:stretch>
              <a:fillRect/>
            </a:stretch>
          </a:blipFill>
        </p:spPr>
      </p:sp>
      <p:sp>
        <p:nvSpPr>
          <p:cNvPr id="11" name="Freeform 11"/>
          <p:cNvSpPr/>
          <p:nvPr/>
        </p:nvSpPr>
        <p:spPr>
          <a:xfrm flipH="1">
            <a:off x="-1645430" y="2731904"/>
            <a:ext cx="4234782" cy="1048108"/>
          </a:xfrm>
          <a:custGeom>
            <a:avLst/>
            <a:gdLst/>
            <a:ahLst/>
            <a:cxnLst/>
            <a:rect l="l" t="t" r="r" b="b"/>
            <a:pathLst>
              <a:path w="4234782" h="1048108">
                <a:moveTo>
                  <a:pt x="4234782" y="0"/>
                </a:moveTo>
                <a:lnTo>
                  <a:pt x="0" y="0"/>
                </a:lnTo>
                <a:lnTo>
                  <a:pt x="0" y="1048108"/>
                </a:lnTo>
                <a:lnTo>
                  <a:pt x="4234782" y="1048108"/>
                </a:lnTo>
                <a:lnTo>
                  <a:pt x="4234782" y="0"/>
                </a:lnTo>
                <a:close/>
              </a:path>
            </a:pathLst>
          </a:custGeom>
          <a:blipFill>
            <a:blip r:embed="rId6">
              <a:alphaModFix amt="65999"/>
            </a:blip>
            <a:stretch>
              <a:fillRect/>
            </a:stretch>
          </a:blipFill>
        </p:spPr>
      </p:sp>
      <p:sp>
        <p:nvSpPr>
          <p:cNvPr id="12" name="Freeform 12"/>
          <p:cNvSpPr/>
          <p:nvPr/>
        </p:nvSpPr>
        <p:spPr>
          <a:xfrm rot="-1678844" flipH="1">
            <a:off x="227433" y="109453"/>
            <a:ext cx="5291522" cy="3411182"/>
          </a:xfrm>
          <a:custGeom>
            <a:avLst/>
            <a:gdLst/>
            <a:ahLst/>
            <a:cxnLst/>
            <a:rect l="l" t="t" r="r" b="b"/>
            <a:pathLst>
              <a:path w="5291522" h="3411182">
                <a:moveTo>
                  <a:pt x="5291522" y="0"/>
                </a:moveTo>
                <a:lnTo>
                  <a:pt x="0" y="0"/>
                </a:lnTo>
                <a:lnTo>
                  <a:pt x="0" y="3411182"/>
                </a:lnTo>
                <a:lnTo>
                  <a:pt x="5291522" y="3411182"/>
                </a:lnTo>
                <a:lnTo>
                  <a:pt x="5291522" y="0"/>
                </a:lnTo>
                <a:close/>
              </a:path>
            </a:pathLst>
          </a:custGeom>
          <a:blipFill>
            <a:blip r:embed="rId5"/>
            <a:stretch>
              <a:fillRect l="-49918"/>
            </a:stretch>
          </a:blipFill>
        </p:spPr>
      </p:sp>
      <p:sp>
        <p:nvSpPr>
          <p:cNvPr id="15" name="TextBox 15"/>
          <p:cNvSpPr txBox="1"/>
          <p:nvPr/>
        </p:nvSpPr>
        <p:spPr>
          <a:xfrm>
            <a:off x="4465724" y="448535"/>
            <a:ext cx="10864585" cy="2215991"/>
          </a:xfrm>
          <a:prstGeom prst="rect">
            <a:avLst/>
          </a:prstGeom>
        </p:spPr>
        <p:txBody>
          <a:bodyPr wrap="square" lIns="0" tIns="0" rIns="0" bIns="0" rtlCol="0" anchor="t">
            <a:spAutoFit/>
          </a:bodyPr>
          <a:lstStyle/>
          <a:p>
            <a:pPr marL="1143000" indent="-1143000" algn="ctr">
              <a:buAutoNum type="arabicPeriod"/>
            </a:pPr>
            <a:r>
              <a:rPr lang="vi-VN" sz="7200" b="1" smtClean="0">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Thông </a:t>
            </a:r>
            <a:r>
              <a:rPr lang="vi-VN" sz="7200" b="1">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tin cơ bản và </a:t>
            </a:r>
            <a:endParaRPr lang="vi-VN" sz="7200" b="1" smtClean="0">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a:p>
            <a:pPr algn="ctr"/>
            <a:r>
              <a:rPr lang="vi-VN" sz="7200" b="1" smtClean="0">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nhan </a:t>
            </a:r>
            <a:r>
              <a:rPr lang="vi-VN" sz="7200" b="1">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đề của văn bản</a:t>
            </a:r>
            <a:r>
              <a:rPr lang="vi-VN" sz="7200">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endParaRPr lang="en-GB" sz="7200">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920593405"/>
              </p:ext>
            </p:extLst>
          </p:nvPr>
        </p:nvGraphicFramePr>
        <p:xfrm>
          <a:off x="4386178" y="3132421"/>
          <a:ext cx="11922491" cy="5175886"/>
        </p:xfrm>
        <a:graphic>
          <a:graphicData uri="http://schemas.openxmlformats.org/drawingml/2006/table">
            <a:tbl>
              <a:tblPr firstRow="1" firstCol="1" bandRow="1">
                <a:tableStyleId>{5C22544A-7EE6-4342-B048-85BDC9FD1C3A}</a:tableStyleId>
              </a:tblPr>
              <a:tblGrid>
                <a:gridCol w="11922491">
                  <a:extLst>
                    <a:ext uri="{9D8B030D-6E8A-4147-A177-3AD203B41FA5}">
                      <a16:colId xmlns:a16="http://schemas.microsoft.com/office/drawing/2014/main" val="20000"/>
                    </a:ext>
                  </a:extLst>
                </a:gridCol>
              </a:tblGrid>
              <a:tr h="1322801">
                <a:tc>
                  <a:txBody>
                    <a:bodyPr/>
                    <a:lstStyle/>
                    <a:p>
                      <a:pPr algn="ctr">
                        <a:lnSpc>
                          <a:spcPct val="115000"/>
                        </a:lnSpc>
                        <a:spcAft>
                          <a:spcPts val="1000"/>
                        </a:spcAft>
                        <a:tabLst>
                          <a:tab pos="1386840" algn="l"/>
                        </a:tabLst>
                      </a:pPr>
                      <a:r>
                        <a:rPr lang="en-US" sz="4000">
                          <a:effectLst/>
                          <a:latin typeface="Times New Roman" panose="02020603050405020304" pitchFamily="18" charset="0"/>
                          <a:cs typeface="Times New Roman" panose="02020603050405020304" pitchFamily="18" charset="0"/>
                        </a:rPr>
                        <a:t>PHIẾU </a:t>
                      </a:r>
                      <a:r>
                        <a:rPr lang="vi-VN" sz="4000">
                          <a:effectLst/>
                          <a:latin typeface="Times New Roman" panose="02020603050405020304" pitchFamily="18" charset="0"/>
                          <a:cs typeface="Times New Roman" panose="02020603050405020304" pitchFamily="18" charset="0"/>
                        </a:rPr>
                        <a:t>HT số 03</a:t>
                      </a:r>
                      <a:endParaRPr lang="en-GB" sz="4000">
                        <a:effectLst/>
                        <a:latin typeface="Times New Roman" panose="02020603050405020304" pitchFamily="18" charset="0"/>
                        <a:cs typeface="Times New Roman" panose="02020603050405020304" pitchFamily="18" charset="0"/>
                      </a:endParaRPr>
                    </a:p>
                    <a:p>
                      <a:pPr algn="ctr">
                        <a:lnSpc>
                          <a:spcPct val="115000"/>
                        </a:lnSpc>
                        <a:spcAft>
                          <a:spcPts val="1000"/>
                        </a:spcAft>
                        <a:tabLst>
                          <a:tab pos="1386840" algn="l"/>
                        </a:tabLst>
                      </a:pPr>
                      <a:r>
                        <a:rPr lang="en-US" sz="4000">
                          <a:effectLst/>
                          <a:latin typeface="Times New Roman" panose="02020603050405020304" pitchFamily="18" charset="0"/>
                          <a:cs typeface="Times New Roman" panose="02020603050405020304" pitchFamily="18" charset="0"/>
                        </a:rPr>
                        <a:t>TÌM HIỂU </a:t>
                      </a:r>
                      <a:r>
                        <a:rPr lang="vi-VN" sz="4000">
                          <a:effectLst/>
                          <a:latin typeface="Times New Roman" panose="02020603050405020304" pitchFamily="18" charset="0"/>
                          <a:cs typeface="Times New Roman" panose="02020603050405020304" pitchFamily="18" charset="0"/>
                        </a:rPr>
                        <a:t>THÔNG TIN CƠ BẢN VÀ </a:t>
                      </a:r>
                      <a:endParaRPr lang="vi-VN" sz="4000" smtClean="0">
                        <a:effectLst/>
                        <a:latin typeface="Times New Roman" panose="02020603050405020304" pitchFamily="18" charset="0"/>
                        <a:cs typeface="Times New Roman" panose="02020603050405020304" pitchFamily="18" charset="0"/>
                      </a:endParaRPr>
                    </a:p>
                    <a:p>
                      <a:pPr algn="ctr">
                        <a:lnSpc>
                          <a:spcPct val="115000"/>
                        </a:lnSpc>
                        <a:spcAft>
                          <a:spcPts val="1000"/>
                        </a:spcAft>
                        <a:tabLst>
                          <a:tab pos="1386840" algn="l"/>
                        </a:tabLst>
                      </a:pPr>
                      <a:r>
                        <a:rPr lang="vi-VN" sz="4000" smtClean="0">
                          <a:effectLst/>
                          <a:latin typeface="Times New Roman" panose="02020603050405020304" pitchFamily="18" charset="0"/>
                          <a:cs typeface="Times New Roman" panose="02020603050405020304" pitchFamily="18" charset="0"/>
                        </a:rPr>
                        <a:t>NHAN </a:t>
                      </a:r>
                      <a:r>
                        <a:rPr lang="vi-VN" sz="4000">
                          <a:effectLst/>
                          <a:latin typeface="Times New Roman" panose="02020603050405020304" pitchFamily="18" charset="0"/>
                          <a:cs typeface="Times New Roman" panose="02020603050405020304" pitchFamily="18" charset="0"/>
                        </a:rPr>
                        <a:t>ĐỀ VĂN BẢN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0"/>
                  </a:ext>
                </a:extLst>
              </a:tr>
              <a:tr h="1694645">
                <a:tc>
                  <a:txBody>
                    <a:bodyPr/>
                    <a:lstStyle/>
                    <a:p>
                      <a:pPr algn="just">
                        <a:lnSpc>
                          <a:spcPct val="115000"/>
                        </a:lnSpc>
                        <a:spcAft>
                          <a:spcPts val="1000"/>
                        </a:spcAft>
                        <a:tabLst>
                          <a:tab pos="1386840" algn="l"/>
                        </a:tabLst>
                      </a:pPr>
                      <a:r>
                        <a:rPr lang="vi-VN" sz="4000">
                          <a:effectLst/>
                          <a:latin typeface="Times New Roman" panose="02020603050405020304" pitchFamily="18" charset="0"/>
                          <a:cs typeface="Times New Roman" panose="02020603050405020304" pitchFamily="18" charset="0"/>
                        </a:rPr>
                        <a:t>1.Xác định</a:t>
                      </a:r>
                      <a:r>
                        <a:rPr lang="en-US" sz="4000">
                          <a:effectLst/>
                          <a:latin typeface="Times New Roman" panose="02020603050405020304" pitchFamily="18" charset="0"/>
                          <a:cs typeface="Times New Roman" panose="02020603050405020304" pitchFamily="18" charset="0"/>
                        </a:rPr>
                        <a:t> (những) thông tin cơ bản và nhan đề </a:t>
                      </a:r>
                      <a:r>
                        <a:rPr lang="vi-VN" sz="4000">
                          <a:effectLst/>
                          <a:latin typeface="Times New Roman" panose="02020603050405020304" pitchFamily="18" charset="0"/>
                          <a:cs typeface="Times New Roman" panose="02020603050405020304" pitchFamily="18" charset="0"/>
                        </a:rPr>
                        <a:t>mà VB trình bày.</a:t>
                      </a:r>
                      <a:endParaRPr lang="en-GB" sz="4000">
                        <a:effectLst/>
                        <a:latin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4000">
                          <a:effectLst/>
                          <a:latin typeface="Times New Roman" panose="02020603050405020304" pitchFamily="18" charset="0"/>
                          <a:cs typeface="Times New Roman" panose="02020603050405020304" pitchFamily="18" charset="0"/>
                        </a:rPr>
                        <a:t>2. Phân tích mối quan hệ giữa nhan đề với các thông tin cơ bản của VB.</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grpSp>
        <p:nvGrpSpPr>
          <p:cNvPr id="3" name="Group 3"/>
          <p:cNvGrpSpPr/>
          <p:nvPr/>
        </p:nvGrpSpPr>
        <p:grpSpPr>
          <a:xfrm>
            <a:off x="2706698" y="2619745"/>
            <a:ext cx="12874603" cy="6867155"/>
            <a:chOff x="0" y="0"/>
            <a:chExt cx="3390842" cy="1341557"/>
          </a:xfrm>
        </p:grpSpPr>
        <p:sp>
          <p:nvSpPr>
            <p:cNvPr id="4" name="Freeform 4"/>
            <p:cNvSpPr/>
            <p:nvPr/>
          </p:nvSpPr>
          <p:spPr>
            <a:xfrm>
              <a:off x="0" y="0"/>
              <a:ext cx="3390842" cy="1341557"/>
            </a:xfrm>
            <a:custGeom>
              <a:avLst/>
              <a:gdLst/>
              <a:ahLst/>
              <a:cxnLst/>
              <a:rect l="l" t="t" r="r" b="b"/>
              <a:pathLst>
                <a:path w="3390842" h="1341557">
                  <a:moveTo>
                    <a:pt x="30668" y="0"/>
                  </a:moveTo>
                  <a:lnTo>
                    <a:pt x="3360174" y="0"/>
                  </a:lnTo>
                  <a:cubicBezTo>
                    <a:pt x="3368308" y="0"/>
                    <a:pt x="3376108" y="3231"/>
                    <a:pt x="3381859" y="8982"/>
                  </a:cubicBezTo>
                  <a:cubicBezTo>
                    <a:pt x="3387611" y="14734"/>
                    <a:pt x="3390842" y="22534"/>
                    <a:pt x="3390842" y="30668"/>
                  </a:cubicBezTo>
                  <a:lnTo>
                    <a:pt x="3390842" y="1310889"/>
                  </a:lnTo>
                  <a:cubicBezTo>
                    <a:pt x="3390842" y="1319023"/>
                    <a:pt x="3387611" y="1326824"/>
                    <a:pt x="3381859" y="1332575"/>
                  </a:cubicBezTo>
                  <a:cubicBezTo>
                    <a:pt x="3376108" y="1338326"/>
                    <a:pt x="3368308" y="1341557"/>
                    <a:pt x="3360174" y="1341557"/>
                  </a:cubicBezTo>
                  <a:lnTo>
                    <a:pt x="30668" y="1341557"/>
                  </a:lnTo>
                  <a:cubicBezTo>
                    <a:pt x="22534" y="1341557"/>
                    <a:pt x="14734" y="1338326"/>
                    <a:pt x="8982" y="1332575"/>
                  </a:cubicBezTo>
                  <a:cubicBezTo>
                    <a:pt x="3231" y="1326824"/>
                    <a:pt x="0" y="1319023"/>
                    <a:pt x="0" y="1310889"/>
                  </a:cubicBezTo>
                  <a:lnTo>
                    <a:pt x="0" y="30668"/>
                  </a:lnTo>
                  <a:cubicBezTo>
                    <a:pt x="0" y="22534"/>
                    <a:pt x="3231" y="14734"/>
                    <a:pt x="8982" y="8982"/>
                  </a:cubicBezTo>
                  <a:cubicBezTo>
                    <a:pt x="14734" y="3231"/>
                    <a:pt x="22534" y="0"/>
                    <a:pt x="30668" y="0"/>
                  </a:cubicBezTo>
                  <a:close/>
                </a:path>
              </a:pathLst>
            </a:custGeom>
            <a:solidFill>
              <a:srgbClr val="29325C"/>
            </a:solidFill>
            <a:ln w="38100" cap="rnd">
              <a:solidFill>
                <a:srgbClr val="F1BA81"/>
              </a:solidFill>
              <a:prstDash val="solid"/>
              <a:round/>
            </a:ln>
          </p:spPr>
        </p:sp>
        <p:sp>
          <p:nvSpPr>
            <p:cNvPr id="5" name="TextBox 5"/>
            <p:cNvSpPr txBox="1"/>
            <p:nvPr/>
          </p:nvSpPr>
          <p:spPr>
            <a:xfrm>
              <a:off x="0" y="-38100"/>
              <a:ext cx="3390842" cy="137965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rot="10010232">
            <a:off x="-768630" y="306395"/>
            <a:ext cx="5881605" cy="6216373"/>
          </a:xfrm>
          <a:custGeom>
            <a:avLst/>
            <a:gdLst/>
            <a:ahLst/>
            <a:cxnLst/>
            <a:rect l="l" t="t" r="r" b="b"/>
            <a:pathLst>
              <a:path w="5881605" h="6216373">
                <a:moveTo>
                  <a:pt x="0" y="0"/>
                </a:moveTo>
                <a:lnTo>
                  <a:pt x="5881606" y="0"/>
                </a:lnTo>
                <a:lnTo>
                  <a:pt x="5881606" y="6216372"/>
                </a:lnTo>
                <a:lnTo>
                  <a:pt x="0" y="6216372"/>
                </a:lnTo>
                <a:lnTo>
                  <a:pt x="0" y="0"/>
                </a:lnTo>
                <a:close/>
              </a:path>
            </a:pathLst>
          </a:custGeom>
          <a:blipFill>
            <a:blip r:embed="rId3">
              <a:alphaModFix amt="81000"/>
            </a:blip>
            <a:stretch>
              <a:fillRect/>
            </a:stretch>
          </a:blipFill>
        </p:spPr>
      </p:sp>
      <p:sp>
        <p:nvSpPr>
          <p:cNvPr id="7" name="Freeform 7"/>
          <p:cNvSpPr/>
          <p:nvPr/>
        </p:nvSpPr>
        <p:spPr>
          <a:xfrm rot="563245">
            <a:off x="1272895" y="326823"/>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4"/>
            <a:stretch>
              <a:fillRect/>
            </a:stretch>
          </a:blipFill>
        </p:spPr>
      </p:sp>
      <p:sp>
        <p:nvSpPr>
          <p:cNvPr id="8" name="Freeform 8"/>
          <p:cNvSpPr/>
          <p:nvPr/>
        </p:nvSpPr>
        <p:spPr>
          <a:xfrm rot="-954269" flipH="1">
            <a:off x="697910" y="4632644"/>
            <a:ext cx="911603" cy="1021713"/>
          </a:xfrm>
          <a:custGeom>
            <a:avLst/>
            <a:gdLst/>
            <a:ahLst/>
            <a:cxnLst/>
            <a:rect l="l" t="t" r="r" b="b"/>
            <a:pathLst>
              <a:path w="911603" h="1021713">
                <a:moveTo>
                  <a:pt x="911604" y="0"/>
                </a:moveTo>
                <a:lnTo>
                  <a:pt x="0" y="0"/>
                </a:lnTo>
                <a:lnTo>
                  <a:pt x="0" y="1021712"/>
                </a:lnTo>
                <a:lnTo>
                  <a:pt x="911604" y="1021712"/>
                </a:lnTo>
                <a:lnTo>
                  <a:pt x="911604" y="0"/>
                </a:lnTo>
                <a:close/>
              </a:path>
            </a:pathLst>
          </a:custGeom>
          <a:blipFill>
            <a:blip r:embed="rId5"/>
            <a:stretch>
              <a:fillRect/>
            </a:stretch>
          </a:blipFill>
        </p:spPr>
      </p:sp>
      <p:sp>
        <p:nvSpPr>
          <p:cNvPr id="9" name="Freeform 9"/>
          <p:cNvSpPr/>
          <p:nvPr/>
        </p:nvSpPr>
        <p:spPr>
          <a:xfrm rot="75357">
            <a:off x="13469847" y="-217842"/>
            <a:ext cx="4851980" cy="3076562"/>
          </a:xfrm>
          <a:custGeom>
            <a:avLst/>
            <a:gdLst/>
            <a:ahLst/>
            <a:cxnLst/>
            <a:rect l="l" t="t" r="r" b="b"/>
            <a:pathLst>
              <a:path w="4851980" h="3076562">
                <a:moveTo>
                  <a:pt x="0" y="0"/>
                </a:moveTo>
                <a:lnTo>
                  <a:pt x="4851980" y="0"/>
                </a:lnTo>
                <a:lnTo>
                  <a:pt x="4851980" y="3076562"/>
                </a:lnTo>
                <a:lnTo>
                  <a:pt x="0" y="3076562"/>
                </a:lnTo>
                <a:lnTo>
                  <a:pt x="0" y="0"/>
                </a:lnTo>
                <a:close/>
              </a:path>
            </a:pathLst>
          </a:custGeom>
          <a:blipFill>
            <a:blip r:embed="rId6"/>
            <a:stretch>
              <a:fillRect l="-100665" b="-36079"/>
            </a:stretch>
          </a:blipFill>
        </p:spPr>
      </p:sp>
      <p:sp>
        <p:nvSpPr>
          <p:cNvPr id="10" name="Freeform 10"/>
          <p:cNvSpPr/>
          <p:nvPr/>
        </p:nvSpPr>
        <p:spPr>
          <a:xfrm rot="-364292">
            <a:off x="13984413" y="2428254"/>
            <a:ext cx="5655722" cy="10673580"/>
          </a:xfrm>
          <a:custGeom>
            <a:avLst/>
            <a:gdLst/>
            <a:ahLst/>
            <a:cxnLst/>
            <a:rect l="l" t="t" r="r" b="b"/>
            <a:pathLst>
              <a:path w="5655722" h="10673580">
                <a:moveTo>
                  <a:pt x="0" y="0"/>
                </a:moveTo>
                <a:lnTo>
                  <a:pt x="5655722" y="0"/>
                </a:lnTo>
                <a:lnTo>
                  <a:pt x="5655722" y="10673581"/>
                </a:lnTo>
                <a:lnTo>
                  <a:pt x="0" y="10673581"/>
                </a:lnTo>
                <a:lnTo>
                  <a:pt x="0" y="0"/>
                </a:lnTo>
                <a:close/>
              </a:path>
            </a:pathLst>
          </a:custGeom>
          <a:blipFill>
            <a:blip r:embed="rId7"/>
            <a:stretch>
              <a:fillRect/>
            </a:stretch>
          </a:blipFill>
        </p:spPr>
      </p:sp>
      <p:sp>
        <p:nvSpPr>
          <p:cNvPr id="11" name="Freeform 11"/>
          <p:cNvSpPr/>
          <p:nvPr/>
        </p:nvSpPr>
        <p:spPr>
          <a:xfrm rot="1679035" flipH="1">
            <a:off x="16603863" y="1921365"/>
            <a:ext cx="867478" cy="972257"/>
          </a:xfrm>
          <a:custGeom>
            <a:avLst/>
            <a:gdLst/>
            <a:ahLst/>
            <a:cxnLst/>
            <a:rect l="l" t="t" r="r" b="b"/>
            <a:pathLst>
              <a:path w="867478" h="972257">
                <a:moveTo>
                  <a:pt x="867477" y="0"/>
                </a:moveTo>
                <a:lnTo>
                  <a:pt x="0" y="0"/>
                </a:lnTo>
                <a:lnTo>
                  <a:pt x="0" y="972257"/>
                </a:lnTo>
                <a:lnTo>
                  <a:pt x="867477" y="972257"/>
                </a:lnTo>
                <a:lnTo>
                  <a:pt x="867477" y="0"/>
                </a:lnTo>
                <a:close/>
              </a:path>
            </a:pathLst>
          </a:custGeom>
          <a:blipFill>
            <a:blip r:embed="rId5"/>
            <a:stretch>
              <a:fillRect/>
            </a:stretch>
          </a:blipFill>
        </p:spPr>
      </p:sp>
      <p:sp>
        <p:nvSpPr>
          <p:cNvPr id="12" name="Freeform 12"/>
          <p:cNvSpPr/>
          <p:nvPr/>
        </p:nvSpPr>
        <p:spPr>
          <a:xfrm rot="75357">
            <a:off x="26593" y="8561828"/>
            <a:ext cx="4385571" cy="3201219"/>
          </a:xfrm>
          <a:custGeom>
            <a:avLst/>
            <a:gdLst/>
            <a:ahLst/>
            <a:cxnLst/>
            <a:rect l="l" t="t" r="r" b="b"/>
            <a:pathLst>
              <a:path w="4385571" h="3201219">
                <a:moveTo>
                  <a:pt x="0" y="0"/>
                </a:moveTo>
                <a:lnTo>
                  <a:pt x="4385571" y="0"/>
                </a:lnTo>
                <a:lnTo>
                  <a:pt x="4385571" y="3201219"/>
                </a:lnTo>
                <a:lnTo>
                  <a:pt x="0" y="3201219"/>
                </a:lnTo>
                <a:lnTo>
                  <a:pt x="0" y="0"/>
                </a:lnTo>
                <a:close/>
              </a:path>
            </a:pathLst>
          </a:custGeom>
          <a:blipFill>
            <a:blip r:embed="rId6"/>
            <a:stretch>
              <a:fillRect l="-115883" r="-15117" b="-36079"/>
            </a:stretch>
          </a:blipFill>
        </p:spPr>
      </p:sp>
      <p:sp>
        <p:nvSpPr>
          <p:cNvPr id="19" name="TextBox 19"/>
          <p:cNvSpPr txBox="1"/>
          <p:nvPr/>
        </p:nvSpPr>
        <p:spPr>
          <a:xfrm>
            <a:off x="5000230" y="294210"/>
            <a:ext cx="8335954" cy="2031325"/>
          </a:xfrm>
          <a:prstGeom prst="rect">
            <a:avLst/>
          </a:prstGeom>
        </p:spPr>
        <p:txBody>
          <a:bodyPr lIns="0" tIns="0" rIns="0" bIns="0" rtlCol="0" anchor="t">
            <a:spAutoFit/>
          </a:bodyPr>
          <a:lstStyle/>
          <a:p>
            <a:pPr algn="ctr"/>
            <a:r>
              <a:rPr lang="vi-VN" sz="6600" b="1">
                <a:solidFill>
                  <a:schemeClr val="bg1"/>
                </a:solidFill>
                <a:latin typeface="Times New Roman" panose="02020603050405020304" pitchFamily="18" charset="0"/>
                <a:cs typeface="Times New Roman" panose="02020603050405020304" pitchFamily="18" charset="0"/>
              </a:rPr>
              <a:t>Những thông tin </a:t>
            </a:r>
            <a:endParaRPr lang="vi-VN" sz="6600" b="1" smtClean="0">
              <a:solidFill>
                <a:schemeClr val="bg1"/>
              </a:solidFill>
              <a:latin typeface="Times New Roman" panose="02020603050405020304" pitchFamily="18" charset="0"/>
              <a:cs typeface="Times New Roman" panose="02020603050405020304" pitchFamily="18" charset="0"/>
            </a:endParaRPr>
          </a:p>
          <a:p>
            <a:pPr algn="ctr"/>
            <a:r>
              <a:rPr lang="vi-VN" sz="6600" b="1" smtClean="0">
                <a:solidFill>
                  <a:schemeClr val="bg1"/>
                </a:solidFill>
                <a:latin typeface="Times New Roman" panose="02020603050405020304" pitchFamily="18" charset="0"/>
                <a:cs typeface="Times New Roman" panose="02020603050405020304" pitchFamily="18" charset="0"/>
              </a:rPr>
              <a:t>cơ </a:t>
            </a:r>
            <a:r>
              <a:rPr lang="vi-VN" sz="6600" b="1">
                <a:solidFill>
                  <a:schemeClr val="bg1"/>
                </a:solidFill>
                <a:latin typeface="Times New Roman" panose="02020603050405020304" pitchFamily="18" charset="0"/>
                <a:cs typeface="Times New Roman" panose="02020603050405020304" pitchFamily="18" charset="0"/>
              </a:rPr>
              <a:t>bản của VB</a:t>
            </a:r>
            <a:endParaRPr lang="en-US" sz="6600">
              <a:solidFill>
                <a:schemeClr val="bg1"/>
              </a:solidFill>
              <a:latin typeface="Times New Roman" panose="02020603050405020304" pitchFamily="18" charset="0"/>
              <a:ea typeface="Bright Sunshine"/>
              <a:cs typeface="Times New Roman" panose="02020603050405020304" pitchFamily="18" charset="0"/>
              <a:sym typeface="Bright Sunshine"/>
            </a:endParaRPr>
          </a:p>
        </p:txBody>
      </p:sp>
      <p:sp>
        <p:nvSpPr>
          <p:cNvPr id="20" name="Rectangle 19"/>
          <p:cNvSpPr/>
          <p:nvPr/>
        </p:nvSpPr>
        <p:spPr>
          <a:xfrm>
            <a:off x="2928690" y="2841721"/>
            <a:ext cx="12086142" cy="2428357"/>
          </a:xfrm>
          <a:prstGeom prst="rect">
            <a:avLst/>
          </a:prstGeom>
        </p:spPr>
        <p:txBody>
          <a:bodyPr wrap="square">
            <a:spAutoFit/>
          </a:bodyPr>
          <a:lstStyle/>
          <a:p>
            <a:pPr algn="just">
              <a:lnSpc>
                <a:spcPct val="115000"/>
              </a:lnSpc>
              <a:spcBef>
                <a:spcPts val="300"/>
              </a:spcBef>
              <a:spcAft>
                <a:spcPts val="300"/>
              </a:spcAft>
            </a:pPr>
            <a:r>
              <a:rPr lang="vi-VN" sz="44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Nêu lịch sử 400 năm của Huế gắn với các triều đại phong kiến, di tích này đã được UNESCO vinh danh là Di sản văn hóa thế giới.</a:t>
            </a:r>
            <a:endParaRPr lang="en-GB" sz="4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p:cNvSpPr/>
          <p:nvPr/>
        </p:nvSpPr>
        <p:spPr>
          <a:xfrm>
            <a:off x="2931075" y="5447289"/>
            <a:ext cx="12083757" cy="871008"/>
          </a:xfrm>
          <a:prstGeom prst="rect">
            <a:avLst/>
          </a:prstGeom>
        </p:spPr>
        <p:txBody>
          <a:bodyPr wrap="none">
            <a:spAutoFit/>
          </a:bodyPr>
          <a:lstStyle/>
          <a:p>
            <a:pPr algn="just">
              <a:lnSpc>
                <a:spcPct val="115000"/>
              </a:lnSpc>
              <a:spcBef>
                <a:spcPts val="300"/>
              </a:spcBef>
              <a:spcAft>
                <a:spcPts val="300"/>
              </a:spcAft>
            </a:pPr>
            <a:r>
              <a:rPr lang="vi-VN" sz="44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Giới thiệu về những  nét đặc trưng của Cố đô Huế.</a:t>
            </a:r>
            <a:endParaRPr lang="en-GB" sz="4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Rectangle 21"/>
          <p:cNvSpPr/>
          <p:nvPr/>
        </p:nvSpPr>
        <p:spPr>
          <a:xfrm>
            <a:off x="2992097" y="6611787"/>
            <a:ext cx="12175827" cy="1649682"/>
          </a:xfrm>
          <a:prstGeom prst="rect">
            <a:avLst/>
          </a:prstGeom>
        </p:spPr>
        <p:txBody>
          <a:bodyPr wrap="square">
            <a:spAutoFit/>
          </a:bodyPr>
          <a:lstStyle/>
          <a:p>
            <a:pPr algn="just">
              <a:lnSpc>
                <a:spcPct val="115000"/>
              </a:lnSpc>
              <a:spcBef>
                <a:spcPts val="300"/>
              </a:spcBef>
              <a:spcAft>
                <a:spcPts val="300"/>
              </a:spcAft>
            </a:pPr>
            <a:r>
              <a:rPr lang="vi-VN" sz="44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Giới thiệu những di sản kiến trúc độc đáo của Cố đô Huế.</a:t>
            </a:r>
            <a:endParaRPr lang="en-GB" sz="4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Rectangle 22"/>
          <p:cNvSpPr/>
          <p:nvPr/>
        </p:nvSpPr>
        <p:spPr>
          <a:xfrm>
            <a:off x="2928690" y="8514149"/>
            <a:ext cx="10713189" cy="808619"/>
          </a:xfrm>
          <a:prstGeom prst="rect">
            <a:avLst/>
          </a:prstGeom>
        </p:spPr>
        <p:txBody>
          <a:bodyPr wrap="none">
            <a:spAutoFit/>
          </a:bodyPr>
          <a:lstStyle/>
          <a:p>
            <a:pPr algn="just">
              <a:lnSpc>
                <a:spcPct val="115000"/>
              </a:lnSpc>
              <a:spcBef>
                <a:spcPts val="300"/>
              </a:spcBef>
              <a:spcAft>
                <a:spcPts val="300"/>
              </a:spcAft>
            </a:pPr>
            <a:r>
              <a:rPr lang="vi-VN" sz="44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Khẳng định những giá trị nổi bật của di sản. </a:t>
            </a:r>
            <a:endParaRPr lang="en-GB" sz="4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643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308372"/>
          </a:xfrm>
          <a:prstGeom prst="rect">
            <a:avLst/>
          </a:prstGeom>
        </p:spPr>
      </p:pic>
      <p:sp>
        <p:nvSpPr>
          <p:cNvPr id="3" name="Rectangle 2"/>
          <p:cNvSpPr/>
          <p:nvPr/>
        </p:nvSpPr>
        <p:spPr>
          <a:xfrm>
            <a:off x="533400" y="647700"/>
            <a:ext cx="12795490" cy="2554545"/>
          </a:xfrm>
          <a:prstGeom prst="rect">
            <a:avLst/>
          </a:prstGeom>
        </p:spPr>
        <p:txBody>
          <a:bodyPr wrap="none">
            <a:spAutoFit/>
          </a:bodyPr>
          <a:lstStyle/>
          <a:p>
            <a:pPr algn="ctr"/>
            <a:r>
              <a:rPr lang="vi-VN" sz="8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Ý nghĩa nhan </a:t>
            </a:r>
            <a:r>
              <a:rPr lang="vi-VN" sz="80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p>
          <a:p>
            <a:pPr algn="ctr"/>
            <a:r>
              <a:rPr lang="vi-VN" sz="8000" smtClean="0">
                <a:latin typeface="Times New Roman" panose="02020603050405020304" pitchFamily="18" charset="0"/>
                <a:cs typeface="Times New Roman" panose="02020603050405020304" pitchFamily="18" charset="0"/>
              </a:rPr>
              <a:t>nêu </a:t>
            </a:r>
            <a:r>
              <a:rPr lang="vi-VN" sz="8000">
                <a:latin typeface="Times New Roman" panose="02020603050405020304" pitchFamily="18" charset="0"/>
                <a:cs typeface="Times New Roman" panose="02020603050405020304" pitchFamily="18" charset="0"/>
              </a:rPr>
              <a:t>tên di tích được giới thiệu</a:t>
            </a:r>
            <a:endParaRPr lang="en-GB" sz="8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02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grpSp>
        <p:nvGrpSpPr>
          <p:cNvPr id="3" name="Group 3"/>
          <p:cNvGrpSpPr/>
          <p:nvPr/>
        </p:nvGrpSpPr>
        <p:grpSpPr>
          <a:xfrm>
            <a:off x="2706698" y="3040304"/>
            <a:ext cx="12874603" cy="6229566"/>
            <a:chOff x="0" y="0"/>
            <a:chExt cx="3390842" cy="1341557"/>
          </a:xfrm>
        </p:grpSpPr>
        <p:sp>
          <p:nvSpPr>
            <p:cNvPr id="4" name="Freeform 4"/>
            <p:cNvSpPr/>
            <p:nvPr/>
          </p:nvSpPr>
          <p:spPr>
            <a:xfrm>
              <a:off x="0" y="0"/>
              <a:ext cx="3390842" cy="1341557"/>
            </a:xfrm>
            <a:custGeom>
              <a:avLst/>
              <a:gdLst/>
              <a:ahLst/>
              <a:cxnLst/>
              <a:rect l="l" t="t" r="r" b="b"/>
              <a:pathLst>
                <a:path w="3390842" h="1341557">
                  <a:moveTo>
                    <a:pt x="30668" y="0"/>
                  </a:moveTo>
                  <a:lnTo>
                    <a:pt x="3360174" y="0"/>
                  </a:lnTo>
                  <a:cubicBezTo>
                    <a:pt x="3368308" y="0"/>
                    <a:pt x="3376108" y="3231"/>
                    <a:pt x="3381859" y="8982"/>
                  </a:cubicBezTo>
                  <a:cubicBezTo>
                    <a:pt x="3387611" y="14734"/>
                    <a:pt x="3390842" y="22534"/>
                    <a:pt x="3390842" y="30668"/>
                  </a:cubicBezTo>
                  <a:lnTo>
                    <a:pt x="3390842" y="1310889"/>
                  </a:lnTo>
                  <a:cubicBezTo>
                    <a:pt x="3390842" y="1319023"/>
                    <a:pt x="3387611" y="1326824"/>
                    <a:pt x="3381859" y="1332575"/>
                  </a:cubicBezTo>
                  <a:cubicBezTo>
                    <a:pt x="3376108" y="1338326"/>
                    <a:pt x="3368308" y="1341557"/>
                    <a:pt x="3360174" y="1341557"/>
                  </a:cubicBezTo>
                  <a:lnTo>
                    <a:pt x="30668" y="1341557"/>
                  </a:lnTo>
                  <a:cubicBezTo>
                    <a:pt x="22534" y="1341557"/>
                    <a:pt x="14734" y="1338326"/>
                    <a:pt x="8982" y="1332575"/>
                  </a:cubicBezTo>
                  <a:cubicBezTo>
                    <a:pt x="3231" y="1326824"/>
                    <a:pt x="0" y="1319023"/>
                    <a:pt x="0" y="1310889"/>
                  </a:cubicBezTo>
                  <a:lnTo>
                    <a:pt x="0" y="30668"/>
                  </a:lnTo>
                  <a:cubicBezTo>
                    <a:pt x="0" y="22534"/>
                    <a:pt x="3231" y="14734"/>
                    <a:pt x="8982" y="8982"/>
                  </a:cubicBezTo>
                  <a:cubicBezTo>
                    <a:pt x="14734" y="3231"/>
                    <a:pt x="22534" y="0"/>
                    <a:pt x="30668" y="0"/>
                  </a:cubicBezTo>
                  <a:close/>
                </a:path>
              </a:pathLst>
            </a:custGeom>
            <a:solidFill>
              <a:srgbClr val="29325C"/>
            </a:solidFill>
            <a:ln w="38100" cap="rnd">
              <a:solidFill>
                <a:srgbClr val="F1BA81"/>
              </a:solidFill>
              <a:prstDash val="solid"/>
              <a:round/>
            </a:ln>
          </p:spPr>
        </p:sp>
        <p:sp>
          <p:nvSpPr>
            <p:cNvPr id="5" name="TextBox 5"/>
            <p:cNvSpPr txBox="1"/>
            <p:nvPr/>
          </p:nvSpPr>
          <p:spPr>
            <a:xfrm>
              <a:off x="0" y="-38100"/>
              <a:ext cx="3390842" cy="137965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rot="10010232">
            <a:off x="-768630" y="306395"/>
            <a:ext cx="5881605" cy="6216373"/>
          </a:xfrm>
          <a:custGeom>
            <a:avLst/>
            <a:gdLst/>
            <a:ahLst/>
            <a:cxnLst/>
            <a:rect l="l" t="t" r="r" b="b"/>
            <a:pathLst>
              <a:path w="5881605" h="6216373">
                <a:moveTo>
                  <a:pt x="0" y="0"/>
                </a:moveTo>
                <a:lnTo>
                  <a:pt x="5881606" y="0"/>
                </a:lnTo>
                <a:lnTo>
                  <a:pt x="5881606" y="6216372"/>
                </a:lnTo>
                <a:lnTo>
                  <a:pt x="0" y="6216372"/>
                </a:lnTo>
                <a:lnTo>
                  <a:pt x="0" y="0"/>
                </a:lnTo>
                <a:close/>
              </a:path>
            </a:pathLst>
          </a:custGeom>
          <a:blipFill>
            <a:blip r:embed="rId3">
              <a:alphaModFix amt="81000"/>
            </a:blip>
            <a:stretch>
              <a:fillRect/>
            </a:stretch>
          </a:blipFill>
        </p:spPr>
      </p:sp>
      <p:sp>
        <p:nvSpPr>
          <p:cNvPr id="7" name="Freeform 7"/>
          <p:cNvSpPr/>
          <p:nvPr/>
        </p:nvSpPr>
        <p:spPr>
          <a:xfrm rot="563245">
            <a:off x="1272895" y="326823"/>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4"/>
            <a:stretch>
              <a:fillRect/>
            </a:stretch>
          </a:blipFill>
        </p:spPr>
      </p:sp>
      <p:sp>
        <p:nvSpPr>
          <p:cNvPr id="8" name="Freeform 8"/>
          <p:cNvSpPr/>
          <p:nvPr/>
        </p:nvSpPr>
        <p:spPr>
          <a:xfrm rot="-954269" flipH="1">
            <a:off x="697910" y="4632644"/>
            <a:ext cx="911603" cy="1021713"/>
          </a:xfrm>
          <a:custGeom>
            <a:avLst/>
            <a:gdLst/>
            <a:ahLst/>
            <a:cxnLst/>
            <a:rect l="l" t="t" r="r" b="b"/>
            <a:pathLst>
              <a:path w="911603" h="1021713">
                <a:moveTo>
                  <a:pt x="911604" y="0"/>
                </a:moveTo>
                <a:lnTo>
                  <a:pt x="0" y="0"/>
                </a:lnTo>
                <a:lnTo>
                  <a:pt x="0" y="1021712"/>
                </a:lnTo>
                <a:lnTo>
                  <a:pt x="911604" y="1021712"/>
                </a:lnTo>
                <a:lnTo>
                  <a:pt x="911604" y="0"/>
                </a:lnTo>
                <a:close/>
              </a:path>
            </a:pathLst>
          </a:custGeom>
          <a:blipFill>
            <a:blip r:embed="rId5"/>
            <a:stretch>
              <a:fillRect/>
            </a:stretch>
          </a:blipFill>
        </p:spPr>
      </p:sp>
      <p:sp>
        <p:nvSpPr>
          <p:cNvPr id="9" name="Freeform 9"/>
          <p:cNvSpPr/>
          <p:nvPr/>
        </p:nvSpPr>
        <p:spPr>
          <a:xfrm rot="75357">
            <a:off x="13155312" y="876372"/>
            <a:ext cx="4851980" cy="3076562"/>
          </a:xfrm>
          <a:custGeom>
            <a:avLst/>
            <a:gdLst/>
            <a:ahLst/>
            <a:cxnLst/>
            <a:rect l="l" t="t" r="r" b="b"/>
            <a:pathLst>
              <a:path w="4851980" h="3076562">
                <a:moveTo>
                  <a:pt x="0" y="0"/>
                </a:moveTo>
                <a:lnTo>
                  <a:pt x="4851980" y="0"/>
                </a:lnTo>
                <a:lnTo>
                  <a:pt x="4851980" y="3076562"/>
                </a:lnTo>
                <a:lnTo>
                  <a:pt x="0" y="3076562"/>
                </a:lnTo>
                <a:lnTo>
                  <a:pt x="0" y="0"/>
                </a:lnTo>
                <a:close/>
              </a:path>
            </a:pathLst>
          </a:custGeom>
          <a:blipFill>
            <a:blip r:embed="rId6"/>
            <a:stretch>
              <a:fillRect l="-100665" b="-36079"/>
            </a:stretch>
          </a:blipFill>
        </p:spPr>
      </p:sp>
      <p:sp>
        <p:nvSpPr>
          <p:cNvPr id="10" name="Freeform 10"/>
          <p:cNvSpPr/>
          <p:nvPr/>
        </p:nvSpPr>
        <p:spPr>
          <a:xfrm rot="-364292">
            <a:off x="13984413" y="2428254"/>
            <a:ext cx="5655722" cy="10673580"/>
          </a:xfrm>
          <a:custGeom>
            <a:avLst/>
            <a:gdLst/>
            <a:ahLst/>
            <a:cxnLst/>
            <a:rect l="l" t="t" r="r" b="b"/>
            <a:pathLst>
              <a:path w="5655722" h="10673580">
                <a:moveTo>
                  <a:pt x="0" y="0"/>
                </a:moveTo>
                <a:lnTo>
                  <a:pt x="5655722" y="0"/>
                </a:lnTo>
                <a:lnTo>
                  <a:pt x="5655722" y="10673581"/>
                </a:lnTo>
                <a:lnTo>
                  <a:pt x="0" y="10673581"/>
                </a:lnTo>
                <a:lnTo>
                  <a:pt x="0" y="0"/>
                </a:lnTo>
                <a:close/>
              </a:path>
            </a:pathLst>
          </a:custGeom>
          <a:blipFill>
            <a:blip r:embed="rId7"/>
            <a:stretch>
              <a:fillRect/>
            </a:stretch>
          </a:blipFill>
        </p:spPr>
      </p:sp>
      <p:sp>
        <p:nvSpPr>
          <p:cNvPr id="11" name="Freeform 11"/>
          <p:cNvSpPr/>
          <p:nvPr/>
        </p:nvSpPr>
        <p:spPr>
          <a:xfrm rot="1679035" flipH="1">
            <a:off x="16603863" y="1921365"/>
            <a:ext cx="867478" cy="972257"/>
          </a:xfrm>
          <a:custGeom>
            <a:avLst/>
            <a:gdLst/>
            <a:ahLst/>
            <a:cxnLst/>
            <a:rect l="l" t="t" r="r" b="b"/>
            <a:pathLst>
              <a:path w="867478" h="972257">
                <a:moveTo>
                  <a:pt x="867477" y="0"/>
                </a:moveTo>
                <a:lnTo>
                  <a:pt x="0" y="0"/>
                </a:lnTo>
                <a:lnTo>
                  <a:pt x="0" y="972257"/>
                </a:lnTo>
                <a:lnTo>
                  <a:pt x="867477" y="972257"/>
                </a:lnTo>
                <a:lnTo>
                  <a:pt x="867477" y="0"/>
                </a:lnTo>
                <a:close/>
              </a:path>
            </a:pathLst>
          </a:custGeom>
          <a:blipFill>
            <a:blip r:embed="rId5"/>
            <a:stretch>
              <a:fillRect/>
            </a:stretch>
          </a:blipFill>
        </p:spPr>
      </p:sp>
      <p:sp>
        <p:nvSpPr>
          <p:cNvPr id="12" name="Freeform 12"/>
          <p:cNvSpPr/>
          <p:nvPr/>
        </p:nvSpPr>
        <p:spPr>
          <a:xfrm rot="75357">
            <a:off x="458941" y="8303724"/>
            <a:ext cx="4385571" cy="3201219"/>
          </a:xfrm>
          <a:custGeom>
            <a:avLst/>
            <a:gdLst/>
            <a:ahLst/>
            <a:cxnLst/>
            <a:rect l="l" t="t" r="r" b="b"/>
            <a:pathLst>
              <a:path w="4385571" h="3201219">
                <a:moveTo>
                  <a:pt x="0" y="0"/>
                </a:moveTo>
                <a:lnTo>
                  <a:pt x="4385571" y="0"/>
                </a:lnTo>
                <a:lnTo>
                  <a:pt x="4385571" y="3201219"/>
                </a:lnTo>
                <a:lnTo>
                  <a:pt x="0" y="3201219"/>
                </a:lnTo>
                <a:lnTo>
                  <a:pt x="0" y="0"/>
                </a:lnTo>
                <a:close/>
              </a:path>
            </a:pathLst>
          </a:custGeom>
          <a:blipFill>
            <a:blip r:embed="rId6"/>
            <a:stretch>
              <a:fillRect l="-115883" r="-15117" b="-36079"/>
            </a:stretch>
          </a:blipFill>
        </p:spPr>
      </p:sp>
      <p:grpSp>
        <p:nvGrpSpPr>
          <p:cNvPr id="13" name="Group 13"/>
          <p:cNvGrpSpPr/>
          <p:nvPr/>
        </p:nvGrpSpPr>
        <p:grpSpPr>
          <a:xfrm>
            <a:off x="4804795" y="3414581"/>
            <a:ext cx="2168271" cy="216827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9401" r="-40692"/>
              </a:stretch>
            </a:blipFill>
            <a:ln w="38100" cap="sq">
              <a:solidFill>
                <a:srgbClr val="F1BA81"/>
              </a:solidFill>
              <a:prstDash val="solid"/>
              <a:miter/>
            </a:ln>
          </p:spPr>
        </p:sp>
      </p:grpSp>
      <p:grpSp>
        <p:nvGrpSpPr>
          <p:cNvPr id="15" name="Group 15"/>
          <p:cNvGrpSpPr/>
          <p:nvPr/>
        </p:nvGrpSpPr>
        <p:grpSpPr>
          <a:xfrm>
            <a:off x="11221432" y="3330930"/>
            <a:ext cx="2168271" cy="216827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r="-53846"/>
              </a:stretch>
            </a:blipFill>
            <a:ln w="38100" cap="sq">
              <a:solidFill>
                <a:srgbClr val="F1BA81"/>
              </a:solidFill>
              <a:prstDash val="solid"/>
              <a:miter/>
            </a:ln>
          </p:spPr>
        </p:sp>
      </p:grpSp>
      <p:sp>
        <p:nvSpPr>
          <p:cNvPr id="17" name="TextBox 17"/>
          <p:cNvSpPr txBox="1"/>
          <p:nvPr/>
        </p:nvSpPr>
        <p:spPr>
          <a:xfrm>
            <a:off x="2992303" y="6066627"/>
            <a:ext cx="5502402" cy="2031325"/>
          </a:xfrm>
          <a:prstGeom prst="rect">
            <a:avLst/>
          </a:prstGeom>
        </p:spPr>
        <p:txBody>
          <a:bodyPr lIns="0" tIns="0" rIns="0" bIns="0" rtlCol="0" anchor="t">
            <a:spAutoFit/>
          </a:bodyPr>
          <a:lstStyle/>
          <a:p>
            <a:pPr algn="ctr"/>
            <a:r>
              <a:rPr lang="vi-VN" sz="4400">
                <a:solidFill>
                  <a:schemeClr val="bg1"/>
                </a:solidFill>
                <a:latin typeface="Times New Roman" panose="02020603050405020304" pitchFamily="18" charset="0"/>
                <a:cs typeface="Times New Roman" panose="02020603050405020304" pitchFamily="18" charset="0"/>
              </a:rPr>
              <a:t>Nhan đề đã tóm tắt, khái quát được những thông tin cơ bản của VB.</a:t>
            </a:r>
            <a:endParaRPr lang="en-US" sz="4400">
              <a:solidFill>
                <a:schemeClr val="bg1"/>
              </a:solidFill>
              <a:latin typeface="Times New Roman" panose="02020603050405020304" pitchFamily="18" charset="0"/>
              <a:ea typeface="Core Bandi Face"/>
              <a:cs typeface="Times New Roman" panose="02020603050405020304" pitchFamily="18" charset="0"/>
              <a:sym typeface="Core Bandi Face"/>
            </a:endParaRPr>
          </a:p>
        </p:txBody>
      </p:sp>
      <p:sp>
        <p:nvSpPr>
          <p:cNvPr id="18" name="TextBox 18"/>
          <p:cNvSpPr txBox="1"/>
          <p:nvPr/>
        </p:nvSpPr>
        <p:spPr>
          <a:xfrm>
            <a:off x="9126054" y="5792153"/>
            <a:ext cx="6306994" cy="2708434"/>
          </a:xfrm>
          <a:prstGeom prst="rect">
            <a:avLst/>
          </a:prstGeom>
        </p:spPr>
        <p:txBody>
          <a:bodyPr wrap="square" lIns="0" tIns="0" rIns="0" bIns="0" rtlCol="0" anchor="t">
            <a:spAutoFit/>
          </a:bodyPr>
          <a:lstStyle/>
          <a:p>
            <a:pPr algn="ctr"/>
            <a:r>
              <a:rPr lang="vi-VN" sz="4400">
                <a:solidFill>
                  <a:schemeClr val="bg1"/>
                </a:solidFill>
                <a:latin typeface="Times New Roman" panose="02020603050405020304" pitchFamily="18" charset="0"/>
                <a:cs typeface="Times New Roman" panose="02020603050405020304" pitchFamily="18" charset="0"/>
              </a:rPr>
              <a:t>Các thông tin cơ bản của VB đã góp phần triển khai làm rõ nội dung được gợi lên từ nhan đề của VB. </a:t>
            </a:r>
            <a:endParaRPr lang="en-US" sz="4400">
              <a:solidFill>
                <a:schemeClr val="bg1"/>
              </a:solidFill>
              <a:latin typeface="Times New Roman" panose="02020603050405020304" pitchFamily="18" charset="0"/>
              <a:ea typeface="Core Bandi Face"/>
              <a:cs typeface="Times New Roman" panose="02020603050405020304" pitchFamily="18" charset="0"/>
              <a:sym typeface="Core Bandi Face"/>
            </a:endParaRPr>
          </a:p>
        </p:txBody>
      </p:sp>
      <p:sp>
        <p:nvSpPr>
          <p:cNvPr id="19" name="TextBox 19"/>
          <p:cNvSpPr txBox="1"/>
          <p:nvPr/>
        </p:nvSpPr>
        <p:spPr>
          <a:xfrm>
            <a:off x="4573526" y="943685"/>
            <a:ext cx="8816177" cy="1661993"/>
          </a:xfrm>
          <a:prstGeom prst="rect">
            <a:avLst/>
          </a:prstGeom>
        </p:spPr>
        <p:txBody>
          <a:bodyPr wrap="square" lIns="0" tIns="0" rIns="0" bIns="0" rtlCol="0" anchor="t">
            <a:spAutoFit/>
          </a:bodyPr>
          <a:lstStyle/>
          <a:p>
            <a:pPr algn="ctr"/>
            <a:r>
              <a:rPr lang="vi-VN" sz="5400" b="1">
                <a:solidFill>
                  <a:schemeClr val="bg1"/>
                </a:solidFill>
                <a:latin typeface="Times New Roman" panose="02020603050405020304" pitchFamily="18" charset="0"/>
                <a:cs typeface="Times New Roman" panose="02020603050405020304" pitchFamily="18" charset="0"/>
              </a:rPr>
              <a:t>Mối quan hệ giữa nhan đề với các thông tin cơ bản của VB</a:t>
            </a:r>
            <a:endParaRPr lang="en-US" sz="5400">
              <a:solidFill>
                <a:schemeClr val="bg1"/>
              </a:solidFill>
              <a:latin typeface="Times New Roman" panose="02020603050405020304" pitchFamily="18" charset="0"/>
              <a:ea typeface="Bright Sunshine"/>
              <a:cs typeface="Times New Roman" panose="02020603050405020304" pitchFamily="18" charset="0"/>
              <a:sym typeface="Bright Sunshine"/>
            </a:endParaRPr>
          </a:p>
        </p:txBody>
      </p:sp>
    </p:spTree>
    <p:extLst>
      <p:ext uri="{BB962C8B-B14F-4D97-AF65-F5344CB8AC3E}">
        <p14:creationId xmlns:p14="http://schemas.microsoft.com/office/powerpoint/2010/main" val="144313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43"/>
            <a:ext cx="18288000" cy="10382250"/>
          </a:xfrm>
          <a:prstGeom prst="rect">
            <a:avLst/>
          </a:prstGeom>
        </p:spPr>
      </p:pic>
      <p:sp>
        <p:nvSpPr>
          <p:cNvPr id="6" name="Rectangle 5"/>
          <p:cNvSpPr/>
          <p:nvPr/>
        </p:nvSpPr>
        <p:spPr>
          <a:xfrm>
            <a:off x="152400" y="7353300"/>
            <a:ext cx="10972800" cy="2585323"/>
          </a:xfrm>
          <a:prstGeom prst="rect">
            <a:avLst/>
          </a:prstGeom>
          <a:solidFill>
            <a:schemeClr val="accent3">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Aft>
                <a:spcPts val="0"/>
              </a:spcAft>
            </a:pPr>
            <a:r>
              <a:rPr lang="pt-BR" sz="5400" b="1">
                <a:solidFill>
                  <a:srgbClr val="FF0000"/>
                </a:solidFill>
                <a:latin typeface="Times New Roman" panose="02020603050405020304" pitchFamily="18" charset="0"/>
                <a:ea typeface="Times New Roman" panose="02020603050405020304" pitchFamily="18" charset="0"/>
              </a:rPr>
              <a:t>2</a:t>
            </a:r>
            <a:r>
              <a:rPr lang="vi-VN" sz="5400" b="1">
                <a:solidFill>
                  <a:srgbClr val="FF0000"/>
                </a:solidFill>
                <a:latin typeface="Times New Roman" panose="02020603050405020304" pitchFamily="18" charset="0"/>
                <a:ea typeface="Times New Roman" panose="02020603050405020304" pitchFamily="18" charset="0"/>
              </a:rPr>
              <a:t>.</a:t>
            </a:r>
            <a:r>
              <a:rPr lang="vi-VN" sz="5400" b="1">
                <a:solidFill>
                  <a:srgbClr val="FF0000"/>
                </a:solidFill>
                <a:latin typeface="Times New Roman" panose="02020603050405020304" pitchFamily="18" charset="0"/>
                <a:ea typeface="Calibri" panose="020F0502020204030204" pitchFamily="34" charset="0"/>
              </a:rPr>
              <a:t> </a:t>
            </a:r>
            <a:r>
              <a:rPr lang="en-GB" sz="5400" b="1">
                <a:solidFill>
                  <a:srgbClr val="FF0000"/>
                </a:solidFill>
                <a:latin typeface="Times New Roman" panose="02020603050405020304" pitchFamily="18" charset="0"/>
                <a:ea typeface="Times New Roman" panose="02020603050405020304" pitchFamily="18" charset="0"/>
              </a:rPr>
              <a:t>Các đặc điểm của </a:t>
            </a:r>
            <a:r>
              <a:rPr lang="vi-VN" sz="5400" b="1">
                <a:solidFill>
                  <a:srgbClr val="FF0000"/>
                </a:solidFill>
                <a:latin typeface="Times New Roman" panose="02020603050405020304" pitchFamily="18" charset="0"/>
                <a:ea typeface="Times New Roman" panose="02020603050405020304" pitchFamily="18" charset="0"/>
              </a:rPr>
              <a:t>kiểu </a:t>
            </a:r>
            <a:r>
              <a:rPr lang="en-GB" sz="5400" b="1">
                <a:solidFill>
                  <a:srgbClr val="FF0000"/>
                </a:solidFill>
                <a:latin typeface="Times New Roman" panose="02020603050405020304" pitchFamily="18" charset="0"/>
                <a:ea typeface="Times New Roman" panose="02020603050405020304" pitchFamily="18" charset="0"/>
              </a:rPr>
              <a:t>văn bản giới thiệu một di tích lịch sử</a:t>
            </a:r>
            <a:r>
              <a:rPr lang="vi-VN" sz="5400" b="1">
                <a:solidFill>
                  <a:srgbClr val="FF0000"/>
                </a:solidFill>
                <a:latin typeface="Times New Roman" panose="02020603050405020304" pitchFamily="18" charset="0"/>
                <a:ea typeface="Times New Roman" panose="02020603050405020304" pitchFamily="18" charset="0"/>
              </a:rPr>
              <a:t> ở VB </a:t>
            </a:r>
            <a:r>
              <a:rPr lang="vi-VN" sz="5400" b="1" i="1">
                <a:solidFill>
                  <a:srgbClr val="FF0000"/>
                </a:solidFill>
                <a:latin typeface="Times New Roman" panose="02020603050405020304" pitchFamily="18" charset="0"/>
                <a:ea typeface="Times New Roman" panose="02020603050405020304" pitchFamily="18" charset="0"/>
              </a:rPr>
              <a:t>Quần thể di tích Cố đô Huế</a:t>
            </a:r>
            <a:endParaRPr lang="en-GB" sz="5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606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grpSp>
        <p:nvGrpSpPr>
          <p:cNvPr id="3" name="Group 3"/>
          <p:cNvGrpSpPr/>
          <p:nvPr/>
        </p:nvGrpSpPr>
        <p:grpSpPr>
          <a:xfrm>
            <a:off x="990600" y="342900"/>
            <a:ext cx="16459200" cy="9220200"/>
            <a:chOff x="0" y="0"/>
            <a:chExt cx="3390842" cy="1341557"/>
          </a:xfrm>
        </p:grpSpPr>
        <p:sp>
          <p:nvSpPr>
            <p:cNvPr id="4" name="Freeform 4"/>
            <p:cNvSpPr/>
            <p:nvPr/>
          </p:nvSpPr>
          <p:spPr>
            <a:xfrm>
              <a:off x="0" y="0"/>
              <a:ext cx="3390842" cy="1341557"/>
            </a:xfrm>
            <a:custGeom>
              <a:avLst/>
              <a:gdLst/>
              <a:ahLst/>
              <a:cxnLst/>
              <a:rect l="l" t="t" r="r" b="b"/>
              <a:pathLst>
                <a:path w="3390842" h="1341557">
                  <a:moveTo>
                    <a:pt x="30668" y="0"/>
                  </a:moveTo>
                  <a:lnTo>
                    <a:pt x="3360174" y="0"/>
                  </a:lnTo>
                  <a:cubicBezTo>
                    <a:pt x="3368308" y="0"/>
                    <a:pt x="3376108" y="3231"/>
                    <a:pt x="3381859" y="8982"/>
                  </a:cubicBezTo>
                  <a:cubicBezTo>
                    <a:pt x="3387611" y="14734"/>
                    <a:pt x="3390842" y="22534"/>
                    <a:pt x="3390842" y="30668"/>
                  </a:cubicBezTo>
                  <a:lnTo>
                    <a:pt x="3390842" y="1310889"/>
                  </a:lnTo>
                  <a:cubicBezTo>
                    <a:pt x="3390842" y="1319023"/>
                    <a:pt x="3387611" y="1326824"/>
                    <a:pt x="3381859" y="1332575"/>
                  </a:cubicBezTo>
                  <a:cubicBezTo>
                    <a:pt x="3376108" y="1338326"/>
                    <a:pt x="3368308" y="1341557"/>
                    <a:pt x="3360174" y="1341557"/>
                  </a:cubicBezTo>
                  <a:lnTo>
                    <a:pt x="30668" y="1341557"/>
                  </a:lnTo>
                  <a:cubicBezTo>
                    <a:pt x="22534" y="1341557"/>
                    <a:pt x="14734" y="1338326"/>
                    <a:pt x="8982" y="1332575"/>
                  </a:cubicBezTo>
                  <a:cubicBezTo>
                    <a:pt x="3231" y="1326824"/>
                    <a:pt x="0" y="1319023"/>
                    <a:pt x="0" y="1310889"/>
                  </a:cubicBezTo>
                  <a:lnTo>
                    <a:pt x="0" y="30668"/>
                  </a:lnTo>
                  <a:cubicBezTo>
                    <a:pt x="0" y="22534"/>
                    <a:pt x="3231" y="14734"/>
                    <a:pt x="8982" y="8982"/>
                  </a:cubicBezTo>
                  <a:cubicBezTo>
                    <a:pt x="14734" y="3231"/>
                    <a:pt x="22534" y="0"/>
                    <a:pt x="30668" y="0"/>
                  </a:cubicBezTo>
                  <a:close/>
                </a:path>
              </a:pathLst>
            </a:custGeom>
            <a:solidFill>
              <a:srgbClr val="29325C"/>
            </a:solidFill>
            <a:ln w="38100" cap="rnd">
              <a:solidFill>
                <a:srgbClr val="F1BA81"/>
              </a:solidFill>
              <a:prstDash val="solid"/>
              <a:round/>
            </a:ln>
          </p:spPr>
        </p:sp>
        <p:sp>
          <p:nvSpPr>
            <p:cNvPr id="5" name="TextBox 5"/>
            <p:cNvSpPr txBox="1"/>
            <p:nvPr/>
          </p:nvSpPr>
          <p:spPr>
            <a:xfrm>
              <a:off x="0" y="-38100"/>
              <a:ext cx="3390842" cy="137965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rot="10010232">
            <a:off x="-1374926" y="-336375"/>
            <a:ext cx="5881605" cy="6216373"/>
          </a:xfrm>
          <a:custGeom>
            <a:avLst/>
            <a:gdLst/>
            <a:ahLst/>
            <a:cxnLst/>
            <a:rect l="l" t="t" r="r" b="b"/>
            <a:pathLst>
              <a:path w="5881605" h="6216373">
                <a:moveTo>
                  <a:pt x="0" y="0"/>
                </a:moveTo>
                <a:lnTo>
                  <a:pt x="5881606" y="0"/>
                </a:lnTo>
                <a:lnTo>
                  <a:pt x="5881606" y="6216372"/>
                </a:lnTo>
                <a:lnTo>
                  <a:pt x="0" y="6216372"/>
                </a:lnTo>
                <a:lnTo>
                  <a:pt x="0" y="0"/>
                </a:lnTo>
                <a:close/>
              </a:path>
            </a:pathLst>
          </a:custGeom>
          <a:blipFill>
            <a:blip r:embed="rId3">
              <a:alphaModFix amt="81000"/>
            </a:blip>
            <a:stretch>
              <a:fillRect/>
            </a:stretch>
          </a:blipFill>
        </p:spPr>
      </p:sp>
      <p:sp>
        <p:nvSpPr>
          <p:cNvPr id="7" name="Freeform 7"/>
          <p:cNvSpPr/>
          <p:nvPr/>
        </p:nvSpPr>
        <p:spPr>
          <a:xfrm rot="563245">
            <a:off x="1272895" y="-205625"/>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4"/>
            <a:stretch>
              <a:fillRect/>
            </a:stretch>
          </a:blipFill>
        </p:spPr>
      </p:sp>
      <p:sp>
        <p:nvSpPr>
          <p:cNvPr id="8" name="Freeform 8"/>
          <p:cNvSpPr/>
          <p:nvPr/>
        </p:nvSpPr>
        <p:spPr>
          <a:xfrm rot="-954269" flipH="1">
            <a:off x="-242478" y="2512842"/>
            <a:ext cx="911603" cy="1021713"/>
          </a:xfrm>
          <a:custGeom>
            <a:avLst/>
            <a:gdLst/>
            <a:ahLst/>
            <a:cxnLst/>
            <a:rect l="l" t="t" r="r" b="b"/>
            <a:pathLst>
              <a:path w="911603" h="1021713">
                <a:moveTo>
                  <a:pt x="911604" y="0"/>
                </a:moveTo>
                <a:lnTo>
                  <a:pt x="0" y="0"/>
                </a:lnTo>
                <a:lnTo>
                  <a:pt x="0" y="1021712"/>
                </a:lnTo>
                <a:lnTo>
                  <a:pt x="911604" y="1021712"/>
                </a:lnTo>
                <a:lnTo>
                  <a:pt x="911604" y="0"/>
                </a:lnTo>
                <a:close/>
              </a:path>
            </a:pathLst>
          </a:custGeom>
          <a:blipFill>
            <a:blip r:embed="rId5"/>
            <a:stretch>
              <a:fillRect/>
            </a:stretch>
          </a:blipFill>
        </p:spPr>
      </p:sp>
      <p:sp>
        <p:nvSpPr>
          <p:cNvPr id="9" name="Freeform 9"/>
          <p:cNvSpPr/>
          <p:nvPr/>
        </p:nvSpPr>
        <p:spPr>
          <a:xfrm rot="75357">
            <a:off x="14527568" y="-650940"/>
            <a:ext cx="4851980" cy="3076562"/>
          </a:xfrm>
          <a:custGeom>
            <a:avLst/>
            <a:gdLst/>
            <a:ahLst/>
            <a:cxnLst/>
            <a:rect l="l" t="t" r="r" b="b"/>
            <a:pathLst>
              <a:path w="4851980" h="3076562">
                <a:moveTo>
                  <a:pt x="0" y="0"/>
                </a:moveTo>
                <a:lnTo>
                  <a:pt x="4851980" y="0"/>
                </a:lnTo>
                <a:lnTo>
                  <a:pt x="4851980" y="3076562"/>
                </a:lnTo>
                <a:lnTo>
                  <a:pt x="0" y="3076562"/>
                </a:lnTo>
                <a:lnTo>
                  <a:pt x="0" y="0"/>
                </a:lnTo>
                <a:close/>
              </a:path>
            </a:pathLst>
          </a:custGeom>
          <a:blipFill>
            <a:blip r:embed="rId6"/>
            <a:stretch>
              <a:fillRect l="-100665" b="-36079"/>
            </a:stretch>
          </a:blipFill>
        </p:spPr>
      </p:sp>
      <p:sp>
        <p:nvSpPr>
          <p:cNvPr id="11" name="Freeform 11"/>
          <p:cNvSpPr/>
          <p:nvPr/>
        </p:nvSpPr>
        <p:spPr>
          <a:xfrm rot="1679035" flipH="1">
            <a:off x="16603863" y="1921365"/>
            <a:ext cx="867478" cy="972257"/>
          </a:xfrm>
          <a:custGeom>
            <a:avLst/>
            <a:gdLst/>
            <a:ahLst/>
            <a:cxnLst/>
            <a:rect l="l" t="t" r="r" b="b"/>
            <a:pathLst>
              <a:path w="867478" h="972257">
                <a:moveTo>
                  <a:pt x="867477" y="0"/>
                </a:moveTo>
                <a:lnTo>
                  <a:pt x="0" y="0"/>
                </a:lnTo>
                <a:lnTo>
                  <a:pt x="0" y="972257"/>
                </a:lnTo>
                <a:lnTo>
                  <a:pt x="867477" y="972257"/>
                </a:lnTo>
                <a:lnTo>
                  <a:pt x="867477" y="0"/>
                </a:lnTo>
                <a:close/>
              </a:path>
            </a:pathLst>
          </a:custGeom>
          <a:blipFill>
            <a:blip r:embed="rId5"/>
            <a:stretch>
              <a:fillRect/>
            </a:stretch>
          </a:blipFill>
        </p:spPr>
      </p:sp>
      <p:sp>
        <p:nvSpPr>
          <p:cNvPr id="12" name="Freeform 12"/>
          <p:cNvSpPr/>
          <p:nvPr/>
        </p:nvSpPr>
        <p:spPr>
          <a:xfrm rot="75357">
            <a:off x="-20614" y="8537855"/>
            <a:ext cx="4385571" cy="3201219"/>
          </a:xfrm>
          <a:custGeom>
            <a:avLst/>
            <a:gdLst/>
            <a:ahLst/>
            <a:cxnLst/>
            <a:rect l="l" t="t" r="r" b="b"/>
            <a:pathLst>
              <a:path w="4385571" h="3201219">
                <a:moveTo>
                  <a:pt x="0" y="0"/>
                </a:moveTo>
                <a:lnTo>
                  <a:pt x="4385571" y="0"/>
                </a:lnTo>
                <a:lnTo>
                  <a:pt x="4385571" y="3201219"/>
                </a:lnTo>
                <a:lnTo>
                  <a:pt x="0" y="3201219"/>
                </a:lnTo>
                <a:lnTo>
                  <a:pt x="0" y="0"/>
                </a:lnTo>
                <a:close/>
              </a:path>
            </a:pathLst>
          </a:custGeom>
          <a:blipFill>
            <a:blip r:embed="rId6"/>
            <a:stretch>
              <a:fillRect l="-115883" r="-15117" b="-36079"/>
            </a:stretch>
          </a:blipFill>
        </p:spPr>
      </p:sp>
      <p:sp>
        <p:nvSpPr>
          <p:cNvPr id="10" name="Rectangle 9"/>
          <p:cNvSpPr/>
          <p:nvPr/>
        </p:nvSpPr>
        <p:spPr>
          <a:xfrm>
            <a:off x="1171854" y="1724926"/>
            <a:ext cx="15439746" cy="3862596"/>
          </a:xfrm>
          <a:prstGeom prst="rect">
            <a:avLst/>
          </a:prstGeom>
        </p:spPr>
        <p:txBody>
          <a:bodyPr wrap="square">
            <a:spAutoFit/>
          </a:bodyPr>
          <a:lstStyle/>
          <a:p>
            <a:pPr algn="ctr">
              <a:lnSpc>
                <a:spcPct val="115000"/>
              </a:lnSpc>
              <a:spcBef>
                <a:spcPts val="300"/>
              </a:spcBef>
              <a:spcAft>
                <a:spcPts val="300"/>
              </a:spcAft>
            </a:pPr>
            <a:r>
              <a:rPr lang="vi-VN" sz="4000" b="1">
                <a:solidFill>
                  <a:schemeClr val="bg1"/>
                </a:solidFill>
                <a:latin typeface="Times New Roman" panose="02020603050405020304" pitchFamily="18" charset="0"/>
                <a:ea typeface="Times New Roman" panose="02020603050405020304" pitchFamily="18" charset="0"/>
              </a:rPr>
              <a:t>PHIẾU HỌC TẬP SỐ 04</a:t>
            </a:r>
            <a:endParaRPr lang="en-GB" sz="4000">
              <a:solidFill>
                <a:schemeClr val="bg1"/>
              </a:solidFill>
              <a:latin typeface="Times New Roman" panose="02020603050405020304" pitchFamily="18" charset="0"/>
              <a:ea typeface="Times New Roman" panose="02020603050405020304" pitchFamily="18" charset="0"/>
            </a:endParaRPr>
          </a:p>
          <a:p>
            <a:pPr algn="ctr">
              <a:lnSpc>
                <a:spcPct val="115000"/>
              </a:lnSpc>
              <a:spcBef>
                <a:spcPts val="300"/>
              </a:spcBef>
              <a:spcAft>
                <a:spcPts val="300"/>
              </a:spcAft>
            </a:pPr>
            <a:r>
              <a:rPr lang="vi-VN" sz="4000" b="1">
                <a:solidFill>
                  <a:schemeClr val="bg1"/>
                </a:solidFill>
                <a:latin typeface="Times New Roman" panose="02020603050405020304" pitchFamily="18" charset="0"/>
                <a:ea typeface="Calibri" panose="020F0502020204030204" pitchFamily="34" charset="0"/>
              </a:rPr>
              <a:t>Nhóm 1: </a:t>
            </a:r>
            <a:r>
              <a:rPr lang="vi-VN" sz="4000" b="1">
                <a:solidFill>
                  <a:schemeClr val="bg1"/>
                </a:solidFill>
                <a:latin typeface="Times New Roman" panose="02020603050405020304" pitchFamily="18" charset="0"/>
                <a:ea typeface="Times New Roman" panose="02020603050405020304" pitchFamily="18" charset="0"/>
              </a:rPr>
              <a:t>TÌM HIỂU ĐẶC ĐIỂM BỐ CỤC CỦA VĂN BẢN </a:t>
            </a:r>
            <a:endParaRPr lang="en-GB" sz="4000">
              <a:solidFill>
                <a:schemeClr val="bg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vi-VN" sz="4000" b="1">
                <a:solidFill>
                  <a:schemeClr val="bg1"/>
                </a:solidFill>
                <a:latin typeface="Times New Roman" panose="02020603050405020304" pitchFamily="18" charset="0"/>
                <a:ea typeface="Times New Roman" panose="02020603050405020304" pitchFamily="18" charset="0"/>
              </a:rPr>
              <a:t>1. YÊU CẦU: </a:t>
            </a:r>
            <a:r>
              <a:rPr lang="vi-VN" sz="4000">
                <a:solidFill>
                  <a:schemeClr val="bg1"/>
                </a:solidFill>
                <a:latin typeface="Times New Roman" panose="02020603050405020304" pitchFamily="18" charset="0"/>
                <a:ea typeface="Times New Roman" panose="02020603050405020304" pitchFamily="18" charset="0"/>
              </a:rPr>
              <a:t>Văn bản </a:t>
            </a:r>
            <a:r>
              <a:rPr lang="vi-VN" sz="4000" i="1">
                <a:solidFill>
                  <a:schemeClr val="bg1"/>
                </a:solidFill>
                <a:latin typeface="Times New Roman" panose="02020603050405020304" pitchFamily="18" charset="0"/>
                <a:ea typeface="Times New Roman" panose="02020603050405020304" pitchFamily="18" charset="0"/>
              </a:rPr>
              <a:t>Quần thể di tích Cố đô Huế</a:t>
            </a:r>
            <a:r>
              <a:rPr lang="vi-VN" sz="4000">
                <a:solidFill>
                  <a:schemeClr val="bg1"/>
                </a:solidFill>
                <a:latin typeface="Times New Roman" panose="02020603050405020304" pitchFamily="18" charset="0"/>
                <a:ea typeface="Times New Roman" panose="02020603050405020304" pitchFamily="18" charset="0"/>
              </a:rPr>
              <a:t> có bố cục mấy phần? Nêu rõ chức năng của từng phần. Trình bày bố cục bằng một sơ đồ.</a:t>
            </a:r>
            <a:endParaRPr lang="en-GB" sz="4000">
              <a:solidFill>
                <a:schemeClr val="bg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vi-VN" sz="4000" b="1">
                <a:solidFill>
                  <a:schemeClr val="bg1"/>
                </a:solidFill>
                <a:latin typeface="Times New Roman" panose="02020603050405020304" pitchFamily="18" charset="0"/>
                <a:ea typeface="Times New Roman" panose="02020603050405020304" pitchFamily="18" charset="0"/>
              </a:rPr>
              <a:t>2. TRẢ LỜI:</a:t>
            </a:r>
            <a:endParaRPr lang="en-GB" sz="4000" b="1">
              <a:solidFill>
                <a:schemeClr val="bg1"/>
              </a:solidFill>
              <a:effectLst/>
              <a:latin typeface="Times New Roman" panose="02020603050405020304" pitchFamily="18" charset="0"/>
              <a:ea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51455396"/>
              </p:ext>
            </p:extLst>
          </p:nvPr>
        </p:nvGraphicFramePr>
        <p:xfrm>
          <a:off x="3748227" y="6285625"/>
          <a:ext cx="10287000" cy="2804160"/>
        </p:xfrm>
        <a:graphic>
          <a:graphicData uri="http://schemas.openxmlformats.org/drawingml/2006/table">
            <a:tbl>
              <a:tblPr firstRow="1" firstCol="1" bandRow="1"/>
              <a:tblGrid>
                <a:gridCol w="5608291">
                  <a:extLst>
                    <a:ext uri="{9D8B030D-6E8A-4147-A177-3AD203B41FA5}">
                      <a16:colId xmlns:a16="http://schemas.microsoft.com/office/drawing/2014/main" val="20000"/>
                    </a:ext>
                  </a:extLst>
                </a:gridCol>
                <a:gridCol w="4678709">
                  <a:extLst>
                    <a:ext uri="{9D8B030D-6E8A-4147-A177-3AD203B41FA5}">
                      <a16:colId xmlns:a16="http://schemas.microsoft.com/office/drawing/2014/main" val="20001"/>
                    </a:ext>
                  </a:extLst>
                </a:gridCol>
              </a:tblGrid>
              <a:tr h="617070">
                <a:tc>
                  <a:txBody>
                    <a:bodyPr/>
                    <a:lstStyle/>
                    <a:p>
                      <a:pPr algn="ctr">
                        <a:lnSpc>
                          <a:spcPct val="115000"/>
                        </a:lnSpc>
                        <a:spcBef>
                          <a:spcPts val="300"/>
                        </a:spcBef>
                        <a:spcAft>
                          <a:spcPts val="300"/>
                        </a:spcAft>
                      </a:pPr>
                      <a:r>
                        <a:rPr lang="vi-VN" sz="4000" b="1">
                          <a:solidFill>
                            <a:schemeClr val="bg1"/>
                          </a:solidFill>
                          <a:effectLst/>
                          <a:latin typeface="Times New Roman" panose="02020603050405020304" pitchFamily="18" charset="0"/>
                          <a:ea typeface="Times New Roman" panose="02020603050405020304" pitchFamily="18" charset="0"/>
                        </a:rPr>
                        <a:t>Bố cục văn bản </a:t>
                      </a:r>
                      <a:endParaRPr lang="en-GB" sz="40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vi-VN" sz="4000" b="1">
                          <a:solidFill>
                            <a:schemeClr val="bg1"/>
                          </a:solidFill>
                          <a:effectLst/>
                          <a:latin typeface="Times New Roman" panose="02020603050405020304" pitchFamily="18" charset="0"/>
                          <a:ea typeface="Times New Roman" panose="02020603050405020304" pitchFamily="18" charset="0"/>
                        </a:rPr>
                        <a:t>Sơ đồ bố cục VB</a:t>
                      </a:r>
                      <a:endParaRPr lang="en-GB" sz="40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7070">
                <a:tc>
                  <a:txBody>
                    <a:bodyPr/>
                    <a:lstStyle/>
                    <a:p>
                      <a:pPr>
                        <a:lnSpc>
                          <a:spcPct val="115000"/>
                        </a:lnSpc>
                        <a:spcBef>
                          <a:spcPts val="300"/>
                        </a:spcBef>
                        <a:spcAft>
                          <a:spcPts val="300"/>
                        </a:spcAft>
                      </a:pPr>
                      <a:r>
                        <a:rPr lang="en-US" sz="4000">
                          <a:solidFill>
                            <a:schemeClr val="bg1"/>
                          </a:solidFill>
                          <a:effectLst/>
                          <a:latin typeface="Times New Roman" panose="02020603050405020304" pitchFamily="18" charset="0"/>
                          <a:ea typeface="Times New Roman" panose="02020603050405020304" pitchFamily="18" charset="0"/>
                        </a:rPr>
                        <a:t>Phần …..: </a:t>
                      </a:r>
                      <a:endParaRPr lang="en-GB" sz="40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Bef>
                          <a:spcPts val="300"/>
                        </a:spcBef>
                        <a:spcAft>
                          <a:spcPts val="300"/>
                        </a:spcAft>
                      </a:pPr>
                      <a:r>
                        <a:rPr lang="en-US" sz="4000" b="1">
                          <a:solidFill>
                            <a:schemeClr val="bg1"/>
                          </a:solidFill>
                          <a:effectLst/>
                          <a:latin typeface="Times New Roman" panose="02020603050405020304" pitchFamily="18" charset="0"/>
                          <a:ea typeface="Times New Roman" panose="02020603050405020304" pitchFamily="18" charset="0"/>
                        </a:rPr>
                        <a:t> </a:t>
                      </a:r>
                      <a:endParaRPr lang="en-GB" sz="40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7070">
                <a:tc>
                  <a:txBody>
                    <a:bodyPr/>
                    <a:lstStyle/>
                    <a:p>
                      <a:pPr>
                        <a:lnSpc>
                          <a:spcPct val="115000"/>
                        </a:lnSpc>
                        <a:spcBef>
                          <a:spcPts val="300"/>
                        </a:spcBef>
                        <a:spcAft>
                          <a:spcPts val="300"/>
                        </a:spcAft>
                      </a:pPr>
                      <a:r>
                        <a:rPr lang="en-US" sz="4000">
                          <a:solidFill>
                            <a:schemeClr val="bg1"/>
                          </a:solidFill>
                          <a:effectLst/>
                          <a:latin typeface="Times New Roman" panose="02020603050405020304" pitchFamily="18" charset="0"/>
                          <a:ea typeface="Times New Roman" panose="02020603050405020304" pitchFamily="18" charset="0"/>
                        </a:rPr>
                        <a:t> </a:t>
                      </a:r>
                      <a:endParaRPr lang="en-GB" sz="40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2"/>
                  </a:ext>
                </a:extLst>
              </a:tr>
              <a:tr h="617070">
                <a:tc>
                  <a:txBody>
                    <a:bodyPr/>
                    <a:lstStyle/>
                    <a:p>
                      <a:pPr>
                        <a:lnSpc>
                          <a:spcPct val="115000"/>
                        </a:lnSpc>
                        <a:spcBef>
                          <a:spcPts val="300"/>
                        </a:spcBef>
                        <a:spcAft>
                          <a:spcPts val="300"/>
                        </a:spcAft>
                      </a:pPr>
                      <a:r>
                        <a:rPr lang="en-US" sz="4000">
                          <a:solidFill>
                            <a:schemeClr val="bg1"/>
                          </a:solidFill>
                          <a:effectLst/>
                          <a:latin typeface="Times New Roman" panose="02020603050405020304" pitchFamily="18" charset="0"/>
                          <a:ea typeface="Times New Roman" panose="02020603050405020304" pitchFamily="18" charset="0"/>
                        </a:rPr>
                        <a:t> </a:t>
                      </a:r>
                      <a:endParaRPr lang="en-GB" sz="40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3"/>
                  </a:ext>
                </a:extLst>
              </a:tr>
            </a:tbl>
          </a:graphicData>
        </a:graphic>
      </p:graphicFrame>
      <p:sp>
        <p:nvSpPr>
          <p:cNvPr id="14" name="Rectangle 13"/>
          <p:cNvSpPr/>
          <p:nvPr/>
        </p:nvSpPr>
        <p:spPr>
          <a:xfrm>
            <a:off x="7782613" y="554678"/>
            <a:ext cx="2254143" cy="830997"/>
          </a:xfrm>
          <a:prstGeom prst="rect">
            <a:avLst/>
          </a:prstGeom>
        </p:spPr>
        <p:txBody>
          <a:bodyPr wrap="none">
            <a:spAutoFit/>
          </a:bodyPr>
          <a:lstStyle/>
          <a:p>
            <a:r>
              <a:rPr lang="vi-VN" sz="4800" b="1">
                <a:solidFill>
                  <a:schemeClr val="bg1"/>
                </a:solidFill>
                <a:latin typeface="Times New Roman" panose="02020603050405020304" pitchFamily="18" charset="0"/>
                <a:ea typeface="Times New Roman" panose="02020603050405020304" pitchFamily="18" charset="0"/>
              </a:rPr>
              <a:t>Nhóm 1</a:t>
            </a:r>
            <a:endParaRPr lang="en-GB" sz="4800" b="1">
              <a:solidFill>
                <a:schemeClr val="bg1"/>
              </a:solidFill>
            </a:endParaRPr>
          </a:p>
        </p:txBody>
      </p:sp>
    </p:spTree>
    <p:extLst>
      <p:ext uri="{BB962C8B-B14F-4D97-AF65-F5344CB8AC3E}">
        <p14:creationId xmlns:p14="http://schemas.microsoft.com/office/powerpoint/2010/main" val="3765740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grpSp>
        <p:nvGrpSpPr>
          <p:cNvPr id="3" name="Group 3"/>
          <p:cNvGrpSpPr/>
          <p:nvPr/>
        </p:nvGrpSpPr>
        <p:grpSpPr>
          <a:xfrm>
            <a:off x="990600" y="823566"/>
            <a:ext cx="16459200" cy="8739534"/>
            <a:chOff x="0" y="0"/>
            <a:chExt cx="3390842" cy="1341557"/>
          </a:xfrm>
        </p:grpSpPr>
        <p:sp>
          <p:nvSpPr>
            <p:cNvPr id="4" name="Freeform 4"/>
            <p:cNvSpPr/>
            <p:nvPr/>
          </p:nvSpPr>
          <p:spPr>
            <a:xfrm>
              <a:off x="0" y="0"/>
              <a:ext cx="3390842" cy="1341557"/>
            </a:xfrm>
            <a:custGeom>
              <a:avLst/>
              <a:gdLst/>
              <a:ahLst/>
              <a:cxnLst/>
              <a:rect l="l" t="t" r="r" b="b"/>
              <a:pathLst>
                <a:path w="3390842" h="1341557">
                  <a:moveTo>
                    <a:pt x="30668" y="0"/>
                  </a:moveTo>
                  <a:lnTo>
                    <a:pt x="3360174" y="0"/>
                  </a:lnTo>
                  <a:cubicBezTo>
                    <a:pt x="3368308" y="0"/>
                    <a:pt x="3376108" y="3231"/>
                    <a:pt x="3381859" y="8982"/>
                  </a:cubicBezTo>
                  <a:cubicBezTo>
                    <a:pt x="3387611" y="14734"/>
                    <a:pt x="3390842" y="22534"/>
                    <a:pt x="3390842" y="30668"/>
                  </a:cubicBezTo>
                  <a:lnTo>
                    <a:pt x="3390842" y="1310889"/>
                  </a:lnTo>
                  <a:cubicBezTo>
                    <a:pt x="3390842" y="1319023"/>
                    <a:pt x="3387611" y="1326824"/>
                    <a:pt x="3381859" y="1332575"/>
                  </a:cubicBezTo>
                  <a:cubicBezTo>
                    <a:pt x="3376108" y="1338326"/>
                    <a:pt x="3368308" y="1341557"/>
                    <a:pt x="3360174" y="1341557"/>
                  </a:cubicBezTo>
                  <a:lnTo>
                    <a:pt x="30668" y="1341557"/>
                  </a:lnTo>
                  <a:cubicBezTo>
                    <a:pt x="22534" y="1341557"/>
                    <a:pt x="14734" y="1338326"/>
                    <a:pt x="8982" y="1332575"/>
                  </a:cubicBezTo>
                  <a:cubicBezTo>
                    <a:pt x="3231" y="1326824"/>
                    <a:pt x="0" y="1319023"/>
                    <a:pt x="0" y="1310889"/>
                  </a:cubicBezTo>
                  <a:lnTo>
                    <a:pt x="0" y="30668"/>
                  </a:lnTo>
                  <a:cubicBezTo>
                    <a:pt x="0" y="22534"/>
                    <a:pt x="3231" y="14734"/>
                    <a:pt x="8982" y="8982"/>
                  </a:cubicBezTo>
                  <a:cubicBezTo>
                    <a:pt x="14734" y="3231"/>
                    <a:pt x="22534" y="0"/>
                    <a:pt x="30668" y="0"/>
                  </a:cubicBezTo>
                  <a:close/>
                </a:path>
              </a:pathLst>
            </a:custGeom>
            <a:solidFill>
              <a:srgbClr val="29325C"/>
            </a:solidFill>
            <a:ln w="38100" cap="rnd">
              <a:solidFill>
                <a:srgbClr val="F1BA81"/>
              </a:solidFill>
              <a:prstDash val="solid"/>
              <a:round/>
            </a:ln>
          </p:spPr>
        </p:sp>
        <p:sp>
          <p:nvSpPr>
            <p:cNvPr id="5" name="TextBox 5"/>
            <p:cNvSpPr txBox="1"/>
            <p:nvPr/>
          </p:nvSpPr>
          <p:spPr>
            <a:xfrm>
              <a:off x="0" y="-38100"/>
              <a:ext cx="3390842" cy="137965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rot="10010232">
            <a:off x="-1374926" y="-336375"/>
            <a:ext cx="5881605" cy="6216373"/>
          </a:xfrm>
          <a:custGeom>
            <a:avLst/>
            <a:gdLst/>
            <a:ahLst/>
            <a:cxnLst/>
            <a:rect l="l" t="t" r="r" b="b"/>
            <a:pathLst>
              <a:path w="5881605" h="6216373">
                <a:moveTo>
                  <a:pt x="0" y="0"/>
                </a:moveTo>
                <a:lnTo>
                  <a:pt x="5881606" y="0"/>
                </a:lnTo>
                <a:lnTo>
                  <a:pt x="5881606" y="6216372"/>
                </a:lnTo>
                <a:lnTo>
                  <a:pt x="0" y="6216372"/>
                </a:lnTo>
                <a:lnTo>
                  <a:pt x="0" y="0"/>
                </a:lnTo>
                <a:close/>
              </a:path>
            </a:pathLst>
          </a:custGeom>
          <a:blipFill>
            <a:blip r:embed="rId3">
              <a:alphaModFix amt="81000"/>
            </a:blip>
            <a:stretch>
              <a:fillRect/>
            </a:stretch>
          </a:blipFill>
        </p:spPr>
      </p:sp>
      <p:sp>
        <p:nvSpPr>
          <p:cNvPr id="7" name="Freeform 7"/>
          <p:cNvSpPr/>
          <p:nvPr/>
        </p:nvSpPr>
        <p:spPr>
          <a:xfrm rot="563245">
            <a:off x="1272895" y="-205625"/>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4"/>
            <a:stretch>
              <a:fillRect/>
            </a:stretch>
          </a:blipFill>
        </p:spPr>
      </p:sp>
      <p:sp>
        <p:nvSpPr>
          <p:cNvPr id="8" name="Freeform 8"/>
          <p:cNvSpPr/>
          <p:nvPr/>
        </p:nvSpPr>
        <p:spPr>
          <a:xfrm rot="-954269" flipH="1">
            <a:off x="-242478" y="2512842"/>
            <a:ext cx="911603" cy="1021713"/>
          </a:xfrm>
          <a:custGeom>
            <a:avLst/>
            <a:gdLst/>
            <a:ahLst/>
            <a:cxnLst/>
            <a:rect l="l" t="t" r="r" b="b"/>
            <a:pathLst>
              <a:path w="911603" h="1021713">
                <a:moveTo>
                  <a:pt x="911604" y="0"/>
                </a:moveTo>
                <a:lnTo>
                  <a:pt x="0" y="0"/>
                </a:lnTo>
                <a:lnTo>
                  <a:pt x="0" y="1021712"/>
                </a:lnTo>
                <a:lnTo>
                  <a:pt x="911604" y="1021712"/>
                </a:lnTo>
                <a:lnTo>
                  <a:pt x="911604" y="0"/>
                </a:lnTo>
                <a:close/>
              </a:path>
            </a:pathLst>
          </a:custGeom>
          <a:blipFill>
            <a:blip r:embed="rId5"/>
            <a:stretch>
              <a:fillRect/>
            </a:stretch>
          </a:blipFill>
        </p:spPr>
      </p:sp>
      <p:sp>
        <p:nvSpPr>
          <p:cNvPr id="9" name="Freeform 9"/>
          <p:cNvSpPr/>
          <p:nvPr/>
        </p:nvSpPr>
        <p:spPr>
          <a:xfrm rot="75357">
            <a:off x="14371716" y="-487499"/>
            <a:ext cx="4851980" cy="3076562"/>
          </a:xfrm>
          <a:custGeom>
            <a:avLst/>
            <a:gdLst/>
            <a:ahLst/>
            <a:cxnLst/>
            <a:rect l="l" t="t" r="r" b="b"/>
            <a:pathLst>
              <a:path w="4851980" h="3076562">
                <a:moveTo>
                  <a:pt x="0" y="0"/>
                </a:moveTo>
                <a:lnTo>
                  <a:pt x="4851980" y="0"/>
                </a:lnTo>
                <a:lnTo>
                  <a:pt x="4851980" y="3076562"/>
                </a:lnTo>
                <a:lnTo>
                  <a:pt x="0" y="3076562"/>
                </a:lnTo>
                <a:lnTo>
                  <a:pt x="0" y="0"/>
                </a:lnTo>
                <a:close/>
              </a:path>
            </a:pathLst>
          </a:custGeom>
          <a:blipFill>
            <a:blip r:embed="rId6"/>
            <a:stretch>
              <a:fillRect l="-100665" b="-36079"/>
            </a:stretch>
          </a:blipFill>
        </p:spPr>
      </p:sp>
      <p:sp>
        <p:nvSpPr>
          <p:cNvPr id="11" name="Freeform 11"/>
          <p:cNvSpPr/>
          <p:nvPr/>
        </p:nvSpPr>
        <p:spPr>
          <a:xfrm rot="1679035" flipH="1">
            <a:off x="16603863" y="1921365"/>
            <a:ext cx="867478" cy="972257"/>
          </a:xfrm>
          <a:custGeom>
            <a:avLst/>
            <a:gdLst/>
            <a:ahLst/>
            <a:cxnLst/>
            <a:rect l="l" t="t" r="r" b="b"/>
            <a:pathLst>
              <a:path w="867478" h="972257">
                <a:moveTo>
                  <a:pt x="867477" y="0"/>
                </a:moveTo>
                <a:lnTo>
                  <a:pt x="0" y="0"/>
                </a:lnTo>
                <a:lnTo>
                  <a:pt x="0" y="972257"/>
                </a:lnTo>
                <a:lnTo>
                  <a:pt x="867477" y="972257"/>
                </a:lnTo>
                <a:lnTo>
                  <a:pt x="867477" y="0"/>
                </a:lnTo>
                <a:close/>
              </a:path>
            </a:pathLst>
          </a:custGeom>
          <a:blipFill>
            <a:blip r:embed="rId5"/>
            <a:stretch>
              <a:fillRect/>
            </a:stretch>
          </a:blipFill>
        </p:spPr>
      </p:sp>
      <p:sp>
        <p:nvSpPr>
          <p:cNvPr id="12" name="Freeform 12"/>
          <p:cNvSpPr/>
          <p:nvPr/>
        </p:nvSpPr>
        <p:spPr>
          <a:xfrm rot="75357">
            <a:off x="-20614" y="8537855"/>
            <a:ext cx="4385571" cy="3201219"/>
          </a:xfrm>
          <a:custGeom>
            <a:avLst/>
            <a:gdLst/>
            <a:ahLst/>
            <a:cxnLst/>
            <a:rect l="l" t="t" r="r" b="b"/>
            <a:pathLst>
              <a:path w="4385571" h="3201219">
                <a:moveTo>
                  <a:pt x="0" y="0"/>
                </a:moveTo>
                <a:lnTo>
                  <a:pt x="4385571" y="0"/>
                </a:lnTo>
                <a:lnTo>
                  <a:pt x="4385571" y="3201219"/>
                </a:lnTo>
                <a:lnTo>
                  <a:pt x="0" y="3201219"/>
                </a:lnTo>
                <a:lnTo>
                  <a:pt x="0" y="0"/>
                </a:lnTo>
                <a:close/>
              </a:path>
            </a:pathLst>
          </a:custGeom>
          <a:blipFill>
            <a:blip r:embed="rId6"/>
            <a:stretch>
              <a:fillRect l="-115883" r="-15117" b="-36079"/>
            </a:stretch>
          </a:blipFill>
        </p:spPr>
      </p:sp>
      <p:sp>
        <p:nvSpPr>
          <p:cNvPr id="10" name="Rectangle 9"/>
          <p:cNvSpPr/>
          <p:nvPr/>
        </p:nvSpPr>
        <p:spPr>
          <a:xfrm>
            <a:off x="1815229" y="2171373"/>
            <a:ext cx="15140544" cy="6217087"/>
          </a:xfrm>
          <a:prstGeom prst="rect">
            <a:avLst/>
          </a:prstGeom>
        </p:spPr>
        <p:txBody>
          <a:bodyPr wrap="square">
            <a:spAutoFit/>
          </a:bodyPr>
          <a:lstStyle/>
          <a:p>
            <a:pPr algn="ctr">
              <a:lnSpc>
                <a:spcPct val="115000"/>
              </a:lnSpc>
              <a:spcBef>
                <a:spcPts val="300"/>
              </a:spcBef>
              <a:spcAft>
                <a:spcPts val="300"/>
              </a:spcAft>
            </a:pPr>
            <a:r>
              <a:rPr lang="en-US" sz="4000" b="1">
                <a:solidFill>
                  <a:schemeClr val="bg1"/>
                </a:solidFill>
                <a:latin typeface="Times New Roman" panose="02020603050405020304" pitchFamily="18" charset="0"/>
                <a:ea typeface="Calibri" panose="020F0502020204030204" pitchFamily="34" charset="0"/>
              </a:rPr>
              <a:t>PHIẾU </a:t>
            </a:r>
            <a:r>
              <a:rPr lang="vi-VN" sz="4000" b="1">
                <a:solidFill>
                  <a:schemeClr val="bg1"/>
                </a:solidFill>
                <a:latin typeface="Times New Roman" panose="02020603050405020304" pitchFamily="18" charset="0"/>
                <a:ea typeface="Calibri" panose="020F0502020204030204" pitchFamily="34" charset="0"/>
              </a:rPr>
              <a:t>HT số 05</a:t>
            </a:r>
            <a:endParaRPr lang="en-GB" sz="4000">
              <a:solidFill>
                <a:schemeClr val="bg1"/>
              </a:solidFill>
              <a:latin typeface="Times New Roman" panose="02020603050405020304" pitchFamily="18" charset="0"/>
              <a:ea typeface="Times New Roman" panose="02020603050405020304" pitchFamily="18" charset="0"/>
            </a:endParaRPr>
          </a:p>
          <a:p>
            <a:pPr algn="ctr">
              <a:lnSpc>
                <a:spcPct val="115000"/>
              </a:lnSpc>
              <a:spcBef>
                <a:spcPts val="300"/>
              </a:spcBef>
              <a:spcAft>
                <a:spcPts val="300"/>
              </a:spcAft>
            </a:pPr>
            <a:r>
              <a:rPr lang="vi-VN" sz="4000" b="1">
                <a:solidFill>
                  <a:schemeClr val="bg1"/>
                </a:solidFill>
                <a:latin typeface="Times New Roman" panose="02020603050405020304" pitchFamily="18" charset="0"/>
                <a:ea typeface="Calibri" panose="020F0502020204030204" pitchFamily="34" charset="0"/>
              </a:rPr>
              <a:t>Nhóm 2: </a:t>
            </a:r>
            <a:r>
              <a:rPr lang="en-US" sz="4000" b="1">
                <a:solidFill>
                  <a:schemeClr val="bg1"/>
                </a:solidFill>
                <a:latin typeface="Times New Roman" panose="02020603050405020304" pitchFamily="18" charset="0"/>
                <a:ea typeface="Calibri" panose="020F0502020204030204" pitchFamily="34" charset="0"/>
              </a:rPr>
              <a:t>TÌM HIỂU </a:t>
            </a:r>
            <a:r>
              <a:rPr lang="vi-VN" sz="4000" b="1">
                <a:solidFill>
                  <a:schemeClr val="bg1"/>
                </a:solidFill>
                <a:latin typeface="Times New Roman" panose="02020603050405020304" pitchFamily="18" charset="0"/>
                <a:ea typeface="Calibri" panose="020F0502020204030204" pitchFamily="34" charset="0"/>
              </a:rPr>
              <a:t>VỀ HÌNH THỨC VĂN </a:t>
            </a:r>
            <a:r>
              <a:rPr lang="vi-VN" sz="4000" b="1" smtClean="0">
                <a:solidFill>
                  <a:schemeClr val="bg1"/>
                </a:solidFill>
                <a:latin typeface="Times New Roman" panose="02020603050405020304" pitchFamily="18" charset="0"/>
                <a:ea typeface="Calibri" panose="020F0502020204030204" pitchFamily="34" charset="0"/>
              </a:rPr>
              <a:t>BẢN</a:t>
            </a:r>
          </a:p>
          <a:p>
            <a:pPr algn="ctr">
              <a:lnSpc>
                <a:spcPct val="115000"/>
              </a:lnSpc>
              <a:spcBef>
                <a:spcPts val="300"/>
              </a:spcBef>
              <a:spcAft>
                <a:spcPts val="300"/>
              </a:spcAft>
            </a:pPr>
            <a:r>
              <a:rPr lang="vi-VN" sz="4000" b="1" smtClean="0">
                <a:solidFill>
                  <a:schemeClr val="bg1"/>
                </a:solidFill>
                <a:latin typeface="Times New Roman" panose="02020603050405020304" pitchFamily="18" charset="0"/>
                <a:ea typeface="Calibri" panose="020F0502020204030204" pitchFamily="34" charset="0"/>
              </a:rPr>
              <a:t> </a:t>
            </a:r>
            <a:r>
              <a:rPr lang="vi-VN" sz="4000" b="1">
                <a:solidFill>
                  <a:schemeClr val="bg1"/>
                </a:solidFill>
                <a:latin typeface="Times New Roman" panose="02020603050405020304" pitchFamily="18" charset="0"/>
                <a:ea typeface="Calibri" panose="020F0502020204030204" pitchFamily="34" charset="0"/>
              </a:rPr>
              <a:t>(các đề mục, từ ngữ)</a:t>
            </a:r>
            <a:endParaRPr lang="en-GB" sz="4000">
              <a:solidFill>
                <a:schemeClr val="bg1"/>
              </a:solidFill>
              <a:latin typeface="Times New Roman" panose="02020603050405020304" pitchFamily="18" charset="0"/>
              <a:ea typeface="Times New Roman" panose="02020603050405020304" pitchFamily="18" charset="0"/>
            </a:endParaRPr>
          </a:p>
          <a:p>
            <a:pPr>
              <a:lnSpc>
                <a:spcPct val="115000"/>
              </a:lnSpc>
              <a:spcBef>
                <a:spcPts val="300"/>
              </a:spcBef>
              <a:spcAft>
                <a:spcPts val="300"/>
              </a:spcAft>
            </a:pPr>
            <a:r>
              <a:rPr lang="vi-VN" sz="4000" b="1">
                <a:solidFill>
                  <a:schemeClr val="bg1"/>
                </a:solidFill>
                <a:latin typeface="Times New Roman" panose="02020603050405020304" pitchFamily="18" charset="0"/>
                <a:ea typeface="Calibri" panose="020F0502020204030204" pitchFamily="34" charset="0"/>
              </a:rPr>
              <a:t>1. YÊU CẦU: </a:t>
            </a:r>
            <a:endParaRPr lang="en-GB" sz="4000" b="1">
              <a:solidFill>
                <a:schemeClr val="bg1"/>
              </a:solidFill>
              <a:latin typeface="Times New Roman" panose="02020603050405020304" pitchFamily="18" charset="0"/>
              <a:ea typeface="Times New Roman" panose="02020603050405020304" pitchFamily="18" charset="0"/>
            </a:endParaRPr>
          </a:p>
          <a:p>
            <a:pPr>
              <a:lnSpc>
                <a:spcPct val="115000"/>
              </a:lnSpc>
              <a:spcBef>
                <a:spcPts val="300"/>
              </a:spcBef>
              <a:spcAft>
                <a:spcPts val="300"/>
              </a:spcAft>
            </a:pPr>
            <a:r>
              <a:rPr lang="vi-VN" sz="4000">
                <a:solidFill>
                  <a:schemeClr val="bg1"/>
                </a:solidFill>
                <a:latin typeface="Times New Roman" panose="02020603050405020304" pitchFamily="18" charset="0"/>
                <a:ea typeface="Times New Roman" panose="02020603050405020304" pitchFamily="18" charset="0"/>
              </a:rPr>
              <a:t>- Các đề mục nhỏ có vai trò như thế nào trong việc thể hiện nội dung thông tin văn bản?</a:t>
            </a:r>
            <a:endParaRPr lang="en-GB" sz="4000">
              <a:solidFill>
                <a:schemeClr val="bg1"/>
              </a:solidFill>
              <a:latin typeface="Times New Roman" panose="02020603050405020304" pitchFamily="18" charset="0"/>
              <a:ea typeface="Times New Roman" panose="02020603050405020304" pitchFamily="18" charset="0"/>
            </a:endParaRPr>
          </a:p>
          <a:p>
            <a:pPr>
              <a:lnSpc>
                <a:spcPct val="115000"/>
              </a:lnSpc>
              <a:spcBef>
                <a:spcPts val="300"/>
              </a:spcBef>
              <a:spcAft>
                <a:spcPts val="300"/>
              </a:spcAft>
            </a:pPr>
            <a:r>
              <a:rPr lang="vi-VN" sz="4000">
                <a:solidFill>
                  <a:schemeClr val="bg1"/>
                </a:solidFill>
                <a:latin typeface="Times New Roman" panose="02020603050405020304" pitchFamily="18" charset="0"/>
                <a:ea typeface="Times New Roman" panose="02020603050405020304" pitchFamily="18" charset="0"/>
              </a:rPr>
              <a:t>- Văn bản sử dụng từ ngữ chuyên ngành nào? Lấy ví dụ cụ thể?</a:t>
            </a:r>
            <a:endParaRPr lang="en-GB" sz="4000">
              <a:solidFill>
                <a:schemeClr val="bg1"/>
              </a:solidFill>
              <a:latin typeface="Times New Roman" panose="02020603050405020304" pitchFamily="18" charset="0"/>
              <a:ea typeface="Times New Roman" panose="02020603050405020304" pitchFamily="18" charset="0"/>
            </a:endParaRPr>
          </a:p>
          <a:p>
            <a:pPr>
              <a:lnSpc>
                <a:spcPct val="115000"/>
              </a:lnSpc>
              <a:spcBef>
                <a:spcPts val="300"/>
              </a:spcBef>
              <a:spcAft>
                <a:spcPts val="300"/>
              </a:spcAft>
            </a:pPr>
            <a:r>
              <a:rPr lang="vi-VN" sz="4000" spc="-30">
                <a:solidFill>
                  <a:schemeClr val="bg1"/>
                </a:solidFill>
                <a:latin typeface="Times New Roman" panose="02020603050405020304" pitchFamily="18" charset="0"/>
                <a:ea typeface="Times New Roman" panose="02020603050405020304" pitchFamily="18" charset="0"/>
              </a:rPr>
              <a:t>2. TRẢ LỜI</a:t>
            </a:r>
            <a:r>
              <a:rPr lang="vi-VN" sz="4000" spc="-30" smtClean="0">
                <a:solidFill>
                  <a:schemeClr val="bg1"/>
                </a:solidFill>
                <a:latin typeface="Times New Roman" panose="02020603050405020304" pitchFamily="18" charset="0"/>
                <a:ea typeface="Times New Roman" panose="02020603050405020304" pitchFamily="18" charset="0"/>
              </a:rPr>
              <a:t>:</a:t>
            </a:r>
            <a:endParaRPr lang="en-GB" sz="4000">
              <a:solidFill>
                <a:schemeClr val="bg1"/>
              </a:solidFill>
              <a:latin typeface="Times New Roman" panose="02020603050405020304" pitchFamily="18" charset="0"/>
              <a:ea typeface="Times New Roman" panose="02020603050405020304" pitchFamily="18" charset="0"/>
            </a:endParaRPr>
          </a:p>
        </p:txBody>
      </p:sp>
      <p:sp>
        <p:nvSpPr>
          <p:cNvPr id="13" name="Rectangle 12"/>
          <p:cNvSpPr/>
          <p:nvPr/>
        </p:nvSpPr>
        <p:spPr>
          <a:xfrm>
            <a:off x="7887887" y="993508"/>
            <a:ext cx="2512226" cy="923330"/>
          </a:xfrm>
          <a:prstGeom prst="rect">
            <a:avLst/>
          </a:prstGeom>
        </p:spPr>
        <p:txBody>
          <a:bodyPr wrap="none">
            <a:spAutoFit/>
          </a:bodyPr>
          <a:lstStyle/>
          <a:p>
            <a:r>
              <a:rPr lang="vi-VN" sz="5400" b="1">
                <a:solidFill>
                  <a:schemeClr val="bg1"/>
                </a:solidFill>
                <a:latin typeface="Times New Roman" panose="02020603050405020304" pitchFamily="18" charset="0"/>
                <a:ea typeface="Times New Roman" panose="02020603050405020304" pitchFamily="18" charset="0"/>
              </a:rPr>
              <a:t>Nhóm 2</a:t>
            </a:r>
            <a:endParaRPr lang="en-GB" sz="5400" b="1">
              <a:solidFill>
                <a:schemeClr val="bg1"/>
              </a:solidFill>
            </a:endParaRPr>
          </a:p>
        </p:txBody>
      </p:sp>
    </p:spTree>
    <p:extLst>
      <p:ext uri="{BB962C8B-B14F-4D97-AF65-F5344CB8AC3E}">
        <p14:creationId xmlns:p14="http://schemas.microsoft.com/office/powerpoint/2010/main" val="1661191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grpSp>
        <p:nvGrpSpPr>
          <p:cNvPr id="3" name="Group 3"/>
          <p:cNvGrpSpPr/>
          <p:nvPr/>
        </p:nvGrpSpPr>
        <p:grpSpPr>
          <a:xfrm>
            <a:off x="990600" y="823566"/>
            <a:ext cx="16459200" cy="8739534"/>
            <a:chOff x="0" y="0"/>
            <a:chExt cx="3390842" cy="1341557"/>
          </a:xfrm>
        </p:grpSpPr>
        <p:sp>
          <p:nvSpPr>
            <p:cNvPr id="4" name="Freeform 4"/>
            <p:cNvSpPr/>
            <p:nvPr/>
          </p:nvSpPr>
          <p:spPr>
            <a:xfrm>
              <a:off x="0" y="0"/>
              <a:ext cx="3390842" cy="1341557"/>
            </a:xfrm>
            <a:custGeom>
              <a:avLst/>
              <a:gdLst/>
              <a:ahLst/>
              <a:cxnLst/>
              <a:rect l="l" t="t" r="r" b="b"/>
              <a:pathLst>
                <a:path w="3390842" h="1341557">
                  <a:moveTo>
                    <a:pt x="30668" y="0"/>
                  </a:moveTo>
                  <a:lnTo>
                    <a:pt x="3360174" y="0"/>
                  </a:lnTo>
                  <a:cubicBezTo>
                    <a:pt x="3368308" y="0"/>
                    <a:pt x="3376108" y="3231"/>
                    <a:pt x="3381859" y="8982"/>
                  </a:cubicBezTo>
                  <a:cubicBezTo>
                    <a:pt x="3387611" y="14734"/>
                    <a:pt x="3390842" y="22534"/>
                    <a:pt x="3390842" y="30668"/>
                  </a:cubicBezTo>
                  <a:lnTo>
                    <a:pt x="3390842" y="1310889"/>
                  </a:lnTo>
                  <a:cubicBezTo>
                    <a:pt x="3390842" y="1319023"/>
                    <a:pt x="3387611" y="1326824"/>
                    <a:pt x="3381859" y="1332575"/>
                  </a:cubicBezTo>
                  <a:cubicBezTo>
                    <a:pt x="3376108" y="1338326"/>
                    <a:pt x="3368308" y="1341557"/>
                    <a:pt x="3360174" y="1341557"/>
                  </a:cubicBezTo>
                  <a:lnTo>
                    <a:pt x="30668" y="1341557"/>
                  </a:lnTo>
                  <a:cubicBezTo>
                    <a:pt x="22534" y="1341557"/>
                    <a:pt x="14734" y="1338326"/>
                    <a:pt x="8982" y="1332575"/>
                  </a:cubicBezTo>
                  <a:cubicBezTo>
                    <a:pt x="3231" y="1326824"/>
                    <a:pt x="0" y="1319023"/>
                    <a:pt x="0" y="1310889"/>
                  </a:cubicBezTo>
                  <a:lnTo>
                    <a:pt x="0" y="30668"/>
                  </a:lnTo>
                  <a:cubicBezTo>
                    <a:pt x="0" y="22534"/>
                    <a:pt x="3231" y="14734"/>
                    <a:pt x="8982" y="8982"/>
                  </a:cubicBezTo>
                  <a:cubicBezTo>
                    <a:pt x="14734" y="3231"/>
                    <a:pt x="22534" y="0"/>
                    <a:pt x="30668" y="0"/>
                  </a:cubicBezTo>
                  <a:close/>
                </a:path>
              </a:pathLst>
            </a:custGeom>
            <a:solidFill>
              <a:srgbClr val="29325C"/>
            </a:solidFill>
            <a:ln w="38100" cap="rnd">
              <a:solidFill>
                <a:srgbClr val="F1BA81"/>
              </a:solidFill>
              <a:prstDash val="solid"/>
              <a:round/>
            </a:ln>
          </p:spPr>
        </p:sp>
        <p:sp>
          <p:nvSpPr>
            <p:cNvPr id="5" name="TextBox 5"/>
            <p:cNvSpPr txBox="1"/>
            <p:nvPr/>
          </p:nvSpPr>
          <p:spPr>
            <a:xfrm>
              <a:off x="0" y="-38100"/>
              <a:ext cx="3390842" cy="137965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rot="10010232">
            <a:off x="-1374926" y="-336375"/>
            <a:ext cx="5881605" cy="6216373"/>
          </a:xfrm>
          <a:custGeom>
            <a:avLst/>
            <a:gdLst/>
            <a:ahLst/>
            <a:cxnLst/>
            <a:rect l="l" t="t" r="r" b="b"/>
            <a:pathLst>
              <a:path w="5881605" h="6216373">
                <a:moveTo>
                  <a:pt x="0" y="0"/>
                </a:moveTo>
                <a:lnTo>
                  <a:pt x="5881606" y="0"/>
                </a:lnTo>
                <a:lnTo>
                  <a:pt x="5881606" y="6216372"/>
                </a:lnTo>
                <a:lnTo>
                  <a:pt x="0" y="6216372"/>
                </a:lnTo>
                <a:lnTo>
                  <a:pt x="0" y="0"/>
                </a:lnTo>
                <a:close/>
              </a:path>
            </a:pathLst>
          </a:custGeom>
          <a:blipFill>
            <a:blip r:embed="rId3">
              <a:alphaModFix amt="81000"/>
            </a:blip>
            <a:stretch>
              <a:fillRect/>
            </a:stretch>
          </a:blipFill>
        </p:spPr>
      </p:sp>
      <p:sp>
        <p:nvSpPr>
          <p:cNvPr id="7" name="Freeform 7"/>
          <p:cNvSpPr/>
          <p:nvPr/>
        </p:nvSpPr>
        <p:spPr>
          <a:xfrm rot="563245">
            <a:off x="1272895" y="-205625"/>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4"/>
            <a:stretch>
              <a:fillRect/>
            </a:stretch>
          </a:blipFill>
        </p:spPr>
      </p:sp>
      <p:sp>
        <p:nvSpPr>
          <p:cNvPr id="8" name="Freeform 8"/>
          <p:cNvSpPr/>
          <p:nvPr/>
        </p:nvSpPr>
        <p:spPr>
          <a:xfrm rot="-954269" flipH="1">
            <a:off x="-242478" y="2512842"/>
            <a:ext cx="911603" cy="1021713"/>
          </a:xfrm>
          <a:custGeom>
            <a:avLst/>
            <a:gdLst/>
            <a:ahLst/>
            <a:cxnLst/>
            <a:rect l="l" t="t" r="r" b="b"/>
            <a:pathLst>
              <a:path w="911603" h="1021713">
                <a:moveTo>
                  <a:pt x="911604" y="0"/>
                </a:moveTo>
                <a:lnTo>
                  <a:pt x="0" y="0"/>
                </a:lnTo>
                <a:lnTo>
                  <a:pt x="0" y="1021712"/>
                </a:lnTo>
                <a:lnTo>
                  <a:pt x="911604" y="1021712"/>
                </a:lnTo>
                <a:lnTo>
                  <a:pt x="911604" y="0"/>
                </a:lnTo>
                <a:close/>
              </a:path>
            </a:pathLst>
          </a:custGeom>
          <a:blipFill>
            <a:blip r:embed="rId5"/>
            <a:stretch>
              <a:fillRect/>
            </a:stretch>
          </a:blipFill>
        </p:spPr>
      </p:sp>
      <p:sp>
        <p:nvSpPr>
          <p:cNvPr id="9" name="Freeform 9"/>
          <p:cNvSpPr/>
          <p:nvPr/>
        </p:nvSpPr>
        <p:spPr>
          <a:xfrm rot="75357">
            <a:off x="14371716" y="-487499"/>
            <a:ext cx="4851980" cy="3076562"/>
          </a:xfrm>
          <a:custGeom>
            <a:avLst/>
            <a:gdLst/>
            <a:ahLst/>
            <a:cxnLst/>
            <a:rect l="l" t="t" r="r" b="b"/>
            <a:pathLst>
              <a:path w="4851980" h="3076562">
                <a:moveTo>
                  <a:pt x="0" y="0"/>
                </a:moveTo>
                <a:lnTo>
                  <a:pt x="4851980" y="0"/>
                </a:lnTo>
                <a:lnTo>
                  <a:pt x="4851980" y="3076562"/>
                </a:lnTo>
                <a:lnTo>
                  <a:pt x="0" y="3076562"/>
                </a:lnTo>
                <a:lnTo>
                  <a:pt x="0" y="0"/>
                </a:lnTo>
                <a:close/>
              </a:path>
            </a:pathLst>
          </a:custGeom>
          <a:blipFill>
            <a:blip r:embed="rId6"/>
            <a:stretch>
              <a:fillRect l="-100665" b="-36079"/>
            </a:stretch>
          </a:blipFill>
        </p:spPr>
      </p:sp>
      <p:sp>
        <p:nvSpPr>
          <p:cNvPr id="11" name="Freeform 11"/>
          <p:cNvSpPr/>
          <p:nvPr/>
        </p:nvSpPr>
        <p:spPr>
          <a:xfrm rot="1679035" flipH="1">
            <a:off x="16603863" y="1921365"/>
            <a:ext cx="867478" cy="972257"/>
          </a:xfrm>
          <a:custGeom>
            <a:avLst/>
            <a:gdLst/>
            <a:ahLst/>
            <a:cxnLst/>
            <a:rect l="l" t="t" r="r" b="b"/>
            <a:pathLst>
              <a:path w="867478" h="972257">
                <a:moveTo>
                  <a:pt x="867477" y="0"/>
                </a:moveTo>
                <a:lnTo>
                  <a:pt x="0" y="0"/>
                </a:lnTo>
                <a:lnTo>
                  <a:pt x="0" y="972257"/>
                </a:lnTo>
                <a:lnTo>
                  <a:pt x="867477" y="972257"/>
                </a:lnTo>
                <a:lnTo>
                  <a:pt x="867477" y="0"/>
                </a:lnTo>
                <a:close/>
              </a:path>
            </a:pathLst>
          </a:custGeom>
          <a:blipFill>
            <a:blip r:embed="rId5"/>
            <a:stretch>
              <a:fillRect/>
            </a:stretch>
          </a:blipFill>
        </p:spPr>
      </p:sp>
      <p:sp>
        <p:nvSpPr>
          <p:cNvPr id="12" name="Freeform 12"/>
          <p:cNvSpPr/>
          <p:nvPr/>
        </p:nvSpPr>
        <p:spPr>
          <a:xfrm rot="75357">
            <a:off x="-20614" y="8537855"/>
            <a:ext cx="4385571" cy="3201219"/>
          </a:xfrm>
          <a:custGeom>
            <a:avLst/>
            <a:gdLst/>
            <a:ahLst/>
            <a:cxnLst/>
            <a:rect l="l" t="t" r="r" b="b"/>
            <a:pathLst>
              <a:path w="4385571" h="3201219">
                <a:moveTo>
                  <a:pt x="0" y="0"/>
                </a:moveTo>
                <a:lnTo>
                  <a:pt x="4385571" y="0"/>
                </a:lnTo>
                <a:lnTo>
                  <a:pt x="4385571" y="3201219"/>
                </a:lnTo>
                <a:lnTo>
                  <a:pt x="0" y="3201219"/>
                </a:lnTo>
                <a:lnTo>
                  <a:pt x="0" y="0"/>
                </a:lnTo>
                <a:close/>
              </a:path>
            </a:pathLst>
          </a:custGeom>
          <a:blipFill>
            <a:blip r:embed="rId6"/>
            <a:stretch>
              <a:fillRect l="-115883" r="-15117" b="-36079"/>
            </a:stretch>
          </a:blipFill>
        </p:spPr>
      </p:sp>
      <p:sp>
        <p:nvSpPr>
          <p:cNvPr id="10" name="Rectangle 9"/>
          <p:cNvSpPr/>
          <p:nvPr/>
        </p:nvSpPr>
        <p:spPr>
          <a:xfrm>
            <a:off x="1676400" y="2154119"/>
            <a:ext cx="14750073" cy="4222694"/>
          </a:xfrm>
          <a:prstGeom prst="rect">
            <a:avLst/>
          </a:prstGeom>
        </p:spPr>
        <p:txBody>
          <a:bodyPr wrap="square">
            <a:spAutoFit/>
          </a:bodyPr>
          <a:lstStyle/>
          <a:p>
            <a:pPr algn="ctr">
              <a:lnSpc>
                <a:spcPct val="115000"/>
              </a:lnSpc>
              <a:spcBef>
                <a:spcPts val="300"/>
              </a:spcBef>
              <a:spcAft>
                <a:spcPts val="300"/>
              </a:spcAft>
            </a:pPr>
            <a:r>
              <a:rPr lang="en-US" sz="3600" b="1">
                <a:solidFill>
                  <a:schemeClr val="bg1"/>
                </a:solidFill>
                <a:latin typeface="Times New Roman" panose="02020603050405020304" pitchFamily="18" charset="0"/>
                <a:ea typeface="Calibri" panose="020F0502020204030204" pitchFamily="34" charset="0"/>
              </a:rPr>
              <a:t>PHIẾU </a:t>
            </a:r>
            <a:r>
              <a:rPr lang="vi-VN" sz="3600" b="1">
                <a:solidFill>
                  <a:schemeClr val="bg1"/>
                </a:solidFill>
                <a:latin typeface="Times New Roman" panose="02020603050405020304" pitchFamily="18" charset="0"/>
                <a:ea typeface="Calibri" panose="020F0502020204030204" pitchFamily="34" charset="0"/>
              </a:rPr>
              <a:t>HT số 06</a:t>
            </a:r>
            <a:endParaRPr lang="en-GB" sz="3600">
              <a:solidFill>
                <a:schemeClr val="bg1"/>
              </a:solidFill>
              <a:latin typeface="Times New Roman" panose="02020603050405020304" pitchFamily="18" charset="0"/>
              <a:ea typeface="Times New Roman" panose="02020603050405020304" pitchFamily="18" charset="0"/>
            </a:endParaRPr>
          </a:p>
          <a:p>
            <a:pPr algn="ctr">
              <a:lnSpc>
                <a:spcPct val="115000"/>
              </a:lnSpc>
              <a:spcBef>
                <a:spcPts val="300"/>
              </a:spcBef>
              <a:spcAft>
                <a:spcPts val="300"/>
              </a:spcAft>
            </a:pPr>
            <a:r>
              <a:rPr lang="vi-VN" sz="3600" b="1">
                <a:solidFill>
                  <a:schemeClr val="bg1"/>
                </a:solidFill>
                <a:latin typeface="Times New Roman" panose="02020603050405020304" pitchFamily="18" charset="0"/>
                <a:ea typeface="Calibri" panose="020F0502020204030204" pitchFamily="34" charset="0"/>
              </a:rPr>
              <a:t> Nhóm 3: </a:t>
            </a:r>
            <a:r>
              <a:rPr lang="en-US" sz="3600" b="1">
                <a:solidFill>
                  <a:schemeClr val="bg1"/>
                </a:solidFill>
                <a:latin typeface="Times New Roman" panose="02020603050405020304" pitchFamily="18" charset="0"/>
                <a:ea typeface="Calibri" panose="020F0502020204030204" pitchFamily="34" charset="0"/>
              </a:rPr>
              <a:t>TÌM HIỂU </a:t>
            </a:r>
            <a:r>
              <a:rPr lang="vi-VN" sz="3600" b="1">
                <a:solidFill>
                  <a:schemeClr val="bg1"/>
                </a:solidFill>
                <a:latin typeface="Times New Roman" panose="02020603050405020304" pitchFamily="18" charset="0"/>
                <a:ea typeface="Calibri" panose="020F0502020204030204" pitchFamily="34" charset="0"/>
              </a:rPr>
              <a:t>VỀ CÁCH TRÌNH BÀY THÔNG TIN VĂN BẢN</a:t>
            </a:r>
            <a:endParaRPr lang="en-GB" sz="3600">
              <a:solidFill>
                <a:schemeClr val="bg1"/>
              </a:solidFill>
              <a:latin typeface="Times New Roman" panose="02020603050405020304" pitchFamily="18" charset="0"/>
              <a:ea typeface="Times New Roman" panose="02020603050405020304" pitchFamily="18" charset="0"/>
            </a:endParaRPr>
          </a:p>
          <a:p>
            <a:pPr>
              <a:lnSpc>
                <a:spcPct val="115000"/>
              </a:lnSpc>
              <a:spcBef>
                <a:spcPts val="300"/>
              </a:spcBef>
              <a:spcAft>
                <a:spcPts val="300"/>
              </a:spcAft>
            </a:pPr>
            <a:r>
              <a:rPr lang="vi-VN" sz="3600" b="1">
                <a:solidFill>
                  <a:schemeClr val="bg1"/>
                </a:solidFill>
                <a:latin typeface="Times New Roman" panose="02020603050405020304" pitchFamily="18" charset="0"/>
                <a:ea typeface="Calibri" panose="020F0502020204030204" pitchFamily="34" charset="0"/>
              </a:rPr>
              <a:t>1. YÊU CẦU: </a:t>
            </a:r>
            <a:endParaRPr lang="en-GB" sz="3600" b="1">
              <a:solidFill>
                <a:schemeClr val="bg1"/>
              </a:solidFill>
              <a:latin typeface="Times New Roman" panose="02020603050405020304" pitchFamily="18" charset="0"/>
              <a:ea typeface="Times New Roman" panose="02020603050405020304" pitchFamily="18" charset="0"/>
            </a:endParaRPr>
          </a:p>
          <a:p>
            <a:pPr>
              <a:lnSpc>
                <a:spcPct val="115000"/>
              </a:lnSpc>
              <a:spcBef>
                <a:spcPts val="300"/>
              </a:spcBef>
              <a:spcAft>
                <a:spcPts val="300"/>
              </a:spcAft>
            </a:pPr>
            <a:r>
              <a:rPr lang="vi-VN" sz="3600" spc="-30">
                <a:solidFill>
                  <a:schemeClr val="bg1"/>
                </a:solidFill>
                <a:latin typeface="Times New Roman" panose="02020603050405020304" pitchFamily="18" charset="0"/>
                <a:ea typeface="Times New Roman" panose="02020603050405020304" pitchFamily="18" charset="0"/>
              </a:rPr>
              <a:t>-  VB sử dụng những cách trình bày thông tin nào? Xác định dấu hiệu nhận biết của các cách trình bày ấy trong VB và tác dụng của nó.</a:t>
            </a:r>
            <a:endParaRPr lang="en-GB" sz="3600">
              <a:solidFill>
                <a:schemeClr val="bg1"/>
              </a:solidFill>
              <a:latin typeface="Times New Roman" panose="02020603050405020304" pitchFamily="18" charset="0"/>
              <a:ea typeface="Times New Roman" panose="02020603050405020304" pitchFamily="18" charset="0"/>
            </a:endParaRPr>
          </a:p>
          <a:p>
            <a:pPr>
              <a:lnSpc>
                <a:spcPct val="115000"/>
              </a:lnSpc>
              <a:spcBef>
                <a:spcPts val="300"/>
              </a:spcBef>
              <a:spcAft>
                <a:spcPts val="300"/>
              </a:spcAft>
            </a:pPr>
            <a:r>
              <a:rPr lang="vi-VN" sz="3600" b="1" spc="-30">
                <a:solidFill>
                  <a:schemeClr val="bg1"/>
                </a:solidFill>
                <a:latin typeface="Times New Roman" panose="02020603050405020304" pitchFamily="18" charset="0"/>
                <a:ea typeface="Times New Roman" panose="02020603050405020304" pitchFamily="18" charset="0"/>
              </a:rPr>
              <a:t>2. TRẢ LỜI:</a:t>
            </a:r>
            <a:endParaRPr lang="en-GB" sz="3600" b="1">
              <a:solidFill>
                <a:schemeClr val="bg1"/>
              </a:solidFill>
              <a:effectLst/>
              <a:latin typeface="Times New Roman" panose="02020603050405020304" pitchFamily="18" charset="0"/>
              <a:ea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948124115"/>
              </p:ext>
            </p:extLst>
          </p:nvPr>
        </p:nvGraphicFramePr>
        <p:xfrm>
          <a:off x="1916068" y="6890778"/>
          <a:ext cx="14695532" cy="2523744"/>
        </p:xfrm>
        <a:graphic>
          <a:graphicData uri="http://schemas.openxmlformats.org/drawingml/2006/table">
            <a:tbl>
              <a:tblPr firstRow="1" firstCol="1" bandRow="1"/>
              <a:tblGrid>
                <a:gridCol w="4897974">
                  <a:extLst>
                    <a:ext uri="{9D8B030D-6E8A-4147-A177-3AD203B41FA5}">
                      <a16:colId xmlns:a16="http://schemas.microsoft.com/office/drawing/2014/main" val="20000"/>
                    </a:ext>
                  </a:extLst>
                </a:gridCol>
                <a:gridCol w="4897974">
                  <a:extLst>
                    <a:ext uri="{9D8B030D-6E8A-4147-A177-3AD203B41FA5}">
                      <a16:colId xmlns:a16="http://schemas.microsoft.com/office/drawing/2014/main" val="20001"/>
                    </a:ext>
                  </a:extLst>
                </a:gridCol>
                <a:gridCol w="4899584">
                  <a:extLst>
                    <a:ext uri="{9D8B030D-6E8A-4147-A177-3AD203B41FA5}">
                      <a16:colId xmlns:a16="http://schemas.microsoft.com/office/drawing/2014/main" val="20002"/>
                    </a:ext>
                  </a:extLst>
                </a:gridCol>
              </a:tblGrid>
              <a:tr h="1107561">
                <a:tc>
                  <a:txBody>
                    <a:bodyPr/>
                    <a:lstStyle/>
                    <a:p>
                      <a:pPr algn="ctr">
                        <a:lnSpc>
                          <a:spcPct val="115000"/>
                        </a:lnSpc>
                        <a:spcBef>
                          <a:spcPts val="300"/>
                        </a:spcBef>
                        <a:spcAft>
                          <a:spcPts val="300"/>
                        </a:spcAft>
                      </a:pPr>
                      <a:r>
                        <a:rPr lang="vi-VN"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 cách trình bày thông tin</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vi-VN"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Biểu hiện cụ thể trong VB</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vi-VN"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 dụng</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3781">
                <a:tc>
                  <a:txBody>
                    <a:bodyPr/>
                    <a:lstStyle/>
                    <a:p>
                      <a:pPr algn="ctr">
                        <a:lnSpc>
                          <a:spcPct val="115000"/>
                        </a:lnSpc>
                        <a:spcBef>
                          <a:spcPts val="300"/>
                        </a:spcBef>
                        <a:spcAft>
                          <a:spcPts val="300"/>
                        </a:spcAft>
                      </a:pPr>
                      <a:r>
                        <a:rPr lang="vi-VN" sz="36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vi-VN" sz="36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vi-VN" sz="36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3781">
                <a:tc>
                  <a:txBody>
                    <a:bodyPr/>
                    <a:lstStyle/>
                    <a:p>
                      <a:pPr algn="ctr">
                        <a:lnSpc>
                          <a:spcPct val="115000"/>
                        </a:lnSpc>
                        <a:spcBef>
                          <a:spcPts val="300"/>
                        </a:spcBef>
                        <a:spcAft>
                          <a:spcPts val="300"/>
                        </a:spcAft>
                      </a:pPr>
                      <a:r>
                        <a:rPr lang="vi-VN" sz="36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vi-VN" sz="36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vi-VN" sz="36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4" name="Rectangle 13"/>
          <p:cNvSpPr/>
          <p:nvPr/>
        </p:nvSpPr>
        <p:spPr>
          <a:xfrm>
            <a:off x="7924800" y="1071073"/>
            <a:ext cx="2081019" cy="769441"/>
          </a:xfrm>
          <a:prstGeom prst="rect">
            <a:avLst/>
          </a:prstGeom>
        </p:spPr>
        <p:txBody>
          <a:bodyPr wrap="none">
            <a:spAutoFit/>
          </a:bodyPr>
          <a:lstStyle/>
          <a:p>
            <a:r>
              <a:rPr lang="vi-VN" sz="4400" b="1">
                <a:solidFill>
                  <a:schemeClr val="bg1"/>
                </a:solidFill>
                <a:latin typeface="Times New Roman" panose="02020603050405020304" pitchFamily="18" charset="0"/>
                <a:ea typeface="Times New Roman" panose="02020603050405020304" pitchFamily="18" charset="0"/>
              </a:rPr>
              <a:t>Nhóm 3</a:t>
            </a:r>
            <a:endParaRPr lang="en-GB" sz="4400" b="1">
              <a:solidFill>
                <a:schemeClr val="bg1"/>
              </a:solidFill>
            </a:endParaRPr>
          </a:p>
        </p:txBody>
      </p:sp>
    </p:spTree>
    <p:extLst>
      <p:ext uri="{BB962C8B-B14F-4D97-AF65-F5344CB8AC3E}">
        <p14:creationId xmlns:p14="http://schemas.microsoft.com/office/powerpoint/2010/main" val="3950287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grpSp>
        <p:nvGrpSpPr>
          <p:cNvPr id="3" name="Group 3"/>
          <p:cNvGrpSpPr/>
          <p:nvPr/>
        </p:nvGrpSpPr>
        <p:grpSpPr>
          <a:xfrm>
            <a:off x="990600" y="495300"/>
            <a:ext cx="16459200" cy="9067800"/>
            <a:chOff x="0" y="0"/>
            <a:chExt cx="3390842" cy="1341557"/>
          </a:xfrm>
        </p:grpSpPr>
        <p:sp>
          <p:nvSpPr>
            <p:cNvPr id="4" name="Freeform 4"/>
            <p:cNvSpPr/>
            <p:nvPr/>
          </p:nvSpPr>
          <p:spPr>
            <a:xfrm>
              <a:off x="0" y="0"/>
              <a:ext cx="3390842" cy="1341557"/>
            </a:xfrm>
            <a:custGeom>
              <a:avLst/>
              <a:gdLst/>
              <a:ahLst/>
              <a:cxnLst/>
              <a:rect l="l" t="t" r="r" b="b"/>
              <a:pathLst>
                <a:path w="3390842" h="1341557">
                  <a:moveTo>
                    <a:pt x="30668" y="0"/>
                  </a:moveTo>
                  <a:lnTo>
                    <a:pt x="3360174" y="0"/>
                  </a:lnTo>
                  <a:cubicBezTo>
                    <a:pt x="3368308" y="0"/>
                    <a:pt x="3376108" y="3231"/>
                    <a:pt x="3381859" y="8982"/>
                  </a:cubicBezTo>
                  <a:cubicBezTo>
                    <a:pt x="3387611" y="14734"/>
                    <a:pt x="3390842" y="22534"/>
                    <a:pt x="3390842" y="30668"/>
                  </a:cubicBezTo>
                  <a:lnTo>
                    <a:pt x="3390842" y="1310889"/>
                  </a:lnTo>
                  <a:cubicBezTo>
                    <a:pt x="3390842" y="1319023"/>
                    <a:pt x="3387611" y="1326824"/>
                    <a:pt x="3381859" y="1332575"/>
                  </a:cubicBezTo>
                  <a:cubicBezTo>
                    <a:pt x="3376108" y="1338326"/>
                    <a:pt x="3368308" y="1341557"/>
                    <a:pt x="3360174" y="1341557"/>
                  </a:cubicBezTo>
                  <a:lnTo>
                    <a:pt x="30668" y="1341557"/>
                  </a:lnTo>
                  <a:cubicBezTo>
                    <a:pt x="22534" y="1341557"/>
                    <a:pt x="14734" y="1338326"/>
                    <a:pt x="8982" y="1332575"/>
                  </a:cubicBezTo>
                  <a:cubicBezTo>
                    <a:pt x="3231" y="1326824"/>
                    <a:pt x="0" y="1319023"/>
                    <a:pt x="0" y="1310889"/>
                  </a:cubicBezTo>
                  <a:lnTo>
                    <a:pt x="0" y="30668"/>
                  </a:lnTo>
                  <a:cubicBezTo>
                    <a:pt x="0" y="22534"/>
                    <a:pt x="3231" y="14734"/>
                    <a:pt x="8982" y="8982"/>
                  </a:cubicBezTo>
                  <a:cubicBezTo>
                    <a:pt x="14734" y="3231"/>
                    <a:pt x="22534" y="0"/>
                    <a:pt x="30668" y="0"/>
                  </a:cubicBezTo>
                  <a:close/>
                </a:path>
              </a:pathLst>
            </a:custGeom>
            <a:solidFill>
              <a:srgbClr val="29325C"/>
            </a:solidFill>
            <a:ln w="38100" cap="rnd">
              <a:solidFill>
                <a:srgbClr val="F1BA81"/>
              </a:solidFill>
              <a:prstDash val="solid"/>
              <a:round/>
            </a:ln>
          </p:spPr>
        </p:sp>
        <p:sp>
          <p:nvSpPr>
            <p:cNvPr id="5" name="TextBox 5"/>
            <p:cNvSpPr txBox="1"/>
            <p:nvPr/>
          </p:nvSpPr>
          <p:spPr>
            <a:xfrm>
              <a:off x="0" y="-38100"/>
              <a:ext cx="3390842" cy="137965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rot="10010232">
            <a:off x="-1374926" y="-336375"/>
            <a:ext cx="5881605" cy="6216373"/>
          </a:xfrm>
          <a:custGeom>
            <a:avLst/>
            <a:gdLst/>
            <a:ahLst/>
            <a:cxnLst/>
            <a:rect l="l" t="t" r="r" b="b"/>
            <a:pathLst>
              <a:path w="5881605" h="6216373">
                <a:moveTo>
                  <a:pt x="0" y="0"/>
                </a:moveTo>
                <a:lnTo>
                  <a:pt x="5881606" y="0"/>
                </a:lnTo>
                <a:lnTo>
                  <a:pt x="5881606" y="6216372"/>
                </a:lnTo>
                <a:lnTo>
                  <a:pt x="0" y="6216372"/>
                </a:lnTo>
                <a:lnTo>
                  <a:pt x="0" y="0"/>
                </a:lnTo>
                <a:close/>
              </a:path>
            </a:pathLst>
          </a:custGeom>
          <a:blipFill>
            <a:blip r:embed="rId3">
              <a:alphaModFix amt="81000"/>
            </a:blip>
            <a:stretch>
              <a:fillRect/>
            </a:stretch>
          </a:blipFill>
        </p:spPr>
      </p:sp>
      <p:sp>
        <p:nvSpPr>
          <p:cNvPr id="7" name="Freeform 7"/>
          <p:cNvSpPr/>
          <p:nvPr/>
        </p:nvSpPr>
        <p:spPr>
          <a:xfrm rot="563245">
            <a:off x="1272895" y="-205625"/>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4"/>
            <a:stretch>
              <a:fillRect/>
            </a:stretch>
          </a:blipFill>
        </p:spPr>
      </p:sp>
      <p:sp>
        <p:nvSpPr>
          <p:cNvPr id="8" name="Freeform 8"/>
          <p:cNvSpPr/>
          <p:nvPr/>
        </p:nvSpPr>
        <p:spPr>
          <a:xfrm rot="-954269" flipH="1">
            <a:off x="-242478" y="2512842"/>
            <a:ext cx="911603" cy="1021713"/>
          </a:xfrm>
          <a:custGeom>
            <a:avLst/>
            <a:gdLst/>
            <a:ahLst/>
            <a:cxnLst/>
            <a:rect l="l" t="t" r="r" b="b"/>
            <a:pathLst>
              <a:path w="911603" h="1021713">
                <a:moveTo>
                  <a:pt x="911604" y="0"/>
                </a:moveTo>
                <a:lnTo>
                  <a:pt x="0" y="0"/>
                </a:lnTo>
                <a:lnTo>
                  <a:pt x="0" y="1021712"/>
                </a:lnTo>
                <a:lnTo>
                  <a:pt x="911604" y="1021712"/>
                </a:lnTo>
                <a:lnTo>
                  <a:pt x="911604" y="0"/>
                </a:lnTo>
                <a:close/>
              </a:path>
            </a:pathLst>
          </a:custGeom>
          <a:blipFill>
            <a:blip r:embed="rId5"/>
            <a:stretch>
              <a:fillRect/>
            </a:stretch>
          </a:blipFill>
        </p:spPr>
      </p:sp>
      <p:sp>
        <p:nvSpPr>
          <p:cNvPr id="9" name="Freeform 9"/>
          <p:cNvSpPr/>
          <p:nvPr/>
        </p:nvSpPr>
        <p:spPr>
          <a:xfrm rot="75357">
            <a:off x="14371716" y="-487499"/>
            <a:ext cx="4851980" cy="3076562"/>
          </a:xfrm>
          <a:custGeom>
            <a:avLst/>
            <a:gdLst/>
            <a:ahLst/>
            <a:cxnLst/>
            <a:rect l="l" t="t" r="r" b="b"/>
            <a:pathLst>
              <a:path w="4851980" h="3076562">
                <a:moveTo>
                  <a:pt x="0" y="0"/>
                </a:moveTo>
                <a:lnTo>
                  <a:pt x="4851980" y="0"/>
                </a:lnTo>
                <a:lnTo>
                  <a:pt x="4851980" y="3076562"/>
                </a:lnTo>
                <a:lnTo>
                  <a:pt x="0" y="3076562"/>
                </a:lnTo>
                <a:lnTo>
                  <a:pt x="0" y="0"/>
                </a:lnTo>
                <a:close/>
              </a:path>
            </a:pathLst>
          </a:custGeom>
          <a:blipFill>
            <a:blip r:embed="rId6"/>
            <a:stretch>
              <a:fillRect l="-100665" b="-36079"/>
            </a:stretch>
          </a:blipFill>
        </p:spPr>
      </p:sp>
      <p:sp>
        <p:nvSpPr>
          <p:cNvPr id="11" name="Freeform 11"/>
          <p:cNvSpPr/>
          <p:nvPr/>
        </p:nvSpPr>
        <p:spPr>
          <a:xfrm rot="1679035" flipH="1">
            <a:off x="16603863" y="1921365"/>
            <a:ext cx="867478" cy="972257"/>
          </a:xfrm>
          <a:custGeom>
            <a:avLst/>
            <a:gdLst/>
            <a:ahLst/>
            <a:cxnLst/>
            <a:rect l="l" t="t" r="r" b="b"/>
            <a:pathLst>
              <a:path w="867478" h="972257">
                <a:moveTo>
                  <a:pt x="867477" y="0"/>
                </a:moveTo>
                <a:lnTo>
                  <a:pt x="0" y="0"/>
                </a:lnTo>
                <a:lnTo>
                  <a:pt x="0" y="972257"/>
                </a:lnTo>
                <a:lnTo>
                  <a:pt x="867477" y="972257"/>
                </a:lnTo>
                <a:lnTo>
                  <a:pt x="867477" y="0"/>
                </a:lnTo>
                <a:close/>
              </a:path>
            </a:pathLst>
          </a:custGeom>
          <a:blipFill>
            <a:blip r:embed="rId5"/>
            <a:stretch>
              <a:fillRect/>
            </a:stretch>
          </a:blipFill>
        </p:spPr>
      </p:sp>
      <p:sp>
        <p:nvSpPr>
          <p:cNvPr id="12" name="Freeform 12"/>
          <p:cNvSpPr/>
          <p:nvPr/>
        </p:nvSpPr>
        <p:spPr>
          <a:xfrm rot="75357">
            <a:off x="-20614" y="8537855"/>
            <a:ext cx="4385571" cy="3201219"/>
          </a:xfrm>
          <a:custGeom>
            <a:avLst/>
            <a:gdLst/>
            <a:ahLst/>
            <a:cxnLst/>
            <a:rect l="l" t="t" r="r" b="b"/>
            <a:pathLst>
              <a:path w="4385571" h="3201219">
                <a:moveTo>
                  <a:pt x="0" y="0"/>
                </a:moveTo>
                <a:lnTo>
                  <a:pt x="4385571" y="0"/>
                </a:lnTo>
                <a:lnTo>
                  <a:pt x="4385571" y="3201219"/>
                </a:lnTo>
                <a:lnTo>
                  <a:pt x="0" y="3201219"/>
                </a:lnTo>
                <a:lnTo>
                  <a:pt x="0" y="0"/>
                </a:lnTo>
                <a:close/>
              </a:path>
            </a:pathLst>
          </a:custGeom>
          <a:blipFill>
            <a:blip r:embed="rId6"/>
            <a:stretch>
              <a:fillRect l="-115883" r="-15117" b="-36079"/>
            </a:stretch>
          </a:blipFill>
        </p:spPr>
      </p:sp>
      <p:sp>
        <p:nvSpPr>
          <p:cNvPr id="10" name="Rectangle 9"/>
          <p:cNvSpPr/>
          <p:nvPr/>
        </p:nvSpPr>
        <p:spPr>
          <a:xfrm>
            <a:off x="1921420" y="1333186"/>
            <a:ext cx="14322542" cy="6210931"/>
          </a:xfrm>
          <a:prstGeom prst="rect">
            <a:avLst/>
          </a:prstGeom>
        </p:spPr>
        <p:txBody>
          <a:bodyPr wrap="square">
            <a:spAutoFit/>
          </a:bodyPr>
          <a:lstStyle/>
          <a:p>
            <a:pPr algn="ctr">
              <a:lnSpc>
                <a:spcPct val="115000"/>
              </a:lnSpc>
              <a:spcBef>
                <a:spcPts val="300"/>
              </a:spcBef>
              <a:spcAft>
                <a:spcPts val="300"/>
              </a:spcAft>
            </a:pPr>
            <a:r>
              <a:rPr lang="en-US" sz="3600" b="1">
                <a:solidFill>
                  <a:schemeClr val="bg1"/>
                </a:solidFill>
                <a:latin typeface="Times New Roman" panose="02020603050405020304" pitchFamily="18" charset="0"/>
                <a:ea typeface="Calibri" panose="020F0502020204030204" pitchFamily="34" charset="0"/>
              </a:rPr>
              <a:t>PHIẾU </a:t>
            </a:r>
            <a:r>
              <a:rPr lang="vi-VN" sz="3600" b="1">
                <a:solidFill>
                  <a:schemeClr val="bg1"/>
                </a:solidFill>
                <a:latin typeface="Times New Roman" panose="02020603050405020304" pitchFamily="18" charset="0"/>
                <a:ea typeface="Calibri" panose="020F0502020204030204" pitchFamily="34" charset="0"/>
              </a:rPr>
              <a:t>HT số 07</a:t>
            </a:r>
            <a:endParaRPr lang="en-GB" sz="3600">
              <a:solidFill>
                <a:schemeClr val="bg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vi-VN" sz="3600" b="1">
                <a:solidFill>
                  <a:schemeClr val="bg1"/>
                </a:solidFill>
                <a:latin typeface="Times New Roman" panose="02020603050405020304" pitchFamily="18" charset="0"/>
                <a:ea typeface="Calibri" panose="020F0502020204030204" pitchFamily="34" charset="0"/>
              </a:rPr>
              <a:t>Nhóm 4: </a:t>
            </a:r>
            <a:r>
              <a:rPr lang="en-US" sz="3600" b="1">
                <a:solidFill>
                  <a:schemeClr val="bg1"/>
                </a:solidFill>
                <a:latin typeface="Times New Roman" panose="02020603050405020304" pitchFamily="18" charset="0"/>
                <a:ea typeface="Calibri" panose="020F0502020204030204" pitchFamily="34" charset="0"/>
              </a:rPr>
              <a:t>TÌM HIỂU </a:t>
            </a:r>
            <a:r>
              <a:rPr lang="vi-VN" sz="3600" b="1">
                <a:solidFill>
                  <a:schemeClr val="bg1"/>
                </a:solidFill>
                <a:latin typeface="Times New Roman" panose="02020603050405020304" pitchFamily="18" charset="0"/>
                <a:ea typeface="Calibri" panose="020F0502020204030204" pitchFamily="34" charset="0"/>
              </a:rPr>
              <a:t>VỀ SỰ KẾT HỢP PHƯƠNG TIỆN PHI NGÔN NGỮ/ PHƯƠNG THỨC BIỂU ĐẠT TRONG VB</a:t>
            </a:r>
            <a:endParaRPr lang="en-GB" sz="3600">
              <a:solidFill>
                <a:schemeClr val="bg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vi-VN" sz="3600">
                <a:solidFill>
                  <a:schemeClr val="bg1"/>
                </a:solidFill>
                <a:latin typeface="Times New Roman" panose="02020603050405020304" pitchFamily="18" charset="0"/>
                <a:ea typeface="Calibri" panose="020F0502020204030204" pitchFamily="34" charset="0"/>
              </a:rPr>
              <a:t>1. YÊU CẦU: </a:t>
            </a:r>
            <a:endParaRPr lang="en-GB" sz="3600">
              <a:solidFill>
                <a:schemeClr val="bg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vi-VN" sz="3600">
                <a:solidFill>
                  <a:schemeClr val="bg1"/>
                </a:solidFill>
                <a:latin typeface="Times New Roman" panose="02020603050405020304" pitchFamily="18" charset="0"/>
                <a:ea typeface="Calibri" panose="020F0502020204030204" pitchFamily="34" charset="0"/>
              </a:rPr>
              <a:t>- VB đã sử dụng kết hợp phương tiện ngôn ngữ với phương tiện phi ngôn ngữ nào? Nêu vai trò của cách kết hợp ấy.</a:t>
            </a:r>
            <a:endParaRPr lang="en-GB" sz="3600">
              <a:solidFill>
                <a:schemeClr val="bg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tabLst>
                <a:tab pos="5688330" algn="r"/>
              </a:tabLst>
            </a:pPr>
            <a:r>
              <a:rPr lang="vi-VN" sz="3600">
                <a:solidFill>
                  <a:schemeClr val="bg1"/>
                </a:solidFill>
                <a:latin typeface="Times New Roman" panose="02020603050405020304" pitchFamily="18" charset="0"/>
                <a:ea typeface="Times New Roman" panose="02020603050405020304" pitchFamily="18" charset="0"/>
              </a:rPr>
              <a:t>- Trong văn bản này có sự kết hợp các phương thức biểu đạt nào? Chỉ ra tác dụng của sự kết hợp ấy.</a:t>
            </a:r>
            <a:endParaRPr lang="en-GB" sz="3600">
              <a:solidFill>
                <a:schemeClr val="bg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vi-VN" sz="3600" spc="-30">
                <a:solidFill>
                  <a:schemeClr val="bg1"/>
                </a:solidFill>
                <a:latin typeface="Times New Roman" panose="02020603050405020304" pitchFamily="18" charset="0"/>
                <a:ea typeface="Times New Roman" panose="02020603050405020304" pitchFamily="18" charset="0"/>
              </a:rPr>
              <a:t>2. TRẢ LỜI:</a:t>
            </a:r>
            <a:endParaRPr lang="en-GB" sz="360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733229564"/>
              </p:ext>
            </p:extLst>
          </p:nvPr>
        </p:nvGraphicFramePr>
        <p:xfrm>
          <a:off x="2948590" y="7769820"/>
          <a:ext cx="12268199" cy="1409925"/>
        </p:xfrm>
        <a:graphic>
          <a:graphicData uri="http://schemas.openxmlformats.org/drawingml/2006/table">
            <a:tbl>
              <a:tblPr firstRow="1" firstCol="1" bandRow="1"/>
              <a:tblGrid>
                <a:gridCol w="8686800">
                  <a:extLst>
                    <a:ext uri="{9D8B030D-6E8A-4147-A177-3AD203B41FA5}">
                      <a16:colId xmlns:a16="http://schemas.microsoft.com/office/drawing/2014/main" val="20000"/>
                    </a:ext>
                  </a:extLst>
                </a:gridCol>
                <a:gridCol w="3581399">
                  <a:extLst>
                    <a:ext uri="{9D8B030D-6E8A-4147-A177-3AD203B41FA5}">
                      <a16:colId xmlns:a16="http://schemas.microsoft.com/office/drawing/2014/main" val="20001"/>
                    </a:ext>
                  </a:extLst>
                </a:gridCol>
              </a:tblGrid>
              <a:tr h="778989">
                <a:tc>
                  <a:txBody>
                    <a:bodyPr/>
                    <a:lstStyle/>
                    <a:p>
                      <a:pPr>
                        <a:lnSpc>
                          <a:spcPct val="115000"/>
                        </a:lnSpc>
                        <a:spcBef>
                          <a:spcPts val="300"/>
                        </a:spcBef>
                        <a:spcAft>
                          <a:spcPts val="300"/>
                        </a:spcAft>
                        <a:tabLst>
                          <a:tab pos="5688330" algn="r"/>
                        </a:tabLst>
                      </a:pPr>
                      <a:r>
                        <a:rPr lang="vi-VN"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Phương tiện phi ngôn ngữ trong VB</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tabLst>
                          <a:tab pos="5688330" algn="r"/>
                        </a:tabLst>
                      </a:pPr>
                      <a:r>
                        <a:rPr lang="vi-VN" sz="3600" i="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Bef>
                          <a:spcPts val="300"/>
                        </a:spcBef>
                        <a:spcAft>
                          <a:spcPts val="300"/>
                        </a:spcAft>
                        <a:tabLst>
                          <a:tab pos="5688330" algn="r"/>
                        </a:tabLst>
                      </a:pPr>
                      <a:r>
                        <a:rPr lang="vi-VN"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Phương thức biểu đạt kết hợp trong VB</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tabLst>
                          <a:tab pos="5688330" algn="r"/>
                        </a:tabLst>
                      </a:pPr>
                      <a:r>
                        <a:rPr lang="vi-VN" sz="3600" i="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 name="Rectangle 13"/>
          <p:cNvSpPr/>
          <p:nvPr/>
        </p:nvSpPr>
        <p:spPr>
          <a:xfrm>
            <a:off x="7971649" y="563431"/>
            <a:ext cx="2222083" cy="769441"/>
          </a:xfrm>
          <a:prstGeom prst="rect">
            <a:avLst/>
          </a:prstGeom>
        </p:spPr>
        <p:txBody>
          <a:bodyPr wrap="none">
            <a:spAutoFit/>
          </a:bodyPr>
          <a:lstStyle/>
          <a:p>
            <a:pPr algn="just"/>
            <a:r>
              <a:rPr lang="vi-VN" sz="4400" b="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Nhóm 4 </a:t>
            </a:r>
            <a:endParaRPr lang="en-GB" sz="4400" b="1">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3342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304646"/>
          </a:xfrm>
          <a:prstGeom prst="rect">
            <a:avLst/>
          </a:prstGeom>
        </p:spPr>
      </p:pic>
      <p:sp>
        <p:nvSpPr>
          <p:cNvPr id="3" name="Rounded Rectangle 2"/>
          <p:cNvSpPr/>
          <p:nvPr/>
        </p:nvSpPr>
        <p:spPr>
          <a:xfrm>
            <a:off x="5562600" y="7429500"/>
            <a:ext cx="7162800" cy="2667000"/>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latin typeface="Times New Roman" panose="02020603050405020304" pitchFamily="18" charset="0"/>
                <a:cs typeface="Times New Roman" panose="02020603050405020304" pitchFamily="18" charset="0"/>
              </a:rPr>
              <a:t>HOẠT ĐỘNG </a:t>
            </a:r>
            <a:r>
              <a:rPr lang="en-US" sz="7200" b="1" smtClean="0">
                <a:latin typeface="Times New Roman" panose="02020603050405020304" pitchFamily="18" charset="0"/>
                <a:cs typeface="Times New Roman" panose="02020603050405020304" pitchFamily="18" charset="0"/>
              </a:rPr>
              <a:t>1 </a:t>
            </a:r>
            <a:r>
              <a:rPr lang="en-US" sz="7200" b="1">
                <a:latin typeface="Times New Roman" panose="02020603050405020304" pitchFamily="18" charset="0"/>
                <a:cs typeface="Times New Roman" panose="02020603050405020304" pitchFamily="18" charset="0"/>
              </a:rPr>
              <a:t>MỞ ĐẦU</a:t>
            </a:r>
            <a:endParaRPr lang="en-GB" sz="7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973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0" cy="10312400"/>
          </a:xfrm>
          <a:prstGeom prst="rect">
            <a:avLst/>
          </a:prstGeom>
        </p:spPr>
      </p:pic>
      <p:sp>
        <p:nvSpPr>
          <p:cNvPr id="3" name="Rectangle 2"/>
          <p:cNvSpPr/>
          <p:nvPr/>
        </p:nvSpPr>
        <p:spPr>
          <a:xfrm>
            <a:off x="685800" y="876300"/>
            <a:ext cx="5638800" cy="2308324"/>
          </a:xfrm>
          <a:prstGeom prst="rect">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vi-VN" sz="7200" b="1">
                <a:latin typeface="Times New Roman" panose="02020603050405020304" pitchFamily="18" charset="0"/>
                <a:ea typeface="Calibri" panose="020F0502020204030204" pitchFamily="34" charset="0"/>
              </a:rPr>
              <a:t>a. Về bố cục của văn bản </a:t>
            </a:r>
            <a:endParaRPr lang="en-GB" sz="9600"/>
          </a:p>
        </p:txBody>
      </p:sp>
    </p:spTree>
    <p:extLst>
      <p:ext uri="{BB962C8B-B14F-4D97-AF65-F5344CB8AC3E}">
        <p14:creationId xmlns:p14="http://schemas.microsoft.com/office/powerpoint/2010/main" val="27598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grpSp>
        <p:nvGrpSpPr>
          <p:cNvPr id="3" name="Group 3"/>
          <p:cNvGrpSpPr/>
          <p:nvPr/>
        </p:nvGrpSpPr>
        <p:grpSpPr>
          <a:xfrm>
            <a:off x="990600" y="823566"/>
            <a:ext cx="16459200" cy="8739534"/>
            <a:chOff x="0" y="0"/>
            <a:chExt cx="3390842" cy="1341557"/>
          </a:xfrm>
        </p:grpSpPr>
        <p:sp>
          <p:nvSpPr>
            <p:cNvPr id="4" name="Freeform 4"/>
            <p:cNvSpPr/>
            <p:nvPr/>
          </p:nvSpPr>
          <p:spPr>
            <a:xfrm>
              <a:off x="0" y="0"/>
              <a:ext cx="3390842" cy="1341557"/>
            </a:xfrm>
            <a:custGeom>
              <a:avLst/>
              <a:gdLst/>
              <a:ahLst/>
              <a:cxnLst/>
              <a:rect l="l" t="t" r="r" b="b"/>
              <a:pathLst>
                <a:path w="3390842" h="1341557">
                  <a:moveTo>
                    <a:pt x="30668" y="0"/>
                  </a:moveTo>
                  <a:lnTo>
                    <a:pt x="3360174" y="0"/>
                  </a:lnTo>
                  <a:cubicBezTo>
                    <a:pt x="3368308" y="0"/>
                    <a:pt x="3376108" y="3231"/>
                    <a:pt x="3381859" y="8982"/>
                  </a:cubicBezTo>
                  <a:cubicBezTo>
                    <a:pt x="3387611" y="14734"/>
                    <a:pt x="3390842" y="22534"/>
                    <a:pt x="3390842" y="30668"/>
                  </a:cubicBezTo>
                  <a:lnTo>
                    <a:pt x="3390842" y="1310889"/>
                  </a:lnTo>
                  <a:cubicBezTo>
                    <a:pt x="3390842" y="1319023"/>
                    <a:pt x="3387611" y="1326824"/>
                    <a:pt x="3381859" y="1332575"/>
                  </a:cubicBezTo>
                  <a:cubicBezTo>
                    <a:pt x="3376108" y="1338326"/>
                    <a:pt x="3368308" y="1341557"/>
                    <a:pt x="3360174" y="1341557"/>
                  </a:cubicBezTo>
                  <a:lnTo>
                    <a:pt x="30668" y="1341557"/>
                  </a:lnTo>
                  <a:cubicBezTo>
                    <a:pt x="22534" y="1341557"/>
                    <a:pt x="14734" y="1338326"/>
                    <a:pt x="8982" y="1332575"/>
                  </a:cubicBezTo>
                  <a:cubicBezTo>
                    <a:pt x="3231" y="1326824"/>
                    <a:pt x="0" y="1319023"/>
                    <a:pt x="0" y="1310889"/>
                  </a:cubicBezTo>
                  <a:lnTo>
                    <a:pt x="0" y="30668"/>
                  </a:lnTo>
                  <a:cubicBezTo>
                    <a:pt x="0" y="22534"/>
                    <a:pt x="3231" y="14734"/>
                    <a:pt x="8982" y="8982"/>
                  </a:cubicBezTo>
                  <a:cubicBezTo>
                    <a:pt x="14734" y="3231"/>
                    <a:pt x="22534" y="0"/>
                    <a:pt x="30668" y="0"/>
                  </a:cubicBezTo>
                  <a:close/>
                </a:path>
              </a:pathLst>
            </a:custGeom>
            <a:solidFill>
              <a:srgbClr val="29325C"/>
            </a:solidFill>
            <a:ln w="38100" cap="rnd">
              <a:solidFill>
                <a:srgbClr val="F1BA81"/>
              </a:solidFill>
              <a:prstDash val="solid"/>
              <a:round/>
            </a:ln>
          </p:spPr>
        </p:sp>
        <p:sp>
          <p:nvSpPr>
            <p:cNvPr id="5" name="TextBox 5"/>
            <p:cNvSpPr txBox="1"/>
            <p:nvPr/>
          </p:nvSpPr>
          <p:spPr>
            <a:xfrm>
              <a:off x="0" y="-38100"/>
              <a:ext cx="3390842" cy="137965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rot="10010232">
            <a:off x="-1940133" y="-467189"/>
            <a:ext cx="5881605" cy="6216373"/>
          </a:xfrm>
          <a:custGeom>
            <a:avLst/>
            <a:gdLst/>
            <a:ahLst/>
            <a:cxnLst/>
            <a:rect l="l" t="t" r="r" b="b"/>
            <a:pathLst>
              <a:path w="5881605" h="6216373">
                <a:moveTo>
                  <a:pt x="0" y="0"/>
                </a:moveTo>
                <a:lnTo>
                  <a:pt x="5881606" y="0"/>
                </a:lnTo>
                <a:lnTo>
                  <a:pt x="5881606" y="6216372"/>
                </a:lnTo>
                <a:lnTo>
                  <a:pt x="0" y="6216372"/>
                </a:lnTo>
                <a:lnTo>
                  <a:pt x="0" y="0"/>
                </a:lnTo>
                <a:close/>
              </a:path>
            </a:pathLst>
          </a:custGeom>
          <a:blipFill>
            <a:blip r:embed="rId3">
              <a:alphaModFix amt="81000"/>
            </a:blip>
            <a:stretch>
              <a:fillRect/>
            </a:stretch>
          </a:blipFill>
        </p:spPr>
      </p:sp>
      <p:sp>
        <p:nvSpPr>
          <p:cNvPr id="7" name="Freeform 7"/>
          <p:cNvSpPr/>
          <p:nvPr/>
        </p:nvSpPr>
        <p:spPr>
          <a:xfrm rot="563245">
            <a:off x="-43927" y="-84036"/>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4"/>
            <a:stretch>
              <a:fillRect/>
            </a:stretch>
          </a:blipFill>
        </p:spPr>
      </p:sp>
      <p:sp>
        <p:nvSpPr>
          <p:cNvPr id="8" name="Freeform 8"/>
          <p:cNvSpPr/>
          <p:nvPr/>
        </p:nvSpPr>
        <p:spPr>
          <a:xfrm rot="-954269" flipH="1">
            <a:off x="-242478" y="2512842"/>
            <a:ext cx="911603" cy="1021713"/>
          </a:xfrm>
          <a:custGeom>
            <a:avLst/>
            <a:gdLst/>
            <a:ahLst/>
            <a:cxnLst/>
            <a:rect l="l" t="t" r="r" b="b"/>
            <a:pathLst>
              <a:path w="911603" h="1021713">
                <a:moveTo>
                  <a:pt x="911604" y="0"/>
                </a:moveTo>
                <a:lnTo>
                  <a:pt x="0" y="0"/>
                </a:lnTo>
                <a:lnTo>
                  <a:pt x="0" y="1021712"/>
                </a:lnTo>
                <a:lnTo>
                  <a:pt x="911604" y="1021712"/>
                </a:lnTo>
                <a:lnTo>
                  <a:pt x="911604" y="0"/>
                </a:lnTo>
                <a:close/>
              </a:path>
            </a:pathLst>
          </a:custGeom>
          <a:blipFill>
            <a:blip r:embed="rId5"/>
            <a:stretch>
              <a:fillRect/>
            </a:stretch>
          </a:blipFill>
        </p:spPr>
      </p:sp>
      <p:sp>
        <p:nvSpPr>
          <p:cNvPr id="11" name="Freeform 11"/>
          <p:cNvSpPr/>
          <p:nvPr/>
        </p:nvSpPr>
        <p:spPr>
          <a:xfrm rot="1679035" flipH="1">
            <a:off x="17406242" y="748154"/>
            <a:ext cx="867478" cy="972257"/>
          </a:xfrm>
          <a:custGeom>
            <a:avLst/>
            <a:gdLst/>
            <a:ahLst/>
            <a:cxnLst/>
            <a:rect l="l" t="t" r="r" b="b"/>
            <a:pathLst>
              <a:path w="867478" h="972257">
                <a:moveTo>
                  <a:pt x="867477" y="0"/>
                </a:moveTo>
                <a:lnTo>
                  <a:pt x="0" y="0"/>
                </a:lnTo>
                <a:lnTo>
                  <a:pt x="0" y="972257"/>
                </a:lnTo>
                <a:lnTo>
                  <a:pt x="867477" y="972257"/>
                </a:lnTo>
                <a:lnTo>
                  <a:pt x="867477" y="0"/>
                </a:lnTo>
                <a:close/>
              </a:path>
            </a:pathLst>
          </a:custGeom>
          <a:blipFill>
            <a:blip r:embed="rId5"/>
            <a:stretch>
              <a:fillRect/>
            </a:stretch>
          </a:blipFill>
        </p:spPr>
      </p:sp>
      <p:sp>
        <p:nvSpPr>
          <p:cNvPr id="12" name="Freeform 12"/>
          <p:cNvSpPr/>
          <p:nvPr/>
        </p:nvSpPr>
        <p:spPr>
          <a:xfrm rot="75357">
            <a:off x="34556" y="8864842"/>
            <a:ext cx="4385571" cy="3201219"/>
          </a:xfrm>
          <a:custGeom>
            <a:avLst/>
            <a:gdLst/>
            <a:ahLst/>
            <a:cxnLst/>
            <a:rect l="l" t="t" r="r" b="b"/>
            <a:pathLst>
              <a:path w="4385571" h="3201219">
                <a:moveTo>
                  <a:pt x="0" y="0"/>
                </a:moveTo>
                <a:lnTo>
                  <a:pt x="4385571" y="0"/>
                </a:lnTo>
                <a:lnTo>
                  <a:pt x="4385571" y="3201219"/>
                </a:lnTo>
                <a:lnTo>
                  <a:pt x="0" y="3201219"/>
                </a:lnTo>
                <a:lnTo>
                  <a:pt x="0" y="0"/>
                </a:lnTo>
                <a:close/>
              </a:path>
            </a:pathLst>
          </a:custGeom>
          <a:blipFill>
            <a:blip r:embed="rId6"/>
            <a:stretch>
              <a:fillRect l="-115883" r="-15117" b="-36079"/>
            </a:stretch>
          </a:blipFill>
        </p:spPr>
      </p:sp>
      <p:graphicFrame>
        <p:nvGraphicFramePr>
          <p:cNvPr id="15" name="Table 14"/>
          <p:cNvGraphicFramePr>
            <a:graphicFrameLocks noGrp="1"/>
          </p:cNvGraphicFramePr>
          <p:nvPr>
            <p:extLst>
              <p:ext uri="{D42A27DB-BD31-4B8C-83A1-F6EECF244321}">
                <p14:modId xmlns:p14="http://schemas.microsoft.com/office/powerpoint/2010/main" val="3375701574"/>
              </p:ext>
            </p:extLst>
          </p:nvPr>
        </p:nvGraphicFramePr>
        <p:xfrm>
          <a:off x="1197852" y="952500"/>
          <a:ext cx="16031000" cy="8549640"/>
        </p:xfrm>
        <a:graphic>
          <a:graphicData uri="http://schemas.openxmlformats.org/drawingml/2006/table">
            <a:tbl>
              <a:tblPr firstRow="1" firstCol="1" bandRow="1"/>
              <a:tblGrid>
                <a:gridCol w="1469148">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gridCol w="9456452">
                  <a:extLst>
                    <a:ext uri="{9D8B030D-6E8A-4147-A177-3AD203B41FA5}">
                      <a16:colId xmlns:a16="http://schemas.microsoft.com/office/drawing/2014/main" val="20002"/>
                    </a:ext>
                  </a:extLst>
                </a:gridCol>
              </a:tblGrid>
              <a:tr h="335257">
                <a:tc>
                  <a:txBody>
                    <a:bodyPr/>
                    <a:lstStyle/>
                    <a:p>
                      <a:pPr algn="ctr">
                        <a:lnSpc>
                          <a:spcPct val="100000"/>
                        </a:lnSpc>
                        <a:spcAft>
                          <a:spcPts val="0"/>
                        </a:spcAft>
                        <a:tabLst>
                          <a:tab pos="90170" algn="l"/>
                          <a:tab pos="180340" algn="l"/>
                        </a:tabLst>
                      </a:pPr>
                      <a:r>
                        <a:rPr lang="vi-VN" sz="3300" b="1">
                          <a:solidFill>
                            <a:schemeClr val="bg1"/>
                          </a:solidFill>
                          <a:effectLst/>
                          <a:latin typeface="Times New Roman" panose="02020603050405020304" pitchFamily="18" charset="0"/>
                          <a:ea typeface="Liberation Serif"/>
                        </a:rPr>
                        <a:t>Phần </a:t>
                      </a:r>
                      <a:endParaRPr lang="en-GB" sz="3300">
                        <a:solidFill>
                          <a:schemeClr val="bg1"/>
                        </a:solidFill>
                        <a:effectLst/>
                        <a:latin typeface="Times New Roman" panose="02020603050405020304" pitchFamily="18" charset="0"/>
                        <a:ea typeface="Times New Roman" panose="02020603050405020304" pitchFamily="18" charset="0"/>
                      </a:endParaRPr>
                    </a:p>
                  </a:txBody>
                  <a:tcPr marL="50457" marR="50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90170" algn="l"/>
                          <a:tab pos="180340" algn="l"/>
                        </a:tabLst>
                      </a:pPr>
                      <a:r>
                        <a:rPr lang="en-US" sz="3300" b="1">
                          <a:solidFill>
                            <a:schemeClr val="bg1"/>
                          </a:solidFill>
                          <a:effectLst/>
                          <a:latin typeface="Times New Roman" panose="02020603050405020304" pitchFamily="18" charset="0"/>
                          <a:ea typeface="Calibri" panose="020F0502020204030204" pitchFamily="34" charset="0"/>
                        </a:rPr>
                        <a:t>Biểu hiện cụ thể trong VB</a:t>
                      </a:r>
                      <a:endParaRPr lang="en-GB" sz="3300">
                        <a:solidFill>
                          <a:schemeClr val="bg1"/>
                        </a:solidFill>
                        <a:effectLst/>
                        <a:latin typeface="Times New Roman" panose="02020603050405020304" pitchFamily="18" charset="0"/>
                        <a:ea typeface="Times New Roman" panose="02020603050405020304" pitchFamily="18" charset="0"/>
                      </a:endParaRPr>
                    </a:p>
                  </a:txBody>
                  <a:tcPr marL="50457" marR="50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90170" algn="l"/>
                          <a:tab pos="180340" algn="l"/>
                        </a:tabLst>
                      </a:pPr>
                      <a:r>
                        <a:rPr lang="en-US" sz="3300" b="1">
                          <a:solidFill>
                            <a:schemeClr val="bg1"/>
                          </a:solidFill>
                          <a:effectLst/>
                          <a:latin typeface="Times New Roman" panose="02020603050405020304" pitchFamily="18" charset="0"/>
                          <a:ea typeface="Calibri" panose="020F0502020204030204" pitchFamily="34" charset="0"/>
                        </a:rPr>
                        <a:t>Tác dụng/ vai trò</a:t>
                      </a:r>
                      <a:endParaRPr lang="en-GB" sz="3300">
                        <a:solidFill>
                          <a:schemeClr val="bg1"/>
                        </a:solidFill>
                        <a:effectLst/>
                        <a:latin typeface="Times New Roman" panose="02020603050405020304" pitchFamily="18" charset="0"/>
                        <a:ea typeface="Times New Roman" panose="02020603050405020304" pitchFamily="18" charset="0"/>
                      </a:endParaRPr>
                    </a:p>
                  </a:txBody>
                  <a:tcPr marL="50457" marR="50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38141">
                <a:tc>
                  <a:txBody>
                    <a:bodyPr/>
                    <a:lstStyle/>
                    <a:p>
                      <a:pPr algn="just">
                        <a:lnSpc>
                          <a:spcPct val="100000"/>
                        </a:lnSpc>
                        <a:spcAft>
                          <a:spcPts val="0"/>
                        </a:spcAft>
                        <a:tabLst>
                          <a:tab pos="90170" algn="l"/>
                          <a:tab pos="180340" algn="l"/>
                        </a:tabLst>
                      </a:pPr>
                      <a:r>
                        <a:rPr lang="vi-VN" sz="3300" b="1">
                          <a:solidFill>
                            <a:schemeClr val="bg1"/>
                          </a:solidFill>
                          <a:effectLst/>
                          <a:latin typeface="Times New Roman" panose="02020603050405020304" pitchFamily="18" charset="0"/>
                          <a:ea typeface="Liberation Serif"/>
                        </a:rPr>
                        <a:t>Giới thiệu</a:t>
                      </a:r>
                      <a:endParaRPr lang="en-GB" sz="3300">
                        <a:solidFill>
                          <a:schemeClr val="bg1"/>
                        </a:solidFill>
                        <a:effectLst/>
                        <a:latin typeface="Times New Roman" panose="02020603050405020304" pitchFamily="18" charset="0"/>
                        <a:ea typeface="Times New Roman" panose="02020603050405020304" pitchFamily="18" charset="0"/>
                      </a:endParaRPr>
                    </a:p>
                  </a:txBody>
                  <a:tcPr marL="50457" marR="50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Lst>
                      </a:pPr>
                      <a:r>
                        <a:rPr lang="vi-VN" sz="3300" i="1">
                          <a:solidFill>
                            <a:schemeClr val="bg1"/>
                          </a:solidFill>
                          <a:effectLst/>
                          <a:latin typeface="Times New Roman" panose="02020603050405020304" pitchFamily="18" charset="0"/>
                          <a:ea typeface="Calibri" panose="020F0502020204030204" pitchFamily="34" charset="0"/>
                        </a:rPr>
                        <a:t>“Trong gần 400 năm … di sản văn hóa thế giưới 1993”</a:t>
                      </a:r>
                      <a:endParaRPr lang="en-GB" sz="3300">
                        <a:solidFill>
                          <a:schemeClr val="bg1"/>
                        </a:solidFill>
                        <a:effectLst/>
                        <a:latin typeface="Times New Roman" panose="02020603050405020304" pitchFamily="18" charset="0"/>
                        <a:ea typeface="Times New Roman" panose="02020603050405020304" pitchFamily="18" charset="0"/>
                      </a:endParaRPr>
                    </a:p>
                  </a:txBody>
                  <a:tcPr marL="50457" marR="50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Lst>
                      </a:pPr>
                      <a:r>
                        <a:rPr lang="vi-VN" sz="3300">
                          <a:solidFill>
                            <a:schemeClr val="bg1"/>
                          </a:solidFill>
                          <a:effectLst/>
                          <a:latin typeface="Times New Roman" panose="02020603050405020304" pitchFamily="18" charset="0"/>
                          <a:ea typeface="Calibri" panose="020F0502020204030204" pitchFamily="34" charset="0"/>
                        </a:rPr>
                        <a:t>Giới thiệu </a:t>
                      </a:r>
                      <a:r>
                        <a:rPr lang="vi-VN" sz="3300" b="1">
                          <a:solidFill>
                            <a:schemeClr val="bg1"/>
                          </a:solidFill>
                          <a:effectLst/>
                          <a:latin typeface="Times New Roman" panose="02020603050405020304" pitchFamily="18" charset="0"/>
                          <a:ea typeface="Calibri" panose="020F0502020204030204" pitchFamily="34" charset="0"/>
                        </a:rPr>
                        <a:t>khái quát</a:t>
                      </a:r>
                      <a:r>
                        <a:rPr lang="vi-VN" sz="3300">
                          <a:solidFill>
                            <a:schemeClr val="bg1"/>
                          </a:solidFill>
                          <a:effectLst/>
                          <a:latin typeface="Times New Roman" panose="02020603050405020304" pitchFamily="18" charset="0"/>
                          <a:ea typeface="Calibri" panose="020F0502020204030204" pitchFamily="34" charset="0"/>
                        </a:rPr>
                        <a:t> những điểm nổi bật nhất (lịch sử hình thành, giá trị) của quần thể di tích Cố đô Huế.</a:t>
                      </a:r>
                      <a:endParaRPr lang="en-GB" sz="3300">
                        <a:solidFill>
                          <a:schemeClr val="bg1"/>
                        </a:solidFill>
                        <a:effectLst/>
                        <a:latin typeface="Times New Roman" panose="02020603050405020304" pitchFamily="18" charset="0"/>
                        <a:ea typeface="Times New Roman" panose="02020603050405020304" pitchFamily="18" charset="0"/>
                      </a:endParaRPr>
                    </a:p>
                  </a:txBody>
                  <a:tcPr marL="50457" marR="50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5770">
                <a:tc>
                  <a:txBody>
                    <a:bodyPr/>
                    <a:lstStyle/>
                    <a:p>
                      <a:pPr algn="just">
                        <a:lnSpc>
                          <a:spcPct val="100000"/>
                        </a:lnSpc>
                        <a:spcAft>
                          <a:spcPts val="0"/>
                        </a:spcAft>
                        <a:tabLst>
                          <a:tab pos="90170" algn="l"/>
                          <a:tab pos="180340" algn="l"/>
                        </a:tabLst>
                      </a:pPr>
                      <a:r>
                        <a:rPr lang="vi-VN" sz="3300" b="1">
                          <a:solidFill>
                            <a:schemeClr val="bg1"/>
                          </a:solidFill>
                          <a:effectLst/>
                          <a:latin typeface="Times New Roman" panose="02020603050405020304" pitchFamily="18" charset="0"/>
                          <a:ea typeface="Liberation Serif"/>
                        </a:rPr>
                        <a:t>Nét đặc trưng</a:t>
                      </a:r>
                      <a:endParaRPr lang="en-GB" sz="3300">
                        <a:solidFill>
                          <a:schemeClr val="bg1"/>
                        </a:solidFill>
                        <a:effectLst/>
                        <a:latin typeface="Times New Roman" panose="02020603050405020304" pitchFamily="18" charset="0"/>
                        <a:ea typeface="Times New Roman" panose="02020603050405020304" pitchFamily="18" charset="0"/>
                      </a:endParaRPr>
                    </a:p>
                  </a:txBody>
                  <a:tcPr marL="50457" marR="50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Lst>
                      </a:pPr>
                      <a:r>
                        <a:rPr lang="vi-VN" sz="3300">
                          <a:solidFill>
                            <a:schemeClr val="bg1"/>
                          </a:solidFill>
                          <a:effectLst/>
                          <a:latin typeface="Times New Roman" panose="02020603050405020304" pitchFamily="18" charset="0"/>
                          <a:ea typeface="Calibri" panose="020F0502020204030204" pitchFamily="34" charset="0"/>
                        </a:rPr>
                        <a:t>“</a:t>
                      </a:r>
                      <a:r>
                        <a:rPr lang="vi-VN" sz="3300" i="1">
                          <a:solidFill>
                            <a:schemeClr val="bg1"/>
                          </a:solidFill>
                          <a:effectLst/>
                          <a:latin typeface="Times New Roman" panose="02020603050405020304" pitchFamily="18" charset="0"/>
                          <a:ea typeface="Calibri" panose="020F0502020204030204" pitchFamily="34" charset="0"/>
                        </a:rPr>
                        <a:t>Quần thể kiến trúc Cố đô Huế bao gồm … mang đậm bản sắc Huế...”</a:t>
                      </a:r>
                      <a:r>
                        <a:rPr lang="vi-VN" sz="3300">
                          <a:solidFill>
                            <a:schemeClr val="bg1"/>
                          </a:solidFill>
                          <a:effectLst/>
                          <a:latin typeface="Times New Roman" panose="02020603050405020304" pitchFamily="18" charset="0"/>
                          <a:ea typeface="Calibri" panose="020F0502020204030204" pitchFamily="34" charset="0"/>
                        </a:rPr>
                        <a:t> </a:t>
                      </a:r>
                      <a:endParaRPr lang="en-GB" sz="3300">
                        <a:solidFill>
                          <a:schemeClr val="bg1"/>
                        </a:solidFill>
                        <a:effectLst/>
                        <a:latin typeface="Times New Roman" panose="02020603050405020304" pitchFamily="18" charset="0"/>
                        <a:ea typeface="Times New Roman" panose="02020603050405020304" pitchFamily="18" charset="0"/>
                      </a:endParaRPr>
                    </a:p>
                  </a:txBody>
                  <a:tcPr marL="50457" marR="50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Lst>
                      </a:pPr>
                      <a:r>
                        <a:rPr lang="vi-VN" sz="3300">
                          <a:solidFill>
                            <a:schemeClr val="bg1"/>
                          </a:solidFill>
                          <a:effectLst/>
                          <a:latin typeface="Times New Roman" panose="02020603050405020304" pitchFamily="18" charset="0"/>
                          <a:ea typeface="Liberation Serif"/>
                        </a:rPr>
                        <a:t>Giới thiệu nét đặc trưng của quần thể di tích Cố đô Huế là sự kết hợp giữa truyền thống Việt và phương Tây, có </a:t>
                      </a:r>
                      <a:r>
                        <a:rPr lang="vi-VN" sz="3300" b="1">
                          <a:solidFill>
                            <a:schemeClr val="bg1"/>
                          </a:solidFill>
                          <a:effectLst/>
                          <a:latin typeface="Times New Roman" panose="02020603050405020304" pitchFamily="18" charset="0"/>
                          <a:ea typeface="Liberation Serif"/>
                        </a:rPr>
                        <a:t>giá trị đặc biệt về lịch sử, văn hóa.</a:t>
                      </a:r>
                      <a:endParaRPr lang="en-GB" sz="3300">
                        <a:solidFill>
                          <a:schemeClr val="bg1"/>
                        </a:solidFill>
                        <a:effectLst/>
                        <a:latin typeface="Times New Roman" panose="02020603050405020304" pitchFamily="18" charset="0"/>
                        <a:ea typeface="Times New Roman" panose="02020603050405020304" pitchFamily="18" charset="0"/>
                      </a:endParaRPr>
                    </a:p>
                  </a:txBody>
                  <a:tcPr marL="50457" marR="50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43911">
                <a:tc>
                  <a:txBody>
                    <a:bodyPr/>
                    <a:lstStyle/>
                    <a:p>
                      <a:pPr algn="just">
                        <a:lnSpc>
                          <a:spcPct val="100000"/>
                        </a:lnSpc>
                        <a:spcAft>
                          <a:spcPts val="0"/>
                        </a:spcAft>
                        <a:tabLst>
                          <a:tab pos="90170" algn="l"/>
                          <a:tab pos="180340" algn="l"/>
                        </a:tabLst>
                      </a:pPr>
                      <a:r>
                        <a:rPr lang="vi-VN" sz="3300" b="1">
                          <a:solidFill>
                            <a:schemeClr val="bg1"/>
                          </a:solidFill>
                          <a:effectLst/>
                          <a:latin typeface="Times New Roman" panose="02020603050405020304" pitchFamily="18" charset="0"/>
                          <a:ea typeface="Calibri" panose="020F0502020204030204" pitchFamily="34" charset="0"/>
                        </a:rPr>
                        <a:t>Kiến trúc</a:t>
                      </a:r>
                      <a:endParaRPr lang="en-GB" sz="3300">
                        <a:solidFill>
                          <a:schemeClr val="bg1"/>
                        </a:solidFill>
                        <a:effectLst/>
                        <a:latin typeface="Times New Roman" panose="02020603050405020304" pitchFamily="18" charset="0"/>
                        <a:ea typeface="Times New Roman" panose="02020603050405020304" pitchFamily="18" charset="0"/>
                      </a:endParaRPr>
                    </a:p>
                  </a:txBody>
                  <a:tcPr marL="50457" marR="50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Lst>
                      </a:pPr>
                      <a:r>
                        <a:rPr lang="vi-VN" sz="3300">
                          <a:solidFill>
                            <a:schemeClr val="bg1"/>
                          </a:solidFill>
                          <a:effectLst/>
                          <a:latin typeface="Times New Roman" panose="02020603050405020304" pitchFamily="18" charset="0"/>
                          <a:ea typeface="Calibri" panose="020F0502020204030204" pitchFamily="34" charset="0"/>
                        </a:rPr>
                        <a:t>“</a:t>
                      </a:r>
                      <a:r>
                        <a:rPr lang="vi-VN" sz="3300" i="1">
                          <a:solidFill>
                            <a:schemeClr val="bg1"/>
                          </a:solidFill>
                          <a:effectLst/>
                          <a:latin typeface="Times New Roman" panose="02020603050405020304" pitchFamily="18" charset="0"/>
                          <a:ea typeface="Calibri" panose="020F0502020204030204" pitchFamily="34" charset="0"/>
                        </a:rPr>
                        <a:t>Về di sản kiến trúc của Cố đô Huế … xung quan trổ chuồng cọp và cửa vòm cho voi ra vào, phía trên là khán đài.”</a:t>
                      </a:r>
                      <a:endParaRPr lang="en-GB" sz="3300">
                        <a:solidFill>
                          <a:schemeClr val="bg1"/>
                        </a:solidFill>
                        <a:effectLst/>
                        <a:latin typeface="Times New Roman" panose="02020603050405020304" pitchFamily="18" charset="0"/>
                        <a:ea typeface="Times New Roman" panose="02020603050405020304" pitchFamily="18" charset="0"/>
                      </a:endParaRPr>
                    </a:p>
                  </a:txBody>
                  <a:tcPr marL="50457" marR="50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Lst>
                      </a:pPr>
                      <a:r>
                        <a:rPr lang="vi-VN" sz="3300">
                          <a:solidFill>
                            <a:schemeClr val="bg1"/>
                          </a:solidFill>
                          <a:effectLst/>
                          <a:latin typeface="Times New Roman" panose="02020603050405020304" pitchFamily="18" charset="0"/>
                          <a:ea typeface="Calibri" panose="020F0502020204030204" pitchFamily="34" charset="0"/>
                        </a:rPr>
                        <a:t>Giới thiệu một cách </a:t>
                      </a:r>
                      <a:r>
                        <a:rPr lang="vi-VN" sz="3300" b="1">
                          <a:solidFill>
                            <a:schemeClr val="bg1"/>
                          </a:solidFill>
                          <a:effectLst/>
                          <a:latin typeface="Times New Roman" panose="02020603050405020304" pitchFamily="18" charset="0"/>
                          <a:ea typeface="Calibri" panose="020F0502020204030204" pitchFamily="34" charset="0"/>
                        </a:rPr>
                        <a:t>có hệ thống</a:t>
                      </a:r>
                      <a:r>
                        <a:rPr lang="vi-VN" sz="3300">
                          <a:solidFill>
                            <a:schemeClr val="bg1"/>
                          </a:solidFill>
                          <a:effectLst/>
                          <a:latin typeface="Times New Roman" panose="02020603050405020304" pitchFamily="18" charset="0"/>
                          <a:ea typeface="Calibri" panose="020F0502020204030204" pitchFamily="34" charset="0"/>
                        </a:rPr>
                        <a:t> những phương diện như vị trí, cấu trúc, chức năng năng của từng bộ phận trong kiến trúc Cố đô Huế gồm:</a:t>
                      </a:r>
                      <a:endParaRPr lang="en-GB" sz="3300">
                        <a:solidFill>
                          <a:schemeClr val="bg1"/>
                        </a:solidFill>
                        <a:effectLst/>
                        <a:latin typeface="Times New Roman" panose="02020603050405020304" pitchFamily="18" charset="0"/>
                        <a:ea typeface="Times New Roman" panose="02020603050405020304" pitchFamily="18" charset="0"/>
                      </a:endParaRPr>
                    </a:p>
                    <a:p>
                      <a:pPr algn="just">
                        <a:lnSpc>
                          <a:spcPct val="100000"/>
                        </a:lnSpc>
                        <a:spcAft>
                          <a:spcPts val="0"/>
                        </a:spcAft>
                        <a:tabLst>
                          <a:tab pos="90170" algn="l"/>
                          <a:tab pos="180340" algn="l"/>
                        </a:tabLst>
                      </a:pPr>
                      <a:r>
                        <a:rPr lang="vi-VN" sz="3300">
                          <a:solidFill>
                            <a:schemeClr val="bg1"/>
                          </a:solidFill>
                          <a:effectLst/>
                          <a:latin typeface="Times New Roman" panose="02020603050405020304" pitchFamily="18" charset="0"/>
                          <a:ea typeface="Calibri" panose="020F0502020204030204" pitchFamily="34" charset="0"/>
                        </a:rPr>
                        <a:t>+ Kinh thành Huế</a:t>
                      </a:r>
                      <a:endParaRPr lang="en-GB" sz="3300">
                        <a:solidFill>
                          <a:schemeClr val="bg1"/>
                        </a:solidFill>
                        <a:effectLst/>
                        <a:latin typeface="Times New Roman" panose="02020603050405020304" pitchFamily="18" charset="0"/>
                        <a:ea typeface="Times New Roman" panose="02020603050405020304" pitchFamily="18" charset="0"/>
                      </a:endParaRPr>
                    </a:p>
                    <a:p>
                      <a:pPr algn="just">
                        <a:lnSpc>
                          <a:spcPct val="100000"/>
                        </a:lnSpc>
                        <a:spcAft>
                          <a:spcPts val="0"/>
                        </a:spcAft>
                        <a:tabLst>
                          <a:tab pos="90170" algn="l"/>
                          <a:tab pos="180340" algn="l"/>
                        </a:tabLst>
                      </a:pPr>
                      <a:r>
                        <a:rPr lang="vi-VN" sz="3300">
                          <a:solidFill>
                            <a:schemeClr val="bg1"/>
                          </a:solidFill>
                          <a:effectLst/>
                          <a:latin typeface="Times New Roman" panose="02020603050405020304" pitchFamily="18" charset="0"/>
                          <a:ea typeface="Calibri" panose="020F0502020204030204" pitchFamily="34" charset="0"/>
                        </a:rPr>
                        <a:t>+ Đại Nội</a:t>
                      </a:r>
                      <a:endParaRPr lang="en-GB" sz="3300">
                        <a:solidFill>
                          <a:schemeClr val="bg1"/>
                        </a:solidFill>
                        <a:effectLst/>
                        <a:latin typeface="Times New Roman" panose="02020603050405020304" pitchFamily="18" charset="0"/>
                        <a:ea typeface="Times New Roman" panose="02020603050405020304" pitchFamily="18" charset="0"/>
                      </a:endParaRPr>
                    </a:p>
                    <a:p>
                      <a:pPr algn="just">
                        <a:lnSpc>
                          <a:spcPct val="100000"/>
                        </a:lnSpc>
                        <a:spcAft>
                          <a:spcPts val="0"/>
                        </a:spcAft>
                        <a:tabLst>
                          <a:tab pos="90170" algn="l"/>
                          <a:tab pos="180340" algn="l"/>
                        </a:tabLst>
                      </a:pPr>
                      <a:r>
                        <a:rPr lang="vi-VN" sz="3300">
                          <a:solidFill>
                            <a:schemeClr val="bg1"/>
                          </a:solidFill>
                          <a:effectLst/>
                          <a:latin typeface="Times New Roman" panose="02020603050405020304" pitchFamily="18" charset="0"/>
                          <a:ea typeface="Calibri" panose="020F0502020204030204" pitchFamily="34" charset="0"/>
                        </a:rPr>
                        <a:t>+ Lăng tẩm của các vua Nguyễn</a:t>
                      </a:r>
                      <a:endParaRPr lang="en-GB" sz="3300">
                        <a:solidFill>
                          <a:schemeClr val="bg1"/>
                        </a:solidFill>
                        <a:effectLst/>
                        <a:latin typeface="Times New Roman" panose="02020603050405020304" pitchFamily="18" charset="0"/>
                        <a:ea typeface="Times New Roman" panose="02020603050405020304" pitchFamily="18" charset="0"/>
                      </a:endParaRPr>
                    </a:p>
                    <a:p>
                      <a:pPr algn="just">
                        <a:lnSpc>
                          <a:spcPct val="100000"/>
                        </a:lnSpc>
                        <a:spcAft>
                          <a:spcPts val="0"/>
                        </a:spcAft>
                        <a:tabLst>
                          <a:tab pos="90170" algn="l"/>
                          <a:tab pos="180340" algn="l"/>
                        </a:tabLst>
                      </a:pPr>
                      <a:r>
                        <a:rPr lang="vi-VN" sz="3300">
                          <a:solidFill>
                            <a:schemeClr val="bg1"/>
                          </a:solidFill>
                          <a:effectLst/>
                          <a:latin typeface="Times New Roman" panose="02020603050405020304" pitchFamily="18" charset="0"/>
                          <a:ea typeface="Calibri" panose="020F0502020204030204" pitchFamily="34" charset="0"/>
                        </a:rPr>
                        <a:t>+ Đàn Nam Giao, Văn Miếu, Hổ Quyền</a:t>
                      </a:r>
                      <a:endParaRPr lang="en-GB" sz="3300">
                        <a:solidFill>
                          <a:schemeClr val="bg1"/>
                        </a:solidFill>
                        <a:effectLst/>
                        <a:latin typeface="Times New Roman" panose="02020603050405020304" pitchFamily="18" charset="0"/>
                        <a:ea typeface="Times New Roman" panose="02020603050405020304" pitchFamily="18" charset="0"/>
                      </a:endParaRPr>
                    </a:p>
                    <a:p>
                      <a:pPr algn="just">
                        <a:lnSpc>
                          <a:spcPct val="100000"/>
                        </a:lnSpc>
                        <a:spcAft>
                          <a:spcPts val="0"/>
                        </a:spcAft>
                        <a:tabLst>
                          <a:tab pos="90170" algn="l"/>
                          <a:tab pos="180340" algn="l"/>
                        </a:tabLst>
                      </a:pPr>
                      <a:r>
                        <a:rPr lang="vi-VN" sz="3300" smtClean="0">
                          <a:solidFill>
                            <a:schemeClr val="bg1"/>
                          </a:solidFill>
                          <a:effectLst/>
                          <a:latin typeface="Times New Roman" panose="02020603050405020304" pitchFamily="18" charset="0"/>
                          <a:ea typeface="Calibri" panose="020F0502020204030204" pitchFamily="34" charset="0"/>
                        </a:rPr>
                        <a:t>=&gt; </a:t>
                      </a:r>
                      <a:r>
                        <a:rPr lang="vi-VN" sz="3300">
                          <a:solidFill>
                            <a:schemeClr val="bg1"/>
                          </a:solidFill>
                          <a:effectLst/>
                          <a:latin typeface="Times New Roman" panose="02020603050405020304" pitchFamily="18" charset="0"/>
                          <a:ea typeface="Calibri" panose="020F0502020204030204" pitchFamily="34" charset="0"/>
                        </a:rPr>
                        <a:t>làm nên những </a:t>
                      </a:r>
                      <a:r>
                        <a:rPr lang="vi-VN" sz="3300" b="1">
                          <a:solidFill>
                            <a:schemeClr val="bg1"/>
                          </a:solidFill>
                          <a:effectLst/>
                          <a:latin typeface="Times New Roman" panose="02020603050405020304" pitchFamily="18" charset="0"/>
                          <a:ea typeface="Calibri" panose="020F0502020204030204" pitchFamily="34" charset="0"/>
                        </a:rPr>
                        <a:t>giá trị trong kiến trúc Cố đô Huế</a:t>
                      </a:r>
                      <a:endParaRPr lang="en-GB" sz="3300">
                        <a:solidFill>
                          <a:schemeClr val="bg1"/>
                        </a:solidFill>
                        <a:effectLst/>
                        <a:latin typeface="Times New Roman" panose="02020603050405020304" pitchFamily="18" charset="0"/>
                        <a:ea typeface="Times New Roman" panose="02020603050405020304" pitchFamily="18" charset="0"/>
                      </a:endParaRPr>
                    </a:p>
                  </a:txBody>
                  <a:tcPr marL="50457" marR="50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2885">
                <a:tc>
                  <a:txBody>
                    <a:bodyPr/>
                    <a:lstStyle/>
                    <a:p>
                      <a:pPr algn="just">
                        <a:lnSpc>
                          <a:spcPct val="100000"/>
                        </a:lnSpc>
                        <a:spcAft>
                          <a:spcPts val="0"/>
                        </a:spcAft>
                        <a:tabLst>
                          <a:tab pos="90170" algn="l"/>
                          <a:tab pos="180340" algn="l"/>
                        </a:tabLst>
                      </a:pPr>
                      <a:r>
                        <a:rPr lang="vi-VN" sz="3300" b="1">
                          <a:solidFill>
                            <a:schemeClr val="bg1"/>
                          </a:solidFill>
                          <a:effectLst/>
                          <a:latin typeface="Times New Roman" panose="02020603050405020304" pitchFamily="18" charset="0"/>
                          <a:ea typeface="Calibri" panose="020F0502020204030204" pitchFamily="34" charset="0"/>
                        </a:rPr>
                        <a:t>Giá trị</a:t>
                      </a:r>
                      <a:endParaRPr lang="en-GB" sz="3300">
                        <a:solidFill>
                          <a:schemeClr val="bg1"/>
                        </a:solidFill>
                        <a:effectLst/>
                        <a:latin typeface="Times New Roman" panose="02020603050405020304" pitchFamily="18" charset="0"/>
                        <a:ea typeface="Times New Roman" panose="02020603050405020304" pitchFamily="18" charset="0"/>
                      </a:endParaRPr>
                    </a:p>
                  </a:txBody>
                  <a:tcPr marL="50457" marR="50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Lst>
                      </a:pPr>
                      <a:r>
                        <a:rPr lang="vi-VN" sz="3300" i="1">
                          <a:solidFill>
                            <a:schemeClr val="bg1"/>
                          </a:solidFill>
                          <a:effectLst/>
                          <a:latin typeface="Times New Roman" panose="02020603050405020304" pitchFamily="18" charset="0"/>
                          <a:ea typeface="Calibri" panose="020F0502020204030204" pitchFamily="34" charset="0"/>
                        </a:rPr>
                        <a:t>Phần còn lại</a:t>
                      </a:r>
                      <a:endParaRPr lang="en-GB" sz="3300">
                        <a:solidFill>
                          <a:schemeClr val="bg1"/>
                        </a:solidFill>
                        <a:effectLst/>
                        <a:latin typeface="Times New Roman" panose="02020603050405020304" pitchFamily="18" charset="0"/>
                        <a:ea typeface="Times New Roman" panose="02020603050405020304" pitchFamily="18" charset="0"/>
                      </a:endParaRPr>
                    </a:p>
                  </a:txBody>
                  <a:tcPr marL="50457" marR="50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Lst>
                      </a:pPr>
                      <a:r>
                        <a:rPr lang="vi-VN" sz="3300" b="1">
                          <a:solidFill>
                            <a:schemeClr val="bg1"/>
                          </a:solidFill>
                          <a:effectLst/>
                          <a:latin typeface="Times New Roman" panose="02020603050405020304" pitchFamily="18" charset="0"/>
                          <a:ea typeface="Calibri" panose="020F0502020204030204" pitchFamily="34" charset="0"/>
                        </a:rPr>
                        <a:t>Khái quát về giá trị</a:t>
                      </a:r>
                      <a:r>
                        <a:rPr lang="vi-VN" sz="3300">
                          <a:solidFill>
                            <a:schemeClr val="bg1"/>
                          </a:solidFill>
                          <a:effectLst/>
                          <a:latin typeface="Times New Roman" panose="02020603050405020304" pitchFamily="18" charset="0"/>
                          <a:ea typeface="Calibri" panose="020F0502020204030204" pitchFamily="34" charset="0"/>
                        </a:rPr>
                        <a:t> của di tích Cố đô Huế; qua đó </a:t>
                      </a:r>
                      <a:r>
                        <a:rPr lang="vi-VN" sz="3300" b="1">
                          <a:solidFill>
                            <a:schemeClr val="bg1"/>
                          </a:solidFill>
                          <a:effectLst/>
                          <a:latin typeface="Times New Roman" panose="02020603050405020304" pitchFamily="18" charset="0"/>
                          <a:ea typeface="Calibri" panose="020F0502020204030204" pitchFamily="34" charset="0"/>
                        </a:rPr>
                        <a:t>bày tỏ tình cảm, thái độ </a:t>
                      </a:r>
                      <a:r>
                        <a:rPr lang="vi-VN" sz="3300">
                          <a:solidFill>
                            <a:schemeClr val="bg1"/>
                          </a:solidFill>
                          <a:effectLst/>
                          <a:latin typeface="Times New Roman" panose="02020603050405020304" pitchFamily="18" charset="0"/>
                          <a:ea typeface="Calibri" panose="020F0502020204030204" pitchFamily="34" charset="0"/>
                        </a:rPr>
                        <a:t>của người viết dành cho di tích  </a:t>
                      </a:r>
                      <a:endParaRPr lang="en-GB" sz="3300">
                        <a:solidFill>
                          <a:schemeClr val="bg1"/>
                        </a:solidFill>
                        <a:effectLst/>
                        <a:latin typeface="Times New Roman" panose="02020603050405020304" pitchFamily="18" charset="0"/>
                        <a:ea typeface="Times New Roman" panose="02020603050405020304" pitchFamily="18" charset="0"/>
                      </a:endParaRPr>
                    </a:p>
                  </a:txBody>
                  <a:tcPr marL="50457" marR="50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3109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844"/>
            <a:ext cx="18288000" cy="10317843"/>
          </a:xfrm>
          <a:prstGeom prst="rect">
            <a:avLst/>
          </a:prstGeom>
        </p:spPr>
      </p:pic>
      <p:sp>
        <p:nvSpPr>
          <p:cNvPr id="3" name="Rectangle 2"/>
          <p:cNvSpPr/>
          <p:nvPr/>
        </p:nvSpPr>
        <p:spPr>
          <a:xfrm>
            <a:off x="914400" y="800100"/>
            <a:ext cx="10148932" cy="1323439"/>
          </a:xfrm>
          <a:prstGeom prst="rect">
            <a:avLst/>
          </a:prstGeom>
        </p:spPr>
        <p:txBody>
          <a:bodyPr wrap="none">
            <a:spAutoFit/>
          </a:bodyPr>
          <a:lstStyle/>
          <a:p>
            <a:r>
              <a:rPr lang="vi-VN" sz="8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Arial" panose="020B0604020202020204" pitchFamily="34" charset="0"/>
              </a:rPr>
              <a:t>b. Đặc điểm hình thức </a:t>
            </a:r>
            <a:endParaRPr lang="en-GB" sz="80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6870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grpSp>
        <p:nvGrpSpPr>
          <p:cNvPr id="3" name="Group 3"/>
          <p:cNvGrpSpPr/>
          <p:nvPr/>
        </p:nvGrpSpPr>
        <p:grpSpPr>
          <a:xfrm>
            <a:off x="990600" y="823566"/>
            <a:ext cx="16459200" cy="8739534"/>
            <a:chOff x="0" y="0"/>
            <a:chExt cx="3390842" cy="1341557"/>
          </a:xfrm>
        </p:grpSpPr>
        <p:sp>
          <p:nvSpPr>
            <p:cNvPr id="4" name="Freeform 4"/>
            <p:cNvSpPr/>
            <p:nvPr/>
          </p:nvSpPr>
          <p:spPr>
            <a:xfrm>
              <a:off x="0" y="0"/>
              <a:ext cx="3390842" cy="1341557"/>
            </a:xfrm>
            <a:custGeom>
              <a:avLst/>
              <a:gdLst/>
              <a:ahLst/>
              <a:cxnLst/>
              <a:rect l="l" t="t" r="r" b="b"/>
              <a:pathLst>
                <a:path w="3390842" h="1341557">
                  <a:moveTo>
                    <a:pt x="30668" y="0"/>
                  </a:moveTo>
                  <a:lnTo>
                    <a:pt x="3360174" y="0"/>
                  </a:lnTo>
                  <a:cubicBezTo>
                    <a:pt x="3368308" y="0"/>
                    <a:pt x="3376108" y="3231"/>
                    <a:pt x="3381859" y="8982"/>
                  </a:cubicBezTo>
                  <a:cubicBezTo>
                    <a:pt x="3387611" y="14734"/>
                    <a:pt x="3390842" y="22534"/>
                    <a:pt x="3390842" y="30668"/>
                  </a:cubicBezTo>
                  <a:lnTo>
                    <a:pt x="3390842" y="1310889"/>
                  </a:lnTo>
                  <a:cubicBezTo>
                    <a:pt x="3390842" y="1319023"/>
                    <a:pt x="3387611" y="1326824"/>
                    <a:pt x="3381859" y="1332575"/>
                  </a:cubicBezTo>
                  <a:cubicBezTo>
                    <a:pt x="3376108" y="1338326"/>
                    <a:pt x="3368308" y="1341557"/>
                    <a:pt x="3360174" y="1341557"/>
                  </a:cubicBezTo>
                  <a:lnTo>
                    <a:pt x="30668" y="1341557"/>
                  </a:lnTo>
                  <a:cubicBezTo>
                    <a:pt x="22534" y="1341557"/>
                    <a:pt x="14734" y="1338326"/>
                    <a:pt x="8982" y="1332575"/>
                  </a:cubicBezTo>
                  <a:cubicBezTo>
                    <a:pt x="3231" y="1326824"/>
                    <a:pt x="0" y="1319023"/>
                    <a:pt x="0" y="1310889"/>
                  </a:cubicBezTo>
                  <a:lnTo>
                    <a:pt x="0" y="30668"/>
                  </a:lnTo>
                  <a:cubicBezTo>
                    <a:pt x="0" y="22534"/>
                    <a:pt x="3231" y="14734"/>
                    <a:pt x="8982" y="8982"/>
                  </a:cubicBezTo>
                  <a:cubicBezTo>
                    <a:pt x="14734" y="3231"/>
                    <a:pt x="22534" y="0"/>
                    <a:pt x="30668" y="0"/>
                  </a:cubicBezTo>
                  <a:close/>
                </a:path>
              </a:pathLst>
            </a:custGeom>
            <a:solidFill>
              <a:srgbClr val="29325C"/>
            </a:solidFill>
            <a:ln w="38100" cap="rnd">
              <a:solidFill>
                <a:srgbClr val="F1BA81"/>
              </a:solidFill>
              <a:prstDash val="solid"/>
              <a:round/>
            </a:ln>
          </p:spPr>
        </p:sp>
        <p:sp>
          <p:nvSpPr>
            <p:cNvPr id="5" name="TextBox 5"/>
            <p:cNvSpPr txBox="1"/>
            <p:nvPr/>
          </p:nvSpPr>
          <p:spPr>
            <a:xfrm>
              <a:off x="0" y="-38100"/>
              <a:ext cx="3390842" cy="137965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rot="10010232">
            <a:off x="-2266473" y="-227736"/>
            <a:ext cx="5881605" cy="6216373"/>
          </a:xfrm>
          <a:custGeom>
            <a:avLst/>
            <a:gdLst/>
            <a:ahLst/>
            <a:cxnLst/>
            <a:rect l="l" t="t" r="r" b="b"/>
            <a:pathLst>
              <a:path w="5881605" h="6216373">
                <a:moveTo>
                  <a:pt x="0" y="0"/>
                </a:moveTo>
                <a:lnTo>
                  <a:pt x="5881606" y="0"/>
                </a:lnTo>
                <a:lnTo>
                  <a:pt x="5881606" y="6216372"/>
                </a:lnTo>
                <a:lnTo>
                  <a:pt x="0" y="6216372"/>
                </a:lnTo>
                <a:lnTo>
                  <a:pt x="0" y="0"/>
                </a:lnTo>
                <a:close/>
              </a:path>
            </a:pathLst>
          </a:custGeom>
          <a:blipFill>
            <a:blip r:embed="rId3">
              <a:alphaModFix amt="81000"/>
            </a:blip>
            <a:stretch>
              <a:fillRect/>
            </a:stretch>
          </a:blipFill>
        </p:spPr>
      </p:sp>
      <p:sp>
        <p:nvSpPr>
          <p:cNvPr id="7" name="Freeform 7"/>
          <p:cNvSpPr/>
          <p:nvPr/>
        </p:nvSpPr>
        <p:spPr>
          <a:xfrm rot="563245">
            <a:off x="-209594" y="-326202"/>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4"/>
            <a:stretch>
              <a:fillRect/>
            </a:stretch>
          </a:blipFill>
        </p:spPr>
      </p:sp>
      <p:sp>
        <p:nvSpPr>
          <p:cNvPr id="8" name="Freeform 8"/>
          <p:cNvSpPr/>
          <p:nvPr/>
        </p:nvSpPr>
        <p:spPr>
          <a:xfrm rot="-954269" flipH="1">
            <a:off x="-242478" y="2512842"/>
            <a:ext cx="911603" cy="1021713"/>
          </a:xfrm>
          <a:custGeom>
            <a:avLst/>
            <a:gdLst/>
            <a:ahLst/>
            <a:cxnLst/>
            <a:rect l="l" t="t" r="r" b="b"/>
            <a:pathLst>
              <a:path w="911603" h="1021713">
                <a:moveTo>
                  <a:pt x="911604" y="0"/>
                </a:moveTo>
                <a:lnTo>
                  <a:pt x="0" y="0"/>
                </a:lnTo>
                <a:lnTo>
                  <a:pt x="0" y="1021712"/>
                </a:lnTo>
                <a:lnTo>
                  <a:pt x="911604" y="1021712"/>
                </a:lnTo>
                <a:lnTo>
                  <a:pt x="911604" y="0"/>
                </a:lnTo>
                <a:close/>
              </a:path>
            </a:pathLst>
          </a:custGeom>
          <a:blipFill>
            <a:blip r:embed="rId5"/>
            <a:stretch>
              <a:fillRect/>
            </a:stretch>
          </a:blipFill>
        </p:spPr>
      </p:sp>
      <p:sp>
        <p:nvSpPr>
          <p:cNvPr id="9" name="Freeform 9"/>
          <p:cNvSpPr/>
          <p:nvPr/>
        </p:nvSpPr>
        <p:spPr>
          <a:xfrm rot="75357">
            <a:off x="14371716" y="-487499"/>
            <a:ext cx="4851980" cy="3076562"/>
          </a:xfrm>
          <a:custGeom>
            <a:avLst/>
            <a:gdLst/>
            <a:ahLst/>
            <a:cxnLst/>
            <a:rect l="l" t="t" r="r" b="b"/>
            <a:pathLst>
              <a:path w="4851980" h="3076562">
                <a:moveTo>
                  <a:pt x="0" y="0"/>
                </a:moveTo>
                <a:lnTo>
                  <a:pt x="4851980" y="0"/>
                </a:lnTo>
                <a:lnTo>
                  <a:pt x="4851980" y="3076562"/>
                </a:lnTo>
                <a:lnTo>
                  <a:pt x="0" y="3076562"/>
                </a:lnTo>
                <a:lnTo>
                  <a:pt x="0" y="0"/>
                </a:lnTo>
                <a:close/>
              </a:path>
            </a:pathLst>
          </a:custGeom>
          <a:blipFill>
            <a:blip r:embed="rId6"/>
            <a:stretch>
              <a:fillRect l="-100665" b="-36079"/>
            </a:stretch>
          </a:blipFill>
        </p:spPr>
      </p:sp>
      <p:sp>
        <p:nvSpPr>
          <p:cNvPr id="12" name="Freeform 12"/>
          <p:cNvSpPr/>
          <p:nvPr/>
        </p:nvSpPr>
        <p:spPr>
          <a:xfrm rot="75357">
            <a:off x="-20614" y="8537855"/>
            <a:ext cx="4385571" cy="3201219"/>
          </a:xfrm>
          <a:custGeom>
            <a:avLst/>
            <a:gdLst/>
            <a:ahLst/>
            <a:cxnLst/>
            <a:rect l="l" t="t" r="r" b="b"/>
            <a:pathLst>
              <a:path w="4385571" h="3201219">
                <a:moveTo>
                  <a:pt x="0" y="0"/>
                </a:moveTo>
                <a:lnTo>
                  <a:pt x="4385571" y="0"/>
                </a:lnTo>
                <a:lnTo>
                  <a:pt x="4385571" y="3201219"/>
                </a:lnTo>
                <a:lnTo>
                  <a:pt x="0" y="3201219"/>
                </a:lnTo>
                <a:lnTo>
                  <a:pt x="0" y="0"/>
                </a:lnTo>
                <a:close/>
              </a:path>
            </a:pathLst>
          </a:custGeom>
          <a:blipFill>
            <a:blip r:embed="rId6"/>
            <a:stretch>
              <a:fillRect l="-115883" r="-15117" b="-36079"/>
            </a:stretch>
          </a:blipFill>
        </p:spPr>
      </p:sp>
      <p:graphicFrame>
        <p:nvGraphicFramePr>
          <p:cNvPr id="10" name="Table 9"/>
          <p:cNvGraphicFramePr>
            <a:graphicFrameLocks noGrp="1"/>
          </p:cNvGraphicFramePr>
          <p:nvPr>
            <p:extLst>
              <p:ext uri="{D42A27DB-BD31-4B8C-83A1-F6EECF244321}">
                <p14:modId xmlns:p14="http://schemas.microsoft.com/office/powerpoint/2010/main" val="4156084105"/>
              </p:ext>
            </p:extLst>
          </p:nvPr>
        </p:nvGraphicFramePr>
        <p:xfrm>
          <a:off x="1079729" y="876300"/>
          <a:ext cx="16370071" cy="8648096"/>
        </p:xfrm>
        <a:graphic>
          <a:graphicData uri="http://schemas.openxmlformats.org/drawingml/2006/table">
            <a:tbl>
              <a:tblPr firstRow="1" firstCol="1" bandRow="1"/>
              <a:tblGrid>
                <a:gridCol w="1731449">
                  <a:extLst>
                    <a:ext uri="{9D8B030D-6E8A-4147-A177-3AD203B41FA5}">
                      <a16:colId xmlns:a16="http://schemas.microsoft.com/office/drawing/2014/main" val="20000"/>
                    </a:ext>
                  </a:extLst>
                </a:gridCol>
                <a:gridCol w="10760268">
                  <a:extLst>
                    <a:ext uri="{9D8B030D-6E8A-4147-A177-3AD203B41FA5}">
                      <a16:colId xmlns:a16="http://schemas.microsoft.com/office/drawing/2014/main" val="20001"/>
                    </a:ext>
                  </a:extLst>
                </a:gridCol>
                <a:gridCol w="3878354">
                  <a:extLst>
                    <a:ext uri="{9D8B030D-6E8A-4147-A177-3AD203B41FA5}">
                      <a16:colId xmlns:a16="http://schemas.microsoft.com/office/drawing/2014/main" val="20002"/>
                    </a:ext>
                  </a:extLst>
                </a:gridCol>
              </a:tblGrid>
              <a:tr h="410450">
                <a:tc gridSpan="3">
                  <a:txBody>
                    <a:bodyPr/>
                    <a:lstStyle/>
                    <a:p>
                      <a:pPr algn="ctr">
                        <a:spcAft>
                          <a:spcPts val="1200"/>
                        </a:spcAft>
                      </a:pPr>
                      <a:r>
                        <a:rPr lang="vi-VN" sz="3200" b="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 Đặc điểm hình thức </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83" marR="66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81814">
                <a:tc>
                  <a:txBody>
                    <a:bodyPr/>
                    <a:lstStyle/>
                    <a:p>
                      <a:pPr algn="ctr">
                        <a:spcAft>
                          <a:spcPts val="1200"/>
                        </a:spcAft>
                      </a:pPr>
                      <a:r>
                        <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Phương diện</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83" marR="66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Biểu hiện cụ thể trong VB</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83" marR="66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Tác dụng/ vai trò</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83" marR="66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69800">
                <a:tc>
                  <a:txBody>
                    <a:bodyPr/>
                    <a:lstStyle/>
                    <a:p>
                      <a:pPr algn="just">
                        <a:spcAft>
                          <a:spcPts val="1200"/>
                        </a:spcAft>
                      </a:pPr>
                      <a:r>
                        <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Đề mục</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83" marR="66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vi-VN" sz="32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Hệ thống 4 đề mục như sau: Giới thiệu; Nét đặc trưng; Kiến trúc; Giá trị</a:t>
                      </a: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-&gt;</a:t>
                      </a:r>
                      <a:r>
                        <a:rPr lang="vi-VN" sz="32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để làm nổi bật thông tin chính của VB: nhằm nêu lên đặc điểm và giá trị của di tích lịch sử Cố đô Huế</a:t>
                      </a:r>
                      <a:r>
                        <a:rPr lang="vi-VN" sz="32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83" marR="66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1200"/>
                        </a:spcAft>
                      </a:pPr>
                      <a:r>
                        <a:rPr lang="vi-VN" sz="32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pt-BR" sz="3200">
                          <a:solidFill>
                            <a:schemeClr val="bg1"/>
                          </a:solidFill>
                          <a:effectLst/>
                          <a:latin typeface="Times New Roman" panose="02020603050405020304" pitchFamily="18" charset="0"/>
                          <a:ea typeface="TimesNewRomanPSMT"/>
                          <a:cs typeface="Times New Roman" panose="02020603050405020304" pitchFamily="18" charset="0"/>
                        </a:rPr>
                        <a:t>Điều đó góp phần làm rõ </a:t>
                      </a:r>
                      <a:r>
                        <a:rPr lang="pt-BR" sz="3200" b="1">
                          <a:solidFill>
                            <a:schemeClr val="bg1"/>
                          </a:solidFill>
                          <a:effectLst/>
                          <a:latin typeface="Times New Roman" panose="02020603050405020304" pitchFamily="18" charset="0"/>
                          <a:ea typeface="TimesNewRomanPSMT"/>
                          <a:cs typeface="Times New Roman" panose="02020603050405020304" pitchFamily="18" charset="0"/>
                        </a:rPr>
                        <a:t>đặc điểm </a:t>
                      </a:r>
                      <a:r>
                        <a:rPr lang="pt-BR" sz="3200">
                          <a:solidFill>
                            <a:schemeClr val="bg1"/>
                          </a:solidFill>
                          <a:effectLst/>
                          <a:latin typeface="Times New Roman" panose="02020603050405020304" pitchFamily="18" charset="0"/>
                          <a:ea typeface="TimesNewRomanPSMT"/>
                          <a:cs typeface="Times New Roman" panose="02020603050405020304" pitchFamily="18" charset="0"/>
                        </a:rPr>
                        <a:t>của di tích </a:t>
                      </a:r>
                      <a:r>
                        <a:rPr lang="vi-VN" sz="3200">
                          <a:solidFill>
                            <a:schemeClr val="bg1"/>
                          </a:solidFill>
                          <a:effectLst/>
                          <a:latin typeface="Times New Roman" panose="02020603050405020304" pitchFamily="18" charset="0"/>
                          <a:ea typeface="TimesNewRomanPSMT"/>
                          <a:cs typeface="Times New Roman" panose="02020603050405020304" pitchFamily="18" charset="0"/>
                        </a:rPr>
                        <a:t>Cố đô Huế một </a:t>
                      </a:r>
                      <a:r>
                        <a:rPr lang="vi-VN" sz="3200" b="1">
                          <a:solidFill>
                            <a:schemeClr val="bg1"/>
                          </a:solidFill>
                          <a:effectLst/>
                          <a:latin typeface="Times New Roman" panose="02020603050405020304" pitchFamily="18" charset="0"/>
                          <a:ea typeface="TimesNewRomanPSMT"/>
                          <a:cs typeface="Times New Roman" panose="02020603050405020304" pitchFamily="18" charset="0"/>
                        </a:rPr>
                        <a:t>cách khoa học, chính xác</a:t>
                      </a:r>
                      <a:r>
                        <a:rPr lang="pt-BR" sz="3200" b="1">
                          <a:solidFill>
                            <a:schemeClr val="bg1"/>
                          </a:solidFill>
                          <a:effectLst/>
                          <a:latin typeface="Times New Roman" panose="02020603050405020304" pitchFamily="18" charset="0"/>
                          <a:ea typeface="TimesNewRomanPSMT"/>
                          <a:cs typeface="Times New Roman" panose="02020603050405020304" pitchFamily="18" charset="0"/>
                        </a:rPr>
                        <a:t>,</a:t>
                      </a:r>
                      <a:r>
                        <a:rPr lang="pt-BR" sz="3200">
                          <a:solidFill>
                            <a:schemeClr val="bg1"/>
                          </a:solidFill>
                          <a:effectLst/>
                          <a:latin typeface="Times New Roman" panose="02020603050405020304" pitchFamily="18" charset="0"/>
                          <a:ea typeface="TimesNewRomanPSMT"/>
                          <a:cs typeface="Times New Roman" panose="02020603050405020304" pitchFamily="18" charset="0"/>
                        </a:rPr>
                        <a:t> hướng đến </a:t>
                      </a:r>
                      <a:r>
                        <a:rPr lang="pt-BR"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thực hiện </a:t>
                      </a:r>
                      <a:r>
                        <a:rPr lang="pt-BR" sz="32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mục đích của VB</a:t>
                      </a:r>
                      <a:r>
                        <a:rPr lang="pt-BR"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(cung cấp thông tin về di tích lịch sử </a:t>
                      </a: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Cố đô Huế</a:t>
                      </a:r>
                      <a:r>
                        <a:rPr lang="pt-BR"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200"/>
                        </a:spcAft>
                      </a:pP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Tăng sức hấp dẫn cho VB </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200"/>
                        </a:spcAft>
                      </a:pP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Giúp người </a:t>
                      </a:r>
                      <a:r>
                        <a:rPr lang="vi-VN" sz="32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đọc dễ nắm bắt thông tin</a:t>
                      </a: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83" marR="66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69590">
                <a:tc>
                  <a:txBody>
                    <a:bodyPr/>
                    <a:lstStyle/>
                    <a:p>
                      <a:pPr algn="just">
                        <a:spcAft>
                          <a:spcPts val="1200"/>
                        </a:spcAft>
                      </a:pPr>
                      <a:r>
                        <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Từ ngữ </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200"/>
                        </a:spcAft>
                      </a:pPr>
                      <a:r>
                        <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200"/>
                        </a:spcAft>
                      </a:pPr>
                      <a:r>
                        <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83" marR="66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Từ ngữ chuyên ngành </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vi-VN" sz="32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Kiến trúc: </a:t>
                      </a:r>
                      <a:r>
                        <a:rPr lang="vi-VN" sz="3200" i="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công trình nghệ thuật, vọng cảnh, hào nước, vì kèo, sơn thếp, trang trí, cảnh vật hóa, ...</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vi-VN" sz="32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Lịch sử: </a:t>
                      </a:r>
                      <a:r>
                        <a:rPr lang="vi-VN" sz="3200" i="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kinh đô, vương triều, triều đại, thành quách, cung điện, đài miếu, lăng tẩm, di tích,…</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vi-VN" sz="32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Từ ngữ giàu giá trị miêu tả, biểu cảm</a:t>
                      </a: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2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tinh hoa được chắt lọc, hội tụ, lộng lẫy, uy nghiêm, u tịch, tuyệt mĩ, phong phú, đa dạng, đậm bản sắc Huế</a:t>
                      </a:r>
                      <a:r>
                        <a:rPr lang="vi-VN" sz="3200" i="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83" marR="66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9312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14"/>
            <a:ext cx="18288000" cy="10287000"/>
          </a:xfrm>
          <a:prstGeom prst="rect">
            <a:avLst/>
          </a:prstGeom>
        </p:spPr>
      </p:pic>
      <p:sp>
        <p:nvSpPr>
          <p:cNvPr id="3" name="Rectangle 2"/>
          <p:cNvSpPr/>
          <p:nvPr/>
        </p:nvSpPr>
        <p:spPr>
          <a:xfrm>
            <a:off x="685800" y="1104900"/>
            <a:ext cx="7086600" cy="1938992"/>
          </a:xfrm>
          <a:prstGeom prst="rect">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vi-VN" sz="6000" b="1">
                <a:latin typeface="Times New Roman" panose="02020603050405020304" pitchFamily="18" charset="0"/>
                <a:ea typeface="Arial" panose="020B0604020202020204" pitchFamily="34" charset="0"/>
              </a:rPr>
              <a:t>c. Các cách trình bày thông tin của VB</a:t>
            </a:r>
            <a:endParaRPr lang="en-GB" sz="6000"/>
          </a:p>
        </p:txBody>
      </p:sp>
    </p:spTree>
    <p:extLst>
      <p:ext uri="{BB962C8B-B14F-4D97-AF65-F5344CB8AC3E}">
        <p14:creationId xmlns:p14="http://schemas.microsoft.com/office/powerpoint/2010/main" val="216205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grpSp>
        <p:nvGrpSpPr>
          <p:cNvPr id="3" name="Group 3"/>
          <p:cNvGrpSpPr/>
          <p:nvPr/>
        </p:nvGrpSpPr>
        <p:grpSpPr>
          <a:xfrm>
            <a:off x="990600" y="540507"/>
            <a:ext cx="16459200" cy="9403593"/>
            <a:chOff x="0" y="0"/>
            <a:chExt cx="3390842" cy="1341557"/>
          </a:xfrm>
        </p:grpSpPr>
        <p:sp>
          <p:nvSpPr>
            <p:cNvPr id="4" name="Freeform 4"/>
            <p:cNvSpPr/>
            <p:nvPr/>
          </p:nvSpPr>
          <p:spPr>
            <a:xfrm>
              <a:off x="0" y="0"/>
              <a:ext cx="3390842" cy="1341557"/>
            </a:xfrm>
            <a:custGeom>
              <a:avLst/>
              <a:gdLst/>
              <a:ahLst/>
              <a:cxnLst/>
              <a:rect l="l" t="t" r="r" b="b"/>
              <a:pathLst>
                <a:path w="3390842" h="1341557">
                  <a:moveTo>
                    <a:pt x="30668" y="0"/>
                  </a:moveTo>
                  <a:lnTo>
                    <a:pt x="3360174" y="0"/>
                  </a:lnTo>
                  <a:cubicBezTo>
                    <a:pt x="3368308" y="0"/>
                    <a:pt x="3376108" y="3231"/>
                    <a:pt x="3381859" y="8982"/>
                  </a:cubicBezTo>
                  <a:cubicBezTo>
                    <a:pt x="3387611" y="14734"/>
                    <a:pt x="3390842" y="22534"/>
                    <a:pt x="3390842" y="30668"/>
                  </a:cubicBezTo>
                  <a:lnTo>
                    <a:pt x="3390842" y="1310889"/>
                  </a:lnTo>
                  <a:cubicBezTo>
                    <a:pt x="3390842" y="1319023"/>
                    <a:pt x="3387611" y="1326824"/>
                    <a:pt x="3381859" y="1332575"/>
                  </a:cubicBezTo>
                  <a:cubicBezTo>
                    <a:pt x="3376108" y="1338326"/>
                    <a:pt x="3368308" y="1341557"/>
                    <a:pt x="3360174" y="1341557"/>
                  </a:cubicBezTo>
                  <a:lnTo>
                    <a:pt x="30668" y="1341557"/>
                  </a:lnTo>
                  <a:cubicBezTo>
                    <a:pt x="22534" y="1341557"/>
                    <a:pt x="14734" y="1338326"/>
                    <a:pt x="8982" y="1332575"/>
                  </a:cubicBezTo>
                  <a:cubicBezTo>
                    <a:pt x="3231" y="1326824"/>
                    <a:pt x="0" y="1319023"/>
                    <a:pt x="0" y="1310889"/>
                  </a:cubicBezTo>
                  <a:lnTo>
                    <a:pt x="0" y="30668"/>
                  </a:lnTo>
                  <a:cubicBezTo>
                    <a:pt x="0" y="22534"/>
                    <a:pt x="3231" y="14734"/>
                    <a:pt x="8982" y="8982"/>
                  </a:cubicBezTo>
                  <a:cubicBezTo>
                    <a:pt x="14734" y="3231"/>
                    <a:pt x="22534" y="0"/>
                    <a:pt x="30668" y="0"/>
                  </a:cubicBezTo>
                  <a:close/>
                </a:path>
              </a:pathLst>
            </a:custGeom>
            <a:solidFill>
              <a:srgbClr val="29325C"/>
            </a:solidFill>
            <a:ln w="38100" cap="rnd">
              <a:solidFill>
                <a:srgbClr val="F1BA81"/>
              </a:solidFill>
              <a:prstDash val="solid"/>
              <a:round/>
            </a:ln>
          </p:spPr>
        </p:sp>
        <p:sp>
          <p:nvSpPr>
            <p:cNvPr id="5" name="TextBox 5"/>
            <p:cNvSpPr txBox="1"/>
            <p:nvPr/>
          </p:nvSpPr>
          <p:spPr>
            <a:xfrm>
              <a:off x="0" y="-38100"/>
              <a:ext cx="3390842" cy="137965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rot="10010232">
            <a:off x="-1883217" y="-2620483"/>
            <a:ext cx="5881605" cy="6216373"/>
          </a:xfrm>
          <a:custGeom>
            <a:avLst/>
            <a:gdLst/>
            <a:ahLst/>
            <a:cxnLst/>
            <a:rect l="l" t="t" r="r" b="b"/>
            <a:pathLst>
              <a:path w="5881605" h="6216373">
                <a:moveTo>
                  <a:pt x="0" y="0"/>
                </a:moveTo>
                <a:lnTo>
                  <a:pt x="5881606" y="0"/>
                </a:lnTo>
                <a:lnTo>
                  <a:pt x="5881606" y="6216372"/>
                </a:lnTo>
                <a:lnTo>
                  <a:pt x="0" y="6216372"/>
                </a:lnTo>
                <a:lnTo>
                  <a:pt x="0" y="0"/>
                </a:lnTo>
                <a:close/>
              </a:path>
            </a:pathLst>
          </a:custGeom>
          <a:blipFill>
            <a:blip r:embed="rId3">
              <a:alphaModFix amt="81000"/>
            </a:blip>
            <a:stretch>
              <a:fillRect/>
            </a:stretch>
          </a:blipFill>
        </p:spPr>
      </p:sp>
      <p:sp>
        <p:nvSpPr>
          <p:cNvPr id="7" name="Freeform 7"/>
          <p:cNvSpPr/>
          <p:nvPr/>
        </p:nvSpPr>
        <p:spPr>
          <a:xfrm rot="563245">
            <a:off x="1272895" y="-205625"/>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4"/>
            <a:stretch>
              <a:fillRect/>
            </a:stretch>
          </a:blipFill>
        </p:spPr>
      </p:sp>
      <p:sp>
        <p:nvSpPr>
          <p:cNvPr id="8" name="Freeform 8"/>
          <p:cNvSpPr/>
          <p:nvPr/>
        </p:nvSpPr>
        <p:spPr>
          <a:xfrm rot="-954269" flipH="1">
            <a:off x="-198218" y="1029181"/>
            <a:ext cx="911603" cy="1021713"/>
          </a:xfrm>
          <a:custGeom>
            <a:avLst/>
            <a:gdLst/>
            <a:ahLst/>
            <a:cxnLst/>
            <a:rect l="l" t="t" r="r" b="b"/>
            <a:pathLst>
              <a:path w="911603" h="1021713">
                <a:moveTo>
                  <a:pt x="911604" y="0"/>
                </a:moveTo>
                <a:lnTo>
                  <a:pt x="0" y="0"/>
                </a:lnTo>
                <a:lnTo>
                  <a:pt x="0" y="1021712"/>
                </a:lnTo>
                <a:lnTo>
                  <a:pt x="911604" y="1021712"/>
                </a:lnTo>
                <a:lnTo>
                  <a:pt x="911604" y="0"/>
                </a:lnTo>
                <a:close/>
              </a:path>
            </a:pathLst>
          </a:custGeom>
          <a:blipFill>
            <a:blip r:embed="rId5"/>
            <a:stretch>
              <a:fillRect/>
            </a:stretch>
          </a:blipFill>
        </p:spPr>
      </p:sp>
      <p:sp>
        <p:nvSpPr>
          <p:cNvPr id="9" name="Freeform 9"/>
          <p:cNvSpPr/>
          <p:nvPr/>
        </p:nvSpPr>
        <p:spPr>
          <a:xfrm rot="75357">
            <a:off x="14233365" y="-356498"/>
            <a:ext cx="3236299" cy="1777038"/>
          </a:xfrm>
          <a:custGeom>
            <a:avLst/>
            <a:gdLst/>
            <a:ahLst/>
            <a:cxnLst/>
            <a:rect l="l" t="t" r="r" b="b"/>
            <a:pathLst>
              <a:path w="4851980" h="3076562">
                <a:moveTo>
                  <a:pt x="0" y="0"/>
                </a:moveTo>
                <a:lnTo>
                  <a:pt x="4851980" y="0"/>
                </a:lnTo>
                <a:lnTo>
                  <a:pt x="4851980" y="3076562"/>
                </a:lnTo>
                <a:lnTo>
                  <a:pt x="0" y="3076562"/>
                </a:lnTo>
                <a:lnTo>
                  <a:pt x="0" y="0"/>
                </a:lnTo>
                <a:close/>
              </a:path>
            </a:pathLst>
          </a:custGeom>
          <a:blipFill>
            <a:blip r:embed="rId6"/>
            <a:stretch>
              <a:fillRect l="-100665" b="-36079"/>
            </a:stretch>
          </a:blipFill>
        </p:spPr>
      </p:sp>
      <p:sp>
        <p:nvSpPr>
          <p:cNvPr id="11" name="Freeform 11"/>
          <p:cNvSpPr/>
          <p:nvPr/>
        </p:nvSpPr>
        <p:spPr>
          <a:xfrm rot="1679035" flipH="1">
            <a:off x="17406243" y="67285"/>
            <a:ext cx="867478" cy="972257"/>
          </a:xfrm>
          <a:custGeom>
            <a:avLst/>
            <a:gdLst/>
            <a:ahLst/>
            <a:cxnLst/>
            <a:rect l="l" t="t" r="r" b="b"/>
            <a:pathLst>
              <a:path w="867478" h="972257">
                <a:moveTo>
                  <a:pt x="867477" y="0"/>
                </a:moveTo>
                <a:lnTo>
                  <a:pt x="0" y="0"/>
                </a:lnTo>
                <a:lnTo>
                  <a:pt x="0" y="972257"/>
                </a:lnTo>
                <a:lnTo>
                  <a:pt x="867477" y="972257"/>
                </a:lnTo>
                <a:lnTo>
                  <a:pt x="867477" y="0"/>
                </a:lnTo>
                <a:close/>
              </a:path>
            </a:pathLst>
          </a:custGeom>
          <a:blipFill>
            <a:blip r:embed="rId5"/>
            <a:stretch>
              <a:fillRect/>
            </a:stretch>
          </a:blipFill>
        </p:spPr>
      </p:sp>
      <p:sp>
        <p:nvSpPr>
          <p:cNvPr id="12" name="Freeform 12"/>
          <p:cNvSpPr/>
          <p:nvPr/>
        </p:nvSpPr>
        <p:spPr>
          <a:xfrm rot="75357">
            <a:off x="-20614" y="8537855"/>
            <a:ext cx="4385571" cy="3201219"/>
          </a:xfrm>
          <a:custGeom>
            <a:avLst/>
            <a:gdLst/>
            <a:ahLst/>
            <a:cxnLst/>
            <a:rect l="l" t="t" r="r" b="b"/>
            <a:pathLst>
              <a:path w="4385571" h="3201219">
                <a:moveTo>
                  <a:pt x="0" y="0"/>
                </a:moveTo>
                <a:lnTo>
                  <a:pt x="4385571" y="0"/>
                </a:lnTo>
                <a:lnTo>
                  <a:pt x="4385571" y="3201219"/>
                </a:lnTo>
                <a:lnTo>
                  <a:pt x="0" y="3201219"/>
                </a:lnTo>
                <a:lnTo>
                  <a:pt x="0" y="0"/>
                </a:lnTo>
                <a:close/>
              </a:path>
            </a:pathLst>
          </a:custGeom>
          <a:blipFill>
            <a:blip r:embed="rId6"/>
            <a:stretch>
              <a:fillRect l="-115883" r="-15117" b="-36079"/>
            </a:stretch>
          </a:blipFill>
        </p:spPr>
      </p:sp>
      <p:graphicFrame>
        <p:nvGraphicFramePr>
          <p:cNvPr id="10" name="Table 9"/>
          <p:cNvGraphicFramePr>
            <a:graphicFrameLocks noGrp="1"/>
          </p:cNvGraphicFramePr>
          <p:nvPr>
            <p:extLst>
              <p:ext uri="{D42A27DB-BD31-4B8C-83A1-F6EECF244321}">
                <p14:modId xmlns:p14="http://schemas.microsoft.com/office/powerpoint/2010/main" val="3200649661"/>
              </p:ext>
            </p:extLst>
          </p:nvPr>
        </p:nvGraphicFramePr>
        <p:xfrm>
          <a:off x="1182629" y="720090"/>
          <a:ext cx="16075141" cy="8846820"/>
        </p:xfrm>
        <a:graphic>
          <a:graphicData uri="http://schemas.openxmlformats.org/drawingml/2006/table">
            <a:tbl>
              <a:tblPr firstRow="1" firstCol="1" bandRow="1"/>
              <a:tblGrid>
                <a:gridCol w="2961089">
                  <a:extLst>
                    <a:ext uri="{9D8B030D-6E8A-4147-A177-3AD203B41FA5}">
                      <a16:colId xmlns:a16="http://schemas.microsoft.com/office/drawing/2014/main" val="20000"/>
                    </a:ext>
                  </a:extLst>
                </a:gridCol>
                <a:gridCol w="10287000">
                  <a:extLst>
                    <a:ext uri="{9D8B030D-6E8A-4147-A177-3AD203B41FA5}">
                      <a16:colId xmlns:a16="http://schemas.microsoft.com/office/drawing/2014/main" val="20001"/>
                    </a:ext>
                  </a:extLst>
                </a:gridCol>
                <a:gridCol w="2827052">
                  <a:extLst>
                    <a:ext uri="{9D8B030D-6E8A-4147-A177-3AD203B41FA5}">
                      <a16:colId xmlns:a16="http://schemas.microsoft.com/office/drawing/2014/main" val="20002"/>
                    </a:ext>
                  </a:extLst>
                </a:gridCol>
              </a:tblGrid>
              <a:tr h="434505">
                <a:tc gridSpan="3">
                  <a:txBody>
                    <a:bodyPr/>
                    <a:lstStyle/>
                    <a:p>
                      <a:pPr marL="228600" algn="ctr">
                        <a:lnSpc>
                          <a:spcPct val="100000"/>
                        </a:lnSpc>
                        <a:tabLst>
                          <a:tab pos="90170" algn="l"/>
                          <a:tab pos="180340" algn="l"/>
                        </a:tabLst>
                      </a:pPr>
                      <a:r>
                        <a:rPr lang="vi-VN" sz="3400" b="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a:t>
                      </a:r>
                      <a:r>
                        <a:rPr lang="vi-VN" sz="34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Các cách trình bày thông tin của </a:t>
                      </a:r>
                      <a:r>
                        <a:rPr lang="vi-VN" sz="3400" b="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VB</a:t>
                      </a:r>
                      <a:endParaRPr lang="en-GB" sz="3400">
                        <a:solidFill>
                          <a:schemeClr val="bg1"/>
                        </a:solidFill>
                        <a:effectLst/>
                        <a:latin typeface="Times New Roman" panose="02020603050405020304" pitchFamily="18" charset="0"/>
                        <a:cs typeface="Times New Roman" panose="02020603050405020304" pitchFamily="18" charset="0"/>
                      </a:endParaRPr>
                    </a:p>
                  </a:txBody>
                  <a:tcPr marL="47748" marR="47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17258">
                <a:tc>
                  <a:txBody>
                    <a:bodyPr/>
                    <a:lstStyle/>
                    <a:p>
                      <a:pPr algn="ctr">
                        <a:lnSpc>
                          <a:spcPct val="100000"/>
                        </a:lnSpc>
                        <a:spcAft>
                          <a:spcPts val="0"/>
                        </a:spcAft>
                        <a:tabLst>
                          <a:tab pos="90170" algn="l"/>
                          <a:tab pos="180340" algn="l"/>
                        </a:tabLst>
                      </a:pPr>
                      <a:r>
                        <a:rPr lang="vi-VN" sz="34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Các cách trình bày thông tin</a:t>
                      </a:r>
                      <a:endParaRPr lang="en-GB" sz="3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48" marR="47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90170" algn="l"/>
                          <a:tab pos="180340" algn="l"/>
                        </a:tabLst>
                      </a:pPr>
                      <a:r>
                        <a:rPr lang="vi-VN" sz="34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Biểu hiện cụ thể trong VB</a:t>
                      </a:r>
                      <a:endParaRPr lang="en-GB" sz="3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48" marR="47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90170" algn="l"/>
                          <a:tab pos="180340" algn="l"/>
                        </a:tabLst>
                      </a:pPr>
                      <a:r>
                        <a:rPr lang="en-US" sz="34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Tác </a:t>
                      </a:r>
                      <a:r>
                        <a:rPr lang="en-US" sz="3400" b="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dụng/</a:t>
                      </a:r>
                      <a:endParaRPr lang="vi-VN" sz="3400" b="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tabLst>
                          <a:tab pos="90170" algn="l"/>
                          <a:tab pos="180340" algn="l"/>
                        </a:tabLst>
                      </a:pPr>
                      <a:r>
                        <a:rPr lang="en-US" sz="3400" b="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vai </a:t>
                      </a:r>
                      <a:r>
                        <a:rPr lang="en-US" sz="34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trò</a:t>
                      </a:r>
                      <a:endParaRPr lang="en-GB" sz="3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48" marR="47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57879">
                <a:tc>
                  <a:txBody>
                    <a:bodyPr/>
                    <a:lstStyle/>
                    <a:p>
                      <a:pPr algn="ctr">
                        <a:lnSpc>
                          <a:spcPct val="100000"/>
                        </a:lnSpc>
                        <a:spcAft>
                          <a:spcPts val="0"/>
                        </a:spcAft>
                        <a:tabLst>
                          <a:tab pos="90170" algn="l"/>
                          <a:tab pos="180340" algn="l"/>
                        </a:tabLst>
                      </a:pPr>
                      <a:r>
                        <a:rPr lang="vi-VN" sz="3400" b="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Q</a:t>
                      </a:r>
                      <a:r>
                        <a:rPr lang="en-US" sz="3400" b="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uan </a:t>
                      </a:r>
                      <a:r>
                        <a:rPr lang="en-US" sz="34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hệ </a:t>
                      </a:r>
                      <a:r>
                        <a:rPr lang="vi-VN" sz="34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thời gian</a:t>
                      </a:r>
                      <a:r>
                        <a:rPr lang="en-US" sz="34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48" marR="47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300"/>
                        </a:spcBef>
                        <a:spcAft>
                          <a:spcPts val="300"/>
                        </a:spcAft>
                      </a:pPr>
                      <a:r>
                        <a:rPr lang="vi-VN" sz="34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Thông tin thời gian hình thành và phát triển của kình đô Huế qua các triều đại đến nay “</a:t>
                      </a:r>
                      <a:r>
                        <a:rPr lang="vi-VN" sz="3400" i="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Trải qua 400 năm, ... ngày </a:t>
                      </a:r>
                      <a:r>
                        <a:rPr lang="vi-VN" sz="3400" i="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nay”</a:t>
                      </a:r>
                      <a:endParaRPr lang="en-GB" sz="3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48" marR="47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00000"/>
                        </a:lnSpc>
                        <a:spcBef>
                          <a:spcPts val="300"/>
                        </a:spcBef>
                        <a:spcAft>
                          <a:spcPts val="300"/>
                        </a:spcAft>
                      </a:pPr>
                      <a:r>
                        <a:rPr lang="vi-VN" sz="3400">
                          <a:solidFill>
                            <a:schemeClr val="bg1"/>
                          </a:solidFill>
                          <a:effectLst/>
                          <a:latin typeface="Times New Roman" panose="02020603050405020304" pitchFamily="18" charset="0"/>
                          <a:ea typeface="TimesNewRomanPSMT"/>
                          <a:cs typeface="Times New Roman" panose="02020603050405020304" pitchFamily="18" charset="0"/>
                        </a:rPr>
                        <a:t> </a:t>
                      </a:r>
                      <a:endParaRPr lang="en-GB" sz="3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r>
                        <a:rPr lang="vi-VN" sz="3400">
                          <a:solidFill>
                            <a:schemeClr val="bg1"/>
                          </a:solidFill>
                          <a:effectLst/>
                          <a:latin typeface="Times New Roman" panose="02020603050405020304" pitchFamily="18" charset="0"/>
                          <a:ea typeface="TimesNewRomanPSMT"/>
                          <a:cs typeface="Times New Roman" panose="02020603050405020304" pitchFamily="18" charset="0"/>
                        </a:rPr>
                        <a:t>- Giúp người đọc </a:t>
                      </a:r>
                      <a:r>
                        <a:rPr lang="vi-VN" sz="3400" b="1">
                          <a:solidFill>
                            <a:schemeClr val="bg1"/>
                          </a:solidFill>
                          <a:effectLst/>
                          <a:latin typeface="Times New Roman" panose="02020603050405020304" pitchFamily="18" charset="0"/>
                          <a:ea typeface="TimesNewRomanPSMT"/>
                          <a:cs typeface="Times New Roman" panose="02020603050405020304" pitchFamily="18" charset="0"/>
                        </a:rPr>
                        <a:t>hình dung về tổng thể</a:t>
                      </a:r>
                      <a:r>
                        <a:rPr lang="vi-VN" sz="3400">
                          <a:solidFill>
                            <a:schemeClr val="bg1"/>
                          </a:solidFill>
                          <a:effectLst/>
                          <a:latin typeface="Times New Roman" panose="02020603050405020304" pitchFamily="18" charset="0"/>
                          <a:ea typeface="TimesNewRomanPSMT"/>
                          <a:cs typeface="Times New Roman" panose="02020603050405020304" pitchFamily="18" charset="0"/>
                        </a:rPr>
                        <a:t>, vừa </a:t>
                      </a:r>
                      <a:r>
                        <a:rPr lang="vi-VN" sz="3400" b="1">
                          <a:solidFill>
                            <a:schemeClr val="bg1"/>
                          </a:solidFill>
                          <a:effectLst/>
                          <a:latin typeface="Times New Roman" panose="02020603050405020304" pitchFamily="18" charset="0"/>
                          <a:ea typeface="TimesNewRomanPSMT"/>
                          <a:cs typeface="Times New Roman" panose="02020603050405020304" pitchFamily="18" charset="0"/>
                        </a:rPr>
                        <a:t>cung cấp những thông tin chi tiết</a:t>
                      </a:r>
                      <a:r>
                        <a:rPr lang="vi-VN" sz="3400">
                          <a:solidFill>
                            <a:schemeClr val="bg1"/>
                          </a:solidFill>
                          <a:effectLst/>
                          <a:latin typeface="Times New Roman" panose="02020603050405020304" pitchFamily="18" charset="0"/>
                          <a:ea typeface="TimesNewRomanPSMT"/>
                          <a:cs typeface="Times New Roman" panose="02020603050405020304" pitchFamily="18" charset="0"/>
                        </a:rPr>
                        <a:t> cụ thể về quần thể di tích Cố đô Huế</a:t>
                      </a:r>
                      <a:endParaRPr lang="en-GB" sz="3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r>
                        <a:rPr lang="vi-VN" sz="3400">
                          <a:solidFill>
                            <a:schemeClr val="bg1"/>
                          </a:solidFill>
                          <a:effectLst/>
                          <a:latin typeface="Times New Roman" panose="02020603050405020304" pitchFamily="18" charset="0"/>
                          <a:ea typeface="TimesNewRomanPSMT"/>
                          <a:cs typeface="Times New Roman" panose="02020603050405020304" pitchFamily="18" charset="0"/>
                        </a:rPr>
                        <a:t>- Làm rõ đặc điểm của di tích lịch sử này.</a:t>
                      </a:r>
                      <a:r>
                        <a:rPr lang="vi-VN" sz="3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48" marR="47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67980">
                <a:tc>
                  <a:txBody>
                    <a:bodyPr/>
                    <a:lstStyle/>
                    <a:p>
                      <a:pPr algn="ctr">
                        <a:lnSpc>
                          <a:spcPct val="100000"/>
                        </a:lnSpc>
                        <a:spcAft>
                          <a:spcPts val="0"/>
                        </a:spcAft>
                        <a:tabLst>
                          <a:tab pos="90170" algn="l"/>
                          <a:tab pos="180340" algn="l"/>
                        </a:tabLst>
                      </a:pPr>
                      <a:r>
                        <a:rPr lang="vi-VN" sz="3400" b="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P</a:t>
                      </a:r>
                      <a:r>
                        <a:rPr lang="en-US" sz="3400" b="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hân </a:t>
                      </a:r>
                      <a:r>
                        <a:rPr lang="en-US" sz="34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loại đối tượng</a:t>
                      </a:r>
                      <a:endParaRPr lang="en-GB" sz="3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48" marR="47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3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giới thiệu tổng quan, khái quát Cố đô Huế </a:t>
                      </a:r>
                      <a:r>
                        <a:rPr lang="vi-VN" sz="3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đến giới thiệu cụ thể, chi tiết từng đối tượng cụ thể về nét đặc trưng và hệ thống di sản kiến trúc</a:t>
                      </a:r>
                      <a:r>
                        <a:rPr lang="vi-VN"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(kinh thành Huế, Đại Nội, lăng tẩm các nhà vua, Văn Miếu, Đàn Nam Giao, Hồ Quyền</a:t>
                      </a:r>
                      <a:r>
                        <a:rPr lang="vi-VN" sz="3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r>
                        <a:rPr lang="vi-VN" sz="34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Ở mỗi kiến trúc, người viết giới thiệu tỉ mỉ từng bộ phận, chức năng, vị trí như thế nào.</a:t>
                      </a:r>
                      <a:endParaRPr lang="en-GB" sz="3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48" marR="47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3"/>
                  </a:ext>
                </a:extLst>
              </a:tr>
              <a:tr h="1248340">
                <a:tc>
                  <a:txBody>
                    <a:bodyPr/>
                    <a:lstStyle/>
                    <a:p>
                      <a:pPr algn="ctr">
                        <a:lnSpc>
                          <a:spcPct val="100000"/>
                        </a:lnSpc>
                        <a:spcAft>
                          <a:spcPts val="0"/>
                        </a:spcAft>
                        <a:tabLst>
                          <a:tab pos="90170" algn="l"/>
                          <a:tab pos="180340" algn="l"/>
                        </a:tabLst>
                      </a:pPr>
                      <a:r>
                        <a:rPr lang="vi-VN" sz="3400" b="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3400" b="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rật </a:t>
                      </a:r>
                      <a:r>
                        <a:rPr lang="en-US" sz="34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tự không gian</a:t>
                      </a:r>
                      <a:r>
                        <a:rPr lang="en-US" sz="34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48" marR="47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Lst>
                      </a:pPr>
                      <a:r>
                        <a:rPr lang="en-US" sz="34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Khi giới thiệu</a:t>
                      </a:r>
                      <a:r>
                        <a:rPr lang="vi-VN" sz="34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về kiến trúc, người viết giới thiệu lần lượt từng nơi theo vị trí thực tiễn của các khu vực trong kinh đô Huế: Kinh thành Huế- khu vực bờ bắc sông Hương; khu Đại Nội- nằm trục chính kinh thành Huế, đàn Nam Giao- phía Nam kinh thành Huế, </a:t>
                      </a:r>
                      <a:r>
                        <a:rPr lang="vi-VN" sz="34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48" marR="47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3922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4" y="0"/>
            <a:ext cx="18306144" cy="10297886"/>
          </a:xfrm>
          <a:prstGeom prst="rect">
            <a:avLst/>
          </a:prstGeom>
        </p:spPr>
      </p:pic>
      <p:sp>
        <p:nvSpPr>
          <p:cNvPr id="4" name="Rectangle 3"/>
          <p:cNvSpPr/>
          <p:nvPr/>
        </p:nvSpPr>
        <p:spPr>
          <a:xfrm>
            <a:off x="2661681" y="647700"/>
            <a:ext cx="12946493" cy="923330"/>
          </a:xfrm>
          <a:prstGeom prst="rect">
            <a:avLst/>
          </a:prstGeom>
        </p:spPr>
        <p:txBody>
          <a:bodyPr wrap="none">
            <a:spAutoFit/>
          </a:bodyPr>
          <a:lstStyle/>
          <a:p>
            <a:pPr algn="ctr"/>
            <a:r>
              <a:rPr lang="vi-VN" sz="5400" b="1">
                <a:solidFill>
                  <a:schemeClr val="bg1"/>
                </a:solidFill>
                <a:latin typeface="Times New Roman" panose="02020603050405020304" pitchFamily="18" charset="0"/>
                <a:ea typeface="Arial" panose="020B0604020202020204" pitchFamily="34" charset="0"/>
              </a:rPr>
              <a:t>d. Phương tiện phi ngôn ngữ trong văn bản</a:t>
            </a:r>
            <a:endParaRPr lang="en-GB" sz="7200">
              <a:solidFill>
                <a:schemeClr val="bg1"/>
              </a:solidFill>
            </a:endParaRPr>
          </a:p>
        </p:txBody>
      </p:sp>
    </p:spTree>
    <p:extLst>
      <p:ext uri="{BB962C8B-B14F-4D97-AF65-F5344CB8AC3E}">
        <p14:creationId xmlns:p14="http://schemas.microsoft.com/office/powerpoint/2010/main" val="118209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grpSp>
        <p:nvGrpSpPr>
          <p:cNvPr id="3" name="Group 3"/>
          <p:cNvGrpSpPr/>
          <p:nvPr/>
        </p:nvGrpSpPr>
        <p:grpSpPr>
          <a:xfrm>
            <a:off x="990600" y="823566"/>
            <a:ext cx="16459200" cy="8739534"/>
            <a:chOff x="0" y="0"/>
            <a:chExt cx="3390842" cy="1341557"/>
          </a:xfrm>
        </p:grpSpPr>
        <p:sp>
          <p:nvSpPr>
            <p:cNvPr id="4" name="Freeform 4"/>
            <p:cNvSpPr/>
            <p:nvPr/>
          </p:nvSpPr>
          <p:spPr>
            <a:xfrm>
              <a:off x="0" y="0"/>
              <a:ext cx="3390842" cy="1341557"/>
            </a:xfrm>
            <a:custGeom>
              <a:avLst/>
              <a:gdLst/>
              <a:ahLst/>
              <a:cxnLst/>
              <a:rect l="l" t="t" r="r" b="b"/>
              <a:pathLst>
                <a:path w="3390842" h="1341557">
                  <a:moveTo>
                    <a:pt x="30668" y="0"/>
                  </a:moveTo>
                  <a:lnTo>
                    <a:pt x="3360174" y="0"/>
                  </a:lnTo>
                  <a:cubicBezTo>
                    <a:pt x="3368308" y="0"/>
                    <a:pt x="3376108" y="3231"/>
                    <a:pt x="3381859" y="8982"/>
                  </a:cubicBezTo>
                  <a:cubicBezTo>
                    <a:pt x="3387611" y="14734"/>
                    <a:pt x="3390842" y="22534"/>
                    <a:pt x="3390842" y="30668"/>
                  </a:cubicBezTo>
                  <a:lnTo>
                    <a:pt x="3390842" y="1310889"/>
                  </a:lnTo>
                  <a:cubicBezTo>
                    <a:pt x="3390842" y="1319023"/>
                    <a:pt x="3387611" y="1326824"/>
                    <a:pt x="3381859" y="1332575"/>
                  </a:cubicBezTo>
                  <a:cubicBezTo>
                    <a:pt x="3376108" y="1338326"/>
                    <a:pt x="3368308" y="1341557"/>
                    <a:pt x="3360174" y="1341557"/>
                  </a:cubicBezTo>
                  <a:lnTo>
                    <a:pt x="30668" y="1341557"/>
                  </a:lnTo>
                  <a:cubicBezTo>
                    <a:pt x="22534" y="1341557"/>
                    <a:pt x="14734" y="1338326"/>
                    <a:pt x="8982" y="1332575"/>
                  </a:cubicBezTo>
                  <a:cubicBezTo>
                    <a:pt x="3231" y="1326824"/>
                    <a:pt x="0" y="1319023"/>
                    <a:pt x="0" y="1310889"/>
                  </a:cubicBezTo>
                  <a:lnTo>
                    <a:pt x="0" y="30668"/>
                  </a:lnTo>
                  <a:cubicBezTo>
                    <a:pt x="0" y="22534"/>
                    <a:pt x="3231" y="14734"/>
                    <a:pt x="8982" y="8982"/>
                  </a:cubicBezTo>
                  <a:cubicBezTo>
                    <a:pt x="14734" y="3231"/>
                    <a:pt x="22534" y="0"/>
                    <a:pt x="30668" y="0"/>
                  </a:cubicBezTo>
                  <a:close/>
                </a:path>
              </a:pathLst>
            </a:custGeom>
            <a:solidFill>
              <a:srgbClr val="29325C"/>
            </a:solidFill>
            <a:ln w="38100" cap="rnd">
              <a:solidFill>
                <a:srgbClr val="F1BA81"/>
              </a:solidFill>
              <a:prstDash val="solid"/>
              <a:round/>
            </a:ln>
          </p:spPr>
        </p:sp>
        <p:sp>
          <p:nvSpPr>
            <p:cNvPr id="5" name="TextBox 5"/>
            <p:cNvSpPr txBox="1"/>
            <p:nvPr/>
          </p:nvSpPr>
          <p:spPr>
            <a:xfrm>
              <a:off x="0" y="-38100"/>
              <a:ext cx="3390842" cy="137965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rot="10010232">
            <a:off x="-1374926" y="-336375"/>
            <a:ext cx="5881605" cy="6216373"/>
          </a:xfrm>
          <a:custGeom>
            <a:avLst/>
            <a:gdLst/>
            <a:ahLst/>
            <a:cxnLst/>
            <a:rect l="l" t="t" r="r" b="b"/>
            <a:pathLst>
              <a:path w="5881605" h="6216373">
                <a:moveTo>
                  <a:pt x="0" y="0"/>
                </a:moveTo>
                <a:lnTo>
                  <a:pt x="5881606" y="0"/>
                </a:lnTo>
                <a:lnTo>
                  <a:pt x="5881606" y="6216372"/>
                </a:lnTo>
                <a:lnTo>
                  <a:pt x="0" y="6216372"/>
                </a:lnTo>
                <a:lnTo>
                  <a:pt x="0" y="0"/>
                </a:lnTo>
                <a:close/>
              </a:path>
            </a:pathLst>
          </a:custGeom>
          <a:blipFill>
            <a:blip r:embed="rId3">
              <a:alphaModFix amt="81000"/>
            </a:blip>
            <a:stretch>
              <a:fillRect/>
            </a:stretch>
          </a:blipFill>
        </p:spPr>
      </p:sp>
      <p:sp>
        <p:nvSpPr>
          <p:cNvPr id="7" name="Freeform 7"/>
          <p:cNvSpPr/>
          <p:nvPr/>
        </p:nvSpPr>
        <p:spPr>
          <a:xfrm rot="563245">
            <a:off x="1272895" y="-205625"/>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4"/>
            <a:stretch>
              <a:fillRect/>
            </a:stretch>
          </a:blipFill>
        </p:spPr>
      </p:sp>
      <p:sp>
        <p:nvSpPr>
          <p:cNvPr id="8" name="Freeform 8"/>
          <p:cNvSpPr/>
          <p:nvPr/>
        </p:nvSpPr>
        <p:spPr>
          <a:xfrm rot="-954269" flipH="1">
            <a:off x="-242478" y="2512842"/>
            <a:ext cx="911603" cy="1021713"/>
          </a:xfrm>
          <a:custGeom>
            <a:avLst/>
            <a:gdLst/>
            <a:ahLst/>
            <a:cxnLst/>
            <a:rect l="l" t="t" r="r" b="b"/>
            <a:pathLst>
              <a:path w="911603" h="1021713">
                <a:moveTo>
                  <a:pt x="911604" y="0"/>
                </a:moveTo>
                <a:lnTo>
                  <a:pt x="0" y="0"/>
                </a:lnTo>
                <a:lnTo>
                  <a:pt x="0" y="1021712"/>
                </a:lnTo>
                <a:lnTo>
                  <a:pt x="911604" y="1021712"/>
                </a:lnTo>
                <a:lnTo>
                  <a:pt x="911604" y="0"/>
                </a:lnTo>
                <a:close/>
              </a:path>
            </a:pathLst>
          </a:custGeom>
          <a:blipFill>
            <a:blip r:embed="rId5"/>
            <a:stretch>
              <a:fillRect/>
            </a:stretch>
          </a:blipFill>
        </p:spPr>
      </p:sp>
      <p:sp>
        <p:nvSpPr>
          <p:cNvPr id="9" name="Freeform 9"/>
          <p:cNvSpPr/>
          <p:nvPr/>
        </p:nvSpPr>
        <p:spPr>
          <a:xfrm rot="75357">
            <a:off x="14371716" y="-487499"/>
            <a:ext cx="4851980" cy="3076562"/>
          </a:xfrm>
          <a:custGeom>
            <a:avLst/>
            <a:gdLst/>
            <a:ahLst/>
            <a:cxnLst/>
            <a:rect l="l" t="t" r="r" b="b"/>
            <a:pathLst>
              <a:path w="4851980" h="3076562">
                <a:moveTo>
                  <a:pt x="0" y="0"/>
                </a:moveTo>
                <a:lnTo>
                  <a:pt x="4851980" y="0"/>
                </a:lnTo>
                <a:lnTo>
                  <a:pt x="4851980" y="3076562"/>
                </a:lnTo>
                <a:lnTo>
                  <a:pt x="0" y="3076562"/>
                </a:lnTo>
                <a:lnTo>
                  <a:pt x="0" y="0"/>
                </a:lnTo>
                <a:close/>
              </a:path>
            </a:pathLst>
          </a:custGeom>
          <a:blipFill>
            <a:blip r:embed="rId6"/>
            <a:stretch>
              <a:fillRect l="-100665" b="-36079"/>
            </a:stretch>
          </a:blipFill>
        </p:spPr>
      </p:sp>
      <p:sp>
        <p:nvSpPr>
          <p:cNvPr id="11" name="Freeform 11"/>
          <p:cNvSpPr/>
          <p:nvPr/>
        </p:nvSpPr>
        <p:spPr>
          <a:xfrm rot="1679035" flipH="1">
            <a:off x="17069246" y="1026426"/>
            <a:ext cx="867478" cy="972257"/>
          </a:xfrm>
          <a:custGeom>
            <a:avLst/>
            <a:gdLst/>
            <a:ahLst/>
            <a:cxnLst/>
            <a:rect l="l" t="t" r="r" b="b"/>
            <a:pathLst>
              <a:path w="867478" h="972257">
                <a:moveTo>
                  <a:pt x="867477" y="0"/>
                </a:moveTo>
                <a:lnTo>
                  <a:pt x="0" y="0"/>
                </a:lnTo>
                <a:lnTo>
                  <a:pt x="0" y="972257"/>
                </a:lnTo>
                <a:lnTo>
                  <a:pt x="867477" y="972257"/>
                </a:lnTo>
                <a:lnTo>
                  <a:pt x="867477" y="0"/>
                </a:lnTo>
                <a:close/>
              </a:path>
            </a:pathLst>
          </a:custGeom>
          <a:blipFill>
            <a:blip r:embed="rId5"/>
            <a:stretch>
              <a:fillRect/>
            </a:stretch>
          </a:blipFill>
        </p:spPr>
      </p:sp>
      <p:sp>
        <p:nvSpPr>
          <p:cNvPr id="12" name="Freeform 12"/>
          <p:cNvSpPr/>
          <p:nvPr/>
        </p:nvSpPr>
        <p:spPr>
          <a:xfrm rot="75357">
            <a:off x="-20614" y="8537855"/>
            <a:ext cx="4385571" cy="3201219"/>
          </a:xfrm>
          <a:custGeom>
            <a:avLst/>
            <a:gdLst/>
            <a:ahLst/>
            <a:cxnLst/>
            <a:rect l="l" t="t" r="r" b="b"/>
            <a:pathLst>
              <a:path w="4385571" h="3201219">
                <a:moveTo>
                  <a:pt x="0" y="0"/>
                </a:moveTo>
                <a:lnTo>
                  <a:pt x="4385571" y="0"/>
                </a:lnTo>
                <a:lnTo>
                  <a:pt x="4385571" y="3201219"/>
                </a:lnTo>
                <a:lnTo>
                  <a:pt x="0" y="3201219"/>
                </a:lnTo>
                <a:lnTo>
                  <a:pt x="0" y="0"/>
                </a:lnTo>
                <a:close/>
              </a:path>
            </a:pathLst>
          </a:custGeom>
          <a:blipFill>
            <a:blip r:embed="rId6"/>
            <a:stretch>
              <a:fillRect l="-115883" r="-15117" b="-36079"/>
            </a:stretch>
          </a:blipFill>
        </p:spPr>
      </p:sp>
      <p:graphicFrame>
        <p:nvGraphicFramePr>
          <p:cNvPr id="10" name="Table 9"/>
          <p:cNvGraphicFramePr>
            <a:graphicFrameLocks noGrp="1"/>
          </p:cNvGraphicFramePr>
          <p:nvPr>
            <p:extLst>
              <p:ext uri="{D42A27DB-BD31-4B8C-83A1-F6EECF244321}">
                <p14:modId xmlns:p14="http://schemas.microsoft.com/office/powerpoint/2010/main" val="919142860"/>
              </p:ext>
            </p:extLst>
          </p:nvPr>
        </p:nvGraphicFramePr>
        <p:xfrm>
          <a:off x="1676400" y="1705145"/>
          <a:ext cx="15047233" cy="6729984"/>
        </p:xfrm>
        <a:graphic>
          <a:graphicData uri="http://schemas.openxmlformats.org/drawingml/2006/table">
            <a:tbl>
              <a:tblPr firstRow="1" firstCol="1" bandRow="1"/>
              <a:tblGrid>
                <a:gridCol w="3318386">
                  <a:extLst>
                    <a:ext uri="{9D8B030D-6E8A-4147-A177-3AD203B41FA5}">
                      <a16:colId xmlns:a16="http://schemas.microsoft.com/office/drawing/2014/main" val="20000"/>
                    </a:ext>
                  </a:extLst>
                </a:gridCol>
                <a:gridCol w="3949100">
                  <a:extLst>
                    <a:ext uri="{9D8B030D-6E8A-4147-A177-3AD203B41FA5}">
                      <a16:colId xmlns:a16="http://schemas.microsoft.com/office/drawing/2014/main" val="20001"/>
                    </a:ext>
                  </a:extLst>
                </a:gridCol>
                <a:gridCol w="7779747">
                  <a:extLst>
                    <a:ext uri="{9D8B030D-6E8A-4147-A177-3AD203B41FA5}">
                      <a16:colId xmlns:a16="http://schemas.microsoft.com/office/drawing/2014/main" val="20002"/>
                    </a:ext>
                  </a:extLst>
                </a:gridCol>
              </a:tblGrid>
              <a:tr h="0">
                <a:tc>
                  <a:txBody>
                    <a:bodyPr/>
                    <a:lstStyle/>
                    <a:p>
                      <a:pPr algn="ctr">
                        <a:lnSpc>
                          <a:spcPct val="115000"/>
                        </a:lnSpc>
                        <a:spcAft>
                          <a:spcPts val="0"/>
                        </a:spcAft>
                        <a:tabLst>
                          <a:tab pos="90170" algn="l"/>
                          <a:tab pos="180340" algn="l"/>
                        </a:tabLst>
                      </a:pPr>
                      <a:r>
                        <a:rPr lang="vi-VN" sz="4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Loại phương </a:t>
                      </a:r>
                      <a:r>
                        <a:rPr lang="vi-VN" sz="4800" b="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tiện</a:t>
                      </a:r>
                      <a:endParaRPr lang="en-GB" sz="4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Lst>
                      </a:pPr>
                      <a:r>
                        <a:rPr lang="vi-VN" sz="4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Biểu hiện cụ thể trong VB</a:t>
                      </a:r>
                      <a:endParaRPr lang="en-GB" sz="4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Lst>
                      </a:pPr>
                      <a:r>
                        <a:rPr lang="en-US" sz="4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Tác dụng/ vai trò</a:t>
                      </a:r>
                      <a:endParaRPr lang="en-GB" sz="4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0295">
                <a:tc>
                  <a:txBody>
                    <a:bodyPr/>
                    <a:lstStyle/>
                    <a:p>
                      <a:pPr algn="ctr">
                        <a:lnSpc>
                          <a:spcPct val="115000"/>
                        </a:lnSpc>
                        <a:spcAft>
                          <a:spcPts val="0"/>
                        </a:spcAft>
                        <a:tabLst>
                          <a:tab pos="90170" algn="l"/>
                          <a:tab pos="180340" algn="l"/>
                        </a:tabLst>
                      </a:pPr>
                      <a:endParaRPr lang="vi-VN" sz="4800" b="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0"/>
                        </a:spcAft>
                        <a:tabLst>
                          <a:tab pos="90170" algn="l"/>
                          <a:tab pos="180340" algn="l"/>
                        </a:tabLst>
                      </a:pPr>
                      <a:endParaRPr lang="vi-VN" sz="4800" b="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0"/>
                        </a:spcAft>
                        <a:tabLst>
                          <a:tab pos="90170" algn="l"/>
                          <a:tab pos="180340" algn="l"/>
                        </a:tabLst>
                      </a:pPr>
                      <a:r>
                        <a:rPr lang="vi-VN" sz="4800" b="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Hình </a:t>
                      </a:r>
                      <a:r>
                        <a:rPr lang="vi-VN" sz="4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ảnh </a:t>
                      </a:r>
                      <a:endParaRPr lang="en-GB" sz="4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Lst>
                      </a:pPr>
                      <a:endParaRPr lang="vi-VN" sz="480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tabLst>
                          <a:tab pos="90170" algn="l"/>
                          <a:tab pos="180340" algn="l"/>
                        </a:tabLst>
                      </a:pPr>
                      <a:r>
                        <a:rPr lang="vi-VN" sz="480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Hình </a:t>
                      </a:r>
                      <a:r>
                        <a:rPr lang="vi-VN" sz="4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ảnh Đại Nội Huế</a:t>
                      </a:r>
                      <a:r>
                        <a:rPr lang="vi-VN" sz="4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4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300"/>
                        </a:spcBef>
                        <a:spcAft>
                          <a:spcPts val="300"/>
                        </a:spcAft>
                      </a:pPr>
                      <a:r>
                        <a:rPr lang="vi-VN" sz="4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4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vi-VN" sz="4800">
                          <a:solidFill>
                            <a:schemeClr val="bg1"/>
                          </a:solidFill>
                          <a:effectLst/>
                          <a:latin typeface="Times New Roman" panose="02020603050405020304" pitchFamily="18" charset="0"/>
                          <a:ea typeface="TimesNewRomanPSMT"/>
                          <a:cs typeface="Times New Roman" panose="02020603050405020304" pitchFamily="18" charset="0"/>
                        </a:rPr>
                        <a:t> - Sự kết hợp giữa kênh chữ và hình ảnh giúp người đọc hình dung về đặc điểm và giá trị của tổng thể kiến trúc phức tạp, hoành tráng của khu di tích Cố đô Huế</a:t>
                      </a:r>
                      <a:r>
                        <a:rPr lang="vi-VN" sz="4800" smtClean="0">
                          <a:solidFill>
                            <a:schemeClr val="bg1"/>
                          </a:solidFill>
                          <a:effectLst/>
                          <a:latin typeface="Times New Roman" panose="02020603050405020304" pitchFamily="18" charset="0"/>
                          <a:ea typeface="TimesNewRomanPSMT"/>
                          <a:cs typeface="Times New Roman" panose="02020603050405020304" pitchFamily="18" charset="0"/>
                        </a:rPr>
                        <a:t>.</a:t>
                      </a:r>
                      <a:endParaRPr lang="en-GB" sz="4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6829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4"/>
            <a:ext cx="18288000" cy="10304646"/>
          </a:xfrm>
          <a:prstGeom prst="rect">
            <a:avLst/>
          </a:prstGeom>
        </p:spPr>
      </p:pic>
      <p:sp>
        <p:nvSpPr>
          <p:cNvPr id="3" name="Rectangle 2"/>
          <p:cNvSpPr/>
          <p:nvPr/>
        </p:nvSpPr>
        <p:spPr>
          <a:xfrm>
            <a:off x="3900000" y="7962900"/>
            <a:ext cx="11519307" cy="1107996"/>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vi-VN" sz="6600" b="1">
                <a:solidFill>
                  <a:schemeClr val="bg1"/>
                </a:solidFill>
                <a:latin typeface="Times New Roman" panose="02020603050405020304" pitchFamily="18" charset="0"/>
                <a:ea typeface="Arial" panose="020B0604020202020204" pitchFamily="34" charset="0"/>
              </a:rPr>
              <a:t>e. Yếu tố miêu tả trong văn bản</a:t>
            </a:r>
            <a:endParaRPr lang="en-GB" sz="8800">
              <a:solidFill>
                <a:schemeClr val="bg1"/>
              </a:solidFill>
            </a:endParaRPr>
          </a:p>
        </p:txBody>
      </p:sp>
    </p:spTree>
    <p:extLst>
      <p:ext uri="{BB962C8B-B14F-4D97-AF65-F5344CB8AC3E}">
        <p14:creationId xmlns:p14="http://schemas.microsoft.com/office/powerpoint/2010/main" val="3470352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grpSp>
        <p:nvGrpSpPr>
          <p:cNvPr id="3" name="Group 3"/>
          <p:cNvGrpSpPr/>
          <p:nvPr/>
        </p:nvGrpSpPr>
        <p:grpSpPr>
          <a:xfrm>
            <a:off x="990600" y="823566"/>
            <a:ext cx="16459200" cy="8739534"/>
            <a:chOff x="0" y="0"/>
            <a:chExt cx="3390842" cy="1341557"/>
          </a:xfrm>
        </p:grpSpPr>
        <p:sp>
          <p:nvSpPr>
            <p:cNvPr id="4" name="Freeform 4"/>
            <p:cNvSpPr/>
            <p:nvPr/>
          </p:nvSpPr>
          <p:spPr>
            <a:xfrm>
              <a:off x="0" y="0"/>
              <a:ext cx="3390842" cy="1341557"/>
            </a:xfrm>
            <a:custGeom>
              <a:avLst/>
              <a:gdLst/>
              <a:ahLst/>
              <a:cxnLst/>
              <a:rect l="l" t="t" r="r" b="b"/>
              <a:pathLst>
                <a:path w="3390842" h="1341557">
                  <a:moveTo>
                    <a:pt x="30668" y="0"/>
                  </a:moveTo>
                  <a:lnTo>
                    <a:pt x="3360174" y="0"/>
                  </a:lnTo>
                  <a:cubicBezTo>
                    <a:pt x="3368308" y="0"/>
                    <a:pt x="3376108" y="3231"/>
                    <a:pt x="3381859" y="8982"/>
                  </a:cubicBezTo>
                  <a:cubicBezTo>
                    <a:pt x="3387611" y="14734"/>
                    <a:pt x="3390842" y="22534"/>
                    <a:pt x="3390842" y="30668"/>
                  </a:cubicBezTo>
                  <a:lnTo>
                    <a:pt x="3390842" y="1310889"/>
                  </a:lnTo>
                  <a:cubicBezTo>
                    <a:pt x="3390842" y="1319023"/>
                    <a:pt x="3387611" y="1326824"/>
                    <a:pt x="3381859" y="1332575"/>
                  </a:cubicBezTo>
                  <a:cubicBezTo>
                    <a:pt x="3376108" y="1338326"/>
                    <a:pt x="3368308" y="1341557"/>
                    <a:pt x="3360174" y="1341557"/>
                  </a:cubicBezTo>
                  <a:lnTo>
                    <a:pt x="30668" y="1341557"/>
                  </a:lnTo>
                  <a:cubicBezTo>
                    <a:pt x="22534" y="1341557"/>
                    <a:pt x="14734" y="1338326"/>
                    <a:pt x="8982" y="1332575"/>
                  </a:cubicBezTo>
                  <a:cubicBezTo>
                    <a:pt x="3231" y="1326824"/>
                    <a:pt x="0" y="1319023"/>
                    <a:pt x="0" y="1310889"/>
                  </a:cubicBezTo>
                  <a:lnTo>
                    <a:pt x="0" y="30668"/>
                  </a:lnTo>
                  <a:cubicBezTo>
                    <a:pt x="0" y="22534"/>
                    <a:pt x="3231" y="14734"/>
                    <a:pt x="8982" y="8982"/>
                  </a:cubicBezTo>
                  <a:cubicBezTo>
                    <a:pt x="14734" y="3231"/>
                    <a:pt x="22534" y="0"/>
                    <a:pt x="30668" y="0"/>
                  </a:cubicBezTo>
                  <a:close/>
                </a:path>
              </a:pathLst>
            </a:custGeom>
            <a:solidFill>
              <a:srgbClr val="29325C"/>
            </a:solidFill>
            <a:ln w="38100" cap="rnd">
              <a:solidFill>
                <a:srgbClr val="F1BA81"/>
              </a:solidFill>
              <a:prstDash val="solid"/>
              <a:round/>
            </a:ln>
          </p:spPr>
        </p:sp>
        <p:sp>
          <p:nvSpPr>
            <p:cNvPr id="5" name="TextBox 5"/>
            <p:cNvSpPr txBox="1"/>
            <p:nvPr/>
          </p:nvSpPr>
          <p:spPr>
            <a:xfrm>
              <a:off x="0" y="-38100"/>
              <a:ext cx="3390842" cy="137965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rot="10010232">
            <a:off x="-1374926" y="-336375"/>
            <a:ext cx="5881605" cy="6216373"/>
          </a:xfrm>
          <a:custGeom>
            <a:avLst/>
            <a:gdLst/>
            <a:ahLst/>
            <a:cxnLst/>
            <a:rect l="l" t="t" r="r" b="b"/>
            <a:pathLst>
              <a:path w="5881605" h="6216373">
                <a:moveTo>
                  <a:pt x="0" y="0"/>
                </a:moveTo>
                <a:lnTo>
                  <a:pt x="5881606" y="0"/>
                </a:lnTo>
                <a:lnTo>
                  <a:pt x="5881606" y="6216372"/>
                </a:lnTo>
                <a:lnTo>
                  <a:pt x="0" y="6216372"/>
                </a:lnTo>
                <a:lnTo>
                  <a:pt x="0" y="0"/>
                </a:lnTo>
                <a:close/>
              </a:path>
            </a:pathLst>
          </a:custGeom>
          <a:blipFill>
            <a:blip r:embed="rId3">
              <a:alphaModFix amt="81000"/>
            </a:blip>
            <a:stretch>
              <a:fillRect/>
            </a:stretch>
          </a:blipFill>
        </p:spPr>
      </p:sp>
      <p:sp>
        <p:nvSpPr>
          <p:cNvPr id="7" name="Freeform 7"/>
          <p:cNvSpPr/>
          <p:nvPr/>
        </p:nvSpPr>
        <p:spPr>
          <a:xfrm rot="563245">
            <a:off x="-390854" y="60181"/>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4"/>
            <a:stretch>
              <a:fillRect/>
            </a:stretch>
          </a:blipFill>
        </p:spPr>
      </p:sp>
      <p:sp>
        <p:nvSpPr>
          <p:cNvPr id="8" name="Freeform 8"/>
          <p:cNvSpPr/>
          <p:nvPr/>
        </p:nvSpPr>
        <p:spPr>
          <a:xfrm rot="-954269" flipH="1">
            <a:off x="-242478" y="2512842"/>
            <a:ext cx="911603" cy="1021713"/>
          </a:xfrm>
          <a:custGeom>
            <a:avLst/>
            <a:gdLst/>
            <a:ahLst/>
            <a:cxnLst/>
            <a:rect l="l" t="t" r="r" b="b"/>
            <a:pathLst>
              <a:path w="911603" h="1021713">
                <a:moveTo>
                  <a:pt x="911604" y="0"/>
                </a:moveTo>
                <a:lnTo>
                  <a:pt x="0" y="0"/>
                </a:lnTo>
                <a:lnTo>
                  <a:pt x="0" y="1021712"/>
                </a:lnTo>
                <a:lnTo>
                  <a:pt x="911604" y="1021712"/>
                </a:lnTo>
                <a:lnTo>
                  <a:pt x="911604" y="0"/>
                </a:lnTo>
                <a:close/>
              </a:path>
            </a:pathLst>
          </a:custGeom>
          <a:blipFill>
            <a:blip r:embed="rId5"/>
            <a:stretch>
              <a:fillRect/>
            </a:stretch>
          </a:blipFill>
        </p:spPr>
      </p:sp>
      <p:sp>
        <p:nvSpPr>
          <p:cNvPr id="9" name="Freeform 9"/>
          <p:cNvSpPr/>
          <p:nvPr/>
        </p:nvSpPr>
        <p:spPr>
          <a:xfrm rot="75357">
            <a:off x="14371716" y="-487499"/>
            <a:ext cx="4851980" cy="3076562"/>
          </a:xfrm>
          <a:custGeom>
            <a:avLst/>
            <a:gdLst/>
            <a:ahLst/>
            <a:cxnLst/>
            <a:rect l="l" t="t" r="r" b="b"/>
            <a:pathLst>
              <a:path w="4851980" h="3076562">
                <a:moveTo>
                  <a:pt x="0" y="0"/>
                </a:moveTo>
                <a:lnTo>
                  <a:pt x="4851980" y="0"/>
                </a:lnTo>
                <a:lnTo>
                  <a:pt x="4851980" y="3076562"/>
                </a:lnTo>
                <a:lnTo>
                  <a:pt x="0" y="3076562"/>
                </a:lnTo>
                <a:lnTo>
                  <a:pt x="0" y="0"/>
                </a:lnTo>
                <a:close/>
              </a:path>
            </a:pathLst>
          </a:custGeom>
          <a:blipFill>
            <a:blip r:embed="rId6"/>
            <a:stretch>
              <a:fillRect l="-100665" b="-36079"/>
            </a:stretch>
          </a:blipFill>
        </p:spPr>
      </p:sp>
      <p:sp>
        <p:nvSpPr>
          <p:cNvPr id="11" name="Freeform 11"/>
          <p:cNvSpPr/>
          <p:nvPr/>
        </p:nvSpPr>
        <p:spPr>
          <a:xfrm rot="1679035" flipH="1">
            <a:off x="17409405" y="337437"/>
            <a:ext cx="867478" cy="972257"/>
          </a:xfrm>
          <a:custGeom>
            <a:avLst/>
            <a:gdLst/>
            <a:ahLst/>
            <a:cxnLst/>
            <a:rect l="l" t="t" r="r" b="b"/>
            <a:pathLst>
              <a:path w="867478" h="972257">
                <a:moveTo>
                  <a:pt x="867477" y="0"/>
                </a:moveTo>
                <a:lnTo>
                  <a:pt x="0" y="0"/>
                </a:lnTo>
                <a:lnTo>
                  <a:pt x="0" y="972257"/>
                </a:lnTo>
                <a:lnTo>
                  <a:pt x="867477" y="972257"/>
                </a:lnTo>
                <a:lnTo>
                  <a:pt x="867477" y="0"/>
                </a:lnTo>
                <a:close/>
              </a:path>
            </a:pathLst>
          </a:custGeom>
          <a:blipFill>
            <a:blip r:embed="rId5"/>
            <a:stretch>
              <a:fillRect/>
            </a:stretch>
          </a:blipFill>
        </p:spPr>
      </p:sp>
      <p:sp>
        <p:nvSpPr>
          <p:cNvPr id="12" name="Freeform 12"/>
          <p:cNvSpPr/>
          <p:nvPr/>
        </p:nvSpPr>
        <p:spPr>
          <a:xfrm rot="75357">
            <a:off x="-20614" y="8537855"/>
            <a:ext cx="4385571" cy="3201219"/>
          </a:xfrm>
          <a:custGeom>
            <a:avLst/>
            <a:gdLst/>
            <a:ahLst/>
            <a:cxnLst/>
            <a:rect l="l" t="t" r="r" b="b"/>
            <a:pathLst>
              <a:path w="4385571" h="3201219">
                <a:moveTo>
                  <a:pt x="0" y="0"/>
                </a:moveTo>
                <a:lnTo>
                  <a:pt x="4385571" y="0"/>
                </a:lnTo>
                <a:lnTo>
                  <a:pt x="4385571" y="3201219"/>
                </a:lnTo>
                <a:lnTo>
                  <a:pt x="0" y="3201219"/>
                </a:lnTo>
                <a:lnTo>
                  <a:pt x="0" y="0"/>
                </a:lnTo>
                <a:close/>
              </a:path>
            </a:pathLst>
          </a:custGeom>
          <a:blipFill>
            <a:blip r:embed="rId6"/>
            <a:stretch>
              <a:fillRect l="-115883" r="-15117" b="-36079"/>
            </a:stretch>
          </a:blipFill>
        </p:spPr>
      </p:sp>
      <p:graphicFrame>
        <p:nvGraphicFramePr>
          <p:cNvPr id="13" name="Table 12"/>
          <p:cNvGraphicFramePr>
            <a:graphicFrameLocks noGrp="1"/>
          </p:cNvGraphicFramePr>
          <p:nvPr>
            <p:extLst>
              <p:ext uri="{D42A27DB-BD31-4B8C-83A1-F6EECF244321}">
                <p14:modId xmlns:p14="http://schemas.microsoft.com/office/powerpoint/2010/main" val="2423062993"/>
              </p:ext>
            </p:extLst>
          </p:nvPr>
        </p:nvGraphicFramePr>
        <p:xfrm>
          <a:off x="1699036" y="952500"/>
          <a:ext cx="15369764" cy="8412480"/>
        </p:xfrm>
        <a:graphic>
          <a:graphicData uri="http://schemas.openxmlformats.org/drawingml/2006/table">
            <a:tbl>
              <a:tblPr firstRow="1" firstCol="1" bandRow="1"/>
              <a:tblGrid>
                <a:gridCol w="3126425">
                  <a:extLst>
                    <a:ext uri="{9D8B030D-6E8A-4147-A177-3AD203B41FA5}">
                      <a16:colId xmlns:a16="http://schemas.microsoft.com/office/drawing/2014/main" val="20000"/>
                    </a:ext>
                  </a:extLst>
                </a:gridCol>
                <a:gridCol w="7552710">
                  <a:extLst>
                    <a:ext uri="{9D8B030D-6E8A-4147-A177-3AD203B41FA5}">
                      <a16:colId xmlns:a16="http://schemas.microsoft.com/office/drawing/2014/main" val="20001"/>
                    </a:ext>
                  </a:extLst>
                </a:gridCol>
                <a:gridCol w="4690629">
                  <a:extLst>
                    <a:ext uri="{9D8B030D-6E8A-4147-A177-3AD203B41FA5}">
                      <a16:colId xmlns:a16="http://schemas.microsoft.com/office/drawing/2014/main" val="20002"/>
                    </a:ext>
                  </a:extLst>
                </a:gridCol>
              </a:tblGrid>
              <a:tr h="0">
                <a:tc>
                  <a:txBody>
                    <a:bodyPr/>
                    <a:lstStyle/>
                    <a:p>
                      <a:pPr algn="ctr">
                        <a:lnSpc>
                          <a:spcPct val="115000"/>
                        </a:lnSpc>
                        <a:spcAft>
                          <a:spcPts val="0"/>
                        </a:spcAft>
                        <a:tabLst>
                          <a:tab pos="90170" algn="l"/>
                          <a:tab pos="180340" algn="l"/>
                        </a:tabLst>
                      </a:pPr>
                      <a:r>
                        <a:rPr lang="vi-VN" sz="40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Một số đoạn VB có yếu tố miêu tả</a:t>
                      </a:r>
                      <a:endParaRPr lang="en-GB"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Lst>
                      </a:pPr>
                      <a:r>
                        <a:rPr lang="vi-VN" sz="40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Biểu hiện cụ thể trong VB</a:t>
                      </a:r>
                      <a:endParaRPr lang="en-GB"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Lst>
                      </a:pPr>
                      <a:r>
                        <a:rPr lang="en-US" sz="40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Tác dụng/ vai trò</a:t>
                      </a:r>
                      <a:endParaRPr lang="en-GB"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0295">
                <a:tc>
                  <a:txBody>
                    <a:bodyPr/>
                    <a:lstStyle/>
                    <a:p>
                      <a:pPr algn="just">
                        <a:lnSpc>
                          <a:spcPct val="115000"/>
                        </a:lnSpc>
                        <a:spcAft>
                          <a:spcPts val="0"/>
                        </a:spcAft>
                        <a:tabLst>
                          <a:tab pos="90170" algn="l"/>
                          <a:tab pos="180340" algn="l"/>
                        </a:tabLst>
                      </a:pPr>
                      <a:endParaRPr lang="vi-VN" sz="4000" i="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0"/>
                        </a:spcAft>
                        <a:tabLst>
                          <a:tab pos="90170" algn="l"/>
                          <a:tab pos="180340" algn="l"/>
                        </a:tabLst>
                      </a:pPr>
                      <a:endParaRPr lang="vi-VN" sz="4000" i="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0"/>
                        </a:spcAft>
                        <a:tabLst>
                          <a:tab pos="90170" algn="l"/>
                          <a:tab pos="180340" algn="l"/>
                        </a:tabLst>
                      </a:pPr>
                      <a:r>
                        <a:rPr lang="vi-VN" sz="4000" i="1"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Suốt </a:t>
                      </a:r>
                      <a:r>
                        <a:rPr lang="vi-VN" sz="4000" i="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mấy thế kỉ qua... khéo tọa </a:t>
                      </a:r>
                      <a:endParaRPr lang="en-GB"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vi-VN" sz="4000" i="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...thành một bức tranh thiên nhiên tuyệt vời với sông núi hữu tình, thơ mộng. ...đến những thành quách, cung điện vàng son, những đền đài miếu vũ lộng lẫy, những lăng tẩm uy nghiêm, những danh lam cổ tự trâm tư u tịch, những thắng cảnh do thiên nhiên khéo tạo.</a:t>
                      </a:r>
                      <a:endParaRPr lang="en-GB"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vi-VN" sz="4000">
                          <a:solidFill>
                            <a:schemeClr val="bg1"/>
                          </a:solidFill>
                          <a:effectLst/>
                          <a:latin typeface="Times New Roman" panose="02020603050405020304" pitchFamily="18" charset="0"/>
                          <a:ea typeface="TimesNewRomanPSMT"/>
                          <a:cs typeface="Times New Roman" panose="02020603050405020304" pitchFamily="18" charset="0"/>
                        </a:rPr>
                        <a:t> - Sự kết hợp giữa phương thức thuyết minh và yếu tố miêu tả giúp người đọc hình dung, tưởng tượng về đặc điểm, vẻ đẹp và giá trị to lớn của di sản Cố đô Huế</a:t>
                      </a:r>
                      <a:endParaRPr lang="en-GB"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Lst>
                      </a:pPr>
                      <a:r>
                        <a:rPr lang="vi-VN" sz="40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4649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4"/>
            <a:ext cx="18288000" cy="10316753"/>
          </a:xfrm>
          <a:prstGeom prst="rect">
            <a:avLst/>
          </a:prstGeom>
        </p:spPr>
      </p:pic>
      <p:sp>
        <p:nvSpPr>
          <p:cNvPr id="4" name="Rounded Rectangle 3"/>
          <p:cNvSpPr/>
          <p:nvPr/>
        </p:nvSpPr>
        <p:spPr>
          <a:xfrm>
            <a:off x="2133600" y="7505700"/>
            <a:ext cx="12268200" cy="2514600"/>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HOẠT ĐỘNG </a:t>
            </a:r>
            <a:r>
              <a:rPr lang="vi-VN" sz="60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2</a:t>
            </a:r>
          </a:p>
          <a:p>
            <a:pPr algn="ctr"/>
            <a:r>
              <a:rPr lang="vi-VN" sz="60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vi-VN" sz="60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HÌNH THÀNH KIẾN THỨC MỚI</a:t>
            </a:r>
            <a:endParaRPr lang="en-GB" sz="60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56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305955"/>
          </a:xfrm>
          <a:prstGeom prst="rect">
            <a:avLst/>
          </a:prstGeom>
        </p:spPr>
      </p:pic>
      <p:sp>
        <p:nvSpPr>
          <p:cNvPr id="4" name="Rectangle 3"/>
          <p:cNvSpPr/>
          <p:nvPr/>
        </p:nvSpPr>
        <p:spPr>
          <a:xfrm>
            <a:off x="1338754" y="419100"/>
            <a:ext cx="16939253" cy="1015663"/>
          </a:xfrm>
          <a:prstGeom prst="rect">
            <a:avLst/>
          </a:prstGeom>
        </p:spPr>
        <p:txBody>
          <a:bodyPr wrap="none">
            <a:spAutoFit/>
          </a:bodyPr>
          <a:lstStyle/>
          <a:p>
            <a:r>
              <a:rPr lang="en-GB" sz="6000" b="1">
                <a:effectLst>
                  <a:glow rad="101600">
                    <a:schemeClr val="accent2">
                      <a:satMod val="175000"/>
                      <a:alpha val="40000"/>
                    </a:schemeClr>
                  </a:glow>
                </a:effectLst>
                <a:latin typeface="Times New Roman" panose="02020603050405020304" pitchFamily="18" charset="0"/>
                <a:ea typeface="Arial" panose="020B0604020202020204" pitchFamily="34" charset="0"/>
              </a:rPr>
              <a:t>3. </a:t>
            </a:r>
            <a:r>
              <a:rPr lang="pt-BR" sz="6000" b="1">
                <a:effectLst>
                  <a:glow rad="101600">
                    <a:schemeClr val="accent2">
                      <a:satMod val="175000"/>
                      <a:alpha val="40000"/>
                    </a:schemeClr>
                  </a:glow>
                </a:effectLst>
                <a:latin typeface="Times New Roman" panose="02020603050405020304" pitchFamily="18" charset="0"/>
                <a:ea typeface="Arial" panose="020B0604020202020204" pitchFamily="34" charset="0"/>
              </a:rPr>
              <a:t>Một số </a:t>
            </a:r>
            <a:r>
              <a:rPr lang="vi-VN" sz="6000" b="1">
                <a:effectLst>
                  <a:glow rad="101600">
                    <a:schemeClr val="accent2">
                      <a:satMod val="175000"/>
                      <a:alpha val="40000"/>
                    </a:schemeClr>
                  </a:glow>
                </a:effectLst>
                <a:latin typeface="Times New Roman" panose="02020603050405020304" pitchFamily="18" charset="0"/>
                <a:ea typeface="Arial" panose="020B0604020202020204" pitchFamily="34" charset="0"/>
              </a:rPr>
              <a:t>thông tin chi tiết về giá trị của Cố đô Huế</a:t>
            </a:r>
            <a:endParaRPr lang="en-GB" sz="8000">
              <a:effectLst>
                <a:glow rad="101600">
                  <a:schemeClr val="accent2">
                    <a:satMod val="175000"/>
                    <a:alpha val="40000"/>
                  </a:schemeClr>
                </a:glow>
              </a:effectLst>
            </a:endParaRPr>
          </a:p>
        </p:txBody>
      </p:sp>
    </p:spTree>
    <p:extLst>
      <p:ext uri="{BB962C8B-B14F-4D97-AF65-F5344CB8AC3E}">
        <p14:creationId xmlns:p14="http://schemas.microsoft.com/office/powerpoint/2010/main" val="345741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grpSp>
        <p:nvGrpSpPr>
          <p:cNvPr id="3" name="Group 3"/>
          <p:cNvGrpSpPr/>
          <p:nvPr/>
        </p:nvGrpSpPr>
        <p:grpSpPr>
          <a:xfrm>
            <a:off x="2706698" y="3040304"/>
            <a:ext cx="12874603" cy="6294196"/>
            <a:chOff x="0" y="0"/>
            <a:chExt cx="3390842" cy="1341557"/>
          </a:xfrm>
        </p:grpSpPr>
        <p:sp>
          <p:nvSpPr>
            <p:cNvPr id="4" name="Freeform 4"/>
            <p:cNvSpPr/>
            <p:nvPr/>
          </p:nvSpPr>
          <p:spPr>
            <a:xfrm>
              <a:off x="0" y="0"/>
              <a:ext cx="3390842" cy="1341557"/>
            </a:xfrm>
            <a:custGeom>
              <a:avLst/>
              <a:gdLst/>
              <a:ahLst/>
              <a:cxnLst/>
              <a:rect l="l" t="t" r="r" b="b"/>
              <a:pathLst>
                <a:path w="3390842" h="1341557">
                  <a:moveTo>
                    <a:pt x="30668" y="0"/>
                  </a:moveTo>
                  <a:lnTo>
                    <a:pt x="3360174" y="0"/>
                  </a:lnTo>
                  <a:cubicBezTo>
                    <a:pt x="3368308" y="0"/>
                    <a:pt x="3376108" y="3231"/>
                    <a:pt x="3381859" y="8982"/>
                  </a:cubicBezTo>
                  <a:cubicBezTo>
                    <a:pt x="3387611" y="14734"/>
                    <a:pt x="3390842" y="22534"/>
                    <a:pt x="3390842" y="30668"/>
                  </a:cubicBezTo>
                  <a:lnTo>
                    <a:pt x="3390842" y="1310889"/>
                  </a:lnTo>
                  <a:cubicBezTo>
                    <a:pt x="3390842" y="1319023"/>
                    <a:pt x="3387611" y="1326824"/>
                    <a:pt x="3381859" y="1332575"/>
                  </a:cubicBezTo>
                  <a:cubicBezTo>
                    <a:pt x="3376108" y="1338326"/>
                    <a:pt x="3368308" y="1341557"/>
                    <a:pt x="3360174" y="1341557"/>
                  </a:cubicBezTo>
                  <a:lnTo>
                    <a:pt x="30668" y="1341557"/>
                  </a:lnTo>
                  <a:cubicBezTo>
                    <a:pt x="22534" y="1341557"/>
                    <a:pt x="14734" y="1338326"/>
                    <a:pt x="8982" y="1332575"/>
                  </a:cubicBezTo>
                  <a:cubicBezTo>
                    <a:pt x="3231" y="1326824"/>
                    <a:pt x="0" y="1319023"/>
                    <a:pt x="0" y="1310889"/>
                  </a:cubicBezTo>
                  <a:lnTo>
                    <a:pt x="0" y="30668"/>
                  </a:lnTo>
                  <a:cubicBezTo>
                    <a:pt x="0" y="22534"/>
                    <a:pt x="3231" y="14734"/>
                    <a:pt x="8982" y="8982"/>
                  </a:cubicBezTo>
                  <a:cubicBezTo>
                    <a:pt x="14734" y="3231"/>
                    <a:pt x="22534" y="0"/>
                    <a:pt x="30668" y="0"/>
                  </a:cubicBezTo>
                  <a:close/>
                </a:path>
              </a:pathLst>
            </a:custGeom>
            <a:solidFill>
              <a:srgbClr val="29325C"/>
            </a:solidFill>
            <a:ln w="38100" cap="rnd">
              <a:solidFill>
                <a:srgbClr val="564D94"/>
              </a:solidFill>
              <a:prstDash val="solid"/>
              <a:round/>
            </a:ln>
          </p:spPr>
        </p:sp>
        <p:sp>
          <p:nvSpPr>
            <p:cNvPr id="5" name="TextBox 5"/>
            <p:cNvSpPr txBox="1"/>
            <p:nvPr/>
          </p:nvSpPr>
          <p:spPr>
            <a:xfrm>
              <a:off x="0" y="-38100"/>
              <a:ext cx="3390842" cy="137965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rot="10010232" flipH="1">
            <a:off x="13134557" y="-67882"/>
            <a:ext cx="5881605" cy="6216373"/>
          </a:xfrm>
          <a:custGeom>
            <a:avLst/>
            <a:gdLst/>
            <a:ahLst/>
            <a:cxnLst/>
            <a:rect l="l" t="t" r="r" b="b"/>
            <a:pathLst>
              <a:path w="5881605" h="6216373">
                <a:moveTo>
                  <a:pt x="5881605" y="0"/>
                </a:moveTo>
                <a:lnTo>
                  <a:pt x="0" y="0"/>
                </a:lnTo>
                <a:lnTo>
                  <a:pt x="0" y="6216372"/>
                </a:lnTo>
                <a:lnTo>
                  <a:pt x="5881605" y="6216372"/>
                </a:lnTo>
                <a:lnTo>
                  <a:pt x="5881605" y="0"/>
                </a:lnTo>
                <a:close/>
              </a:path>
            </a:pathLst>
          </a:custGeom>
          <a:blipFill>
            <a:blip r:embed="rId3">
              <a:alphaModFix amt="81000"/>
            </a:blip>
            <a:stretch>
              <a:fillRect/>
            </a:stretch>
          </a:blipFill>
        </p:spPr>
      </p:sp>
      <p:sp>
        <p:nvSpPr>
          <p:cNvPr id="7" name="Freeform 7"/>
          <p:cNvSpPr/>
          <p:nvPr/>
        </p:nvSpPr>
        <p:spPr>
          <a:xfrm rot="563245" flipH="1">
            <a:off x="16194542" y="326823"/>
            <a:ext cx="1286346" cy="1567004"/>
          </a:xfrm>
          <a:custGeom>
            <a:avLst/>
            <a:gdLst/>
            <a:ahLst/>
            <a:cxnLst/>
            <a:rect l="l" t="t" r="r" b="b"/>
            <a:pathLst>
              <a:path w="1286346" h="1567004">
                <a:moveTo>
                  <a:pt x="1286347" y="0"/>
                </a:moveTo>
                <a:lnTo>
                  <a:pt x="0" y="0"/>
                </a:lnTo>
                <a:lnTo>
                  <a:pt x="0" y="1567004"/>
                </a:lnTo>
                <a:lnTo>
                  <a:pt x="1286347" y="1567004"/>
                </a:lnTo>
                <a:lnTo>
                  <a:pt x="1286347" y="0"/>
                </a:lnTo>
                <a:close/>
              </a:path>
            </a:pathLst>
          </a:custGeom>
          <a:blipFill>
            <a:blip r:embed="rId4"/>
            <a:stretch>
              <a:fillRect/>
            </a:stretch>
          </a:blipFill>
        </p:spPr>
      </p:sp>
      <p:sp>
        <p:nvSpPr>
          <p:cNvPr id="8" name="Freeform 8"/>
          <p:cNvSpPr/>
          <p:nvPr/>
        </p:nvSpPr>
        <p:spPr>
          <a:xfrm rot="-954269" flipH="1">
            <a:off x="16059673" y="4632748"/>
            <a:ext cx="911603" cy="1021713"/>
          </a:xfrm>
          <a:custGeom>
            <a:avLst/>
            <a:gdLst/>
            <a:ahLst/>
            <a:cxnLst/>
            <a:rect l="l" t="t" r="r" b="b"/>
            <a:pathLst>
              <a:path w="911603" h="1021713">
                <a:moveTo>
                  <a:pt x="911603" y="0"/>
                </a:moveTo>
                <a:lnTo>
                  <a:pt x="0" y="0"/>
                </a:lnTo>
                <a:lnTo>
                  <a:pt x="0" y="1021713"/>
                </a:lnTo>
                <a:lnTo>
                  <a:pt x="911603" y="1021713"/>
                </a:lnTo>
                <a:lnTo>
                  <a:pt x="911603" y="0"/>
                </a:lnTo>
                <a:close/>
              </a:path>
            </a:pathLst>
          </a:custGeom>
          <a:blipFill>
            <a:blip r:embed="rId5"/>
            <a:stretch>
              <a:fillRect/>
            </a:stretch>
          </a:blipFill>
        </p:spPr>
      </p:sp>
      <p:sp>
        <p:nvSpPr>
          <p:cNvPr id="9" name="Freeform 9"/>
          <p:cNvSpPr/>
          <p:nvPr/>
        </p:nvSpPr>
        <p:spPr>
          <a:xfrm rot="75357">
            <a:off x="561431" y="285214"/>
            <a:ext cx="4851980" cy="3076562"/>
          </a:xfrm>
          <a:custGeom>
            <a:avLst/>
            <a:gdLst/>
            <a:ahLst/>
            <a:cxnLst/>
            <a:rect l="l" t="t" r="r" b="b"/>
            <a:pathLst>
              <a:path w="4851980" h="3076562">
                <a:moveTo>
                  <a:pt x="0" y="0"/>
                </a:moveTo>
                <a:lnTo>
                  <a:pt x="4851980" y="0"/>
                </a:lnTo>
                <a:lnTo>
                  <a:pt x="4851980" y="3076561"/>
                </a:lnTo>
                <a:lnTo>
                  <a:pt x="0" y="3076561"/>
                </a:lnTo>
                <a:lnTo>
                  <a:pt x="0" y="0"/>
                </a:lnTo>
                <a:close/>
              </a:path>
            </a:pathLst>
          </a:custGeom>
          <a:blipFill>
            <a:blip r:embed="rId6"/>
            <a:stretch>
              <a:fillRect l="-100665" b="-36079"/>
            </a:stretch>
          </a:blipFill>
        </p:spPr>
      </p:sp>
      <p:sp>
        <p:nvSpPr>
          <p:cNvPr id="10" name="Freeform 10"/>
          <p:cNvSpPr/>
          <p:nvPr/>
        </p:nvSpPr>
        <p:spPr>
          <a:xfrm flipH="1">
            <a:off x="-679699" y="2230705"/>
            <a:ext cx="5655722" cy="10673580"/>
          </a:xfrm>
          <a:custGeom>
            <a:avLst/>
            <a:gdLst/>
            <a:ahLst/>
            <a:cxnLst/>
            <a:rect l="l" t="t" r="r" b="b"/>
            <a:pathLst>
              <a:path w="5655722" h="10673580">
                <a:moveTo>
                  <a:pt x="5655722" y="0"/>
                </a:moveTo>
                <a:lnTo>
                  <a:pt x="0" y="0"/>
                </a:lnTo>
                <a:lnTo>
                  <a:pt x="0" y="10673580"/>
                </a:lnTo>
                <a:lnTo>
                  <a:pt x="5655722" y="10673580"/>
                </a:lnTo>
                <a:lnTo>
                  <a:pt x="5655722" y="0"/>
                </a:lnTo>
                <a:close/>
              </a:path>
            </a:pathLst>
          </a:custGeom>
          <a:blipFill>
            <a:blip r:embed="rId7"/>
            <a:stretch>
              <a:fillRect/>
            </a:stretch>
          </a:blipFill>
        </p:spPr>
      </p:sp>
      <p:sp>
        <p:nvSpPr>
          <p:cNvPr id="11" name="Freeform 11"/>
          <p:cNvSpPr/>
          <p:nvPr/>
        </p:nvSpPr>
        <p:spPr>
          <a:xfrm rot="1679035" flipH="1">
            <a:off x="17316162" y="7401612"/>
            <a:ext cx="567820" cy="636404"/>
          </a:xfrm>
          <a:custGeom>
            <a:avLst/>
            <a:gdLst/>
            <a:ahLst/>
            <a:cxnLst/>
            <a:rect l="l" t="t" r="r" b="b"/>
            <a:pathLst>
              <a:path w="567820" h="636404">
                <a:moveTo>
                  <a:pt x="567819" y="0"/>
                </a:moveTo>
                <a:lnTo>
                  <a:pt x="0" y="0"/>
                </a:lnTo>
                <a:lnTo>
                  <a:pt x="0" y="636405"/>
                </a:lnTo>
                <a:lnTo>
                  <a:pt x="567819" y="636405"/>
                </a:lnTo>
                <a:lnTo>
                  <a:pt x="567819" y="0"/>
                </a:lnTo>
                <a:close/>
              </a:path>
            </a:pathLst>
          </a:custGeom>
          <a:blipFill>
            <a:blip r:embed="rId5"/>
            <a:stretch>
              <a:fillRect/>
            </a:stretch>
          </a:blipFill>
        </p:spPr>
      </p:sp>
      <p:sp>
        <p:nvSpPr>
          <p:cNvPr id="12" name="Freeform 12"/>
          <p:cNvSpPr/>
          <p:nvPr/>
        </p:nvSpPr>
        <p:spPr>
          <a:xfrm rot="75357">
            <a:off x="13867872" y="7038102"/>
            <a:ext cx="4385571" cy="3201219"/>
          </a:xfrm>
          <a:custGeom>
            <a:avLst/>
            <a:gdLst/>
            <a:ahLst/>
            <a:cxnLst/>
            <a:rect l="l" t="t" r="r" b="b"/>
            <a:pathLst>
              <a:path w="4385571" h="3201219">
                <a:moveTo>
                  <a:pt x="0" y="0"/>
                </a:moveTo>
                <a:lnTo>
                  <a:pt x="4385571" y="0"/>
                </a:lnTo>
                <a:lnTo>
                  <a:pt x="4385571" y="3201219"/>
                </a:lnTo>
                <a:lnTo>
                  <a:pt x="0" y="3201219"/>
                </a:lnTo>
                <a:lnTo>
                  <a:pt x="0" y="0"/>
                </a:lnTo>
                <a:close/>
              </a:path>
            </a:pathLst>
          </a:custGeom>
          <a:blipFill>
            <a:blip r:embed="rId6"/>
            <a:stretch>
              <a:fillRect l="-115883" r="-15117" b="-36079"/>
            </a:stretch>
          </a:blipFill>
        </p:spPr>
      </p:sp>
      <p:pic>
        <p:nvPicPr>
          <p:cNvPr id="13" name="Picture 13"/>
          <p:cNvPicPr>
            <a:picLocks noChangeAspect="1"/>
          </p:cNvPicPr>
          <p:nvPr/>
        </p:nvPicPr>
        <p:blipFill>
          <a:blip r:embed="rId8"/>
          <a:stretch>
            <a:fillRect/>
          </a:stretch>
        </p:blipFill>
        <p:spPr>
          <a:xfrm>
            <a:off x="2840916" y="3248467"/>
            <a:ext cx="1994377" cy="1994377"/>
          </a:xfrm>
          <a:prstGeom prst="rect">
            <a:avLst/>
          </a:prstGeom>
        </p:spPr>
      </p:pic>
      <p:pic>
        <p:nvPicPr>
          <p:cNvPr id="14" name="Picture 14"/>
          <p:cNvPicPr>
            <a:picLocks noChangeAspect="1"/>
          </p:cNvPicPr>
          <p:nvPr/>
        </p:nvPicPr>
        <p:blipFill>
          <a:blip r:embed="rId9"/>
          <a:stretch>
            <a:fillRect/>
          </a:stretch>
        </p:blipFill>
        <p:spPr>
          <a:xfrm>
            <a:off x="2913246" y="5912695"/>
            <a:ext cx="1994377" cy="1994377"/>
          </a:xfrm>
          <a:prstGeom prst="rect">
            <a:avLst/>
          </a:prstGeom>
        </p:spPr>
      </p:pic>
      <p:sp>
        <p:nvSpPr>
          <p:cNvPr id="15" name="TextBox 15"/>
          <p:cNvSpPr txBox="1"/>
          <p:nvPr/>
        </p:nvSpPr>
        <p:spPr>
          <a:xfrm>
            <a:off x="4907623" y="6242486"/>
            <a:ext cx="10103777" cy="2215991"/>
          </a:xfrm>
          <a:prstGeom prst="rect">
            <a:avLst/>
          </a:prstGeom>
        </p:spPr>
        <p:txBody>
          <a:bodyPr wrap="square" lIns="0" tIns="0" rIns="0" bIns="0" rtlCol="0" anchor="t">
            <a:spAutoFit/>
          </a:bodyPr>
          <a:lstStyle/>
          <a:p>
            <a:pPr algn="just"/>
            <a:r>
              <a:rPr lang="en-GB" sz="4800">
                <a:solidFill>
                  <a:schemeClr val="bg1"/>
                </a:solidFill>
                <a:latin typeface="Times New Roman" panose="02020603050405020304" pitchFamily="18" charset="0"/>
                <a:cs typeface="Times New Roman" panose="02020603050405020304" pitchFamily="18" charset="0"/>
              </a:rPr>
              <a:t> </a:t>
            </a:r>
            <a:r>
              <a:rPr lang="vi-VN" sz="4800">
                <a:solidFill>
                  <a:schemeClr val="bg1"/>
                </a:solidFill>
                <a:latin typeface="Times New Roman" panose="02020603050405020304" pitchFamily="18" charset="0"/>
                <a:cs typeface="Times New Roman" panose="02020603050405020304" pitchFamily="18" charset="0"/>
              </a:rPr>
              <a:t>Là một di tích lịch sử hấp dẫn không chỉ với người Việt mà đối với cả du khách quốc tế.</a:t>
            </a:r>
            <a:endParaRPr lang="en-GB" sz="4800">
              <a:solidFill>
                <a:schemeClr val="bg1"/>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5041841" y="3411459"/>
            <a:ext cx="9969559" cy="2215991"/>
          </a:xfrm>
          <a:prstGeom prst="rect">
            <a:avLst/>
          </a:prstGeom>
        </p:spPr>
        <p:txBody>
          <a:bodyPr wrap="square" lIns="0" tIns="0" rIns="0" bIns="0" rtlCol="0" anchor="t">
            <a:spAutoFit/>
          </a:bodyPr>
          <a:lstStyle/>
          <a:p>
            <a:pPr algn="just"/>
            <a:r>
              <a:rPr lang="vi-VN" sz="4800">
                <a:solidFill>
                  <a:schemeClr val="bg1"/>
                </a:solidFill>
                <a:latin typeface="Times New Roman" panose="02020603050405020304" pitchFamily="18" charset="0"/>
                <a:cs typeface="Times New Roman" panose="02020603050405020304" pitchFamily="18" charset="0"/>
              </a:rPr>
              <a:t>Là niềm tự hào của người Việt về di tích lịch sử, đồng thời cũng là một danh lam thắng cảnh độc đáo, lâu đời;</a:t>
            </a:r>
            <a:endParaRPr lang="en-US" sz="4800">
              <a:solidFill>
                <a:schemeClr val="bg1"/>
              </a:solidFill>
              <a:latin typeface="Times New Roman" panose="02020603050405020304" pitchFamily="18" charset="0"/>
              <a:ea typeface="Core Bandi Face"/>
              <a:cs typeface="Times New Roman" panose="02020603050405020304" pitchFamily="18" charset="0"/>
              <a:sym typeface="Core Bandi Face"/>
            </a:endParaRPr>
          </a:p>
        </p:txBody>
      </p:sp>
      <p:sp>
        <p:nvSpPr>
          <p:cNvPr id="17" name="TextBox 17"/>
          <p:cNvSpPr txBox="1"/>
          <p:nvPr/>
        </p:nvSpPr>
        <p:spPr>
          <a:xfrm>
            <a:off x="4976023" y="1237762"/>
            <a:ext cx="8335954" cy="1279196"/>
          </a:xfrm>
          <a:prstGeom prst="rect">
            <a:avLst/>
          </a:prstGeom>
        </p:spPr>
        <p:txBody>
          <a:bodyPr lIns="0" tIns="0" rIns="0" bIns="0" rtlCol="0" anchor="t">
            <a:spAutoFit/>
          </a:bodyPr>
          <a:lstStyle/>
          <a:p>
            <a:pPr algn="ctr">
              <a:lnSpc>
                <a:spcPts val="10845"/>
              </a:lnSpc>
            </a:pPr>
            <a:r>
              <a:rPr lang="vi-VN" sz="7200" b="1">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Giá trị tinh thần</a:t>
            </a:r>
            <a:endParaRPr lang="en-US" sz="7200" b="1">
              <a:solidFill>
                <a:schemeClr val="bg1"/>
              </a:solidFill>
              <a:effectLst>
                <a:glow rad="101600">
                  <a:schemeClr val="accent2">
                    <a:satMod val="175000"/>
                    <a:alpha val="40000"/>
                  </a:schemeClr>
                </a:glow>
              </a:effectLst>
              <a:latin typeface="Times New Roman" panose="02020603050405020304" pitchFamily="18" charset="0"/>
              <a:ea typeface="Bright Sunshine"/>
              <a:cs typeface="Times New Roman" panose="02020603050405020304" pitchFamily="18" charset="0"/>
              <a:sym typeface="Bright Sunshine"/>
            </a:endParaRPr>
          </a:p>
        </p:txBody>
      </p:sp>
    </p:spTree>
    <p:extLst>
      <p:ext uri="{BB962C8B-B14F-4D97-AF65-F5344CB8AC3E}">
        <p14:creationId xmlns:p14="http://schemas.microsoft.com/office/powerpoint/2010/main" val="213426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43624" b="-81766"/>
            </a:stretch>
          </a:blipFill>
        </p:spPr>
      </p:sp>
      <p:sp>
        <p:nvSpPr>
          <p:cNvPr id="3" name="Freeform 3"/>
          <p:cNvSpPr/>
          <p:nvPr/>
        </p:nvSpPr>
        <p:spPr>
          <a:xfrm rot="563245" flipH="1">
            <a:off x="16194542" y="326823"/>
            <a:ext cx="1286346" cy="1567004"/>
          </a:xfrm>
          <a:custGeom>
            <a:avLst/>
            <a:gdLst/>
            <a:ahLst/>
            <a:cxnLst/>
            <a:rect l="l" t="t" r="r" b="b"/>
            <a:pathLst>
              <a:path w="1286346" h="1567004">
                <a:moveTo>
                  <a:pt x="1286347" y="0"/>
                </a:moveTo>
                <a:lnTo>
                  <a:pt x="0" y="0"/>
                </a:lnTo>
                <a:lnTo>
                  <a:pt x="0" y="1567004"/>
                </a:lnTo>
                <a:lnTo>
                  <a:pt x="1286347" y="1567004"/>
                </a:lnTo>
                <a:lnTo>
                  <a:pt x="1286347" y="0"/>
                </a:lnTo>
                <a:close/>
              </a:path>
            </a:pathLst>
          </a:custGeom>
          <a:blipFill>
            <a:blip r:embed="rId3"/>
            <a:stretch>
              <a:fillRect/>
            </a:stretch>
          </a:blipFill>
        </p:spPr>
      </p:sp>
      <p:sp>
        <p:nvSpPr>
          <p:cNvPr id="4" name="Freeform 4"/>
          <p:cNvSpPr/>
          <p:nvPr/>
        </p:nvSpPr>
        <p:spPr>
          <a:xfrm>
            <a:off x="5927535" y="8200241"/>
            <a:ext cx="8535668" cy="3670337"/>
          </a:xfrm>
          <a:custGeom>
            <a:avLst/>
            <a:gdLst/>
            <a:ahLst/>
            <a:cxnLst/>
            <a:rect l="l" t="t" r="r" b="b"/>
            <a:pathLst>
              <a:path w="8535668" h="3670337">
                <a:moveTo>
                  <a:pt x="0" y="0"/>
                </a:moveTo>
                <a:lnTo>
                  <a:pt x="8535668" y="0"/>
                </a:lnTo>
                <a:lnTo>
                  <a:pt x="8535668" y="3670337"/>
                </a:lnTo>
                <a:lnTo>
                  <a:pt x="0" y="3670337"/>
                </a:lnTo>
                <a:lnTo>
                  <a:pt x="0" y="0"/>
                </a:lnTo>
                <a:close/>
              </a:path>
            </a:pathLst>
          </a:custGeom>
          <a:blipFill>
            <a:blip r:embed="rId4"/>
            <a:stretch>
              <a:fillRect/>
            </a:stretch>
          </a:blipFill>
        </p:spPr>
      </p:sp>
      <p:sp>
        <p:nvSpPr>
          <p:cNvPr id="5" name="Freeform 5"/>
          <p:cNvSpPr/>
          <p:nvPr/>
        </p:nvSpPr>
        <p:spPr>
          <a:xfrm flipH="1">
            <a:off x="15141909" y="2283703"/>
            <a:ext cx="4234782" cy="1048108"/>
          </a:xfrm>
          <a:custGeom>
            <a:avLst/>
            <a:gdLst/>
            <a:ahLst/>
            <a:cxnLst/>
            <a:rect l="l" t="t" r="r" b="b"/>
            <a:pathLst>
              <a:path w="4234782" h="1048108">
                <a:moveTo>
                  <a:pt x="4234782" y="0"/>
                </a:moveTo>
                <a:lnTo>
                  <a:pt x="0" y="0"/>
                </a:lnTo>
                <a:lnTo>
                  <a:pt x="0" y="1048109"/>
                </a:lnTo>
                <a:lnTo>
                  <a:pt x="4234782" y="1048109"/>
                </a:lnTo>
                <a:lnTo>
                  <a:pt x="4234782" y="0"/>
                </a:lnTo>
                <a:close/>
              </a:path>
            </a:pathLst>
          </a:custGeom>
          <a:blipFill>
            <a:blip r:embed="rId5">
              <a:alphaModFix amt="65999"/>
            </a:blip>
            <a:stretch>
              <a:fillRect/>
            </a:stretch>
          </a:blipFill>
        </p:spPr>
      </p:sp>
      <p:sp>
        <p:nvSpPr>
          <p:cNvPr id="6" name="Freeform 6"/>
          <p:cNvSpPr/>
          <p:nvPr/>
        </p:nvSpPr>
        <p:spPr>
          <a:xfrm rot="-954269" flipH="1">
            <a:off x="14336734" y="957651"/>
            <a:ext cx="709764" cy="795494"/>
          </a:xfrm>
          <a:custGeom>
            <a:avLst/>
            <a:gdLst/>
            <a:ahLst/>
            <a:cxnLst/>
            <a:rect l="l" t="t" r="r" b="b"/>
            <a:pathLst>
              <a:path w="709764" h="795494">
                <a:moveTo>
                  <a:pt x="709764" y="0"/>
                </a:moveTo>
                <a:lnTo>
                  <a:pt x="0" y="0"/>
                </a:lnTo>
                <a:lnTo>
                  <a:pt x="0" y="795494"/>
                </a:lnTo>
                <a:lnTo>
                  <a:pt x="709764" y="795494"/>
                </a:lnTo>
                <a:lnTo>
                  <a:pt x="709764" y="0"/>
                </a:lnTo>
                <a:close/>
              </a:path>
            </a:pathLst>
          </a:custGeom>
          <a:blipFill>
            <a:blip r:embed="rId6"/>
            <a:stretch>
              <a:fillRect/>
            </a:stretch>
          </a:blipFill>
        </p:spPr>
      </p:sp>
      <p:sp>
        <p:nvSpPr>
          <p:cNvPr id="7" name="Freeform 7"/>
          <p:cNvSpPr/>
          <p:nvPr/>
        </p:nvSpPr>
        <p:spPr>
          <a:xfrm>
            <a:off x="-3942460" y="9325781"/>
            <a:ext cx="9320909" cy="1922437"/>
          </a:xfrm>
          <a:custGeom>
            <a:avLst/>
            <a:gdLst/>
            <a:ahLst/>
            <a:cxnLst/>
            <a:rect l="l" t="t" r="r" b="b"/>
            <a:pathLst>
              <a:path w="9320909" h="1922437">
                <a:moveTo>
                  <a:pt x="0" y="0"/>
                </a:moveTo>
                <a:lnTo>
                  <a:pt x="9320909" y="0"/>
                </a:lnTo>
                <a:lnTo>
                  <a:pt x="9320909" y="1922438"/>
                </a:lnTo>
                <a:lnTo>
                  <a:pt x="0" y="1922438"/>
                </a:lnTo>
                <a:lnTo>
                  <a:pt x="0" y="0"/>
                </a:lnTo>
                <a:close/>
              </a:path>
            </a:pathLst>
          </a:custGeom>
          <a:blipFill>
            <a:blip r:embed="rId7">
              <a:alphaModFix amt="65999"/>
            </a:blip>
            <a:stretch>
              <a:fillRect/>
            </a:stretch>
          </a:blipFill>
        </p:spPr>
      </p:sp>
      <p:sp>
        <p:nvSpPr>
          <p:cNvPr id="8" name="Freeform 8"/>
          <p:cNvSpPr/>
          <p:nvPr/>
        </p:nvSpPr>
        <p:spPr>
          <a:xfrm rot="-1678844" flipH="1">
            <a:off x="1772374" y="-350193"/>
            <a:ext cx="5291522" cy="3411182"/>
          </a:xfrm>
          <a:custGeom>
            <a:avLst/>
            <a:gdLst/>
            <a:ahLst/>
            <a:cxnLst/>
            <a:rect l="l" t="t" r="r" b="b"/>
            <a:pathLst>
              <a:path w="5291522" h="3411182">
                <a:moveTo>
                  <a:pt x="5291523" y="0"/>
                </a:moveTo>
                <a:lnTo>
                  <a:pt x="0" y="0"/>
                </a:lnTo>
                <a:lnTo>
                  <a:pt x="0" y="3411182"/>
                </a:lnTo>
                <a:lnTo>
                  <a:pt x="5291523" y="3411182"/>
                </a:lnTo>
                <a:lnTo>
                  <a:pt x="5291523" y="0"/>
                </a:lnTo>
                <a:close/>
              </a:path>
            </a:pathLst>
          </a:custGeom>
          <a:blipFill>
            <a:blip r:embed="rId4"/>
            <a:stretch>
              <a:fillRect l="-49918"/>
            </a:stretch>
          </a:blipFill>
        </p:spPr>
      </p:sp>
      <p:sp>
        <p:nvSpPr>
          <p:cNvPr id="9" name="Freeform 9"/>
          <p:cNvSpPr/>
          <p:nvPr/>
        </p:nvSpPr>
        <p:spPr>
          <a:xfrm>
            <a:off x="743687" y="3660733"/>
            <a:ext cx="4091528" cy="4091528"/>
          </a:xfrm>
          <a:custGeom>
            <a:avLst/>
            <a:gdLst/>
            <a:ahLst/>
            <a:cxnLst/>
            <a:rect l="l" t="t" r="r" b="b"/>
            <a:pathLst>
              <a:path w="4091528" h="4091528">
                <a:moveTo>
                  <a:pt x="0" y="0"/>
                </a:moveTo>
                <a:lnTo>
                  <a:pt x="4091528" y="0"/>
                </a:lnTo>
                <a:lnTo>
                  <a:pt x="4091528" y="4091529"/>
                </a:lnTo>
                <a:lnTo>
                  <a:pt x="0" y="40915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5692582" y="3660733"/>
            <a:ext cx="4518217" cy="4091528"/>
          </a:xfrm>
          <a:custGeom>
            <a:avLst/>
            <a:gdLst/>
            <a:ahLst/>
            <a:cxnLst/>
            <a:rect l="l" t="t" r="r" b="b"/>
            <a:pathLst>
              <a:path w="4091528" h="4091528">
                <a:moveTo>
                  <a:pt x="0" y="0"/>
                </a:moveTo>
                <a:lnTo>
                  <a:pt x="4091528" y="0"/>
                </a:lnTo>
                <a:lnTo>
                  <a:pt x="4091528" y="4091529"/>
                </a:lnTo>
                <a:lnTo>
                  <a:pt x="0" y="40915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0820400" y="3594362"/>
            <a:ext cx="6558118" cy="4091528"/>
          </a:xfrm>
          <a:custGeom>
            <a:avLst/>
            <a:gdLst/>
            <a:ahLst/>
            <a:cxnLst/>
            <a:rect l="l" t="t" r="r" b="b"/>
            <a:pathLst>
              <a:path w="4091528" h="4091528">
                <a:moveTo>
                  <a:pt x="0" y="0"/>
                </a:moveTo>
                <a:lnTo>
                  <a:pt x="4091528" y="0"/>
                </a:lnTo>
                <a:lnTo>
                  <a:pt x="4091528" y="4091529"/>
                </a:lnTo>
                <a:lnTo>
                  <a:pt x="0" y="40915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538171">
            <a:off x="-1912103" y="-2489635"/>
            <a:ext cx="5881605" cy="6216373"/>
          </a:xfrm>
          <a:custGeom>
            <a:avLst/>
            <a:gdLst/>
            <a:ahLst/>
            <a:cxnLst/>
            <a:rect l="l" t="t" r="r" b="b"/>
            <a:pathLst>
              <a:path w="5881605" h="6216373">
                <a:moveTo>
                  <a:pt x="0" y="0"/>
                </a:moveTo>
                <a:lnTo>
                  <a:pt x="5881606" y="0"/>
                </a:lnTo>
                <a:lnTo>
                  <a:pt x="5881606" y="6216373"/>
                </a:lnTo>
                <a:lnTo>
                  <a:pt x="0" y="6216373"/>
                </a:lnTo>
                <a:lnTo>
                  <a:pt x="0" y="0"/>
                </a:lnTo>
                <a:close/>
              </a:path>
            </a:pathLst>
          </a:custGeom>
          <a:blipFill>
            <a:blip r:embed="rId10">
              <a:alphaModFix amt="78000"/>
            </a:blip>
            <a:stretch>
              <a:fillRect/>
            </a:stretch>
          </a:blipFill>
        </p:spPr>
      </p:sp>
      <p:sp>
        <p:nvSpPr>
          <p:cNvPr id="13" name="Freeform 13"/>
          <p:cNvSpPr/>
          <p:nvPr/>
        </p:nvSpPr>
        <p:spPr>
          <a:xfrm>
            <a:off x="12573773" y="5031846"/>
            <a:ext cx="5881605" cy="6216373"/>
          </a:xfrm>
          <a:custGeom>
            <a:avLst/>
            <a:gdLst/>
            <a:ahLst/>
            <a:cxnLst/>
            <a:rect l="l" t="t" r="r" b="b"/>
            <a:pathLst>
              <a:path w="5881605" h="6216373">
                <a:moveTo>
                  <a:pt x="0" y="0"/>
                </a:moveTo>
                <a:lnTo>
                  <a:pt x="5881605" y="0"/>
                </a:lnTo>
                <a:lnTo>
                  <a:pt x="5881605" y="6216373"/>
                </a:lnTo>
                <a:lnTo>
                  <a:pt x="0" y="6216373"/>
                </a:lnTo>
                <a:lnTo>
                  <a:pt x="0" y="0"/>
                </a:lnTo>
                <a:close/>
              </a:path>
            </a:pathLst>
          </a:custGeom>
          <a:blipFill>
            <a:blip r:embed="rId10">
              <a:alphaModFix amt="82000"/>
            </a:blip>
            <a:stretch>
              <a:fillRect/>
            </a:stretch>
          </a:blipFill>
        </p:spPr>
      </p:sp>
      <p:sp>
        <p:nvSpPr>
          <p:cNvPr id="14" name="TextBox 14"/>
          <p:cNvSpPr txBox="1"/>
          <p:nvPr/>
        </p:nvSpPr>
        <p:spPr>
          <a:xfrm>
            <a:off x="11121572" y="3778467"/>
            <a:ext cx="5870336" cy="3693319"/>
          </a:xfrm>
          <a:prstGeom prst="rect">
            <a:avLst/>
          </a:prstGeom>
        </p:spPr>
        <p:txBody>
          <a:bodyPr wrap="square" lIns="0" tIns="0" rIns="0" bIns="0" rtlCol="0" anchor="t">
            <a:spAutoFit/>
          </a:bodyPr>
          <a:lstStyle/>
          <a:p>
            <a:pPr algn="just"/>
            <a:r>
              <a:rPr lang="vi-VN" sz="4000">
                <a:solidFill>
                  <a:schemeClr val="bg1"/>
                </a:solidFill>
                <a:latin typeface="Times New Roman" panose="02020603050405020304" pitchFamily="18" charset="0"/>
                <a:cs typeface="Times New Roman" panose="02020603050405020304" pitchFamily="18" charset="0"/>
              </a:rPr>
              <a:t>Thủ tướng Chính phủ đã có quyết định xếp hạng Di tích lịch sử và kiến trúc nghê thuật Quần thể kiến trúc Cố đô Huế là Di tích cấp quốc gia đặc biệt.</a:t>
            </a:r>
            <a:endParaRPr lang="en-US" sz="4000">
              <a:solidFill>
                <a:schemeClr val="bg1"/>
              </a:solidFill>
              <a:latin typeface="Times New Roman" panose="02020603050405020304" pitchFamily="18" charset="0"/>
              <a:ea typeface="Core Bandi Face"/>
              <a:cs typeface="Times New Roman" panose="02020603050405020304" pitchFamily="18" charset="0"/>
              <a:sym typeface="Core Bandi Face"/>
            </a:endParaRPr>
          </a:p>
        </p:txBody>
      </p:sp>
      <p:sp>
        <p:nvSpPr>
          <p:cNvPr id="15" name="TextBox 15"/>
          <p:cNvSpPr txBox="1"/>
          <p:nvPr/>
        </p:nvSpPr>
        <p:spPr>
          <a:xfrm>
            <a:off x="5984388" y="4102939"/>
            <a:ext cx="3955697" cy="2462213"/>
          </a:xfrm>
          <a:prstGeom prst="rect">
            <a:avLst/>
          </a:prstGeom>
        </p:spPr>
        <p:txBody>
          <a:bodyPr wrap="square" lIns="0" tIns="0" rIns="0" bIns="0" rtlCol="0" anchor="t">
            <a:spAutoFit/>
          </a:bodyPr>
          <a:lstStyle/>
          <a:p>
            <a:pPr algn="just"/>
            <a:r>
              <a:rPr lang="vi-VN" sz="4000">
                <a:solidFill>
                  <a:schemeClr val="bg1"/>
                </a:solidFill>
                <a:latin typeface="Times New Roman" panose="02020603050405020304" pitchFamily="18" charset="0"/>
                <a:cs typeface="Times New Roman" panose="02020603050405020304" pitchFamily="18" charset="0"/>
              </a:rPr>
              <a:t>Một di tích </a:t>
            </a:r>
            <a:r>
              <a:rPr lang="vi-VN" sz="4000" smtClean="0">
                <a:solidFill>
                  <a:schemeClr val="bg1"/>
                </a:solidFill>
                <a:latin typeface="Times New Roman" panose="02020603050405020304" pitchFamily="18" charset="0"/>
                <a:cs typeface="Times New Roman" panose="02020603050405020304" pitchFamily="18" charset="0"/>
              </a:rPr>
              <a:t>được UNESCO </a:t>
            </a:r>
            <a:r>
              <a:rPr lang="vi-VN" sz="4000">
                <a:solidFill>
                  <a:schemeClr val="bg1"/>
                </a:solidFill>
                <a:latin typeface="Times New Roman" panose="02020603050405020304" pitchFamily="18" charset="0"/>
                <a:cs typeface="Times New Roman" panose="02020603050405020304" pitchFamily="18" charset="0"/>
              </a:rPr>
              <a:t>công nhận là Di sản văn hóa thế giới;</a:t>
            </a:r>
            <a:endParaRPr lang="en-US" sz="4000">
              <a:solidFill>
                <a:schemeClr val="bg1"/>
              </a:solidFill>
              <a:latin typeface="Times New Roman" panose="02020603050405020304" pitchFamily="18" charset="0"/>
              <a:ea typeface="Core Bandi Face"/>
              <a:cs typeface="Times New Roman" panose="02020603050405020304" pitchFamily="18" charset="0"/>
              <a:sym typeface="Core Bandi Face"/>
            </a:endParaRPr>
          </a:p>
        </p:txBody>
      </p:sp>
      <p:sp>
        <p:nvSpPr>
          <p:cNvPr id="16" name="TextBox 16"/>
          <p:cNvSpPr txBox="1"/>
          <p:nvPr/>
        </p:nvSpPr>
        <p:spPr>
          <a:xfrm>
            <a:off x="1201273" y="4282139"/>
            <a:ext cx="3176356" cy="1846659"/>
          </a:xfrm>
          <a:prstGeom prst="rect">
            <a:avLst/>
          </a:prstGeom>
        </p:spPr>
        <p:txBody>
          <a:bodyPr lIns="0" tIns="0" rIns="0" bIns="0" rtlCol="0" anchor="t">
            <a:spAutoFit/>
          </a:bodyPr>
          <a:lstStyle/>
          <a:p>
            <a:pPr algn="just"/>
            <a:r>
              <a:rPr lang="vi-VN" sz="4000">
                <a:solidFill>
                  <a:schemeClr val="bg1"/>
                </a:solidFill>
                <a:latin typeface="Times New Roman" panose="02020603050405020304" pitchFamily="18" charset="0"/>
                <a:cs typeface="Times New Roman" panose="02020603050405020304" pitchFamily="18" charset="0"/>
              </a:rPr>
              <a:t> Là điểm tham quan du lịch có giá trị kinh tế;</a:t>
            </a:r>
            <a:endParaRPr lang="en-GB" sz="4000">
              <a:solidFill>
                <a:schemeClr val="bg1"/>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4976023" y="1237762"/>
            <a:ext cx="8335954" cy="1279196"/>
          </a:xfrm>
          <a:prstGeom prst="rect">
            <a:avLst/>
          </a:prstGeom>
        </p:spPr>
        <p:txBody>
          <a:bodyPr lIns="0" tIns="0" rIns="0" bIns="0" rtlCol="0" anchor="t">
            <a:spAutoFit/>
          </a:bodyPr>
          <a:lstStyle/>
          <a:p>
            <a:pPr algn="ctr">
              <a:lnSpc>
                <a:spcPts val="10845"/>
              </a:lnSpc>
            </a:pPr>
            <a:r>
              <a:rPr lang="vi-VN" sz="8000" b="1">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Giá trị vật chất</a:t>
            </a:r>
            <a:endParaRPr lang="en-US" sz="7746" b="1">
              <a:solidFill>
                <a:schemeClr val="bg1"/>
              </a:solidFill>
              <a:effectLst>
                <a:glow rad="101600">
                  <a:schemeClr val="accent2">
                    <a:satMod val="175000"/>
                    <a:alpha val="40000"/>
                  </a:schemeClr>
                </a:glow>
              </a:effectLst>
              <a:latin typeface="Times New Roman" panose="02020603050405020304" pitchFamily="18" charset="0"/>
              <a:ea typeface="Bright Sunshine"/>
              <a:cs typeface="Times New Roman" panose="02020603050405020304" pitchFamily="18" charset="0"/>
              <a:sym typeface="Bright Sunshi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0" cy="10312400"/>
          </a:xfrm>
          <a:prstGeom prst="rect">
            <a:avLst/>
          </a:prstGeom>
        </p:spPr>
      </p:pic>
      <p:sp>
        <p:nvSpPr>
          <p:cNvPr id="3" name="Rectangle 2"/>
          <p:cNvSpPr/>
          <p:nvPr/>
        </p:nvSpPr>
        <p:spPr>
          <a:xfrm>
            <a:off x="304800" y="1485900"/>
            <a:ext cx="6306855" cy="126438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nSpc>
                <a:spcPct val="115000"/>
              </a:lnSpc>
              <a:spcAft>
                <a:spcPts val="0"/>
              </a:spcAft>
            </a:pPr>
            <a:r>
              <a:rPr lang="vi-VN" sz="7200" b="1">
                <a:effectLst>
                  <a:glow rad="139700">
                    <a:schemeClr val="accent2">
                      <a:satMod val="175000"/>
                      <a:alpha val="40000"/>
                    </a:schemeClr>
                  </a:glow>
                </a:effectLst>
                <a:latin typeface="Times New Roman" panose="02020603050405020304" pitchFamily="18" charset="0"/>
                <a:ea typeface="Times New Roman" panose="02020603050405020304" pitchFamily="18" charset="0"/>
              </a:rPr>
              <a:t>IV TỔNG KẾT</a:t>
            </a:r>
            <a:endParaRPr lang="en-GB" sz="7200">
              <a:effectLst>
                <a:glow rad="139700">
                  <a:schemeClr val="accent2">
                    <a:satMod val="175000"/>
                    <a:alpha val="40000"/>
                  </a:schemeClr>
                </a:glo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229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grpSp>
        <p:nvGrpSpPr>
          <p:cNvPr id="3" name="Group 3"/>
          <p:cNvGrpSpPr/>
          <p:nvPr/>
        </p:nvGrpSpPr>
        <p:grpSpPr>
          <a:xfrm>
            <a:off x="2706698" y="3040304"/>
            <a:ext cx="12874603" cy="6065596"/>
            <a:chOff x="0" y="0"/>
            <a:chExt cx="3390842" cy="1341557"/>
          </a:xfrm>
        </p:grpSpPr>
        <p:sp>
          <p:nvSpPr>
            <p:cNvPr id="4" name="Freeform 4"/>
            <p:cNvSpPr/>
            <p:nvPr/>
          </p:nvSpPr>
          <p:spPr>
            <a:xfrm>
              <a:off x="0" y="0"/>
              <a:ext cx="3390842" cy="1341557"/>
            </a:xfrm>
            <a:custGeom>
              <a:avLst/>
              <a:gdLst/>
              <a:ahLst/>
              <a:cxnLst/>
              <a:rect l="l" t="t" r="r" b="b"/>
              <a:pathLst>
                <a:path w="3390842" h="1341557">
                  <a:moveTo>
                    <a:pt x="30668" y="0"/>
                  </a:moveTo>
                  <a:lnTo>
                    <a:pt x="3360174" y="0"/>
                  </a:lnTo>
                  <a:cubicBezTo>
                    <a:pt x="3368308" y="0"/>
                    <a:pt x="3376108" y="3231"/>
                    <a:pt x="3381859" y="8982"/>
                  </a:cubicBezTo>
                  <a:cubicBezTo>
                    <a:pt x="3387611" y="14734"/>
                    <a:pt x="3390842" y="22534"/>
                    <a:pt x="3390842" y="30668"/>
                  </a:cubicBezTo>
                  <a:lnTo>
                    <a:pt x="3390842" y="1310889"/>
                  </a:lnTo>
                  <a:cubicBezTo>
                    <a:pt x="3390842" y="1319023"/>
                    <a:pt x="3387611" y="1326824"/>
                    <a:pt x="3381859" y="1332575"/>
                  </a:cubicBezTo>
                  <a:cubicBezTo>
                    <a:pt x="3376108" y="1338326"/>
                    <a:pt x="3368308" y="1341557"/>
                    <a:pt x="3360174" y="1341557"/>
                  </a:cubicBezTo>
                  <a:lnTo>
                    <a:pt x="30668" y="1341557"/>
                  </a:lnTo>
                  <a:cubicBezTo>
                    <a:pt x="22534" y="1341557"/>
                    <a:pt x="14734" y="1338326"/>
                    <a:pt x="8982" y="1332575"/>
                  </a:cubicBezTo>
                  <a:cubicBezTo>
                    <a:pt x="3231" y="1326824"/>
                    <a:pt x="0" y="1319023"/>
                    <a:pt x="0" y="1310889"/>
                  </a:cubicBezTo>
                  <a:lnTo>
                    <a:pt x="0" y="30668"/>
                  </a:lnTo>
                  <a:cubicBezTo>
                    <a:pt x="0" y="22534"/>
                    <a:pt x="3231" y="14734"/>
                    <a:pt x="8982" y="8982"/>
                  </a:cubicBezTo>
                  <a:cubicBezTo>
                    <a:pt x="14734" y="3231"/>
                    <a:pt x="22534" y="0"/>
                    <a:pt x="30668" y="0"/>
                  </a:cubicBezTo>
                  <a:close/>
                </a:path>
              </a:pathLst>
            </a:custGeom>
            <a:solidFill>
              <a:srgbClr val="29325C"/>
            </a:solidFill>
            <a:ln w="38100" cap="rnd">
              <a:solidFill>
                <a:srgbClr val="564D94"/>
              </a:solidFill>
              <a:prstDash val="solid"/>
              <a:round/>
            </a:ln>
          </p:spPr>
        </p:sp>
        <p:sp>
          <p:nvSpPr>
            <p:cNvPr id="5" name="TextBox 5"/>
            <p:cNvSpPr txBox="1"/>
            <p:nvPr/>
          </p:nvSpPr>
          <p:spPr>
            <a:xfrm>
              <a:off x="0" y="-38100"/>
              <a:ext cx="3390842" cy="137965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10010232" flipH="1">
            <a:off x="13134557" y="-67882"/>
            <a:ext cx="5881605" cy="6216373"/>
          </a:xfrm>
          <a:custGeom>
            <a:avLst/>
            <a:gdLst/>
            <a:ahLst/>
            <a:cxnLst/>
            <a:rect l="l" t="t" r="r" b="b"/>
            <a:pathLst>
              <a:path w="5881605" h="6216373">
                <a:moveTo>
                  <a:pt x="5881605" y="0"/>
                </a:moveTo>
                <a:lnTo>
                  <a:pt x="0" y="0"/>
                </a:lnTo>
                <a:lnTo>
                  <a:pt x="0" y="6216372"/>
                </a:lnTo>
                <a:lnTo>
                  <a:pt x="5881605" y="6216372"/>
                </a:lnTo>
                <a:lnTo>
                  <a:pt x="5881605" y="0"/>
                </a:lnTo>
                <a:close/>
              </a:path>
            </a:pathLst>
          </a:custGeom>
          <a:blipFill>
            <a:blip r:embed="rId3">
              <a:alphaModFix amt="81000"/>
            </a:blip>
            <a:stretch>
              <a:fillRect/>
            </a:stretch>
          </a:blipFill>
        </p:spPr>
      </p:sp>
      <p:sp>
        <p:nvSpPr>
          <p:cNvPr id="7" name="Freeform 7"/>
          <p:cNvSpPr/>
          <p:nvPr/>
        </p:nvSpPr>
        <p:spPr>
          <a:xfrm rot="563245" flipH="1">
            <a:off x="16194542" y="326823"/>
            <a:ext cx="1286346" cy="1567004"/>
          </a:xfrm>
          <a:custGeom>
            <a:avLst/>
            <a:gdLst/>
            <a:ahLst/>
            <a:cxnLst/>
            <a:rect l="l" t="t" r="r" b="b"/>
            <a:pathLst>
              <a:path w="1286346" h="1567004">
                <a:moveTo>
                  <a:pt x="1286347" y="0"/>
                </a:moveTo>
                <a:lnTo>
                  <a:pt x="0" y="0"/>
                </a:lnTo>
                <a:lnTo>
                  <a:pt x="0" y="1567004"/>
                </a:lnTo>
                <a:lnTo>
                  <a:pt x="1286347" y="1567004"/>
                </a:lnTo>
                <a:lnTo>
                  <a:pt x="1286347" y="0"/>
                </a:lnTo>
                <a:close/>
              </a:path>
            </a:pathLst>
          </a:custGeom>
          <a:blipFill>
            <a:blip r:embed="rId4"/>
            <a:stretch>
              <a:fillRect/>
            </a:stretch>
          </a:blipFill>
        </p:spPr>
      </p:sp>
      <p:sp>
        <p:nvSpPr>
          <p:cNvPr id="8" name="Freeform 8"/>
          <p:cNvSpPr/>
          <p:nvPr/>
        </p:nvSpPr>
        <p:spPr>
          <a:xfrm rot="-954269" flipH="1">
            <a:off x="16059673" y="4632748"/>
            <a:ext cx="911603" cy="1021713"/>
          </a:xfrm>
          <a:custGeom>
            <a:avLst/>
            <a:gdLst/>
            <a:ahLst/>
            <a:cxnLst/>
            <a:rect l="l" t="t" r="r" b="b"/>
            <a:pathLst>
              <a:path w="911603" h="1021713">
                <a:moveTo>
                  <a:pt x="911603" y="0"/>
                </a:moveTo>
                <a:lnTo>
                  <a:pt x="0" y="0"/>
                </a:lnTo>
                <a:lnTo>
                  <a:pt x="0" y="1021713"/>
                </a:lnTo>
                <a:lnTo>
                  <a:pt x="911603" y="1021713"/>
                </a:lnTo>
                <a:lnTo>
                  <a:pt x="911603" y="0"/>
                </a:lnTo>
                <a:close/>
              </a:path>
            </a:pathLst>
          </a:custGeom>
          <a:blipFill>
            <a:blip r:embed="rId5"/>
            <a:stretch>
              <a:fillRect/>
            </a:stretch>
          </a:blipFill>
        </p:spPr>
      </p:sp>
      <p:sp>
        <p:nvSpPr>
          <p:cNvPr id="9" name="Freeform 9"/>
          <p:cNvSpPr/>
          <p:nvPr/>
        </p:nvSpPr>
        <p:spPr>
          <a:xfrm rot="75357">
            <a:off x="561431" y="285214"/>
            <a:ext cx="4851980" cy="3076562"/>
          </a:xfrm>
          <a:custGeom>
            <a:avLst/>
            <a:gdLst/>
            <a:ahLst/>
            <a:cxnLst/>
            <a:rect l="l" t="t" r="r" b="b"/>
            <a:pathLst>
              <a:path w="4851980" h="3076562">
                <a:moveTo>
                  <a:pt x="0" y="0"/>
                </a:moveTo>
                <a:lnTo>
                  <a:pt x="4851980" y="0"/>
                </a:lnTo>
                <a:lnTo>
                  <a:pt x="4851980" y="3076561"/>
                </a:lnTo>
                <a:lnTo>
                  <a:pt x="0" y="3076561"/>
                </a:lnTo>
                <a:lnTo>
                  <a:pt x="0" y="0"/>
                </a:lnTo>
                <a:close/>
              </a:path>
            </a:pathLst>
          </a:custGeom>
          <a:blipFill>
            <a:blip r:embed="rId6"/>
            <a:stretch>
              <a:fillRect l="-100665" b="-36079"/>
            </a:stretch>
          </a:blipFill>
        </p:spPr>
      </p:sp>
      <p:sp>
        <p:nvSpPr>
          <p:cNvPr id="10" name="Freeform 10"/>
          <p:cNvSpPr/>
          <p:nvPr/>
        </p:nvSpPr>
        <p:spPr>
          <a:xfrm flipH="1">
            <a:off x="-679699" y="2230705"/>
            <a:ext cx="5655722" cy="10673580"/>
          </a:xfrm>
          <a:custGeom>
            <a:avLst/>
            <a:gdLst/>
            <a:ahLst/>
            <a:cxnLst/>
            <a:rect l="l" t="t" r="r" b="b"/>
            <a:pathLst>
              <a:path w="5655722" h="10673580">
                <a:moveTo>
                  <a:pt x="5655722" y="0"/>
                </a:moveTo>
                <a:lnTo>
                  <a:pt x="0" y="0"/>
                </a:lnTo>
                <a:lnTo>
                  <a:pt x="0" y="10673580"/>
                </a:lnTo>
                <a:lnTo>
                  <a:pt x="5655722" y="10673580"/>
                </a:lnTo>
                <a:lnTo>
                  <a:pt x="5655722" y="0"/>
                </a:lnTo>
                <a:close/>
              </a:path>
            </a:pathLst>
          </a:custGeom>
          <a:blipFill>
            <a:blip r:embed="rId7"/>
            <a:stretch>
              <a:fillRect/>
            </a:stretch>
          </a:blipFill>
        </p:spPr>
      </p:sp>
      <p:sp>
        <p:nvSpPr>
          <p:cNvPr id="11" name="Freeform 11"/>
          <p:cNvSpPr/>
          <p:nvPr/>
        </p:nvSpPr>
        <p:spPr>
          <a:xfrm rot="1679035" flipH="1">
            <a:off x="17316162" y="7401612"/>
            <a:ext cx="567820" cy="636404"/>
          </a:xfrm>
          <a:custGeom>
            <a:avLst/>
            <a:gdLst/>
            <a:ahLst/>
            <a:cxnLst/>
            <a:rect l="l" t="t" r="r" b="b"/>
            <a:pathLst>
              <a:path w="567820" h="636404">
                <a:moveTo>
                  <a:pt x="567819" y="0"/>
                </a:moveTo>
                <a:lnTo>
                  <a:pt x="0" y="0"/>
                </a:lnTo>
                <a:lnTo>
                  <a:pt x="0" y="636405"/>
                </a:lnTo>
                <a:lnTo>
                  <a:pt x="567819" y="636405"/>
                </a:lnTo>
                <a:lnTo>
                  <a:pt x="567819" y="0"/>
                </a:lnTo>
                <a:close/>
              </a:path>
            </a:pathLst>
          </a:custGeom>
          <a:blipFill>
            <a:blip r:embed="rId5"/>
            <a:stretch>
              <a:fillRect/>
            </a:stretch>
          </a:blipFill>
        </p:spPr>
      </p:sp>
      <p:sp>
        <p:nvSpPr>
          <p:cNvPr id="12" name="Freeform 12"/>
          <p:cNvSpPr/>
          <p:nvPr/>
        </p:nvSpPr>
        <p:spPr>
          <a:xfrm rot="75357">
            <a:off x="13867872" y="7038102"/>
            <a:ext cx="4385571" cy="3201219"/>
          </a:xfrm>
          <a:custGeom>
            <a:avLst/>
            <a:gdLst/>
            <a:ahLst/>
            <a:cxnLst/>
            <a:rect l="l" t="t" r="r" b="b"/>
            <a:pathLst>
              <a:path w="4385571" h="3201219">
                <a:moveTo>
                  <a:pt x="0" y="0"/>
                </a:moveTo>
                <a:lnTo>
                  <a:pt x="4385571" y="0"/>
                </a:lnTo>
                <a:lnTo>
                  <a:pt x="4385571" y="3201219"/>
                </a:lnTo>
                <a:lnTo>
                  <a:pt x="0" y="3201219"/>
                </a:lnTo>
                <a:lnTo>
                  <a:pt x="0" y="0"/>
                </a:lnTo>
                <a:close/>
              </a:path>
            </a:pathLst>
          </a:custGeom>
          <a:blipFill>
            <a:blip r:embed="rId6"/>
            <a:stretch>
              <a:fillRect l="-115883" r="-15117" b="-36079"/>
            </a:stretch>
          </a:blipFill>
        </p:spPr>
      </p:sp>
      <p:sp>
        <p:nvSpPr>
          <p:cNvPr id="16" name="TextBox 16"/>
          <p:cNvSpPr txBox="1"/>
          <p:nvPr/>
        </p:nvSpPr>
        <p:spPr>
          <a:xfrm>
            <a:off x="2987421" y="3168277"/>
            <a:ext cx="12328779" cy="5816977"/>
          </a:xfrm>
          <a:prstGeom prst="rect">
            <a:avLst/>
          </a:prstGeom>
        </p:spPr>
        <p:txBody>
          <a:bodyPr wrap="square" lIns="0" tIns="0" rIns="0" bIns="0" rtlCol="0" anchor="t">
            <a:spAutoFit/>
          </a:bodyPr>
          <a:lstStyle/>
          <a:p>
            <a:pPr algn="just"/>
            <a:r>
              <a:rPr lang="vi-VN" sz="5400">
                <a:solidFill>
                  <a:schemeClr val="bg1"/>
                </a:solidFill>
                <a:latin typeface="Times New Roman" panose="02020603050405020304" pitchFamily="18" charset="0"/>
                <a:cs typeface="Times New Roman" panose="02020603050405020304" pitchFamily="18" charset="0"/>
              </a:rPr>
              <a:t>- VB có cấu trúc mạch lạch, rõ ràng; phối hợp nhiều cách trình bày thông tin như: theo phân loại đối tượng, theo trình tự không gian,... giúp làm rõ thông tin về di tích Cố đô Huế.</a:t>
            </a:r>
            <a:endParaRPr lang="en-GB" sz="5400">
              <a:solidFill>
                <a:schemeClr val="bg1"/>
              </a:solidFill>
              <a:latin typeface="Times New Roman" panose="02020603050405020304" pitchFamily="18" charset="0"/>
              <a:cs typeface="Times New Roman" panose="02020603050405020304" pitchFamily="18" charset="0"/>
            </a:endParaRPr>
          </a:p>
          <a:p>
            <a:pPr algn="just"/>
            <a:r>
              <a:rPr lang="vi-VN" sz="5400">
                <a:solidFill>
                  <a:schemeClr val="bg1"/>
                </a:solidFill>
                <a:latin typeface="Times New Roman" panose="02020603050405020304" pitchFamily="18" charset="0"/>
                <a:cs typeface="Times New Roman" panose="02020603050405020304" pitchFamily="18" charset="0"/>
              </a:rPr>
              <a:t>- Từ ngữ chọn lọc, hình ảnh minh họa hấp dẫn</a:t>
            </a:r>
            <a:endParaRPr lang="en-GB" sz="5400">
              <a:solidFill>
                <a:schemeClr val="bg1"/>
              </a:solidFill>
              <a:latin typeface="Times New Roman" panose="02020603050405020304" pitchFamily="18" charset="0"/>
              <a:cs typeface="Times New Roman" panose="02020603050405020304" pitchFamily="18" charset="0"/>
            </a:endParaRPr>
          </a:p>
        </p:txBody>
      </p:sp>
      <p:sp>
        <p:nvSpPr>
          <p:cNvPr id="17" name="TextBox 17"/>
          <p:cNvSpPr txBox="1"/>
          <p:nvPr/>
        </p:nvSpPr>
        <p:spPr>
          <a:xfrm>
            <a:off x="4976023" y="1237762"/>
            <a:ext cx="8335954" cy="1231106"/>
          </a:xfrm>
          <a:prstGeom prst="rect">
            <a:avLst/>
          </a:prstGeom>
        </p:spPr>
        <p:txBody>
          <a:bodyPr lIns="0" tIns="0" rIns="0" bIns="0" rtlCol="0" anchor="t">
            <a:spAutoFit/>
          </a:bodyPr>
          <a:lstStyle/>
          <a:p>
            <a:pPr algn="ctr"/>
            <a:r>
              <a:rPr lang="vi-VN" sz="8000" b="1">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1. Hình thức</a:t>
            </a:r>
            <a:endParaRPr lang="en-GB" sz="8000">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grpSp>
        <p:nvGrpSpPr>
          <p:cNvPr id="3" name="Group 3"/>
          <p:cNvGrpSpPr/>
          <p:nvPr/>
        </p:nvGrpSpPr>
        <p:grpSpPr>
          <a:xfrm>
            <a:off x="2706698" y="3040304"/>
            <a:ext cx="12874603" cy="5093725"/>
            <a:chOff x="0" y="0"/>
            <a:chExt cx="3390842" cy="1341557"/>
          </a:xfrm>
        </p:grpSpPr>
        <p:sp>
          <p:nvSpPr>
            <p:cNvPr id="4" name="Freeform 4"/>
            <p:cNvSpPr/>
            <p:nvPr/>
          </p:nvSpPr>
          <p:spPr>
            <a:xfrm>
              <a:off x="0" y="0"/>
              <a:ext cx="3390842" cy="1341557"/>
            </a:xfrm>
            <a:custGeom>
              <a:avLst/>
              <a:gdLst/>
              <a:ahLst/>
              <a:cxnLst/>
              <a:rect l="l" t="t" r="r" b="b"/>
              <a:pathLst>
                <a:path w="3390842" h="1341557">
                  <a:moveTo>
                    <a:pt x="30668" y="0"/>
                  </a:moveTo>
                  <a:lnTo>
                    <a:pt x="3360174" y="0"/>
                  </a:lnTo>
                  <a:cubicBezTo>
                    <a:pt x="3368308" y="0"/>
                    <a:pt x="3376108" y="3231"/>
                    <a:pt x="3381859" y="8982"/>
                  </a:cubicBezTo>
                  <a:cubicBezTo>
                    <a:pt x="3387611" y="14734"/>
                    <a:pt x="3390842" y="22534"/>
                    <a:pt x="3390842" y="30668"/>
                  </a:cubicBezTo>
                  <a:lnTo>
                    <a:pt x="3390842" y="1310889"/>
                  </a:lnTo>
                  <a:cubicBezTo>
                    <a:pt x="3390842" y="1319023"/>
                    <a:pt x="3387611" y="1326824"/>
                    <a:pt x="3381859" y="1332575"/>
                  </a:cubicBezTo>
                  <a:cubicBezTo>
                    <a:pt x="3376108" y="1338326"/>
                    <a:pt x="3368308" y="1341557"/>
                    <a:pt x="3360174" y="1341557"/>
                  </a:cubicBezTo>
                  <a:lnTo>
                    <a:pt x="30668" y="1341557"/>
                  </a:lnTo>
                  <a:cubicBezTo>
                    <a:pt x="22534" y="1341557"/>
                    <a:pt x="14734" y="1338326"/>
                    <a:pt x="8982" y="1332575"/>
                  </a:cubicBezTo>
                  <a:cubicBezTo>
                    <a:pt x="3231" y="1326824"/>
                    <a:pt x="0" y="1319023"/>
                    <a:pt x="0" y="1310889"/>
                  </a:cubicBezTo>
                  <a:lnTo>
                    <a:pt x="0" y="30668"/>
                  </a:lnTo>
                  <a:cubicBezTo>
                    <a:pt x="0" y="22534"/>
                    <a:pt x="3231" y="14734"/>
                    <a:pt x="8982" y="8982"/>
                  </a:cubicBezTo>
                  <a:cubicBezTo>
                    <a:pt x="14734" y="3231"/>
                    <a:pt x="22534" y="0"/>
                    <a:pt x="30668" y="0"/>
                  </a:cubicBezTo>
                  <a:close/>
                </a:path>
              </a:pathLst>
            </a:custGeom>
            <a:solidFill>
              <a:srgbClr val="29325C"/>
            </a:solidFill>
            <a:ln w="38100" cap="rnd">
              <a:solidFill>
                <a:srgbClr val="F1BA81"/>
              </a:solidFill>
              <a:prstDash val="solid"/>
              <a:round/>
            </a:ln>
          </p:spPr>
        </p:sp>
        <p:sp>
          <p:nvSpPr>
            <p:cNvPr id="5" name="TextBox 5"/>
            <p:cNvSpPr txBox="1"/>
            <p:nvPr/>
          </p:nvSpPr>
          <p:spPr>
            <a:xfrm>
              <a:off x="0" y="-38100"/>
              <a:ext cx="3390842" cy="137965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rot="10010232">
            <a:off x="-768630" y="306395"/>
            <a:ext cx="5881605" cy="6216373"/>
          </a:xfrm>
          <a:custGeom>
            <a:avLst/>
            <a:gdLst/>
            <a:ahLst/>
            <a:cxnLst/>
            <a:rect l="l" t="t" r="r" b="b"/>
            <a:pathLst>
              <a:path w="5881605" h="6216373">
                <a:moveTo>
                  <a:pt x="0" y="0"/>
                </a:moveTo>
                <a:lnTo>
                  <a:pt x="5881606" y="0"/>
                </a:lnTo>
                <a:lnTo>
                  <a:pt x="5881606" y="6216372"/>
                </a:lnTo>
                <a:lnTo>
                  <a:pt x="0" y="6216372"/>
                </a:lnTo>
                <a:lnTo>
                  <a:pt x="0" y="0"/>
                </a:lnTo>
                <a:close/>
              </a:path>
            </a:pathLst>
          </a:custGeom>
          <a:blipFill>
            <a:blip r:embed="rId3">
              <a:alphaModFix amt="81000"/>
            </a:blip>
            <a:stretch>
              <a:fillRect/>
            </a:stretch>
          </a:blipFill>
        </p:spPr>
      </p:sp>
      <p:sp>
        <p:nvSpPr>
          <p:cNvPr id="7" name="Freeform 7"/>
          <p:cNvSpPr/>
          <p:nvPr/>
        </p:nvSpPr>
        <p:spPr>
          <a:xfrm rot="563245">
            <a:off x="1272895" y="326823"/>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4"/>
            <a:stretch>
              <a:fillRect/>
            </a:stretch>
          </a:blipFill>
        </p:spPr>
      </p:sp>
      <p:sp>
        <p:nvSpPr>
          <p:cNvPr id="8" name="Freeform 8"/>
          <p:cNvSpPr/>
          <p:nvPr/>
        </p:nvSpPr>
        <p:spPr>
          <a:xfrm rot="-954269" flipH="1">
            <a:off x="697910" y="4632644"/>
            <a:ext cx="911603" cy="1021713"/>
          </a:xfrm>
          <a:custGeom>
            <a:avLst/>
            <a:gdLst/>
            <a:ahLst/>
            <a:cxnLst/>
            <a:rect l="l" t="t" r="r" b="b"/>
            <a:pathLst>
              <a:path w="911603" h="1021713">
                <a:moveTo>
                  <a:pt x="911604" y="0"/>
                </a:moveTo>
                <a:lnTo>
                  <a:pt x="0" y="0"/>
                </a:lnTo>
                <a:lnTo>
                  <a:pt x="0" y="1021712"/>
                </a:lnTo>
                <a:lnTo>
                  <a:pt x="911604" y="1021712"/>
                </a:lnTo>
                <a:lnTo>
                  <a:pt x="911604" y="0"/>
                </a:lnTo>
                <a:close/>
              </a:path>
            </a:pathLst>
          </a:custGeom>
          <a:blipFill>
            <a:blip r:embed="rId5"/>
            <a:stretch>
              <a:fillRect/>
            </a:stretch>
          </a:blipFill>
        </p:spPr>
      </p:sp>
      <p:sp>
        <p:nvSpPr>
          <p:cNvPr id="9" name="Freeform 9"/>
          <p:cNvSpPr/>
          <p:nvPr/>
        </p:nvSpPr>
        <p:spPr>
          <a:xfrm rot="75357">
            <a:off x="13155312" y="876372"/>
            <a:ext cx="4851980" cy="3076562"/>
          </a:xfrm>
          <a:custGeom>
            <a:avLst/>
            <a:gdLst/>
            <a:ahLst/>
            <a:cxnLst/>
            <a:rect l="l" t="t" r="r" b="b"/>
            <a:pathLst>
              <a:path w="4851980" h="3076562">
                <a:moveTo>
                  <a:pt x="0" y="0"/>
                </a:moveTo>
                <a:lnTo>
                  <a:pt x="4851980" y="0"/>
                </a:lnTo>
                <a:lnTo>
                  <a:pt x="4851980" y="3076562"/>
                </a:lnTo>
                <a:lnTo>
                  <a:pt x="0" y="3076562"/>
                </a:lnTo>
                <a:lnTo>
                  <a:pt x="0" y="0"/>
                </a:lnTo>
                <a:close/>
              </a:path>
            </a:pathLst>
          </a:custGeom>
          <a:blipFill>
            <a:blip r:embed="rId6"/>
            <a:stretch>
              <a:fillRect l="-100665" b="-36079"/>
            </a:stretch>
          </a:blipFill>
        </p:spPr>
      </p:sp>
      <p:sp>
        <p:nvSpPr>
          <p:cNvPr id="10" name="Freeform 10"/>
          <p:cNvSpPr/>
          <p:nvPr/>
        </p:nvSpPr>
        <p:spPr>
          <a:xfrm rot="-364292">
            <a:off x="13984413" y="2428254"/>
            <a:ext cx="5655722" cy="10673580"/>
          </a:xfrm>
          <a:custGeom>
            <a:avLst/>
            <a:gdLst/>
            <a:ahLst/>
            <a:cxnLst/>
            <a:rect l="l" t="t" r="r" b="b"/>
            <a:pathLst>
              <a:path w="5655722" h="10673580">
                <a:moveTo>
                  <a:pt x="0" y="0"/>
                </a:moveTo>
                <a:lnTo>
                  <a:pt x="5655722" y="0"/>
                </a:lnTo>
                <a:lnTo>
                  <a:pt x="5655722" y="10673581"/>
                </a:lnTo>
                <a:lnTo>
                  <a:pt x="0" y="10673581"/>
                </a:lnTo>
                <a:lnTo>
                  <a:pt x="0" y="0"/>
                </a:lnTo>
                <a:close/>
              </a:path>
            </a:pathLst>
          </a:custGeom>
          <a:blipFill>
            <a:blip r:embed="rId7"/>
            <a:stretch>
              <a:fillRect/>
            </a:stretch>
          </a:blipFill>
        </p:spPr>
      </p:sp>
      <p:sp>
        <p:nvSpPr>
          <p:cNvPr id="11" name="Freeform 11"/>
          <p:cNvSpPr/>
          <p:nvPr/>
        </p:nvSpPr>
        <p:spPr>
          <a:xfrm rot="1679035" flipH="1">
            <a:off x="16603863" y="1921365"/>
            <a:ext cx="867478" cy="972257"/>
          </a:xfrm>
          <a:custGeom>
            <a:avLst/>
            <a:gdLst/>
            <a:ahLst/>
            <a:cxnLst/>
            <a:rect l="l" t="t" r="r" b="b"/>
            <a:pathLst>
              <a:path w="867478" h="972257">
                <a:moveTo>
                  <a:pt x="867477" y="0"/>
                </a:moveTo>
                <a:lnTo>
                  <a:pt x="0" y="0"/>
                </a:lnTo>
                <a:lnTo>
                  <a:pt x="0" y="972257"/>
                </a:lnTo>
                <a:lnTo>
                  <a:pt x="867477" y="972257"/>
                </a:lnTo>
                <a:lnTo>
                  <a:pt x="867477" y="0"/>
                </a:lnTo>
                <a:close/>
              </a:path>
            </a:pathLst>
          </a:custGeom>
          <a:blipFill>
            <a:blip r:embed="rId5"/>
            <a:stretch>
              <a:fillRect/>
            </a:stretch>
          </a:blipFill>
        </p:spPr>
      </p:sp>
      <p:sp>
        <p:nvSpPr>
          <p:cNvPr id="12" name="Freeform 12"/>
          <p:cNvSpPr/>
          <p:nvPr/>
        </p:nvSpPr>
        <p:spPr>
          <a:xfrm rot="75357">
            <a:off x="458941" y="8303724"/>
            <a:ext cx="4385571" cy="3201219"/>
          </a:xfrm>
          <a:custGeom>
            <a:avLst/>
            <a:gdLst/>
            <a:ahLst/>
            <a:cxnLst/>
            <a:rect l="l" t="t" r="r" b="b"/>
            <a:pathLst>
              <a:path w="4385571" h="3201219">
                <a:moveTo>
                  <a:pt x="0" y="0"/>
                </a:moveTo>
                <a:lnTo>
                  <a:pt x="4385571" y="0"/>
                </a:lnTo>
                <a:lnTo>
                  <a:pt x="4385571" y="3201219"/>
                </a:lnTo>
                <a:lnTo>
                  <a:pt x="0" y="3201219"/>
                </a:lnTo>
                <a:lnTo>
                  <a:pt x="0" y="0"/>
                </a:lnTo>
                <a:close/>
              </a:path>
            </a:pathLst>
          </a:custGeom>
          <a:blipFill>
            <a:blip r:embed="rId6"/>
            <a:stretch>
              <a:fillRect l="-115883" r="-15117" b="-36079"/>
            </a:stretch>
          </a:blipFill>
        </p:spPr>
      </p:sp>
      <p:sp>
        <p:nvSpPr>
          <p:cNvPr id="18" name="TextBox 18"/>
          <p:cNvSpPr txBox="1"/>
          <p:nvPr/>
        </p:nvSpPr>
        <p:spPr>
          <a:xfrm>
            <a:off x="2933286" y="3559946"/>
            <a:ext cx="12154314" cy="4062651"/>
          </a:xfrm>
          <a:prstGeom prst="rect">
            <a:avLst/>
          </a:prstGeom>
        </p:spPr>
        <p:txBody>
          <a:bodyPr wrap="square" lIns="0" tIns="0" rIns="0" bIns="0" rtlCol="0" anchor="t">
            <a:spAutoFit/>
          </a:bodyPr>
          <a:lstStyle/>
          <a:p>
            <a:pPr algn="just"/>
            <a:r>
              <a:rPr lang="vi-VN" sz="6600">
                <a:solidFill>
                  <a:schemeClr val="bg1"/>
                </a:solidFill>
                <a:latin typeface="Times New Roman" panose="02020603050405020304" pitchFamily="18" charset="0"/>
                <a:cs typeface="Times New Roman" panose="02020603050405020304" pitchFamily="18" charset="0"/>
              </a:rPr>
              <a:t>Khẳng định di tích lịch sử quần thể di tích Cố đô Huế là một công trình kiến trúc hội tụ nhiều giá trị văn hóa, lịch sử đầy tự hào của dân tộc.</a:t>
            </a:r>
            <a:endParaRPr lang="en-US" sz="6600">
              <a:solidFill>
                <a:schemeClr val="bg1"/>
              </a:solidFill>
              <a:latin typeface="Times New Roman" panose="02020603050405020304" pitchFamily="18" charset="0"/>
              <a:ea typeface="Core Bandi Face"/>
              <a:cs typeface="Times New Roman" panose="02020603050405020304" pitchFamily="18" charset="0"/>
              <a:sym typeface="Core Bandi Face"/>
            </a:endParaRPr>
          </a:p>
        </p:txBody>
      </p:sp>
      <p:sp>
        <p:nvSpPr>
          <p:cNvPr id="19" name="TextBox 19"/>
          <p:cNvSpPr txBox="1"/>
          <p:nvPr/>
        </p:nvSpPr>
        <p:spPr>
          <a:xfrm>
            <a:off x="4976023" y="1237762"/>
            <a:ext cx="8335954" cy="1231106"/>
          </a:xfrm>
          <a:prstGeom prst="rect">
            <a:avLst/>
          </a:prstGeom>
        </p:spPr>
        <p:txBody>
          <a:bodyPr lIns="0" tIns="0" rIns="0" bIns="0" rtlCol="0" anchor="t">
            <a:spAutoFit/>
          </a:bodyPr>
          <a:lstStyle/>
          <a:p>
            <a:pPr algn="ctr"/>
            <a:r>
              <a:rPr lang="vi-VN" sz="8000" b="1">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2. Nội dung</a:t>
            </a:r>
            <a:endParaRPr lang="en-GB" sz="8000">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30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grpSp>
        <p:nvGrpSpPr>
          <p:cNvPr id="3" name="Group 3"/>
          <p:cNvGrpSpPr/>
          <p:nvPr/>
        </p:nvGrpSpPr>
        <p:grpSpPr>
          <a:xfrm>
            <a:off x="2057400" y="2512385"/>
            <a:ext cx="13523901" cy="7480069"/>
            <a:chOff x="0" y="0"/>
            <a:chExt cx="3390842" cy="1341557"/>
          </a:xfrm>
        </p:grpSpPr>
        <p:sp>
          <p:nvSpPr>
            <p:cNvPr id="4" name="Freeform 4"/>
            <p:cNvSpPr/>
            <p:nvPr/>
          </p:nvSpPr>
          <p:spPr>
            <a:xfrm>
              <a:off x="0" y="0"/>
              <a:ext cx="3390842" cy="1341557"/>
            </a:xfrm>
            <a:custGeom>
              <a:avLst/>
              <a:gdLst/>
              <a:ahLst/>
              <a:cxnLst/>
              <a:rect l="l" t="t" r="r" b="b"/>
              <a:pathLst>
                <a:path w="3390842" h="1341557">
                  <a:moveTo>
                    <a:pt x="30668" y="0"/>
                  </a:moveTo>
                  <a:lnTo>
                    <a:pt x="3360174" y="0"/>
                  </a:lnTo>
                  <a:cubicBezTo>
                    <a:pt x="3368308" y="0"/>
                    <a:pt x="3376108" y="3231"/>
                    <a:pt x="3381859" y="8982"/>
                  </a:cubicBezTo>
                  <a:cubicBezTo>
                    <a:pt x="3387611" y="14734"/>
                    <a:pt x="3390842" y="22534"/>
                    <a:pt x="3390842" y="30668"/>
                  </a:cubicBezTo>
                  <a:lnTo>
                    <a:pt x="3390842" y="1310889"/>
                  </a:lnTo>
                  <a:cubicBezTo>
                    <a:pt x="3390842" y="1319023"/>
                    <a:pt x="3387611" y="1326824"/>
                    <a:pt x="3381859" y="1332575"/>
                  </a:cubicBezTo>
                  <a:cubicBezTo>
                    <a:pt x="3376108" y="1338326"/>
                    <a:pt x="3368308" y="1341557"/>
                    <a:pt x="3360174" y="1341557"/>
                  </a:cubicBezTo>
                  <a:lnTo>
                    <a:pt x="30668" y="1341557"/>
                  </a:lnTo>
                  <a:cubicBezTo>
                    <a:pt x="22534" y="1341557"/>
                    <a:pt x="14734" y="1338326"/>
                    <a:pt x="8982" y="1332575"/>
                  </a:cubicBezTo>
                  <a:cubicBezTo>
                    <a:pt x="3231" y="1326824"/>
                    <a:pt x="0" y="1319023"/>
                    <a:pt x="0" y="1310889"/>
                  </a:cubicBezTo>
                  <a:lnTo>
                    <a:pt x="0" y="30668"/>
                  </a:lnTo>
                  <a:cubicBezTo>
                    <a:pt x="0" y="22534"/>
                    <a:pt x="3231" y="14734"/>
                    <a:pt x="8982" y="8982"/>
                  </a:cubicBezTo>
                  <a:cubicBezTo>
                    <a:pt x="14734" y="3231"/>
                    <a:pt x="22534" y="0"/>
                    <a:pt x="30668" y="0"/>
                  </a:cubicBezTo>
                  <a:close/>
                </a:path>
              </a:pathLst>
            </a:custGeom>
            <a:solidFill>
              <a:srgbClr val="29325C"/>
            </a:solidFill>
            <a:ln w="38100" cap="rnd">
              <a:solidFill>
                <a:srgbClr val="F1BA81"/>
              </a:solidFill>
              <a:prstDash val="solid"/>
              <a:round/>
            </a:ln>
          </p:spPr>
        </p:sp>
        <p:sp>
          <p:nvSpPr>
            <p:cNvPr id="5" name="TextBox 5"/>
            <p:cNvSpPr txBox="1"/>
            <p:nvPr/>
          </p:nvSpPr>
          <p:spPr>
            <a:xfrm>
              <a:off x="0" y="-38100"/>
              <a:ext cx="3390842" cy="137965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10010232">
            <a:off x="-768630" y="306395"/>
            <a:ext cx="5881605" cy="6216373"/>
          </a:xfrm>
          <a:custGeom>
            <a:avLst/>
            <a:gdLst/>
            <a:ahLst/>
            <a:cxnLst/>
            <a:rect l="l" t="t" r="r" b="b"/>
            <a:pathLst>
              <a:path w="5881605" h="6216373">
                <a:moveTo>
                  <a:pt x="0" y="0"/>
                </a:moveTo>
                <a:lnTo>
                  <a:pt x="5881606" y="0"/>
                </a:lnTo>
                <a:lnTo>
                  <a:pt x="5881606" y="6216372"/>
                </a:lnTo>
                <a:lnTo>
                  <a:pt x="0" y="6216372"/>
                </a:lnTo>
                <a:lnTo>
                  <a:pt x="0" y="0"/>
                </a:lnTo>
                <a:close/>
              </a:path>
            </a:pathLst>
          </a:custGeom>
          <a:blipFill>
            <a:blip r:embed="rId3">
              <a:alphaModFix amt="81000"/>
            </a:blip>
            <a:stretch>
              <a:fillRect/>
            </a:stretch>
          </a:blipFill>
        </p:spPr>
      </p:sp>
      <p:sp>
        <p:nvSpPr>
          <p:cNvPr id="7" name="Freeform 7"/>
          <p:cNvSpPr/>
          <p:nvPr/>
        </p:nvSpPr>
        <p:spPr>
          <a:xfrm rot="563245">
            <a:off x="1272895" y="326823"/>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4"/>
            <a:stretch>
              <a:fillRect/>
            </a:stretch>
          </a:blipFill>
        </p:spPr>
      </p:sp>
      <p:sp>
        <p:nvSpPr>
          <p:cNvPr id="8" name="Freeform 8"/>
          <p:cNvSpPr/>
          <p:nvPr/>
        </p:nvSpPr>
        <p:spPr>
          <a:xfrm rot="-954269" flipH="1">
            <a:off x="697910" y="4632644"/>
            <a:ext cx="911603" cy="1021713"/>
          </a:xfrm>
          <a:custGeom>
            <a:avLst/>
            <a:gdLst/>
            <a:ahLst/>
            <a:cxnLst/>
            <a:rect l="l" t="t" r="r" b="b"/>
            <a:pathLst>
              <a:path w="911603" h="1021713">
                <a:moveTo>
                  <a:pt x="911604" y="0"/>
                </a:moveTo>
                <a:lnTo>
                  <a:pt x="0" y="0"/>
                </a:lnTo>
                <a:lnTo>
                  <a:pt x="0" y="1021712"/>
                </a:lnTo>
                <a:lnTo>
                  <a:pt x="911604" y="1021712"/>
                </a:lnTo>
                <a:lnTo>
                  <a:pt x="911604" y="0"/>
                </a:lnTo>
                <a:close/>
              </a:path>
            </a:pathLst>
          </a:custGeom>
          <a:blipFill>
            <a:blip r:embed="rId5"/>
            <a:stretch>
              <a:fillRect/>
            </a:stretch>
          </a:blipFill>
        </p:spPr>
      </p:sp>
      <p:sp>
        <p:nvSpPr>
          <p:cNvPr id="9" name="Freeform 9"/>
          <p:cNvSpPr/>
          <p:nvPr/>
        </p:nvSpPr>
        <p:spPr>
          <a:xfrm rot="75357">
            <a:off x="13916297" y="-87249"/>
            <a:ext cx="4851980" cy="3076562"/>
          </a:xfrm>
          <a:custGeom>
            <a:avLst/>
            <a:gdLst/>
            <a:ahLst/>
            <a:cxnLst/>
            <a:rect l="l" t="t" r="r" b="b"/>
            <a:pathLst>
              <a:path w="4851980" h="3076562">
                <a:moveTo>
                  <a:pt x="0" y="0"/>
                </a:moveTo>
                <a:lnTo>
                  <a:pt x="4851980" y="0"/>
                </a:lnTo>
                <a:lnTo>
                  <a:pt x="4851980" y="3076562"/>
                </a:lnTo>
                <a:lnTo>
                  <a:pt x="0" y="3076562"/>
                </a:lnTo>
                <a:lnTo>
                  <a:pt x="0" y="0"/>
                </a:lnTo>
                <a:close/>
              </a:path>
            </a:pathLst>
          </a:custGeom>
          <a:blipFill>
            <a:blip r:embed="rId6"/>
            <a:stretch>
              <a:fillRect l="-100665" b="-36079"/>
            </a:stretch>
          </a:blipFill>
        </p:spPr>
      </p:sp>
      <p:sp>
        <p:nvSpPr>
          <p:cNvPr id="10" name="Freeform 10"/>
          <p:cNvSpPr/>
          <p:nvPr/>
        </p:nvSpPr>
        <p:spPr>
          <a:xfrm rot="-364292">
            <a:off x="13984413" y="2428254"/>
            <a:ext cx="5655722" cy="10673580"/>
          </a:xfrm>
          <a:custGeom>
            <a:avLst/>
            <a:gdLst/>
            <a:ahLst/>
            <a:cxnLst/>
            <a:rect l="l" t="t" r="r" b="b"/>
            <a:pathLst>
              <a:path w="5655722" h="10673580">
                <a:moveTo>
                  <a:pt x="0" y="0"/>
                </a:moveTo>
                <a:lnTo>
                  <a:pt x="5655722" y="0"/>
                </a:lnTo>
                <a:lnTo>
                  <a:pt x="5655722" y="10673581"/>
                </a:lnTo>
                <a:lnTo>
                  <a:pt x="0" y="10673581"/>
                </a:lnTo>
                <a:lnTo>
                  <a:pt x="0" y="0"/>
                </a:lnTo>
                <a:close/>
              </a:path>
            </a:pathLst>
          </a:custGeom>
          <a:blipFill>
            <a:blip r:embed="rId7"/>
            <a:stretch>
              <a:fillRect/>
            </a:stretch>
          </a:blipFill>
        </p:spPr>
      </p:sp>
      <p:sp>
        <p:nvSpPr>
          <p:cNvPr id="11" name="Freeform 11"/>
          <p:cNvSpPr/>
          <p:nvPr/>
        </p:nvSpPr>
        <p:spPr>
          <a:xfrm rot="1679035" flipH="1">
            <a:off x="16603863" y="1921365"/>
            <a:ext cx="867478" cy="972257"/>
          </a:xfrm>
          <a:custGeom>
            <a:avLst/>
            <a:gdLst/>
            <a:ahLst/>
            <a:cxnLst/>
            <a:rect l="l" t="t" r="r" b="b"/>
            <a:pathLst>
              <a:path w="867478" h="972257">
                <a:moveTo>
                  <a:pt x="867477" y="0"/>
                </a:moveTo>
                <a:lnTo>
                  <a:pt x="0" y="0"/>
                </a:lnTo>
                <a:lnTo>
                  <a:pt x="0" y="972257"/>
                </a:lnTo>
                <a:lnTo>
                  <a:pt x="867477" y="972257"/>
                </a:lnTo>
                <a:lnTo>
                  <a:pt x="867477" y="0"/>
                </a:lnTo>
                <a:close/>
              </a:path>
            </a:pathLst>
          </a:custGeom>
          <a:blipFill>
            <a:blip r:embed="rId5"/>
            <a:stretch>
              <a:fillRect/>
            </a:stretch>
          </a:blipFill>
        </p:spPr>
      </p:sp>
      <p:sp>
        <p:nvSpPr>
          <p:cNvPr id="12" name="Freeform 12"/>
          <p:cNvSpPr/>
          <p:nvPr/>
        </p:nvSpPr>
        <p:spPr>
          <a:xfrm rot="75357">
            <a:off x="458941" y="8303724"/>
            <a:ext cx="4385571" cy="3201219"/>
          </a:xfrm>
          <a:custGeom>
            <a:avLst/>
            <a:gdLst/>
            <a:ahLst/>
            <a:cxnLst/>
            <a:rect l="l" t="t" r="r" b="b"/>
            <a:pathLst>
              <a:path w="4385571" h="3201219">
                <a:moveTo>
                  <a:pt x="0" y="0"/>
                </a:moveTo>
                <a:lnTo>
                  <a:pt x="4385571" y="0"/>
                </a:lnTo>
                <a:lnTo>
                  <a:pt x="4385571" y="3201219"/>
                </a:lnTo>
                <a:lnTo>
                  <a:pt x="0" y="3201219"/>
                </a:lnTo>
                <a:lnTo>
                  <a:pt x="0" y="0"/>
                </a:lnTo>
                <a:close/>
              </a:path>
            </a:pathLst>
          </a:custGeom>
          <a:blipFill>
            <a:blip r:embed="rId6"/>
            <a:stretch>
              <a:fillRect l="-115883" r="-15117" b="-36079"/>
            </a:stretch>
          </a:blipFill>
        </p:spPr>
      </p:sp>
      <p:sp>
        <p:nvSpPr>
          <p:cNvPr id="19" name="TextBox 19"/>
          <p:cNvSpPr txBox="1"/>
          <p:nvPr/>
        </p:nvSpPr>
        <p:spPr>
          <a:xfrm>
            <a:off x="4922786" y="650652"/>
            <a:ext cx="9098014" cy="1477328"/>
          </a:xfrm>
          <a:prstGeom prst="rect">
            <a:avLst/>
          </a:prstGeom>
        </p:spPr>
        <p:txBody>
          <a:bodyPr wrap="square" lIns="0" tIns="0" rIns="0" bIns="0" rtlCol="0" anchor="t">
            <a:spAutoFit/>
          </a:bodyPr>
          <a:lstStyle/>
          <a:p>
            <a:pPr algn="ctr"/>
            <a:r>
              <a:rPr lang="vi-VN" sz="4800" b="1">
                <a:solidFill>
                  <a:schemeClr val="bg1"/>
                </a:solidFill>
                <a:latin typeface="Times New Roman" panose="02020603050405020304" pitchFamily="18" charset="0"/>
                <a:cs typeface="Times New Roman" panose="02020603050405020304" pitchFamily="18" charset="0"/>
              </a:rPr>
              <a:t>3. Cách đọc văn bản thông tin giới thiệu một di tích lịch sử</a:t>
            </a:r>
            <a:endParaRPr lang="en-GB" sz="4800">
              <a:solidFill>
                <a:schemeClr val="bg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2577230" y="2628900"/>
            <a:ext cx="12787139" cy="7363554"/>
          </a:xfrm>
          <a:prstGeom prst="rect">
            <a:avLst/>
          </a:prstGeom>
        </p:spPr>
        <p:txBody>
          <a:bodyPr wrap="square">
            <a:spAutoFit/>
          </a:bodyPr>
          <a:lstStyle/>
          <a:p>
            <a:pPr algn="just">
              <a:lnSpc>
                <a:spcPct val="115000"/>
              </a:lnSpc>
              <a:spcBef>
                <a:spcPts val="300"/>
              </a:spcBef>
              <a:spcAft>
                <a:spcPts val="300"/>
              </a:spcAf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vi-VN" sz="3600" spc="-50">
                <a:solidFill>
                  <a:schemeClr val="bg1"/>
                </a:solidFill>
                <a:latin typeface="Times New Roman" panose="02020603050405020304" pitchFamily="18" charset="0"/>
                <a:ea typeface="Calibri" panose="020F0502020204030204" pitchFamily="34" charset="0"/>
                <a:cs typeface="Times New Roman" panose="02020603050405020304" pitchFamily="18" charset="0"/>
              </a:rPr>
              <a:t> Xác định </a:t>
            </a: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đặc điểm của loại VB: mục đích viết, cấu trúc, đặc điểm hình thức cách trình bày thông tin trong VB. </a:t>
            </a:r>
            <a:endParaRPr lang="en-GB"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vi-VN" sz="3600" spc="-5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3600" spc="-30">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Nhận biết và chỉ ra được tác dụng của cách trình bày thông tin trong VB.</a:t>
            </a:r>
            <a:endParaRPr lang="en-GB"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vi-VN" sz="3600" spc="-30">
                <a:solidFill>
                  <a:schemeClr val="bg1"/>
                </a:solidFill>
                <a:latin typeface="Times New Roman" panose="02020603050405020304" pitchFamily="18" charset="0"/>
                <a:ea typeface="Calibri" panose="020F0502020204030204" pitchFamily="34" charset="0"/>
                <a:cs typeface="Times New Roman" panose="02020603050405020304" pitchFamily="18" charset="0"/>
              </a:rPr>
              <a:t> Xác định được thông tin cơ bản và chi tiết của VB, vai trò của các chi tiết trong VB. </a:t>
            </a:r>
            <a:endParaRPr lang="en-GB"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Nhận biết và chỉ ra quan hệ giữa phương tiện ngôn ngữ và phương tiện phi ngôn ngữ; sự kết hợp các phương thức biểu đạt trong VB.</a:t>
            </a:r>
            <a:endParaRPr lang="en-GB"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Chú ý đến mối quan hệ giữa thông tin cơ bản với nhan đề của VB. </a:t>
            </a:r>
            <a:endParaRPr lang="en-GB"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600">
                <a:solidFill>
                  <a:schemeClr val="bg1"/>
                </a:solidFill>
                <a:latin typeface="Times New Roman" panose="02020603050405020304" pitchFamily="18" charset="0"/>
                <a:ea typeface="MS Mincho"/>
                <a:cs typeface="Times New Roman" panose="02020603050405020304" pitchFamily="18" charset="0"/>
              </a:rPr>
              <a:t>- Rút ra được thông điệp, bài học. </a:t>
            </a:r>
            <a:endParaRPr lang="en-GB"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vi-VN" sz="3600">
                <a:solidFill>
                  <a:schemeClr val="bg1"/>
                </a:solidFill>
                <a:latin typeface="Times New Roman" panose="02020603050405020304" pitchFamily="18" charset="0"/>
                <a:ea typeface="MS Mincho"/>
                <a:cs typeface="Times New Roman" panose="02020603050405020304" pitchFamily="18" charset="0"/>
              </a:rPr>
              <a:t>- Liên hệ với bản thân và cuộc sống thực tại.</a:t>
            </a:r>
            <a:endParaRPr lang="en-GB" sz="48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304646"/>
          </a:xfrm>
          <a:prstGeom prst="rect">
            <a:avLst/>
          </a:prstGeom>
        </p:spPr>
      </p:pic>
      <p:sp>
        <p:nvSpPr>
          <p:cNvPr id="3" name="Rounded Rectangle 2"/>
          <p:cNvSpPr/>
          <p:nvPr/>
        </p:nvSpPr>
        <p:spPr>
          <a:xfrm>
            <a:off x="5562600" y="7505700"/>
            <a:ext cx="7162800" cy="2438400"/>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b="1">
                <a:latin typeface="Times New Roman" panose="02020603050405020304" pitchFamily="18" charset="0"/>
                <a:cs typeface="Times New Roman" panose="02020603050405020304" pitchFamily="18" charset="0"/>
              </a:rPr>
              <a:t>HOẠT ĐỘNG </a:t>
            </a:r>
            <a:r>
              <a:rPr lang="pt-BR" sz="5400" b="1" smtClean="0">
                <a:latin typeface="Times New Roman" panose="02020603050405020304" pitchFamily="18" charset="0"/>
                <a:cs typeface="Times New Roman" panose="02020603050405020304" pitchFamily="18" charset="0"/>
              </a:rPr>
              <a:t>3</a:t>
            </a:r>
            <a:endParaRPr lang="vi-VN" sz="5400" b="1" smtClean="0">
              <a:latin typeface="Times New Roman" panose="02020603050405020304" pitchFamily="18" charset="0"/>
              <a:cs typeface="Times New Roman" panose="02020603050405020304" pitchFamily="18" charset="0"/>
            </a:endParaRPr>
          </a:p>
          <a:p>
            <a:pPr algn="ctr"/>
            <a:r>
              <a:rPr lang="pt-BR" sz="5400" b="1" smtClean="0">
                <a:latin typeface="Times New Roman" panose="02020603050405020304" pitchFamily="18" charset="0"/>
                <a:cs typeface="Times New Roman" panose="02020603050405020304" pitchFamily="18" charset="0"/>
              </a:rPr>
              <a:t>LUYỆN </a:t>
            </a:r>
            <a:r>
              <a:rPr lang="pt-BR" sz="5400" b="1">
                <a:latin typeface="Times New Roman" panose="02020603050405020304" pitchFamily="18" charset="0"/>
                <a:cs typeface="Times New Roman" panose="02020603050405020304" pitchFamily="18" charset="0"/>
              </a:rPr>
              <a:t>TẬP</a:t>
            </a:r>
            <a:endParaRPr lang="en-GB" sz="540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35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3453" b="-51937"/>
            </a:stretch>
          </a:blipFill>
        </p:spPr>
      </p:sp>
      <p:sp>
        <p:nvSpPr>
          <p:cNvPr id="3" name="Freeform 3"/>
          <p:cNvSpPr/>
          <p:nvPr/>
        </p:nvSpPr>
        <p:spPr>
          <a:xfrm>
            <a:off x="2007814" y="616185"/>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3"/>
            <a:stretch>
              <a:fillRect/>
            </a:stretch>
          </a:blipFill>
        </p:spPr>
      </p:sp>
      <p:sp>
        <p:nvSpPr>
          <p:cNvPr id="4" name="Freeform 4"/>
          <p:cNvSpPr/>
          <p:nvPr/>
        </p:nvSpPr>
        <p:spPr>
          <a:xfrm>
            <a:off x="11700201" y="6456366"/>
            <a:ext cx="7434906" cy="6620164"/>
          </a:xfrm>
          <a:custGeom>
            <a:avLst/>
            <a:gdLst/>
            <a:ahLst/>
            <a:cxnLst/>
            <a:rect l="l" t="t" r="r" b="b"/>
            <a:pathLst>
              <a:path w="7434906" h="6620164">
                <a:moveTo>
                  <a:pt x="0" y="0"/>
                </a:moveTo>
                <a:lnTo>
                  <a:pt x="7434906" y="0"/>
                </a:lnTo>
                <a:lnTo>
                  <a:pt x="7434906" y="6620164"/>
                </a:lnTo>
                <a:lnTo>
                  <a:pt x="0" y="6620164"/>
                </a:lnTo>
                <a:lnTo>
                  <a:pt x="0" y="0"/>
                </a:lnTo>
                <a:close/>
              </a:path>
            </a:pathLst>
          </a:custGeom>
          <a:blipFill>
            <a:blip r:embed="rId4"/>
            <a:stretch>
              <a:fillRect/>
            </a:stretch>
          </a:blipFill>
        </p:spPr>
      </p:sp>
      <p:sp>
        <p:nvSpPr>
          <p:cNvPr id="5" name="Freeform 5"/>
          <p:cNvSpPr/>
          <p:nvPr/>
        </p:nvSpPr>
        <p:spPr>
          <a:xfrm flipH="1">
            <a:off x="-847107" y="6456366"/>
            <a:ext cx="7434906" cy="6620164"/>
          </a:xfrm>
          <a:custGeom>
            <a:avLst/>
            <a:gdLst/>
            <a:ahLst/>
            <a:cxnLst/>
            <a:rect l="l" t="t" r="r" b="b"/>
            <a:pathLst>
              <a:path w="7434906" h="6620164">
                <a:moveTo>
                  <a:pt x="7434906" y="0"/>
                </a:moveTo>
                <a:lnTo>
                  <a:pt x="0" y="0"/>
                </a:lnTo>
                <a:lnTo>
                  <a:pt x="0" y="6620164"/>
                </a:lnTo>
                <a:lnTo>
                  <a:pt x="7434906" y="6620164"/>
                </a:lnTo>
                <a:lnTo>
                  <a:pt x="7434906" y="0"/>
                </a:lnTo>
                <a:close/>
              </a:path>
            </a:pathLst>
          </a:custGeom>
          <a:blipFill>
            <a:blip r:embed="rId4"/>
            <a:stretch>
              <a:fillRect/>
            </a:stretch>
          </a:blipFill>
        </p:spPr>
      </p:sp>
      <p:sp>
        <p:nvSpPr>
          <p:cNvPr id="6" name="Freeform 6"/>
          <p:cNvSpPr/>
          <p:nvPr/>
        </p:nvSpPr>
        <p:spPr>
          <a:xfrm>
            <a:off x="4258159" y="6456366"/>
            <a:ext cx="8535668" cy="3670337"/>
          </a:xfrm>
          <a:custGeom>
            <a:avLst/>
            <a:gdLst/>
            <a:ahLst/>
            <a:cxnLst/>
            <a:rect l="l" t="t" r="r" b="b"/>
            <a:pathLst>
              <a:path w="8535668" h="3670337">
                <a:moveTo>
                  <a:pt x="0" y="0"/>
                </a:moveTo>
                <a:lnTo>
                  <a:pt x="8535669" y="0"/>
                </a:lnTo>
                <a:lnTo>
                  <a:pt x="8535669" y="3670337"/>
                </a:lnTo>
                <a:lnTo>
                  <a:pt x="0" y="3670337"/>
                </a:lnTo>
                <a:lnTo>
                  <a:pt x="0" y="0"/>
                </a:lnTo>
                <a:close/>
              </a:path>
            </a:pathLst>
          </a:custGeom>
          <a:blipFill>
            <a:blip r:embed="rId5"/>
            <a:stretch>
              <a:fillRect/>
            </a:stretch>
          </a:blipFill>
        </p:spPr>
      </p:sp>
      <p:sp>
        <p:nvSpPr>
          <p:cNvPr id="7" name="Freeform 7"/>
          <p:cNvSpPr/>
          <p:nvPr/>
        </p:nvSpPr>
        <p:spPr>
          <a:xfrm>
            <a:off x="-1583795" y="2283703"/>
            <a:ext cx="4234782" cy="1048108"/>
          </a:xfrm>
          <a:custGeom>
            <a:avLst/>
            <a:gdLst/>
            <a:ahLst/>
            <a:cxnLst/>
            <a:rect l="l" t="t" r="r" b="b"/>
            <a:pathLst>
              <a:path w="4234782" h="1048108">
                <a:moveTo>
                  <a:pt x="0" y="0"/>
                </a:moveTo>
                <a:lnTo>
                  <a:pt x="4234782" y="0"/>
                </a:lnTo>
                <a:lnTo>
                  <a:pt x="4234782" y="1048109"/>
                </a:lnTo>
                <a:lnTo>
                  <a:pt x="0" y="1048109"/>
                </a:lnTo>
                <a:lnTo>
                  <a:pt x="0" y="0"/>
                </a:lnTo>
                <a:close/>
              </a:path>
            </a:pathLst>
          </a:custGeom>
          <a:blipFill>
            <a:blip r:embed="rId6">
              <a:alphaModFix amt="65999"/>
            </a:blip>
            <a:stretch>
              <a:fillRect/>
            </a:stretch>
          </a:blipFill>
        </p:spPr>
      </p:sp>
      <p:sp>
        <p:nvSpPr>
          <p:cNvPr id="8" name="Freeform 8"/>
          <p:cNvSpPr/>
          <p:nvPr/>
        </p:nvSpPr>
        <p:spPr>
          <a:xfrm rot="1300320" flipH="1">
            <a:off x="16735093" y="4306564"/>
            <a:ext cx="1048415" cy="1175049"/>
          </a:xfrm>
          <a:custGeom>
            <a:avLst/>
            <a:gdLst/>
            <a:ahLst/>
            <a:cxnLst/>
            <a:rect l="l" t="t" r="r" b="b"/>
            <a:pathLst>
              <a:path w="1048415" h="1175049">
                <a:moveTo>
                  <a:pt x="1048414" y="0"/>
                </a:moveTo>
                <a:lnTo>
                  <a:pt x="0" y="0"/>
                </a:lnTo>
                <a:lnTo>
                  <a:pt x="0" y="1175049"/>
                </a:lnTo>
                <a:lnTo>
                  <a:pt x="1048414" y="1175049"/>
                </a:lnTo>
                <a:lnTo>
                  <a:pt x="1048414" y="0"/>
                </a:lnTo>
                <a:close/>
              </a:path>
            </a:pathLst>
          </a:custGeom>
          <a:blipFill>
            <a:blip r:embed="rId7"/>
            <a:stretch>
              <a:fillRect/>
            </a:stretch>
          </a:blipFill>
        </p:spPr>
      </p:sp>
      <p:sp>
        <p:nvSpPr>
          <p:cNvPr id="9" name="Freeform 9"/>
          <p:cNvSpPr/>
          <p:nvPr/>
        </p:nvSpPr>
        <p:spPr>
          <a:xfrm>
            <a:off x="3951380" y="9325781"/>
            <a:ext cx="9320909" cy="1922437"/>
          </a:xfrm>
          <a:custGeom>
            <a:avLst/>
            <a:gdLst/>
            <a:ahLst/>
            <a:cxnLst/>
            <a:rect l="l" t="t" r="r" b="b"/>
            <a:pathLst>
              <a:path w="9320909" h="1922437">
                <a:moveTo>
                  <a:pt x="0" y="0"/>
                </a:moveTo>
                <a:lnTo>
                  <a:pt x="9320909" y="0"/>
                </a:lnTo>
                <a:lnTo>
                  <a:pt x="9320909" y="1922438"/>
                </a:lnTo>
                <a:lnTo>
                  <a:pt x="0" y="1922438"/>
                </a:lnTo>
                <a:lnTo>
                  <a:pt x="0" y="0"/>
                </a:lnTo>
                <a:close/>
              </a:path>
            </a:pathLst>
          </a:custGeom>
          <a:blipFill>
            <a:blip r:embed="rId8">
              <a:alphaModFix amt="65999"/>
            </a:blip>
            <a:stretch>
              <a:fillRect/>
            </a:stretch>
          </a:blipFill>
        </p:spPr>
      </p:sp>
      <p:sp>
        <p:nvSpPr>
          <p:cNvPr id="10" name="Freeform 10"/>
          <p:cNvSpPr/>
          <p:nvPr/>
        </p:nvSpPr>
        <p:spPr>
          <a:xfrm rot="-2013855">
            <a:off x="1584509" y="5046144"/>
            <a:ext cx="1048415" cy="1175049"/>
          </a:xfrm>
          <a:custGeom>
            <a:avLst/>
            <a:gdLst/>
            <a:ahLst/>
            <a:cxnLst/>
            <a:rect l="l" t="t" r="r" b="b"/>
            <a:pathLst>
              <a:path w="1048415" h="1175049">
                <a:moveTo>
                  <a:pt x="0" y="0"/>
                </a:moveTo>
                <a:lnTo>
                  <a:pt x="1048414" y="0"/>
                </a:lnTo>
                <a:lnTo>
                  <a:pt x="1048414" y="1175049"/>
                </a:lnTo>
                <a:lnTo>
                  <a:pt x="0" y="1175049"/>
                </a:lnTo>
                <a:lnTo>
                  <a:pt x="0" y="0"/>
                </a:lnTo>
                <a:close/>
              </a:path>
            </a:pathLst>
          </a:custGeom>
          <a:blipFill>
            <a:blip r:embed="rId7"/>
            <a:stretch>
              <a:fillRect/>
            </a:stretch>
          </a:blipFill>
        </p:spPr>
      </p:sp>
      <p:sp>
        <p:nvSpPr>
          <p:cNvPr id="11" name="Freeform 11"/>
          <p:cNvSpPr/>
          <p:nvPr/>
        </p:nvSpPr>
        <p:spPr>
          <a:xfrm flipH="1">
            <a:off x="12991466" y="217574"/>
            <a:ext cx="8535668" cy="3670337"/>
          </a:xfrm>
          <a:custGeom>
            <a:avLst/>
            <a:gdLst/>
            <a:ahLst/>
            <a:cxnLst/>
            <a:rect l="l" t="t" r="r" b="b"/>
            <a:pathLst>
              <a:path w="8535668" h="3670337">
                <a:moveTo>
                  <a:pt x="8535668" y="0"/>
                </a:moveTo>
                <a:lnTo>
                  <a:pt x="0" y="0"/>
                </a:lnTo>
                <a:lnTo>
                  <a:pt x="0" y="3670338"/>
                </a:lnTo>
                <a:lnTo>
                  <a:pt x="8535668" y="3670338"/>
                </a:lnTo>
                <a:lnTo>
                  <a:pt x="8535668" y="0"/>
                </a:lnTo>
                <a:close/>
              </a:path>
            </a:pathLst>
          </a:custGeom>
          <a:blipFill>
            <a:blip r:embed="rId5"/>
            <a:stretch>
              <a:fillRect/>
            </a:stretch>
          </a:blipFill>
        </p:spPr>
      </p:sp>
      <p:grpSp>
        <p:nvGrpSpPr>
          <p:cNvPr id="12" name="Group 12"/>
          <p:cNvGrpSpPr/>
          <p:nvPr/>
        </p:nvGrpSpPr>
        <p:grpSpPr>
          <a:xfrm>
            <a:off x="3951380" y="3600707"/>
            <a:ext cx="3085585" cy="308558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29671" r="-20422"/>
              </a:stretch>
            </a:blipFill>
            <a:ln w="38100" cap="sq">
              <a:solidFill>
                <a:srgbClr val="F1BA81"/>
              </a:solidFill>
              <a:prstDash val="solid"/>
              <a:miter/>
            </a:ln>
          </p:spPr>
        </p:sp>
      </p:grpSp>
      <p:grpSp>
        <p:nvGrpSpPr>
          <p:cNvPr id="14" name="Group 14"/>
          <p:cNvGrpSpPr/>
          <p:nvPr/>
        </p:nvGrpSpPr>
        <p:grpSpPr>
          <a:xfrm>
            <a:off x="7601207" y="3600707"/>
            <a:ext cx="3085585" cy="308558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l="-15466" r="-15466"/>
              </a:stretch>
            </a:blipFill>
            <a:ln w="38100" cap="sq">
              <a:solidFill>
                <a:srgbClr val="F1BA81"/>
              </a:solidFill>
              <a:prstDash val="solid"/>
              <a:miter/>
            </a:ln>
          </p:spPr>
        </p:sp>
      </p:grpSp>
      <p:grpSp>
        <p:nvGrpSpPr>
          <p:cNvPr id="16" name="Group 16"/>
          <p:cNvGrpSpPr/>
          <p:nvPr/>
        </p:nvGrpSpPr>
        <p:grpSpPr>
          <a:xfrm>
            <a:off x="11251035" y="3600707"/>
            <a:ext cx="3085585" cy="308558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l="-25187" r="-25187"/>
              </a:stretch>
            </a:blipFill>
            <a:ln w="38100" cap="sq">
              <a:solidFill>
                <a:srgbClr val="F1BA81"/>
              </a:solidFill>
              <a:prstDash val="solid"/>
              <a:miter/>
            </a:ln>
          </p:spPr>
        </p:sp>
      </p:grpSp>
      <p:sp>
        <p:nvSpPr>
          <p:cNvPr id="18" name="TextBox 18"/>
          <p:cNvSpPr txBox="1"/>
          <p:nvPr/>
        </p:nvSpPr>
        <p:spPr>
          <a:xfrm>
            <a:off x="5416538" y="970289"/>
            <a:ext cx="7664246" cy="1354217"/>
          </a:xfrm>
          <a:prstGeom prst="rect">
            <a:avLst/>
          </a:prstGeom>
        </p:spPr>
        <p:txBody>
          <a:bodyPr wrap="square" lIns="0" tIns="0" rIns="0" bIns="0" rtlCol="0" anchor="t">
            <a:spAutoFit/>
          </a:bodyPr>
          <a:lstStyle/>
          <a:p>
            <a:r>
              <a:rPr lang="vi-VN" sz="8800" b="1">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V. LUYỆN TẬP</a:t>
            </a:r>
            <a:endParaRPr lang="en-GB" sz="8800">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sp>
        <p:nvSpPr>
          <p:cNvPr id="3" name="Freeform 3"/>
          <p:cNvSpPr/>
          <p:nvPr/>
        </p:nvSpPr>
        <p:spPr>
          <a:xfrm>
            <a:off x="14675690" y="894867"/>
            <a:ext cx="6901300" cy="1880604"/>
          </a:xfrm>
          <a:custGeom>
            <a:avLst/>
            <a:gdLst/>
            <a:ahLst/>
            <a:cxnLst/>
            <a:rect l="l" t="t" r="r" b="b"/>
            <a:pathLst>
              <a:path w="6901300" h="1880604">
                <a:moveTo>
                  <a:pt x="0" y="0"/>
                </a:moveTo>
                <a:lnTo>
                  <a:pt x="6901300" y="0"/>
                </a:lnTo>
                <a:lnTo>
                  <a:pt x="6901300" y="1880604"/>
                </a:lnTo>
                <a:lnTo>
                  <a:pt x="0" y="1880604"/>
                </a:lnTo>
                <a:lnTo>
                  <a:pt x="0" y="0"/>
                </a:lnTo>
                <a:close/>
              </a:path>
            </a:pathLst>
          </a:custGeom>
          <a:blipFill>
            <a:blip r:embed="rId3">
              <a:alphaModFix amt="65999"/>
            </a:blip>
            <a:stretch>
              <a:fillRect/>
            </a:stretch>
          </a:blipFill>
        </p:spPr>
      </p:sp>
      <p:sp>
        <p:nvSpPr>
          <p:cNvPr id="4" name="Freeform 4"/>
          <p:cNvSpPr/>
          <p:nvPr/>
        </p:nvSpPr>
        <p:spPr>
          <a:xfrm rot="563245" flipH="1">
            <a:off x="15195689" y="326823"/>
            <a:ext cx="1286346" cy="1567004"/>
          </a:xfrm>
          <a:custGeom>
            <a:avLst/>
            <a:gdLst/>
            <a:ahLst/>
            <a:cxnLst/>
            <a:rect l="l" t="t" r="r" b="b"/>
            <a:pathLst>
              <a:path w="1286346" h="1567004">
                <a:moveTo>
                  <a:pt x="1286346" y="0"/>
                </a:moveTo>
                <a:lnTo>
                  <a:pt x="0" y="0"/>
                </a:lnTo>
                <a:lnTo>
                  <a:pt x="0" y="1567004"/>
                </a:lnTo>
                <a:lnTo>
                  <a:pt x="1286346" y="1567004"/>
                </a:lnTo>
                <a:lnTo>
                  <a:pt x="1286346" y="0"/>
                </a:lnTo>
                <a:close/>
              </a:path>
            </a:pathLst>
          </a:custGeom>
          <a:blipFill>
            <a:blip r:embed="rId4"/>
            <a:stretch>
              <a:fillRect/>
            </a:stretch>
          </a:blipFill>
        </p:spPr>
      </p:sp>
      <p:sp>
        <p:nvSpPr>
          <p:cNvPr id="5" name="Freeform 5"/>
          <p:cNvSpPr/>
          <p:nvPr/>
        </p:nvSpPr>
        <p:spPr>
          <a:xfrm rot="-954269" flipH="1">
            <a:off x="795943" y="4699624"/>
            <a:ext cx="1011678" cy="1133876"/>
          </a:xfrm>
          <a:custGeom>
            <a:avLst/>
            <a:gdLst/>
            <a:ahLst/>
            <a:cxnLst/>
            <a:rect l="l" t="t" r="r" b="b"/>
            <a:pathLst>
              <a:path w="1011678" h="1133876">
                <a:moveTo>
                  <a:pt x="1011678" y="0"/>
                </a:moveTo>
                <a:lnTo>
                  <a:pt x="0" y="0"/>
                </a:lnTo>
                <a:lnTo>
                  <a:pt x="0" y="1133876"/>
                </a:lnTo>
                <a:lnTo>
                  <a:pt x="1011678" y="1133876"/>
                </a:lnTo>
                <a:lnTo>
                  <a:pt x="1011678" y="0"/>
                </a:lnTo>
                <a:close/>
              </a:path>
            </a:pathLst>
          </a:custGeom>
          <a:blipFill>
            <a:blip r:embed="rId5"/>
            <a:stretch>
              <a:fillRect/>
            </a:stretch>
          </a:blipFill>
        </p:spPr>
      </p:sp>
      <p:sp>
        <p:nvSpPr>
          <p:cNvPr id="6" name="Freeform 6"/>
          <p:cNvSpPr/>
          <p:nvPr/>
        </p:nvSpPr>
        <p:spPr>
          <a:xfrm rot="-1678844" flipH="1">
            <a:off x="-1380920" y="150936"/>
            <a:ext cx="5291522" cy="3411182"/>
          </a:xfrm>
          <a:custGeom>
            <a:avLst/>
            <a:gdLst/>
            <a:ahLst/>
            <a:cxnLst/>
            <a:rect l="l" t="t" r="r" b="b"/>
            <a:pathLst>
              <a:path w="5291522" h="3411182">
                <a:moveTo>
                  <a:pt x="5291522" y="0"/>
                </a:moveTo>
                <a:lnTo>
                  <a:pt x="0" y="0"/>
                </a:lnTo>
                <a:lnTo>
                  <a:pt x="0" y="3411182"/>
                </a:lnTo>
                <a:lnTo>
                  <a:pt x="5291522" y="3411182"/>
                </a:lnTo>
                <a:lnTo>
                  <a:pt x="5291522" y="0"/>
                </a:lnTo>
                <a:close/>
              </a:path>
            </a:pathLst>
          </a:custGeom>
          <a:blipFill>
            <a:blip r:embed="rId6"/>
            <a:stretch>
              <a:fillRect l="-49918"/>
            </a:stretch>
          </a:blipFill>
        </p:spPr>
      </p:sp>
      <p:sp>
        <p:nvSpPr>
          <p:cNvPr id="7" name="Freeform 7"/>
          <p:cNvSpPr/>
          <p:nvPr/>
        </p:nvSpPr>
        <p:spPr>
          <a:xfrm>
            <a:off x="11103992" y="4197151"/>
            <a:ext cx="8576276" cy="7636459"/>
          </a:xfrm>
          <a:custGeom>
            <a:avLst/>
            <a:gdLst/>
            <a:ahLst/>
            <a:cxnLst/>
            <a:rect l="l" t="t" r="r" b="b"/>
            <a:pathLst>
              <a:path w="8576276" h="7636459">
                <a:moveTo>
                  <a:pt x="0" y="0"/>
                </a:moveTo>
                <a:lnTo>
                  <a:pt x="8576276" y="0"/>
                </a:lnTo>
                <a:lnTo>
                  <a:pt x="8576276" y="7636459"/>
                </a:lnTo>
                <a:lnTo>
                  <a:pt x="0" y="7636459"/>
                </a:lnTo>
                <a:lnTo>
                  <a:pt x="0" y="0"/>
                </a:lnTo>
                <a:close/>
              </a:path>
            </a:pathLst>
          </a:custGeom>
          <a:blipFill>
            <a:blip r:embed="rId7"/>
            <a:stretch>
              <a:fillRect/>
            </a:stretch>
          </a:blipFill>
        </p:spPr>
      </p:sp>
      <p:sp>
        <p:nvSpPr>
          <p:cNvPr id="8" name="Freeform 8"/>
          <p:cNvSpPr/>
          <p:nvPr/>
        </p:nvSpPr>
        <p:spPr>
          <a:xfrm>
            <a:off x="6754450" y="9325781"/>
            <a:ext cx="9320909" cy="1922437"/>
          </a:xfrm>
          <a:custGeom>
            <a:avLst/>
            <a:gdLst/>
            <a:ahLst/>
            <a:cxnLst/>
            <a:rect l="l" t="t" r="r" b="b"/>
            <a:pathLst>
              <a:path w="9320909" h="1922437">
                <a:moveTo>
                  <a:pt x="0" y="0"/>
                </a:moveTo>
                <a:lnTo>
                  <a:pt x="9320909" y="0"/>
                </a:lnTo>
                <a:lnTo>
                  <a:pt x="9320909" y="1922438"/>
                </a:lnTo>
                <a:lnTo>
                  <a:pt x="0" y="1922438"/>
                </a:lnTo>
                <a:lnTo>
                  <a:pt x="0" y="0"/>
                </a:lnTo>
                <a:close/>
              </a:path>
            </a:pathLst>
          </a:custGeom>
          <a:blipFill>
            <a:blip r:embed="rId8">
              <a:alphaModFix amt="65999"/>
            </a:blip>
            <a:stretch>
              <a:fillRect/>
            </a:stretch>
          </a:blipFill>
        </p:spPr>
      </p:sp>
      <p:sp>
        <p:nvSpPr>
          <p:cNvPr id="9" name="Freeform 9"/>
          <p:cNvSpPr/>
          <p:nvPr/>
        </p:nvSpPr>
        <p:spPr>
          <a:xfrm flipH="1">
            <a:off x="-3300323" y="7445177"/>
            <a:ext cx="6901300" cy="1880604"/>
          </a:xfrm>
          <a:custGeom>
            <a:avLst/>
            <a:gdLst/>
            <a:ahLst/>
            <a:cxnLst/>
            <a:rect l="l" t="t" r="r" b="b"/>
            <a:pathLst>
              <a:path w="6901300" h="1880604">
                <a:moveTo>
                  <a:pt x="6901300" y="0"/>
                </a:moveTo>
                <a:lnTo>
                  <a:pt x="0" y="0"/>
                </a:lnTo>
                <a:lnTo>
                  <a:pt x="0" y="1880604"/>
                </a:lnTo>
                <a:lnTo>
                  <a:pt x="6901300" y="1880604"/>
                </a:lnTo>
                <a:lnTo>
                  <a:pt x="6901300" y="0"/>
                </a:lnTo>
                <a:close/>
              </a:path>
            </a:pathLst>
          </a:custGeom>
          <a:blipFill>
            <a:blip r:embed="rId3">
              <a:alphaModFix amt="65999"/>
            </a:blip>
            <a:stretch>
              <a:fillRect/>
            </a:stretch>
          </a:blipFill>
        </p:spPr>
      </p:sp>
      <p:sp>
        <p:nvSpPr>
          <p:cNvPr id="10" name="TextBox 10"/>
          <p:cNvSpPr txBox="1"/>
          <p:nvPr/>
        </p:nvSpPr>
        <p:spPr>
          <a:xfrm>
            <a:off x="1943618" y="1592063"/>
            <a:ext cx="12283479" cy="5816977"/>
          </a:xfrm>
          <a:prstGeom prst="rect">
            <a:avLst/>
          </a:prstGeom>
        </p:spPr>
        <p:txBody>
          <a:bodyPr wrap="square" lIns="0" tIns="0" rIns="0" bIns="0" rtlCol="0" anchor="t">
            <a:spAutoFit/>
          </a:bodyPr>
          <a:lstStyle/>
          <a:p>
            <a:pPr algn="ctr"/>
            <a:r>
              <a:rPr lang="vi-VN" sz="5400" b="1">
                <a:solidFill>
                  <a:schemeClr val="bg1"/>
                </a:solidFill>
                <a:latin typeface="Times New Roman" panose="02020603050405020304" pitchFamily="18" charset="0"/>
                <a:cs typeface="Times New Roman" panose="02020603050405020304" pitchFamily="18" charset="0"/>
              </a:rPr>
              <a:t>Bài tập </a:t>
            </a:r>
            <a:r>
              <a:rPr lang="vi-VN" sz="5400" b="1" smtClean="0">
                <a:solidFill>
                  <a:schemeClr val="bg1"/>
                </a:solidFill>
                <a:latin typeface="Times New Roman" panose="02020603050405020304" pitchFamily="18" charset="0"/>
                <a:cs typeface="Times New Roman" panose="02020603050405020304" pitchFamily="18" charset="0"/>
              </a:rPr>
              <a:t>1</a:t>
            </a:r>
            <a:endParaRPr lang="en-GB" sz="5400">
              <a:solidFill>
                <a:schemeClr val="bg1"/>
              </a:solidFill>
              <a:latin typeface="Times New Roman" panose="02020603050405020304" pitchFamily="18" charset="0"/>
              <a:cs typeface="Times New Roman" panose="02020603050405020304" pitchFamily="18" charset="0"/>
            </a:endParaRPr>
          </a:p>
          <a:p>
            <a:pPr algn="just"/>
            <a:r>
              <a:rPr lang="vi-VN" sz="5400">
                <a:solidFill>
                  <a:schemeClr val="bg1"/>
                </a:solidFill>
                <a:latin typeface="Times New Roman" panose="02020603050405020304" pitchFamily="18" charset="0"/>
                <a:cs typeface="Times New Roman" panose="02020603050405020304" pitchFamily="18" charset="0"/>
              </a:rPr>
              <a:t>- Những hiểu biết mà VB mang lại như: các thông tin về vị trí địa lí, các điểm đắc đặc trưng, kiến trúc và các giá trị của Cố đô Huế, ...</a:t>
            </a:r>
            <a:endParaRPr lang="en-GB" sz="5400">
              <a:solidFill>
                <a:schemeClr val="bg1"/>
              </a:solidFill>
              <a:latin typeface="Times New Roman" panose="02020603050405020304" pitchFamily="18" charset="0"/>
              <a:cs typeface="Times New Roman" panose="02020603050405020304" pitchFamily="18" charset="0"/>
            </a:endParaRPr>
          </a:p>
          <a:p>
            <a:pPr algn="just"/>
            <a:r>
              <a:rPr lang="vi-VN" sz="5400">
                <a:solidFill>
                  <a:schemeClr val="bg1"/>
                </a:solidFill>
                <a:latin typeface="Times New Roman" panose="02020603050405020304" pitchFamily="18" charset="0"/>
                <a:cs typeface="Times New Roman" panose="02020603050405020304" pitchFamily="18" charset="0"/>
              </a:rPr>
              <a:t>- Những thông tin khác về di tích lịch sử nổi tiếng này: HS tự do trình bày theo ý mình.</a:t>
            </a:r>
            <a:endParaRPr lang="en-GB" sz="5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1717" b="-63673"/>
            </a:stretch>
          </a:blipFill>
        </p:spPr>
      </p:sp>
      <p:sp>
        <p:nvSpPr>
          <p:cNvPr id="3" name="Freeform 3"/>
          <p:cNvSpPr/>
          <p:nvPr/>
        </p:nvSpPr>
        <p:spPr>
          <a:xfrm>
            <a:off x="13697221" y="536959"/>
            <a:ext cx="6400456" cy="6764755"/>
          </a:xfrm>
          <a:custGeom>
            <a:avLst/>
            <a:gdLst/>
            <a:ahLst/>
            <a:cxnLst/>
            <a:rect l="l" t="t" r="r" b="b"/>
            <a:pathLst>
              <a:path w="6400456" h="6764755">
                <a:moveTo>
                  <a:pt x="0" y="0"/>
                </a:moveTo>
                <a:lnTo>
                  <a:pt x="6400456" y="0"/>
                </a:lnTo>
                <a:lnTo>
                  <a:pt x="6400456" y="6764755"/>
                </a:lnTo>
                <a:lnTo>
                  <a:pt x="0" y="6764755"/>
                </a:lnTo>
                <a:lnTo>
                  <a:pt x="0" y="0"/>
                </a:lnTo>
                <a:close/>
              </a:path>
            </a:pathLst>
          </a:custGeom>
          <a:blipFill>
            <a:blip r:embed="rId3">
              <a:alphaModFix amt="65999"/>
            </a:blip>
            <a:stretch>
              <a:fillRect/>
            </a:stretch>
          </a:blipFill>
        </p:spPr>
      </p:sp>
      <p:sp>
        <p:nvSpPr>
          <p:cNvPr id="4" name="Freeform 4"/>
          <p:cNvSpPr/>
          <p:nvPr/>
        </p:nvSpPr>
        <p:spPr>
          <a:xfrm>
            <a:off x="13124137" y="5271621"/>
            <a:ext cx="8576276" cy="7636459"/>
          </a:xfrm>
          <a:custGeom>
            <a:avLst/>
            <a:gdLst/>
            <a:ahLst/>
            <a:cxnLst/>
            <a:rect l="l" t="t" r="r" b="b"/>
            <a:pathLst>
              <a:path w="8576276" h="7636459">
                <a:moveTo>
                  <a:pt x="0" y="0"/>
                </a:moveTo>
                <a:lnTo>
                  <a:pt x="8576276" y="0"/>
                </a:lnTo>
                <a:lnTo>
                  <a:pt x="8576276" y="7636459"/>
                </a:lnTo>
                <a:lnTo>
                  <a:pt x="0" y="7636459"/>
                </a:lnTo>
                <a:lnTo>
                  <a:pt x="0" y="0"/>
                </a:lnTo>
                <a:close/>
              </a:path>
            </a:pathLst>
          </a:custGeom>
          <a:blipFill>
            <a:blip r:embed="rId4"/>
            <a:stretch>
              <a:fillRect/>
            </a:stretch>
          </a:blipFill>
        </p:spPr>
      </p:sp>
      <p:sp>
        <p:nvSpPr>
          <p:cNvPr id="5" name="Freeform 5"/>
          <p:cNvSpPr/>
          <p:nvPr/>
        </p:nvSpPr>
        <p:spPr>
          <a:xfrm>
            <a:off x="-3310872" y="0"/>
            <a:ext cx="8535668" cy="3670337"/>
          </a:xfrm>
          <a:custGeom>
            <a:avLst/>
            <a:gdLst/>
            <a:ahLst/>
            <a:cxnLst/>
            <a:rect l="l" t="t" r="r" b="b"/>
            <a:pathLst>
              <a:path w="8535668" h="3670337">
                <a:moveTo>
                  <a:pt x="0" y="0"/>
                </a:moveTo>
                <a:lnTo>
                  <a:pt x="8535669" y="0"/>
                </a:lnTo>
                <a:lnTo>
                  <a:pt x="8535669" y="3670337"/>
                </a:lnTo>
                <a:lnTo>
                  <a:pt x="0" y="3670337"/>
                </a:lnTo>
                <a:lnTo>
                  <a:pt x="0" y="0"/>
                </a:lnTo>
                <a:close/>
              </a:path>
            </a:pathLst>
          </a:custGeom>
          <a:blipFill>
            <a:blip r:embed="rId5"/>
            <a:stretch>
              <a:fillRect/>
            </a:stretch>
          </a:blipFill>
        </p:spPr>
      </p:sp>
      <p:sp>
        <p:nvSpPr>
          <p:cNvPr id="6" name="Freeform 6"/>
          <p:cNvSpPr/>
          <p:nvPr/>
        </p:nvSpPr>
        <p:spPr>
          <a:xfrm flipH="1">
            <a:off x="12117691" y="-201985"/>
            <a:ext cx="7979986" cy="3431394"/>
          </a:xfrm>
          <a:custGeom>
            <a:avLst/>
            <a:gdLst/>
            <a:ahLst/>
            <a:cxnLst/>
            <a:rect l="l" t="t" r="r" b="b"/>
            <a:pathLst>
              <a:path w="7979986" h="3431394">
                <a:moveTo>
                  <a:pt x="7979986" y="0"/>
                </a:moveTo>
                <a:lnTo>
                  <a:pt x="0" y="0"/>
                </a:lnTo>
                <a:lnTo>
                  <a:pt x="0" y="3431394"/>
                </a:lnTo>
                <a:lnTo>
                  <a:pt x="7979986" y="3431394"/>
                </a:lnTo>
                <a:lnTo>
                  <a:pt x="7979986" y="0"/>
                </a:lnTo>
                <a:close/>
              </a:path>
            </a:pathLst>
          </a:custGeom>
          <a:blipFill>
            <a:blip r:embed="rId5"/>
            <a:stretch>
              <a:fillRect/>
            </a:stretch>
          </a:blipFill>
        </p:spPr>
      </p:sp>
      <p:sp>
        <p:nvSpPr>
          <p:cNvPr id="7" name="Freeform 7"/>
          <p:cNvSpPr/>
          <p:nvPr/>
        </p:nvSpPr>
        <p:spPr>
          <a:xfrm>
            <a:off x="623953" y="-2353678"/>
            <a:ext cx="6400456" cy="6764755"/>
          </a:xfrm>
          <a:custGeom>
            <a:avLst/>
            <a:gdLst/>
            <a:ahLst/>
            <a:cxnLst/>
            <a:rect l="l" t="t" r="r" b="b"/>
            <a:pathLst>
              <a:path w="6400456" h="6764755">
                <a:moveTo>
                  <a:pt x="0" y="0"/>
                </a:moveTo>
                <a:lnTo>
                  <a:pt x="6400456" y="0"/>
                </a:lnTo>
                <a:lnTo>
                  <a:pt x="6400456" y="6764756"/>
                </a:lnTo>
                <a:lnTo>
                  <a:pt x="0" y="6764756"/>
                </a:lnTo>
                <a:lnTo>
                  <a:pt x="0" y="0"/>
                </a:lnTo>
                <a:close/>
              </a:path>
            </a:pathLst>
          </a:custGeom>
          <a:blipFill>
            <a:blip r:embed="rId3">
              <a:alphaModFix amt="65999"/>
            </a:blip>
            <a:stretch>
              <a:fillRect/>
            </a:stretch>
          </a:blipFill>
        </p:spPr>
      </p:sp>
      <p:sp>
        <p:nvSpPr>
          <p:cNvPr id="9" name="Freeform 9"/>
          <p:cNvSpPr/>
          <p:nvPr/>
        </p:nvSpPr>
        <p:spPr>
          <a:xfrm>
            <a:off x="15842073" y="448264"/>
            <a:ext cx="6901300" cy="1880604"/>
          </a:xfrm>
          <a:custGeom>
            <a:avLst/>
            <a:gdLst/>
            <a:ahLst/>
            <a:cxnLst/>
            <a:rect l="l" t="t" r="r" b="b"/>
            <a:pathLst>
              <a:path w="6901300" h="1880604">
                <a:moveTo>
                  <a:pt x="0" y="0"/>
                </a:moveTo>
                <a:lnTo>
                  <a:pt x="6901300" y="0"/>
                </a:lnTo>
                <a:lnTo>
                  <a:pt x="6901300" y="1880604"/>
                </a:lnTo>
                <a:lnTo>
                  <a:pt x="0" y="1880604"/>
                </a:lnTo>
                <a:lnTo>
                  <a:pt x="0" y="0"/>
                </a:lnTo>
                <a:close/>
              </a:path>
            </a:pathLst>
          </a:custGeom>
          <a:blipFill>
            <a:blip r:embed="rId6">
              <a:alphaModFix amt="65999"/>
            </a:blip>
            <a:stretch>
              <a:fillRect/>
            </a:stretch>
          </a:blipFill>
        </p:spPr>
      </p:sp>
      <p:sp>
        <p:nvSpPr>
          <p:cNvPr id="10" name="Freeform 10"/>
          <p:cNvSpPr/>
          <p:nvPr/>
        </p:nvSpPr>
        <p:spPr>
          <a:xfrm>
            <a:off x="-1665894" y="4916016"/>
            <a:ext cx="4234782" cy="1048108"/>
          </a:xfrm>
          <a:custGeom>
            <a:avLst/>
            <a:gdLst/>
            <a:ahLst/>
            <a:cxnLst/>
            <a:rect l="l" t="t" r="r" b="b"/>
            <a:pathLst>
              <a:path w="4234782" h="1048108">
                <a:moveTo>
                  <a:pt x="0" y="0"/>
                </a:moveTo>
                <a:lnTo>
                  <a:pt x="4234782" y="0"/>
                </a:lnTo>
                <a:lnTo>
                  <a:pt x="4234782" y="1048109"/>
                </a:lnTo>
                <a:lnTo>
                  <a:pt x="0" y="1048109"/>
                </a:lnTo>
                <a:lnTo>
                  <a:pt x="0" y="0"/>
                </a:lnTo>
                <a:close/>
              </a:path>
            </a:pathLst>
          </a:custGeom>
          <a:blipFill>
            <a:blip r:embed="rId7">
              <a:alphaModFix amt="65999"/>
            </a:blip>
            <a:stretch>
              <a:fillRect/>
            </a:stretch>
          </a:blipFill>
        </p:spPr>
      </p:sp>
      <p:sp>
        <p:nvSpPr>
          <p:cNvPr id="11" name="Freeform 11"/>
          <p:cNvSpPr/>
          <p:nvPr/>
        </p:nvSpPr>
        <p:spPr>
          <a:xfrm>
            <a:off x="12892460" y="8889330"/>
            <a:ext cx="9320909" cy="1922437"/>
          </a:xfrm>
          <a:custGeom>
            <a:avLst/>
            <a:gdLst/>
            <a:ahLst/>
            <a:cxnLst/>
            <a:rect l="l" t="t" r="r" b="b"/>
            <a:pathLst>
              <a:path w="9320909" h="1922437">
                <a:moveTo>
                  <a:pt x="0" y="0"/>
                </a:moveTo>
                <a:lnTo>
                  <a:pt x="9320909" y="0"/>
                </a:lnTo>
                <a:lnTo>
                  <a:pt x="9320909" y="1922438"/>
                </a:lnTo>
                <a:lnTo>
                  <a:pt x="0" y="1922438"/>
                </a:lnTo>
                <a:lnTo>
                  <a:pt x="0" y="0"/>
                </a:lnTo>
                <a:close/>
              </a:path>
            </a:pathLst>
          </a:custGeom>
          <a:blipFill>
            <a:blip r:embed="rId8">
              <a:alphaModFix amt="65999"/>
            </a:blip>
            <a:stretch>
              <a:fillRect/>
            </a:stretch>
          </a:blipFill>
        </p:spPr>
      </p:sp>
      <p:sp>
        <p:nvSpPr>
          <p:cNvPr id="12" name="Freeform 12"/>
          <p:cNvSpPr/>
          <p:nvPr/>
        </p:nvSpPr>
        <p:spPr>
          <a:xfrm rot="-653381">
            <a:off x="3533726" y="5887839"/>
            <a:ext cx="1155500" cy="1407609"/>
          </a:xfrm>
          <a:custGeom>
            <a:avLst/>
            <a:gdLst/>
            <a:ahLst/>
            <a:cxnLst/>
            <a:rect l="l" t="t" r="r" b="b"/>
            <a:pathLst>
              <a:path w="1155500" h="1407609">
                <a:moveTo>
                  <a:pt x="0" y="0"/>
                </a:moveTo>
                <a:lnTo>
                  <a:pt x="1155499" y="0"/>
                </a:lnTo>
                <a:lnTo>
                  <a:pt x="1155499" y="1407608"/>
                </a:lnTo>
                <a:lnTo>
                  <a:pt x="0" y="1407608"/>
                </a:lnTo>
                <a:lnTo>
                  <a:pt x="0" y="0"/>
                </a:lnTo>
                <a:close/>
              </a:path>
            </a:pathLst>
          </a:custGeom>
          <a:blipFill>
            <a:blip r:embed="rId9"/>
            <a:stretch>
              <a:fillRect/>
            </a:stretch>
          </a:blipFill>
        </p:spPr>
      </p:sp>
      <p:sp>
        <p:nvSpPr>
          <p:cNvPr id="13" name="Freeform 13"/>
          <p:cNvSpPr/>
          <p:nvPr/>
        </p:nvSpPr>
        <p:spPr>
          <a:xfrm rot="604291" flipH="1">
            <a:off x="10849076" y="1093241"/>
            <a:ext cx="819013" cy="917939"/>
          </a:xfrm>
          <a:custGeom>
            <a:avLst/>
            <a:gdLst/>
            <a:ahLst/>
            <a:cxnLst/>
            <a:rect l="l" t="t" r="r" b="b"/>
            <a:pathLst>
              <a:path w="819013" h="917939">
                <a:moveTo>
                  <a:pt x="819013" y="0"/>
                </a:moveTo>
                <a:lnTo>
                  <a:pt x="0" y="0"/>
                </a:lnTo>
                <a:lnTo>
                  <a:pt x="0" y="917938"/>
                </a:lnTo>
                <a:lnTo>
                  <a:pt x="819013" y="917938"/>
                </a:lnTo>
                <a:lnTo>
                  <a:pt x="819013" y="0"/>
                </a:lnTo>
                <a:close/>
              </a:path>
            </a:pathLst>
          </a:custGeom>
          <a:blipFill>
            <a:blip r:embed="rId10"/>
            <a:stretch>
              <a:fillRect/>
            </a:stretch>
          </a:blipFill>
        </p:spPr>
      </p:sp>
      <p:sp>
        <p:nvSpPr>
          <p:cNvPr id="14" name="Freeform 14"/>
          <p:cNvSpPr/>
          <p:nvPr/>
        </p:nvSpPr>
        <p:spPr>
          <a:xfrm>
            <a:off x="5654063" y="8129888"/>
            <a:ext cx="677598" cy="759442"/>
          </a:xfrm>
          <a:custGeom>
            <a:avLst/>
            <a:gdLst/>
            <a:ahLst/>
            <a:cxnLst/>
            <a:rect l="l" t="t" r="r" b="b"/>
            <a:pathLst>
              <a:path w="677598" h="759442">
                <a:moveTo>
                  <a:pt x="0" y="0"/>
                </a:moveTo>
                <a:lnTo>
                  <a:pt x="677598" y="0"/>
                </a:lnTo>
                <a:lnTo>
                  <a:pt x="677598" y="759442"/>
                </a:lnTo>
                <a:lnTo>
                  <a:pt x="0" y="759442"/>
                </a:lnTo>
                <a:lnTo>
                  <a:pt x="0" y="0"/>
                </a:lnTo>
                <a:close/>
              </a:path>
            </a:pathLst>
          </a:custGeom>
          <a:blipFill>
            <a:blip r:embed="rId10"/>
            <a:stretch>
              <a:fillRect/>
            </a:stretch>
          </a:blipFill>
        </p:spPr>
      </p:sp>
      <p:sp>
        <p:nvSpPr>
          <p:cNvPr id="15" name="Freeform 15"/>
          <p:cNvSpPr/>
          <p:nvPr/>
        </p:nvSpPr>
        <p:spPr>
          <a:xfrm flipH="1">
            <a:off x="-1665894" y="6591643"/>
            <a:ext cx="7319957" cy="6517812"/>
          </a:xfrm>
          <a:custGeom>
            <a:avLst/>
            <a:gdLst/>
            <a:ahLst/>
            <a:cxnLst/>
            <a:rect l="l" t="t" r="r" b="b"/>
            <a:pathLst>
              <a:path w="7319957" h="6517812">
                <a:moveTo>
                  <a:pt x="7319957" y="0"/>
                </a:moveTo>
                <a:lnTo>
                  <a:pt x="0" y="0"/>
                </a:lnTo>
                <a:lnTo>
                  <a:pt x="0" y="6517812"/>
                </a:lnTo>
                <a:lnTo>
                  <a:pt x="7319957" y="6517812"/>
                </a:lnTo>
                <a:lnTo>
                  <a:pt x="7319957" y="0"/>
                </a:lnTo>
                <a:close/>
              </a:path>
            </a:pathLst>
          </a:custGeom>
          <a:blipFill>
            <a:blip r:embed="rId4"/>
            <a:stretch>
              <a:fillRect/>
            </a:stretch>
          </a:blipFill>
        </p:spPr>
      </p:sp>
      <p:sp>
        <p:nvSpPr>
          <p:cNvPr id="16" name="Freeform 16"/>
          <p:cNvSpPr/>
          <p:nvPr/>
        </p:nvSpPr>
        <p:spPr>
          <a:xfrm rot="752177" flipH="1">
            <a:off x="15616158" y="35544"/>
            <a:ext cx="1286346" cy="1567004"/>
          </a:xfrm>
          <a:custGeom>
            <a:avLst/>
            <a:gdLst/>
            <a:ahLst/>
            <a:cxnLst/>
            <a:rect l="l" t="t" r="r" b="b"/>
            <a:pathLst>
              <a:path w="1286346" h="1567004">
                <a:moveTo>
                  <a:pt x="1286347" y="0"/>
                </a:moveTo>
                <a:lnTo>
                  <a:pt x="0" y="0"/>
                </a:lnTo>
                <a:lnTo>
                  <a:pt x="0" y="1567003"/>
                </a:lnTo>
                <a:lnTo>
                  <a:pt x="1286347" y="1567003"/>
                </a:lnTo>
                <a:lnTo>
                  <a:pt x="1286347" y="0"/>
                </a:lnTo>
                <a:close/>
              </a:path>
            </a:pathLst>
          </a:custGeom>
          <a:blipFill>
            <a:blip r:embed="rId9"/>
            <a:stretch>
              <a:fillRect/>
            </a:stretch>
          </a:blipFill>
        </p:spPr>
      </p:sp>
      <p:sp>
        <p:nvSpPr>
          <p:cNvPr id="17" name="TextBox 17"/>
          <p:cNvSpPr txBox="1"/>
          <p:nvPr/>
        </p:nvSpPr>
        <p:spPr>
          <a:xfrm>
            <a:off x="4649474" y="2565456"/>
            <a:ext cx="11458210" cy="4431983"/>
          </a:xfrm>
          <a:prstGeom prst="rect">
            <a:avLst/>
          </a:prstGeom>
        </p:spPr>
        <p:txBody>
          <a:bodyPr wrap="square" lIns="0" tIns="0" rIns="0" bIns="0" rtlCol="0" anchor="t">
            <a:spAutoFit/>
          </a:bodyPr>
          <a:lstStyle/>
          <a:p>
            <a:pPr marL="1143000" indent="-1143000" algn="ctr">
              <a:buAutoNum type="romanUcPeriod"/>
            </a:pPr>
            <a:r>
              <a:rPr lang="de-DE" sz="7200" b="1" smtClean="0">
                <a:solidFill>
                  <a:schemeClr val="bg1"/>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KIẾN </a:t>
            </a:r>
            <a:r>
              <a:rPr lang="de-DE" sz="7200" b="1">
                <a:solidFill>
                  <a:schemeClr val="bg1"/>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THỨC NGỮ </a:t>
            </a:r>
            <a:r>
              <a:rPr lang="de-DE" sz="7200" b="1" smtClean="0">
                <a:solidFill>
                  <a:schemeClr val="bg1"/>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VĂN</a:t>
            </a:r>
            <a:endParaRPr lang="vi-VN" sz="7200" b="1" smtClean="0">
              <a:solidFill>
                <a:schemeClr val="bg1"/>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a:p>
            <a:pPr algn="ctr"/>
            <a:r>
              <a:rPr lang="de-DE" sz="7200" b="1" smtClean="0">
                <a:solidFill>
                  <a:schemeClr val="bg1"/>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vi-VN" sz="7200" b="1">
                <a:solidFill>
                  <a:schemeClr val="bg1"/>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VĂN BẢN THÔNG TIN GIỚI THIỆU MỘT DI TÍCH LỊCH SỬ</a:t>
            </a:r>
            <a:endParaRPr lang="en-GB" sz="7200">
              <a:solidFill>
                <a:schemeClr val="bg1"/>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89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304646"/>
          </a:xfrm>
          <a:prstGeom prst="rect">
            <a:avLst/>
          </a:prstGeom>
        </p:spPr>
      </p:pic>
      <p:sp>
        <p:nvSpPr>
          <p:cNvPr id="3" name="Rounded Rectangle 2"/>
          <p:cNvSpPr/>
          <p:nvPr/>
        </p:nvSpPr>
        <p:spPr>
          <a:xfrm>
            <a:off x="5410200" y="7581900"/>
            <a:ext cx="7162800" cy="2209800"/>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latin typeface="Times New Roman" panose="02020603050405020304" pitchFamily="18" charset="0"/>
                <a:cs typeface="Times New Roman" panose="02020603050405020304" pitchFamily="18" charset="0"/>
              </a:rPr>
              <a:t>HOẠT ĐỘNG </a:t>
            </a:r>
            <a:r>
              <a:rPr lang="vi-VN" sz="6000" b="1" smtClean="0">
                <a:latin typeface="Times New Roman" panose="02020603050405020304" pitchFamily="18" charset="0"/>
                <a:cs typeface="Times New Roman" panose="02020603050405020304" pitchFamily="18" charset="0"/>
              </a:rPr>
              <a:t>4 </a:t>
            </a:r>
            <a:r>
              <a:rPr lang="vi-VN" sz="6000" b="1">
                <a:latin typeface="Times New Roman" panose="02020603050405020304" pitchFamily="18" charset="0"/>
                <a:cs typeface="Times New Roman" panose="02020603050405020304" pitchFamily="18" charset="0"/>
              </a:rPr>
              <a:t>VẬN DỤNG</a:t>
            </a:r>
            <a:endParaRPr lang="en-GB" sz="600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72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1717" b="-63673"/>
            </a:stretch>
          </a:blipFill>
        </p:spPr>
      </p:sp>
      <p:sp>
        <p:nvSpPr>
          <p:cNvPr id="3" name="Freeform 3"/>
          <p:cNvSpPr/>
          <p:nvPr/>
        </p:nvSpPr>
        <p:spPr>
          <a:xfrm>
            <a:off x="13264777" y="3310649"/>
            <a:ext cx="8576276" cy="7636459"/>
          </a:xfrm>
          <a:custGeom>
            <a:avLst/>
            <a:gdLst/>
            <a:ahLst/>
            <a:cxnLst/>
            <a:rect l="l" t="t" r="r" b="b"/>
            <a:pathLst>
              <a:path w="8576276" h="7636459">
                <a:moveTo>
                  <a:pt x="0" y="0"/>
                </a:moveTo>
                <a:lnTo>
                  <a:pt x="8576276" y="0"/>
                </a:lnTo>
                <a:lnTo>
                  <a:pt x="8576276" y="7636459"/>
                </a:lnTo>
                <a:lnTo>
                  <a:pt x="0" y="7636459"/>
                </a:lnTo>
                <a:lnTo>
                  <a:pt x="0" y="0"/>
                </a:lnTo>
                <a:close/>
              </a:path>
            </a:pathLst>
          </a:custGeom>
          <a:blipFill>
            <a:blip r:embed="rId3"/>
            <a:stretch>
              <a:fillRect/>
            </a:stretch>
          </a:blipFill>
        </p:spPr>
      </p:sp>
      <p:sp>
        <p:nvSpPr>
          <p:cNvPr id="4" name="Freeform 4"/>
          <p:cNvSpPr/>
          <p:nvPr/>
        </p:nvSpPr>
        <p:spPr>
          <a:xfrm flipH="1">
            <a:off x="341611" y="0"/>
            <a:ext cx="6436000" cy="12146135"/>
          </a:xfrm>
          <a:custGeom>
            <a:avLst/>
            <a:gdLst/>
            <a:ahLst/>
            <a:cxnLst/>
            <a:rect l="l" t="t" r="r" b="b"/>
            <a:pathLst>
              <a:path w="6436000" h="12146135">
                <a:moveTo>
                  <a:pt x="6436000" y="0"/>
                </a:moveTo>
                <a:lnTo>
                  <a:pt x="0" y="0"/>
                </a:lnTo>
                <a:lnTo>
                  <a:pt x="0" y="12146135"/>
                </a:lnTo>
                <a:lnTo>
                  <a:pt x="6436000" y="12146135"/>
                </a:lnTo>
                <a:lnTo>
                  <a:pt x="6436000" y="0"/>
                </a:lnTo>
                <a:close/>
              </a:path>
            </a:pathLst>
          </a:custGeom>
          <a:blipFill>
            <a:blip r:embed="rId4"/>
            <a:stretch>
              <a:fillRect/>
            </a:stretch>
          </a:blipFill>
        </p:spPr>
      </p:sp>
      <p:sp>
        <p:nvSpPr>
          <p:cNvPr id="5" name="Freeform 5"/>
          <p:cNvSpPr/>
          <p:nvPr/>
        </p:nvSpPr>
        <p:spPr>
          <a:xfrm>
            <a:off x="341611" y="444493"/>
            <a:ext cx="997924" cy="1215653"/>
          </a:xfrm>
          <a:custGeom>
            <a:avLst/>
            <a:gdLst/>
            <a:ahLst/>
            <a:cxnLst/>
            <a:rect l="l" t="t" r="r" b="b"/>
            <a:pathLst>
              <a:path w="997924" h="1215653">
                <a:moveTo>
                  <a:pt x="0" y="0"/>
                </a:moveTo>
                <a:lnTo>
                  <a:pt x="997924" y="0"/>
                </a:lnTo>
                <a:lnTo>
                  <a:pt x="997924" y="1215653"/>
                </a:lnTo>
                <a:lnTo>
                  <a:pt x="0" y="1215653"/>
                </a:lnTo>
                <a:lnTo>
                  <a:pt x="0" y="0"/>
                </a:lnTo>
                <a:close/>
              </a:path>
            </a:pathLst>
          </a:custGeom>
          <a:blipFill>
            <a:blip r:embed="rId5"/>
            <a:stretch>
              <a:fillRect/>
            </a:stretch>
          </a:blipFill>
        </p:spPr>
      </p:sp>
      <p:sp>
        <p:nvSpPr>
          <p:cNvPr id="6" name="Freeform 6"/>
          <p:cNvSpPr/>
          <p:nvPr/>
        </p:nvSpPr>
        <p:spPr>
          <a:xfrm>
            <a:off x="9144000" y="248999"/>
            <a:ext cx="8535668" cy="3670337"/>
          </a:xfrm>
          <a:custGeom>
            <a:avLst/>
            <a:gdLst/>
            <a:ahLst/>
            <a:cxnLst/>
            <a:rect l="l" t="t" r="r" b="b"/>
            <a:pathLst>
              <a:path w="8535668" h="3670337">
                <a:moveTo>
                  <a:pt x="0" y="0"/>
                </a:moveTo>
                <a:lnTo>
                  <a:pt x="8535668" y="0"/>
                </a:lnTo>
                <a:lnTo>
                  <a:pt x="8535668" y="3670337"/>
                </a:lnTo>
                <a:lnTo>
                  <a:pt x="0" y="3670337"/>
                </a:lnTo>
                <a:lnTo>
                  <a:pt x="0" y="0"/>
                </a:lnTo>
                <a:close/>
              </a:path>
            </a:pathLst>
          </a:custGeom>
          <a:blipFill>
            <a:blip r:embed="rId6"/>
            <a:stretch>
              <a:fillRect/>
            </a:stretch>
          </a:blipFill>
        </p:spPr>
      </p:sp>
      <p:sp>
        <p:nvSpPr>
          <p:cNvPr id="7" name="Freeform 7"/>
          <p:cNvSpPr/>
          <p:nvPr/>
        </p:nvSpPr>
        <p:spPr>
          <a:xfrm>
            <a:off x="14122063" y="4967445"/>
            <a:ext cx="677598" cy="759442"/>
          </a:xfrm>
          <a:custGeom>
            <a:avLst/>
            <a:gdLst/>
            <a:ahLst/>
            <a:cxnLst/>
            <a:rect l="l" t="t" r="r" b="b"/>
            <a:pathLst>
              <a:path w="677598" h="759442">
                <a:moveTo>
                  <a:pt x="0" y="0"/>
                </a:moveTo>
                <a:lnTo>
                  <a:pt x="677597" y="0"/>
                </a:lnTo>
                <a:lnTo>
                  <a:pt x="677597" y="759442"/>
                </a:lnTo>
                <a:lnTo>
                  <a:pt x="0" y="759442"/>
                </a:lnTo>
                <a:lnTo>
                  <a:pt x="0" y="0"/>
                </a:lnTo>
                <a:close/>
              </a:path>
            </a:pathLst>
          </a:custGeom>
          <a:blipFill>
            <a:blip r:embed="rId7"/>
            <a:stretch>
              <a:fillRect/>
            </a:stretch>
          </a:blipFill>
        </p:spPr>
      </p:sp>
      <p:sp>
        <p:nvSpPr>
          <p:cNvPr id="8" name="Freeform 8"/>
          <p:cNvSpPr/>
          <p:nvPr/>
        </p:nvSpPr>
        <p:spPr>
          <a:xfrm>
            <a:off x="5627321" y="7128878"/>
            <a:ext cx="6901300" cy="1880604"/>
          </a:xfrm>
          <a:custGeom>
            <a:avLst/>
            <a:gdLst/>
            <a:ahLst/>
            <a:cxnLst/>
            <a:rect l="l" t="t" r="r" b="b"/>
            <a:pathLst>
              <a:path w="6901300" h="1880604">
                <a:moveTo>
                  <a:pt x="0" y="0"/>
                </a:moveTo>
                <a:lnTo>
                  <a:pt x="6901300" y="0"/>
                </a:lnTo>
                <a:lnTo>
                  <a:pt x="6901300" y="1880605"/>
                </a:lnTo>
                <a:lnTo>
                  <a:pt x="0" y="1880605"/>
                </a:lnTo>
                <a:lnTo>
                  <a:pt x="0" y="0"/>
                </a:lnTo>
                <a:close/>
              </a:path>
            </a:pathLst>
          </a:custGeom>
          <a:blipFill>
            <a:blip r:embed="rId8">
              <a:alphaModFix amt="65999"/>
            </a:blip>
            <a:stretch>
              <a:fillRect/>
            </a:stretch>
          </a:blipFill>
        </p:spPr>
      </p:sp>
      <p:sp>
        <p:nvSpPr>
          <p:cNvPr id="9" name="Freeform 9"/>
          <p:cNvSpPr/>
          <p:nvPr/>
        </p:nvSpPr>
        <p:spPr>
          <a:xfrm>
            <a:off x="-2623418" y="3919336"/>
            <a:ext cx="4234782" cy="1048108"/>
          </a:xfrm>
          <a:custGeom>
            <a:avLst/>
            <a:gdLst/>
            <a:ahLst/>
            <a:cxnLst/>
            <a:rect l="l" t="t" r="r" b="b"/>
            <a:pathLst>
              <a:path w="4234782" h="1048108">
                <a:moveTo>
                  <a:pt x="0" y="0"/>
                </a:moveTo>
                <a:lnTo>
                  <a:pt x="4234782" y="0"/>
                </a:lnTo>
                <a:lnTo>
                  <a:pt x="4234782" y="1048109"/>
                </a:lnTo>
                <a:lnTo>
                  <a:pt x="0" y="1048109"/>
                </a:lnTo>
                <a:lnTo>
                  <a:pt x="0" y="0"/>
                </a:lnTo>
                <a:close/>
              </a:path>
            </a:pathLst>
          </a:custGeom>
          <a:blipFill>
            <a:blip r:embed="rId9">
              <a:alphaModFix amt="65999"/>
            </a:blip>
            <a:stretch>
              <a:fillRect/>
            </a:stretch>
          </a:blipFill>
        </p:spPr>
      </p:sp>
      <p:sp>
        <p:nvSpPr>
          <p:cNvPr id="10" name="Freeform 10"/>
          <p:cNvSpPr/>
          <p:nvPr/>
        </p:nvSpPr>
        <p:spPr>
          <a:xfrm>
            <a:off x="12892460" y="8889330"/>
            <a:ext cx="9320909" cy="1922437"/>
          </a:xfrm>
          <a:custGeom>
            <a:avLst/>
            <a:gdLst/>
            <a:ahLst/>
            <a:cxnLst/>
            <a:rect l="l" t="t" r="r" b="b"/>
            <a:pathLst>
              <a:path w="9320909" h="1922437">
                <a:moveTo>
                  <a:pt x="0" y="0"/>
                </a:moveTo>
                <a:lnTo>
                  <a:pt x="9320909" y="0"/>
                </a:lnTo>
                <a:lnTo>
                  <a:pt x="9320909" y="1922438"/>
                </a:lnTo>
                <a:lnTo>
                  <a:pt x="0" y="1922438"/>
                </a:lnTo>
                <a:lnTo>
                  <a:pt x="0" y="0"/>
                </a:lnTo>
                <a:close/>
              </a:path>
            </a:pathLst>
          </a:custGeom>
          <a:blipFill>
            <a:blip r:embed="rId10">
              <a:alphaModFix amt="65999"/>
            </a:blip>
            <a:stretch>
              <a:fillRect/>
            </a:stretch>
          </a:blipFill>
        </p:spPr>
      </p:sp>
      <p:sp>
        <p:nvSpPr>
          <p:cNvPr id="11" name="Freeform 11"/>
          <p:cNvSpPr/>
          <p:nvPr/>
        </p:nvSpPr>
        <p:spPr>
          <a:xfrm rot="604291">
            <a:off x="16152429" y="1496641"/>
            <a:ext cx="1048415" cy="1175049"/>
          </a:xfrm>
          <a:custGeom>
            <a:avLst/>
            <a:gdLst/>
            <a:ahLst/>
            <a:cxnLst/>
            <a:rect l="l" t="t" r="r" b="b"/>
            <a:pathLst>
              <a:path w="1048415" h="1175049">
                <a:moveTo>
                  <a:pt x="0" y="0"/>
                </a:moveTo>
                <a:lnTo>
                  <a:pt x="1048415" y="0"/>
                </a:lnTo>
                <a:lnTo>
                  <a:pt x="1048415" y="1175049"/>
                </a:lnTo>
                <a:lnTo>
                  <a:pt x="0" y="1175049"/>
                </a:lnTo>
                <a:lnTo>
                  <a:pt x="0" y="0"/>
                </a:lnTo>
                <a:close/>
              </a:path>
            </a:pathLst>
          </a:custGeom>
          <a:blipFill>
            <a:blip r:embed="rId7"/>
            <a:stretch>
              <a:fillRect/>
            </a:stretch>
          </a:blipFill>
        </p:spPr>
      </p:sp>
      <p:sp>
        <p:nvSpPr>
          <p:cNvPr id="12" name="TextBox 12"/>
          <p:cNvSpPr txBox="1"/>
          <p:nvPr/>
        </p:nvSpPr>
        <p:spPr>
          <a:xfrm>
            <a:off x="4394973" y="1738474"/>
            <a:ext cx="9296400" cy="6093976"/>
          </a:xfrm>
          <a:prstGeom prst="rect">
            <a:avLst/>
          </a:prstGeom>
        </p:spPr>
        <p:txBody>
          <a:bodyPr wrap="square" lIns="0" tIns="0" rIns="0" bIns="0" rtlCol="0" anchor="t">
            <a:spAutoFit/>
          </a:bodyPr>
          <a:lstStyle/>
          <a:p>
            <a:pPr algn="ctr" fontAlgn="base"/>
            <a:r>
              <a:rPr lang="vi-VN" sz="6600" b="1">
                <a:solidFill>
                  <a:schemeClr val="bg1"/>
                </a:solidFill>
                <a:latin typeface="Times New Roman" panose="02020603050405020304" pitchFamily="18" charset="0"/>
                <a:cs typeface="Times New Roman" panose="02020603050405020304" pitchFamily="18" charset="0"/>
              </a:rPr>
              <a:t>Bài tập </a:t>
            </a:r>
            <a:r>
              <a:rPr lang="vi-VN" sz="6600" b="1" smtClean="0">
                <a:solidFill>
                  <a:schemeClr val="bg1"/>
                </a:solidFill>
                <a:latin typeface="Times New Roman" panose="02020603050405020304" pitchFamily="18" charset="0"/>
                <a:cs typeface="Times New Roman" panose="02020603050405020304" pitchFamily="18" charset="0"/>
              </a:rPr>
              <a:t>2</a:t>
            </a:r>
            <a:endParaRPr lang="vi-VN" sz="6600" i="1">
              <a:solidFill>
                <a:schemeClr val="bg1"/>
              </a:solidFill>
              <a:latin typeface="Times New Roman" panose="02020603050405020304" pitchFamily="18" charset="0"/>
              <a:cs typeface="Times New Roman" panose="02020603050405020304" pitchFamily="18" charset="0"/>
            </a:endParaRPr>
          </a:p>
          <a:p>
            <a:pPr algn="just" fontAlgn="base"/>
            <a:r>
              <a:rPr lang="vi-VN" sz="6600" i="1" smtClean="0">
                <a:solidFill>
                  <a:schemeClr val="bg1"/>
                </a:solidFill>
                <a:latin typeface="Times New Roman" panose="02020603050405020304" pitchFamily="18" charset="0"/>
                <a:cs typeface="Times New Roman" panose="02020603050405020304" pitchFamily="18" charset="0"/>
              </a:rPr>
              <a:t>Giả </a:t>
            </a:r>
            <a:r>
              <a:rPr lang="vi-VN" sz="6600" i="1">
                <a:solidFill>
                  <a:schemeClr val="bg1"/>
                </a:solidFill>
                <a:latin typeface="Times New Roman" panose="02020603050405020304" pitchFamily="18" charset="0"/>
                <a:cs typeface="Times New Roman" panose="02020603050405020304" pitchFamily="18" charset="0"/>
              </a:rPr>
              <a:t>sử em cùng bạn bè đi </a:t>
            </a:r>
            <a:r>
              <a:rPr lang="en-US" sz="6600" i="1">
                <a:solidFill>
                  <a:schemeClr val="bg1"/>
                </a:solidFill>
                <a:latin typeface="Times New Roman" panose="02020603050405020304" pitchFamily="18" charset="0"/>
                <a:cs typeface="Times New Roman" panose="02020603050405020304" pitchFamily="18" charset="0"/>
              </a:rPr>
              <a:t>tham quan di tích, di sản</a:t>
            </a:r>
            <a:r>
              <a:rPr lang="vi-VN" sz="6600" i="1">
                <a:solidFill>
                  <a:schemeClr val="bg1"/>
                </a:solidFill>
                <a:latin typeface="Times New Roman" panose="02020603050405020304" pitchFamily="18" charset="0"/>
                <a:cs typeface="Times New Roman" panose="02020603050405020304" pitchFamily="18" charset="0"/>
              </a:rPr>
              <a:t>, em khuyên các bạn nên ứng xử như thế nào với những di sản</a:t>
            </a:r>
            <a:r>
              <a:rPr lang="vi-VN" sz="5400" i="1"/>
              <a:t>.</a:t>
            </a:r>
            <a:endParaRPr lang="en-GB" sz="5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38896" b="-86495"/>
            </a:stretch>
          </a:blipFill>
        </p:spPr>
      </p:sp>
      <p:grpSp>
        <p:nvGrpSpPr>
          <p:cNvPr id="3" name="Group 3"/>
          <p:cNvGrpSpPr/>
          <p:nvPr/>
        </p:nvGrpSpPr>
        <p:grpSpPr>
          <a:xfrm>
            <a:off x="990600" y="823566"/>
            <a:ext cx="16459200" cy="9196734"/>
            <a:chOff x="0" y="0"/>
            <a:chExt cx="3390842" cy="1341557"/>
          </a:xfrm>
        </p:grpSpPr>
        <p:sp>
          <p:nvSpPr>
            <p:cNvPr id="4" name="Freeform 4"/>
            <p:cNvSpPr/>
            <p:nvPr/>
          </p:nvSpPr>
          <p:spPr>
            <a:xfrm>
              <a:off x="0" y="0"/>
              <a:ext cx="3390842" cy="1341557"/>
            </a:xfrm>
            <a:custGeom>
              <a:avLst/>
              <a:gdLst/>
              <a:ahLst/>
              <a:cxnLst/>
              <a:rect l="l" t="t" r="r" b="b"/>
              <a:pathLst>
                <a:path w="3390842" h="1341557">
                  <a:moveTo>
                    <a:pt x="30668" y="0"/>
                  </a:moveTo>
                  <a:lnTo>
                    <a:pt x="3360174" y="0"/>
                  </a:lnTo>
                  <a:cubicBezTo>
                    <a:pt x="3368308" y="0"/>
                    <a:pt x="3376108" y="3231"/>
                    <a:pt x="3381859" y="8982"/>
                  </a:cubicBezTo>
                  <a:cubicBezTo>
                    <a:pt x="3387611" y="14734"/>
                    <a:pt x="3390842" y="22534"/>
                    <a:pt x="3390842" y="30668"/>
                  </a:cubicBezTo>
                  <a:lnTo>
                    <a:pt x="3390842" y="1310889"/>
                  </a:lnTo>
                  <a:cubicBezTo>
                    <a:pt x="3390842" y="1319023"/>
                    <a:pt x="3387611" y="1326824"/>
                    <a:pt x="3381859" y="1332575"/>
                  </a:cubicBezTo>
                  <a:cubicBezTo>
                    <a:pt x="3376108" y="1338326"/>
                    <a:pt x="3368308" y="1341557"/>
                    <a:pt x="3360174" y="1341557"/>
                  </a:cubicBezTo>
                  <a:lnTo>
                    <a:pt x="30668" y="1341557"/>
                  </a:lnTo>
                  <a:cubicBezTo>
                    <a:pt x="22534" y="1341557"/>
                    <a:pt x="14734" y="1338326"/>
                    <a:pt x="8982" y="1332575"/>
                  </a:cubicBezTo>
                  <a:cubicBezTo>
                    <a:pt x="3231" y="1326824"/>
                    <a:pt x="0" y="1319023"/>
                    <a:pt x="0" y="1310889"/>
                  </a:cubicBezTo>
                  <a:lnTo>
                    <a:pt x="0" y="30668"/>
                  </a:lnTo>
                  <a:cubicBezTo>
                    <a:pt x="0" y="22534"/>
                    <a:pt x="3231" y="14734"/>
                    <a:pt x="8982" y="8982"/>
                  </a:cubicBezTo>
                  <a:cubicBezTo>
                    <a:pt x="14734" y="3231"/>
                    <a:pt x="22534" y="0"/>
                    <a:pt x="30668" y="0"/>
                  </a:cubicBezTo>
                  <a:close/>
                </a:path>
              </a:pathLst>
            </a:custGeom>
            <a:solidFill>
              <a:srgbClr val="29325C"/>
            </a:solidFill>
            <a:ln w="38100" cap="rnd">
              <a:solidFill>
                <a:srgbClr val="F1BA81"/>
              </a:solidFill>
              <a:prstDash val="solid"/>
              <a:round/>
            </a:ln>
          </p:spPr>
        </p:sp>
        <p:sp>
          <p:nvSpPr>
            <p:cNvPr id="5" name="TextBox 5"/>
            <p:cNvSpPr txBox="1"/>
            <p:nvPr/>
          </p:nvSpPr>
          <p:spPr>
            <a:xfrm>
              <a:off x="0" y="-38100"/>
              <a:ext cx="3390842" cy="137965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rot="10010232">
            <a:off x="-1374926" y="-336375"/>
            <a:ext cx="5881605" cy="6216373"/>
          </a:xfrm>
          <a:custGeom>
            <a:avLst/>
            <a:gdLst/>
            <a:ahLst/>
            <a:cxnLst/>
            <a:rect l="l" t="t" r="r" b="b"/>
            <a:pathLst>
              <a:path w="5881605" h="6216373">
                <a:moveTo>
                  <a:pt x="0" y="0"/>
                </a:moveTo>
                <a:lnTo>
                  <a:pt x="5881606" y="0"/>
                </a:lnTo>
                <a:lnTo>
                  <a:pt x="5881606" y="6216372"/>
                </a:lnTo>
                <a:lnTo>
                  <a:pt x="0" y="6216372"/>
                </a:lnTo>
                <a:lnTo>
                  <a:pt x="0" y="0"/>
                </a:lnTo>
                <a:close/>
              </a:path>
            </a:pathLst>
          </a:custGeom>
          <a:blipFill>
            <a:blip r:embed="rId3">
              <a:alphaModFix amt="81000"/>
            </a:blip>
            <a:stretch>
              <a:fillRect/>
            </a:stretch>
          </a:blipFill>
        </p:spPr>
      </p:sp>
      <p:sp>
        <p:nvSpPr>
          <p:cNvPr id="7" name="Freeform 7"/>
          <p:cNvSpPr/>
          <p:nvPr/>
        </p:nvSpPr>
        <p:spPr>
          <a:xfrm rot="563245">
            <a:off x="1272895" y="-205625"/>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4"/>
            <a:stretch>
              <a:fillRect/>
            </a:stretch>
          </a:blipFill>
        </p:spPr>
      </p:sp>
      <p:sp>
        <p:nvSpPr>
          <p:cNvPr id="8" name="Freeform 8"/>
          <p:cNvSpPr/>
          <p:nvPr/>
        </p:nvSpPr>
        <p:spPr>
          <a:xfrm rot="-954269" flipH="1">
            <a:off x="-242478" y="2512842"/>
            <a:ext cx="911603" cy="1021713"/>
          </a:xfrm>
          <a:custGeom>
            <a:avLst/>
            <a:gdLst/>
            <a:ahLst/>
            <a:cxnLst/>
            <a:rect l="l" t="t" r="r" b="b"/>
            <a:pathLst>
              <a:path w="911603" h="1021713">
                <a:moveTo>
                  <a:pt x="911604" y="0"/>
                </a:moveTo>
                <a:lnTo>
                  <a:pt x="0" y="0"/>
                </a:lnTo>
                <a:lnTo>
                  <a:pt x="0" y="1021712"/>
                </a:lnTo>
                <a:lnTo>
                  <a:pt x="911604" y="1021712"/>
                </a:lnTo>
                <a:lnTo>
                  <a:pt x="911604" y="0"/>
                </a:lnTo>
                <a:close/>
              </a:path>
            </a:pathLst>
          </a:custGeom>
          <a:blipFill>
            <a:blip r:embed="rId5"/>
            <a:stretch>
              <a:fillRect/>
            </a:stretch>
          </a:blipFill>
        </p:spPr>
      </p:sp>
      <p:sp>
        <p:nvSpPr>
          <p:cNvPr id="9" name="Freeform 9"/>
          <p:cNvSpPr/>
          <p:nvPr/>
        </p:nvSpPr>
        <p:spPr>
          <a:xfrm rot="75357">
            <a:off x="14381106" y="-497992"/>
            <a:ext cx="3885274" cy="2230362"/>
          </a:xfrm>
          <a:custGeom>
            <a:avLst/>
            <a:gdLst/>
            <a:ahLst/>
            <a:cxnLst/>
            <a:rect l="l" t="t" r="r" b="b"/>
            <a:pathLst>
              <a:path w="4851980" h="3076562">
                <a:moveTo>
                  <a:pt x="0" y="0"/>
                </a:moveTo>
                <a:lnTo>
                  <a:pt x="4851980" y="0"/>
                </a:lnTo>
                <a:lnTo>
                  <a:pt x="4851980" y="3076562"/>
                </a:lnTo>
                <a:lnTo>
                  <a:pt x="0" y="3076562"/>
                </a:lnTo>
                <a:lnTo>
                  <a:pt x="0" y="0"/>
                </a:lnTo>
                <a:close/>
              </a:path>
            </a:pathLst>
          </a:custGeom>
          <a:blipFill>
            <a:blip r:embed="rId6"/>
            <a:stretch>
              <a:fillRect l="-100665" b="-36079"/>
            </a:stretch>
          </a:blipFill>
        </p:spPr>
      </p:sp>
      <p:sp>
        <p:nvSpPr>
          <p:cNvPr id="11" name="Freeform 11"/>
          <p:cNvSpPr/>
          <p:nvPr/>
        </p:nvSpPr>
        <p:spPr>
          <a:xfrm rot="1679035" flipH="1">
            <a:off x="16603863" y="1921365"/>
            <a:ext cx="867478" cy="972257"/>
          </a:xfrm>
          <a:custGeom>
            <a:avLst/>
            <a:gdLst/>
            <a:ahLst/>
            <a:cxnLst/>
            <a:rect l="l" t="t" r="r" b="b"/>
            <a:pathLst>
              <a:path w="867478" h="972257">
                <a:moveTo>
                  <a:pt x="867477" y="0"/>
                </a:moveTo>
                <a:lnTo>
                  <a:pt x="0" y="0"/>
                </a:lnTo>
                <a:lnTo>
                  <a:pt x="0" y="972257"/>
                </a:lnTo>
                <a:lnTo>
                  <a:pt x="867477" y="972257"/>
                </a:lnTo>
                <a:lnTo>
                  <a:pt x="867477" y="0"/>
                </a:lnTo>
                <a:close/>
              </a:path>
            </a:pathLst>
          </a:custGeom>
          <a:blipFill>
            <a:blip r:embed="rId5"/>
            <a:stretch>
              <a:fillRect/>
            </a:stretch>
          </a:blipFill>
        </p:spPr>
      </p:sp>
      <p:sp>
        <p:nvSpPr>
          <p:cNvPr id="12" name="Freeform 12"/>
          <p:cNvSpPr/>
          <p:nvPr/>
        </p:nvSpPr>
        <p:spPr>
          <a:xfrm rot="75357">
            <a:off x="-20614" y="8537855"/>
            <a:ext cx="4385571" cy="3201219"/>
          </a:xfrm>
          <a:custGeom>
            <a:avLst/>
            <a:gdLst/>
            <a:ahLst/>
            <a:cxnLst/>
            <a:rect l="l" t="t" r="r" b="b"/>
            <a:pathLst>
              <a:path w="4385571" h="3201219">
                <a:moveTo>
                  <a:pt x="0" y="0"/>
                </a:moveTo>
                <a:lnTo>
                  <a:pt x="4385571" y="0"/>
                </a:lnTo>
                <a:lnTo>
                  <a:pt x="4385571" y="3201219"/>
                </a:lnTo>
                <a:lnTo>
                  <a:pt x="0" y="3201219"/>
                </a:lnTo>
                <a:lnTo>
                  <a:pt x="0" y="0"/>
                </a:lnTo>
                <a:close/>
              </a:path>
            </a:pathLst>
          </a:custGeom>
          <a:blipFill>
            <a:blip r:embed="rId6"/>
            <a:stretch>
              <a:fillRect l="-115883" r="-15117" b="-36079"/>
            </a:stretch>
          </a:blipFill>
        </p:spPr>
      </p:sp>
      <p:sp>
        <p:nvSpPr>
          <p:cNvPr id="20" name="Rectangle 19"/>
          <p:cNvSpPr/>
          <p:nvPr/>
        </p:nvSpPr>
        <p:spPr>
          <a:xfrm>
            <a:off x="1945381" y="1024024"/>
            <a:ext cx="15163799" cy="5084469"/>
          </a:xfrm>
          <a:prstGeom prst="rect">
            <a:avLst/>
          </a:prstGeom>
        </p:spPr>
        <p:txBody>
          <a:bodyPr wrap="square">
            <a:spAutoFit/>
          </a:bodyPr>
          <a:lstStyle/>
          <a:p>
            <a:pPr algn="ctr">
              <a:lnSpc>
                <a:spcPct val="115000"/>
              </a:lnSpc>
              <a:spcBef>
                <a:spcPts val="300"/>
              </a:spcBef>
              <a:spcAft>
                <a:spcPts val="300"/>
              </a:spcAft>
            </a:pPr>
            <a:r>
              <a:rPr lang="pt-BR" sz="3200" b="1">
                <a:solidFill>
                  <a:schemeClr val="bg1"/>
                </a:solidFill>
                <a:latin typeface="Times New Roman" panose="02020603050405020304" pitchFamily="18" charset="0"/>
                <a:ea typeface="Calibri" panose="020F0502020204030204" pitchFamily="34" charset="0"/>
              </a:rPr>
              <a:t>PHIẾU </a:t>
            </a:r>
            <a:r>
              <a:rPr lang="vi-VN" sz="3200" b="1">
                <a:solidFill>
                  <a:schemeClr val="bg1"/>
                </a:solidFill>
                <a:latin typeface="Times New Roman" panose="02020603050405020304" pitchFamily="18" charset="0"/>
                <a:ea typeface="Calibri" panose="020F0502020204030204" pitchFamily="34" charset="0"/>
              </a:rPr>
              <a:t>HT số 01</a:t>
            </a:r>
            <a:endParaRPr lang="en-GB" sz="3200">
              <a:solidFill>
                <a:schemeClr val="bg1"/>
              </a:solidFill>
              <a:latin typeface="Times New Roman" panose="02020603050405020304" pitchFamily="18" charset="0"/>
              <a:ea typeface="Times New Roman" panose="02020603050405020304" pitchFamily="18" charset="0"/>
            </a:endParaRPr>
          </a:p>
          <a:p>
            <a:pPr algn="ctr">
              <a:lnSpc>
                <a:spcPct val="115000"/>
              </a:lnSpc>
              <a:spcBef>
                <a:spcPts val="300"/>
              </a:spcBef>
              <a:spcAft>
                <a:spcPts val="300"/>
              </a:spcAft>
              <a:tabLst>
                <a:tab pos="5147310" algn="l"/>
              </a:tabLst>
            </a:pPr>
            <a:r>
              <a:rPr lang="pt-BR" sz="3200" b="1">
                <a:solidFill>
                  <a:schemeClr val="bg1"/>
                </a:solidFill>
                <a:latin typeface="Times New Roman" panose="02020603050405020304" pitchFamily="18" charset="0"/>
                <a:ea typeface="Calibri" panose="020F0502020204030204" pitchFamily="34" charset="0"/>
              </a:rPr>
              <a:t>TÌM HIỂU TRI THỨC NGỮ VĂN</a:t>
            </a:r>
            <a:r>
              <a:rPr lang="vi-VN" sz="3200" b="1">
                <a:solidFill>
                  <a:schemeClr val="bg1"/>
                </a:solidFill>
                <a:latin typeface="Times New Roman" panose="02020603050405020304" pitchFamily="18" charset="0"/>
                <a:ea typeface="Calibri" panose="020F0502020204030204" pitchFamily="34" charset="0"/>
              </a:rPr>
              <a:t> VỀ VB THÔNG TIN GIỚI THIỆU MỘT DI TÍCH LỊCH SỬ</a:t>
            </a:r>
            <a:endParaRPr lang="en-GB" sz="3200">
              <a:solidFill>
                <a:schemeClr val="bg1"/>
              </a:solidFill>
              <a:latin typeface="Times New Roman" panose="02020603050405020304" pitchFamily="18" charset="0"/>
              <a:ea typeface="Times New Roman" panose="02020603050405020304" pitchFamily="18" charset="0"/>
            </a:endParaRPr>
          </a:p>
          <a:p>
            <a:pPr>
              <a:lnSpc>
                <a:spcPct val="115000"/>
              </a:lnSpc>
              <a:spcBef>
                <a:spcPts val="300"/>
              </a:spcBef>
              <a:spcAft>
                <a:spcPts val="300"/>
              </a:spcAft>
            </a:pPr>
            <a:r>
              <a:rPr lang="vi-VN" sz="3200">
                <a:solidFill>
                  <a:schemeClr val="bg1"/>
                </a:solidFill>
                <a:latin typeface="Times New Roman" panose="02020603050405020304" pitchFamily="18" charset="0"/>
                <a:ea typeface="Calibri" panose="020F0502020204030204" pitchFamily="34" charset="0"/>
              </a:rPr>
              <a:t>1. YÊU CẦU: </a:t>
            </a:r>
            <a:endParaRPr lang="en-GB" sz="3200">
              <a:solidFill>
                <a:schemeClr val="bg1"/>
              </a:solidFill>
              <a:latin typeface="Times New Roman" panose="02020603050405020304" pitchFamily="18" charset="0"/>
              <a:ea typeface="Times New Roman" panose="02020603050405020304" pitchFamily="18" charset="0"/>
            </a:endParaRPr>
          </a:p>
          <a:p>
            <a:pPr>
              <a:lnSpc>
                <a:spcPct val="115000"/>
              </a:lnSpc>
              <a:spcBef>
                <a:spcPts val="300"/>
              </a:spcBef>
              <a:spcAft>
                <a:spcPts val="300"/>
              </a:spcAft>
              <a:tabLst>
                <a:tab pos="5688330" algn="r"/>
              </a:tabLst>
            </a:pPr>
            <a:r>
              <a:rPr lang="vi-VN" sz="3200" i="1">
                <a:solidFill>
                  <a:schemeClr val="bg1"/>
                </a:solidFill>
                <a:latin typeface="Times New Roman" panose="02020603050405020304" pitchFamily="18" charset="0"/>
                <a:ea typeface="Calibri" panose="020F0502020204030204" pitchFamily="34" charset="0"/>
              </a:rPr>
              <a:t>- Em hiểu thế nào là di tích lịch sử? Kể tên một số di tích lịch sử mà em biết?</a:t>
            </a:r>
            <a:endParaRPr lang="en-GB" sz="3200">
              <a:solidFill>
                <a:schemeClr val="bg1"/>
              </a:solidFill>
              <a:latin typeface="Times New Roman" panose="02020603050405020304" pitchFamily="18" charset="0"/>
              <a:ea typeface="Times New Roman" panose="02020603050405020304" pitchFamily="18" charset="0"/>
            </a:endParaRPr>
          </a:p>
          <a:p>
            <a:pPr>
              <a:lnSpc>
                <a:spcPct val="115000"/>
              </a:lnSpc>
              <a:spcBef>
                <a:spcPts val="300"/>
              </a:spcBef>
              <a:spcAft>
                <a:spcPts val="300"/>
              </a:spcAft>
              <a:tabLst>
                <a:tab pos="5688330" algn="r"/>
              </a:tabLst>
            </a:pPr>
            <a:r>
              <a:rPr lang="vi-VN" sz="3200" i="1">
                <a:solidFill>
                  <a:schemeClr val="bg1"/>
                </a:solidFill>
                <a:latin typeface="Times New Roman" panose="02020603050405020304" pitchFamily="18" charset="0"/>
                <a:ea typeface="Calibri" panose="020F0502020204030204" pitchFamily="34" charset="0"/>
              </a:rPr>
              <a:t>- Văn bản giới thiệu về một di tích lịch sử viết nhằm mục đích gì?</a:t>
            </a:r>
            <a:endParaRPr lang="en-GB" sz="3200">
              <a:solidFill>
                <a:schemeClr val="bg1"/>
              </a:solidFill>
              <a:latin typeface="Times New Roman" panose="02020603050405020304" pitchFamily="18" charset="0"/>
              <a:ea typeface="Times New Roman" panose="02020603050405020304" pitchFamily="18" charset="0"/>
            </a:endParaRPr>
          </a:p>
          <a:p>
            <a:pPr>
              <a:lnSpc>
                <a:spcPct val="115000"/>
              </a:lnSpc>
              <a:spcBef>
                <a:spcPts val="300"/>
              </a:spcBef>
              <a:spcAft>
                <a:spcPts val="300"/>
              </a:spcAft>
              <a:tabLst>
                <a:tab pos="5688330" algn="r"/>
              </a:tabLst>
            </a:pPr>
            <a:r>
              <a:rPr lang="vi-VN" sz="3200" i="1">
                <a:solidFill>
                  <a:schemeClr val="bg1"/>
                </a:solidFill>
                <a:latin typeface="Times New Roman" panose="02020603050405020304" pitchFamily="18" charset="0"/>
                <a:ea typeface="Calibri" panose="020F0502020204030204" pitchFamily="34" charset="0"/>
              </a:rPr>
              <a:t>- Theo em, văn bản giới thiệu về một di tích lịch sử có những cách trình bày thông tin nào? </a:t>
            </a:r>
            <a:endParaRPr lang="en-GB" sz="3200">
              <a:solidFill>
                <a:schemeClr val="bg1"/>
              </a:solidFill>
              <a:latin typeface="Times New Roman" panose="02020603050405020304" pitchFamily="18" charset="0"/>
              <a:ea typeface="Times New Roman" panose="02020603050405020304" pitchFamily="18" charset="0"/>
            </a:endParaRPr>
          </a:p>
          <a:p>
            <a:pPr>
              <a:lnSpc>
                <a:spcPct val="115000"/>
              </a:lnSpc>
              <a:spcBef>
                <a:spcPts val="300"/>
              </a:spcBef>
              <a:spcAft>
                <a:spcPts val="300"/>
              </a:spcAft>
            </a:pPr>
            <a:r>
              <a:rPr lang="vi-VN" sz="3200">
                <a:solidFill>
                  <a:schemeClr val="bg1"/>
                </a:solidFill>
                <a:latin typeface="Times New Roman" panose="02020603050405020304" pitchFamily="18" charset="0"/>
                <a:ea typeface="Calibri" panose="020F0502020204030204" pitchFamily="34" charset="0"/>
              </a:rPr>
              <a:t>2. TRẢ LỜI:</a:t>
            </a:r>
            <a:endParaRPr lang="en-GB" sz="320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1236559730"/>
              </p:ext>
            </p:extLst>
          </p:nvPr>
        </p:nvGraphicFramePr>
        <p:xfrm>
          <a:off x="2172171" y="6303593"/>
          <a:ext cx="14314532" cy="3337560"/>
        </p:xfrm>
        <a:graphic>
          <a:graphicData uri="http://schemas.openxmlformats.org/drawingml/2006/table">
            <a:tbl>
              <a:tblPr firstRow="1" firstCol="1" bandRow="1"/>
              <a:tblGrid>
                <a:gridCol w="14314532">
                  <a:extLst>
                    <a:ext uri="{9D8B030D-6E8A-4147-A177-3AD203B41FA5}">
                      <a16:colId xmlns:a16="http://schemas.microsoft.com/office/drawing/2014/main" val="20000"/>
                    </a:ext>
                  </a:extLst>
                </a:gridCol>
              </a:tblGrid>
              <a:tr h="361272">
                <a:tc>
                  <a:txBody>
                    <a:bodyPr/>
                    <a:lstStyle/>
                    <a:p>
                      <a:pPr>
                        <a:lnSpc>
                          <a:spcPct val="115000"/>
                        </a:lnSpc>
                        <a:spcBef>
                          <a:spcPts val="300"/>
                        </a:spcBef>
                        <a:spcAft>
                          <a:spcPts val="300"/>
                        </a:spcAft>
                      </a:pPr>
                      <a:r>
                        <a:rPr lang="vi-VN" sz="32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Khái niệm:</a:t>
                      </a: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Di tích lịch sử</a:t>
                      </a:r>
                      <a:r>
                        <a:rPr lang="vi-VN"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43371">
                <a:tc>
                  <a:txBody>
                    <a:bodyPr/>
                    <a:lstStyle/>
                    <a:p>
                      <a:pPr>
                        <a:lnSpc>
                          <a:spcPct val="115000"/>
                        </a:lnSpc>
                        <a:spcBef>
                          <a:spcPts val="300"/>
                        </a:spcBef>
                        <a:spcAft>
                          <a:spcPts val="300"/>
                        </a:spcAft>
                      </a:pPr>
                      <a:r>
                        <a:rPr lang="vi-VN" sz="32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Mục đích</a:t>
                      </a: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của văn bản thông tin giới thiệu về di tích lịch sử:</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43371">
                <a:tc>
                  <a:txBody>
                    <a:bodyPr/>
                    <a:lstStyle/>
                    <a:p>
                      <a:pPr>
                        <a:lnSpc>
                          <a:spcPct val="115000"/>
                        </a:lnSpc>
                        <a:spcBef>
                          <a:spcPts val="300"/>
                        </a:spcBef>
                        <a:spcAft>
                          <a:spcPts val="300"/>
                        </a:spcAft>
                      </a:pPr>
                      <a:r>
                        <a:rPr lang="vi-VN" sz="3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 cách trình bày thông tin</a:t>
                      </a:r>
                      <a:r>
                        <a:rPr lang="vi-VN"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trong VB</a:t>
                      </a: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giới thiệu về một di tích lịch sử:..........</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1272">
                <a:tc>
                  <a:txBody>
                    <a:bodyPr/>
                    <a:lstStyle/>
                    <a:p>
                      <a:pPr>
                        <a:lnSpc>
                          <a:spcPct val="115000"/>
                        </a:lnSpc>
                        <a:spcBef>
                          <a:spcPts val="300"/>
                        </a:spcBef>
                        <a:spcAft>
                          <a:spcPts val="300"/>
                        </a:spcAft>
                      </a:pP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89987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34472"/>
            <a:ext cx="18298886" cy="10295165"/>
          </a:xfrm>
          <a:prstGeom prst="rect">
            <a:avLst/>
          </a:prstGeom>
        </p:spPr>
      </p:pic>
      <p:sp>
        <p:nvSpPr>
          <p:cNvPr id="4" name="Rounded Rectangle 3"/>
          <p:cNvSpPr/>
          <p:nvPr/>
        </p:nvSpPr>
        <p:spPr>
          <a:xfrm>
            <a:off x="457200" y="571500"/>
            <a:ext cx="7467600" cy="2057400"/>
          </a:xfrm>
          <a:prstGeom prst="roundRect">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FFC000"/>
                </a:solidFill>
                <a:latin typeface="Times New Roman" panose="02020603050405020304" pitchFamily="18" charset="0"/>
                <a:cs typeface="Times New Roman" panose="02020603050405020304" pitchFamily="18" charset="0"/>
              </a:rPr>
              <a:t>II. ĐỌC </a:t>
            </a:r>
            <a:endParaRPr lang="vi-VN" sz="6000" b="1" smtClean="0">
              <a:solidFill>
                <a:srgbClr val="FFC000"/>
              </a:solidFill>
              <a:latin typeface="Times New Roman" panose="02020603050405020304" pitchFamily="18" charset="0"/>
              <a:cs typeface="Times New Roman" panose="02020603050405020304" pitchFamily="18" charset="0"/>
            </a:endParaRPr>
          </a:p>
          <a:p>
            <a:pPr algn="ctr"/>
            <a:r>
              <a:rPr lang="vi-VN" sz="6000" b="1" smtClean="0">
                <a:solidFill>
                  <a:srgbClr val="FFC000"/>
                </a:solidFill>
                <a:latin typeface="Times New Roman" panose="02020603050405020304" pitchFamily="18" charset="0"/>
                <a:cs typeface="Times New Roman" panose="02020603050405020304" pitchFamily="18" charset="0"/>
              </a:rPr>
              <a:t>TÌM HIỂU </a:t>
            </a:r>
            <a:r>
              <a:rPr lang="vi-VN" sz="6000" b="1">
                <a:solidFill>
                  <a:srgbClr val="FFC000"/>
                </a:solidFill>
                <a:latin typeface="Times New Roman" panose="02020603050405020304" pitchFamily="18" charset="0"/>
                <a:cs typeface="Times New Roman" panose="02020603050405020304" pitchFamily="18" charset="0"/>
              </a:rPr>
              <a:t>CHUNG </a:t>
            </a:r>
            <a:endParaRPr lang="en-GB" sz="600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902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18"/>
            <a:ext cx="18288000" cy="10287000"/>
          </a:xfrm>
          <a:prstGeom prst="rect">
            <a:avLst/>
          </a:prstGeom>
        </p:spPr>
      </p:pic>
      <p:sp>
        <p:nvSpPr>
          <p:cNvPr id="4" name="Rounded Rectangle 3"/>
          <p:cNvSpPr/>
          <p:nvPr/>
        </p:nvSpPr>
        <p:spPr>
          <a:xfrm>
            <a:off x="304800" y="4991100"/>
            <a:ext cx="8534400" cy="5106025"/>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11"/>
          <p:cNvSpPr txBox="1"/>
          <p:nvPr/>
        </p:nvSpPr>
        <p:spPr>
          <a:xfrm>
            <a:off x="1196715" y="7420859"/>
            <a:ext cx="7642485" cy="2083263"/>
          </a:xfrm>
          <a:prstGeom prst="rect">
            <a:avLst/>
          </a:prstGeom>
        </p:spPr>
        <p:txBody>
          <a:bodyPr wrap="square" lIns="0" tIns="0" rIns="0" bIns="0" rtlCol="0" anchor="t">
            <a:spAutoFit/>
          </a:bodyPr>
          <a:lstStyle/>
          <a:p>
            <a:pPr marL="342900" indent="-342900" algn="just">
              <a:lnSpc>
                <a:spcPct val="150000"/>
              </a:lnSpc>
              <a:buFontTx/>
              <a:buChar char="-"/>
            </a:pPr>
            <a:r>
              <a:rPr lang="vi-VN" sz="4800" b="1" smtClean="0">
                <a:latin typeface="Times New Roman" panose="02020603050405020304" pitchFamily="18" charset="0"/>
                <a:cs typeface="Times New Roman" panose="02020603050405020304" pitchFamily="18" charset="0"/>
              </a:rPr>
              <a:t>Đọc </a:t>
            </a:r>
            <a:r>
              <a:rPr lang="vi-VN" sz="4800" b="1">
                <a:latin typeface="Times New Roman" panose="02020603050405020304" pitchFamily="18" charset="0"/>
                <a:cs typeface="Times New Roman" panose="02020603050405020304" pitchFamily="18" charset="0"/>
              </a:rPr>
              <a:t>văn </a:t>
            </a:r>
            <a:r>
              <a:rPr lang="vi-VN" sz="4800" b="1" smtClean="0">
                <a:latin typeface="Times New Roman" panose="02020603050405020304" pitchFamily="18" charset="0"/>
                <a:cs typeface="Times New Roman" panose="02020603050405020304" pitchFamily="18" charset="0"/>
              </a:rPr>
              <a:t>bản</a:t>
            </a:r>
          </a:p>
          <a:p>
            <a:pPr marL="342900" indent="-342900" algn="just">
              <a:lnSpc>
                <a:spcPct val="150000"/>
              </a:lnSpc>
              <a:buFontTx/>
              <a:buChar char="-"/>
            </a:pPr>
            <a:r>
              <a:rPr lang="vi-VN" sz="4800" b="1">
                <a:latin typeface="Times New Roman" panose="02020603050405020304" pitchFamily="18" charset="0"/>
                <a:cs typeface="Times New Roman" panose="02020603050405020304" pitchFamily="18" charset="0"/>
              </a:rPr>
              <a:t>G</a:t>
            </a:r>
            <a:r>
              <a:rPr lang="vi-VN" sz="4800" b="1" smtClean="0">
                <a:latin typeface="Times New Roman" panose="02020603050405020304" pitchFamily="18" charset="0"/>
                <a:cs typeface="Times New Roman" panose="02020603050405020304" pitchFamily="18" charset="0"/>
              </a:rPr>
              <a:t>iải </a:t>
            </a:r>
            <a:r>
              <a:rPr lang="vi-VN" sz="4800" b="1">
                <a:latin typeface="Times New Roman" panose="02020603050405020304" pitchFamily="18" charset="0"/>
                <a:cs typeface="Times New Roman" panose="02020603050405020304" pitchFamily="18" charset="0"/>
              </a:rPr>
              <a:t>thích từ khó</a:t>
            </a:r>
            <a:endParaRPr lang="en-US" sz="4800">
              <a:solidFill>
                <a:srgbClr val="FFFFFF"/>
              </a:solidFill>
              <a:latin typeface="Times New Roman" panose="02020603050405020304" pitchFamily="18" charset="0"/>
              <a:ea typeface="Core Bandi Face"/>
              <a:cs typeface="Times New Roman" panose="02020603050405020304" pitchFamily="18" charset="0"/>
              <a:sym typeface="Core Bandi Face"/>
            </a:endParaRPr>
          </a:p>
        </p:txBody>
      </p:sp>
      <p:sp>
        <p:nvSpPr>
          <p:cNvPr id="6" name="TextBox 12"/>
          <p:cNvSpPr txBox="1"/>
          <p:nvPr/>
        </p:nvSpPr>
        <p:spPr>
          <a:xfrm>
            <a:off x="304800" y="5269043"/>
            <a:ext cx="8477465" cy="1846659"/>
          </a:xfrm>
          <a:prstGeom prst="rect">
            <a:avLst/>
          </a:prstGeom>
        </p:spPr>
        <p:txBody>
          <a:bodyPr wrap="square" lIns="0" tIns="0" rIns="0" bIns="0" rtlCol="0" anchor="t">
            <a:spAutoFit/>
          </a:bodyPr>
          <a:lstStyle/>
          <a:p>
            <a:pPr marL="1143000" indent="-1143000" algn="ctr">
              <a:buAutoNum type="arabicPeriod"/>
            </a:pPr>
            <a:r>
              <a:rPr lang="vi-VN" sz="6000" b="1" smtClean="0">
                <a:latin typeface="Times New Roman" panose="02020603050405020304" pitchFamily="18" charset="0"/>
                <a:cs typeface="Times New Roman" panose="02020603050405020304" pitchFamily="18" charset="0"/>
              </a:rPr>
              <a:t>Đọc </a:t>
            </a:r>
            <a:r>
              <a:rPr lang="vi-VN" sz="6000" b="1">
                <a:latin typeface="Times New Roman" panose="02020603050405020304" pitchFamily="18" charset="0"/>
                <a:cs typeface="Times New Roman" panose="02020603050405020304" pitchFamily="18" charset="0"/>
              </a:rPr>
              <a:t>văn bản</a:t>
            </a:r>
            <a:r>
              <a:rPr lang="vi-VN" sz="6000" b="1" smtClean="0">
                <a:latin typeface="Times New Roman" panose="02020603050405020304" pitchFamily="18" charset="0"/>
                <a:cs typeface="Times New Roman" panose="02020603050405020304" pitchFamily="18" charset="0"/>
              </a:rPr>
              <a:t>,</a:t>
            </a:r>
          </a:p>
          <a:p>
            <a:pPr algn="ctr"/>
            <a:r>
              <a:rPr lang="vi-VN" sz="6000" b="1" smtClean="0">
                <a:latin typeface="Times New Roman" panose="02020603050405020304" pitchFamily="18" charset="0"/>
                <a:cs typeface="Times New Roman" panose="02020603050405020304" pitchFamily="18" charset="0"/>
              </a:rPr>
              <a:t> </a:t>
            </a:r>
            <a:r>
              <a:rPr lang="vi-VN" sz="6000" b="1">
                <a:latin typeface="Times New Roman" panose="02020603050405020304" pitchFamily="18" charset="0"/>
                <a:cs typeface="Times New Roman" panose="02020603050405020304" pitchFamily="18" charset="0"/>
              </a:rPr>
              <a:t>giải thích từ khó</a:t>
            </a:r>
            <a:endParaRPr lang="en-US" sz="6000">
              <a:solidFill>
                <a:srgbClr val="FFFFFF"/>
              </a:solidFill>
              <a:latin typeface="Times New Roman" panose="02020603050405020304" pitchFamily="18" charset="0"/>
              <a:ea typeface="Bright Sunshine"/>
              <a:cs typeface="Times New Roman" panose="02020603050405020304" pitchFamily="18" charset="0"/>
              <a:sym typeface="Bright Sunshine"/>
            </a:endParaRPr>
          </a:p>
        </p:txBody>
      </p:sp>
    </p:spTree>
    <p:extLst>
      <p:ext uri="{BB962C8B-B14F-4D97-AF65-F5344CB8AC3E}">
        <p14:creationId xmlns:p14="http://schemas.microsoft.com/office/powerpoint/2010/main" val="81138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3453" b="-51937"/>
            </a:stretch>
          </a:blipFill>
        </p:spPr>
      </p:sp>
      <p:sp>
        <p:nvSpPr>
          <p:cNvPr id="3" name="Freeform 3"/>
          <p:cNvSpPr/>
          <p:nvPr/>
        </p:nvSpPr>
        <p:spPr>
          <a:xfrm>
            <a:off x="11603928" y="6456366"/>
            <a:ext cx="7434906" cy="6620164"/>
          </a:xfrm>
          <a:custGeom>
            <a:avLst/>
            <a:gdLst/>
            <a:ahLst/>
            <a:cxnLst/>
            <a:rect l="l" t="t" r="r" b="b"/>
            <a:pathLst>
              <a:path w="7434906" h="6620164">
                <a:moveTo>
                  <a:pt x="0" y="0"/>
                </a:moveTo>
                <a:lnTo>
                  <a:pt x="7434906" y="0"/>
                </a:lnTo>
                <a:lnTo>
                  <a:pt x="7434906" y="6620164"/>
                </a:lnTo>
                <a:lnTo>
                  <a:pt x="0" y="6620164"/>
                </a:lnTo>
                <a:lnTo>
                  <a:pt x="0" y="0"/>
                </a:lnTo>
                <a:close/>
              </a:path>
            </a:pathLst>
          </a:custGeom>
          <a:blipFill>
            <a:blip r:embed="rId3"/>
            <a:stretch>
              <a:fillRect/>
            </a:stretch>
          </a:blipFill>
        </p:spPr>
      </p:sp>
      <p:sp>
        <p:nvSpPr>
          <p:cNvPr id="4" name="Freeform 4"/>
          <p:cNvSpPr/>
          <p:nvPr/>
        </p:nvSpPr>
        <p:spPr>
          <a:xfrm>
            <a:off x="2007814" y="616185"/>
            <a:ext cx="1286346" cy="1567004"/>
          </a:xfrm>
          <a:custGeom>
            <a:avLst/>
            <a:gdLst/>
            <a:ahLst/>
            <a:cxnLst/>
            <a:rect l="l" t="t" r="r" b="b"/>
            <a:pathLst>
              <a:path w="1286346" h="1567004">
                <a:moveTo>
                  <a:pt x="0" y="0"/>
                </a:moveTo>
                <a:lnTo>
                  <a:pt x="1286346" y="0"/>
                </a:lnTo>
                <a:lnTo>
                  <a:pt x="1286346" y="1567004"/>
                </a:lnTo>
                <a:lnTo>
                  <a:pt x="0" y="1567004"/>
                </a:lnTo>
                <a:lnTo>
                  <a:pt x="0" y="0"/>
                </a:lnTo>
                <a:close/>
              </a:path>
            </a:pathLst>
          </a:custGeom>
          <a:blipFill>
            <a:blip r:embed="rId4"/>
            <a:stretch>
              <a:fillRect/>
            </a:stretch>
          </a:blipFill>
        </p:spPr>
      </p:sp>
      <p:sp>
        <p:nvSpPr>
          <p:cNvPr id="5" name="Freeform 5"/>
          <p:cNvSpPr/>
          <p:nvPr/>
        </p:nvSpPr>
        <p:spPr>
          <a:xfrm>
            <a:off x="971191" y="8799101"/>
            <a:ext cx="8535668" cy="3670337"/>
          </a:xfrm>
          <a:custGeom>
            <a:avLst/>
            <a:gdLst/>
            <a:ahLst/>
            <a:cxnLst/>
            <a:rect l="l" t="t" r="r" b="b"/>
            <a:pathLst>
              <a:path w="8535668" h="3670337">
                <a:moveTo>
                  <a:pt x="0" y="0"/>
                </a:moveTo>
                <a:lnTo>
                  <a:pt x="8535669" y="0"/>
                </a:lnTo>
                <a:lnTo>
                  <a:pt x="8535669" y="3670338"/>
                </a:lnTo>
                <a:lnTo>
                  <a:pt x="0" y="3670338"/>
                </a:lnTo>
                <a:lnTo>
                  <a:pt x="0" y="0"/>
                </a:lnTo>
                <a:close/>
              </a:path>
            </a:pathLst>
          </a:custGeom>
          <a:blipFill>
            <a:blip r:embed="rId5"/>
            <a:stretch>
              <a:fillRect/>
            </a:stretch>
          </a:blipFill>
        </p:spPr>
      </p:sp>
      <p:sp>
        <p:nvSpPr>
          <p:cNvPr id="6" name="Freeform 6"/>
          <p:cNvSpPr/>
          <p:nvPr/>
        </p:nvSpPr>
        <p:spPr>
          <a:xfrm>
            <a:off x="-1583795" y="2283703"/>
            <a:ext cx="4234782" cy="1048108"/>
          </a:xfrm>
          <a:custGeom>
            <a:avLst/>
            <a:gdLst/>
            <a:ahLst/>
            <a:cxnLst/>
            <a:rect l="l" t="t" r="r" b="b"/>
            <a:pathLst>
              <a:path w="4234782" h="1048108">
                <a:moveTo>
                  <a:pt x="0" y="0"/>
                </a:moveTo>
                <a:lnTo>
                  <a:pt x="4234782" y="0"/>
                </a:lnTo>
                <a:lnTo>
                  <a:pt x="4234782" y="1048109"/>
                </a:lnTo>
                <a:lnTo>
                  <a:pt x="0" y="1048109"/>
                </a:lnTo>
                <a:lnTo>
                  <a:pt x="0" y="0"/>
                </a:lnTo>
                <a:close/>
              </a:path>
            </a:pathLst>
          </a:custGeom>
          <a:blipFill>
            <a:blip r:embed="rId6">
              <a:alphaModFix amt="65999"/>
            </a:blip>
            <a:stretch>
              <a:fillRect/>
            </a:stretch>
          </a:blipFill>
        </p:spPr>
      </p:sp>
      <p:sp>
        <p:nvSpPr>
          <p:cNvPr id="7" name="Freeform 7"/>
          <p:cNvSpPr/>
          <p:nvPr/>
        </p:nvSpPr>
        <p:spPr>
          <a:xfrm rot="1300320" flipH="1">
            <a:off x="16735093" y="4306564"/>
            <a:ext cx="1048415" cy="1175049"/>
          </a:xfrm>
          <a:custGeom>
            <a:avLst/>
            <a:gdLst/>
            <a:ahLst/>
            <a:cxnLst/>
            <a:rect l="l" t="t" r="r" b="b"/>
            <a:pathLst>
              <a:path w="1048415" h="1175049">
                <a:moveTo>
                  <a:pt x="1048414" y="0"/>
                </a:moveTo>
                <a:lnTo>
                  <a:pt x="0" y="0"/>
                </a:lnTo>
                <a:lnTo>
                  <a:pt x="0" y="1175049"/>
                </a:lnTo>
                <a:lnTo>
                  <a:pt x="1048414" y="1175049"/>
                </a:lnTo>
                <a:lnTo>
                  <a:pt x="1048414" y="0"/>
                </a:lnTo>
                <a:close/>
              </a:path>
            </a:pathLst>
          </a:custGeom>
          <a:blipFill>
            <a:blip r:embed="rId7"/>
            <a:stretch>
              <a:fillRect/>
            </a:stretch>
          </a:blipFill>
        </p:spPr>
      </p:sp>
      <p:sp>
        <p:nvSpPr>
          <p:cNvPr id="8" name="Freeform 8"/>
          <p:cNvSpPr/>
          <p:nvPr/>
        </p:nvSpPr>
        <p:spPr>
          <a:xfrm>
            <a:off x="-2223512" y="9325781"/>
            <a:ext cx="9320909" cy="1922437"/>
          </a:xfrm>
          <a:custGeom>
            <a:avLst/>
            <a:gdLst/>
            <a:ahLst/>
            <a:cxnLst/>
            <a:rect l="l" t="t" r="r" b="b"/>
            <a:pathLst>
              <a:path w="9320909" h="1922437">
                <a:moveTo>
                  <a:pt x="0" y="0"/>
                </a:moveTo>
                <a:lnTo>
                  <a:pt x="9320909" y="0"/>
                </a:lnTo>
                <a:lnTo>
                  <a:pt x="9320909" y="1922438"/>
                </a:lnTo>
                <a:lnTo>
                  <a:pt x="0" y="1922438"/>
                </a:lnTo>
                <a:lnTo>
                  <a:pt x="0" y="0"/>
                </a:lnTo>
                <a:close/>
              </a:path>
            </a:pathLst>
          </a:custGeom>
          <a:blipFill>
            <a:blip r:embed="rId8">
              <a:alphaModFix amt="65999"/>
            </a:blip>
            <a:stretch>
              <a:fillRect/>
            </a:stretch>
          </a:blipFill>
        </p:spPr>
      </p:sp>
      <p:sp>
        <p:nvSpPr>
          <p:cNvPr id="9" name="Freeform 9"/>
          <p:cNvSpPr/>
          <p:nvPr/>
        </p:nvSpPr>
        <p:spPr>
          <a:xfrm rot="-2013855">
            <a:off x="1208614" y="7577769"/>
            <a:ext cx="1048415" cy="1175049"/>
          </a:xfrm>
          <a:custGeom>
            <a:avLst/>
            <a:gdLst/>
            <a:ahLst/>
            <a:cxnLst/>
            <a:rect l="l" t="t" r="r" b="b"/>
            <a:pathLst>
              <a:path w="1048415" h="1175049">
                <a:moveTo>
                  <a:pt x="0" y="0"/>
                </a:moveTo>
                <a:lnTo>
                  <a:pt x="1048414" y="0"/>
                </a:lnTo>
                <a:lnTo>
                  <a:pt x="1048414" y="1175049"/>
                </a:lnTo>
                <a:lnTo>
                  <a:pt x="0" y="1175049"/>
                </a:lnTo>
                <a:lnTo>
                  <a:pt x="0" y="0"/>
                </a:lnTo>
                <a:close/>
              </a:path>
            </a:pathLst>
          </a:custGeom>
          <a:blipFill>
            <a:blip r:embed="rId7"/>
            <a:stretch>
              <a:fillRect/>
            </a:stretch>
          </a:blipFill>
        </p:spPr>
      </p:sp>
      <p:sp>
        <p:nvSpPr>
          <p:cNvPr id="10" name="Freeform 10"/>
          <p:cNvSpPr/>
          <p:nvPr/>
        </p:nvSpPr>
        <p:spPr>
          <a:xfrm flipH="1">
            <a:off x="12991466" y="217574"/>
            <a:ext cx="8535668" cy="3670337"/>
          </a:xfrm>
          <a:custGeom>
            <a:avLst/>
            <a:gdLst/>
            <a:ahLst/>
            <a:cxnLst/>
            <a:rect l="l" t="t" r="r" b="b"/>
            <a:pathLst>
              <a:path w="8535668" h="3670337">
                <a:moveTo>
                  <a:pt x="8535668" y="0"/>
                </a:moveTo>
                <a:lnTo>
                  <a:pt x="0" y="0"/>
                </a:lnTo>
                <a:lnTo>
                  <a:pt x="0" y="3670338"/>
                </a:lnTo>
                <a:lnTo>
                  <a:pt x="8535668" y="3670338"/>
                </a:lnTo>
                <a:lnTo>
                  <a:pt x="8535668" y="0"/>
                </a:lnTo>
                <a:close/>
              </a:path>
            </a:pathLst>
          </a:custGeom>
          <a:blipFill>
            <a:blip r:embed="rId5"/>
            <a:stretch>
              <a:fillRect/>
            </a:stretch>
          </a:blipFill>
        </p:spPr>
      </p:sp>
      <p:sp>
        <p:nvSpPr>
          <p:cNvPr id="13" name="Rectangle 12"/>
          <p:cNvSpPr/>
          <p:nvPr/>
        </p:nvSpPr>
        <p:spPr>
          <a:xfrm>
            <a:off x="3369607" y="671542"/>
            <a:ext cx="10826169" cy="1107996"/>
          </a:xfrm>
          <a:prstGeom prst="rect">
            <a:avLst/>
          </a:prstGeom>
        </p:spPr>
        <p:txBody>
          <a:bodyPr wrap="none">
            <a:spAutoFit/>
          </a:bodyPr>
          <a:lstStyle/>
          <a:p>
            <a:pPr algn="just">
              <a:spcAft>
                <a:spcPts val="0"/>
              </a:spcAft>
            </a:pPr>
            <a:r>
              <a:rPr lang="vi-VN" sz="6600" b="1">
                <a:solidFill>
                  <a:schemeClr val="bg1"/>
                </a:solidFill>
                <a:effectLst>
                  <a:glow rad="101600">
                    <a:schemeClr val="accent6">
                      <a:satMod val="175000"/>
                      <a:alpha val="40000"/>
                    </a:schemeClr>
                  </a:glow>
                </a:effectLst>
                <a:latin typeface="Times New Roman" panose="02020603050405020304" pitchFamily="18" charset="0"/>
                <a:ea typeface="Times New Roman" panose="02020603050405020304" pitchFamily="18" charset="0"/>
              </a:rPr>
              <a:t>2. Tìm hiểu chung về văn bản</a:t>
            </a:r>
            <a:endParaRPr lang="en-GB" sz="6600">
              <a:solidFill>
                <a:schemeClr val="bg1"/>
              </a:solidFill>
              <a:effectLst>
                <a:glow rad="101600">
                  <a:schemeClr val="accent6">
                    <a:satMod val="175000"/>
                    <a:alpha val="40000"/>
                  </a:schemeClr>
                </a:glow>
              </a:effectLst>
              <a:latin typeface="Times New Roman" panose="02020603050405020304" pitchFamily="18" charset="0"/>
              <a:ea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958493011"/>
              </p:ext>
            </p:extLst>
          </p:nvPr>
        </p:nvGraphicFramePr>
        <p:xfrm>
          <a:off x="3262930" y="3129566"/>
          <a:ext cx="11545757" cy="5126808"/>
        </p:xfrm>
        <a:graphic>
          <a:graphicData uri="http://schemas.openxmlformats.org/drawingml/2006/table">
            <a:tbl>
              <a:tblPr firstRow="1" firstCol="1" bandRow="1"/>
              <a:tblGrid>
                <a:gridCol w="7768227">
                  <a:extLst>
                    <a:ext uri="{9D8B030D-6E8A-4147-A177-3AD203B41FA5}">
                      <a16:colId xmlns:a16="http://schemas.microsoft.com/office/drawing/2014/main" val="20000"/>
                    </a:ext>
                  </a:extLst>
                </a:gridCol>
                <a:gridCol w="3777530">
                  <a:extLst>
                    <a:ext uri="{9D8B030D-6E8A-4147-A177-3AD203B41FA5}">
                      <a16:colId xmlns:a16="http://schemas.microsoft.com/office/drawing/2014/main" val="20001"/>
                    </a:ext>
                  </a:extLst>
                </a:gridCol>
              </a:tblGrid>
              <a:tr h="366788">
                <a:tc gridSpan="2">
                  <a:txBody>
                    <a:bodyPr/>
                    <a:lstStyle/>
                    <a:p>
                      <a:pPr algn="ctr">
                        <a:spcAft>
                          <a:spcPts val="0"/>
                        </a:spcAft>
                        <a:tabLst>
                          <a:tab pos="1386840" algn="l"/>
                        </a:tabLst>
                      </a:pPr>
                      <a:r>
                        <a:rPr lang="en-US" sz="4800" b="1">
                          <a:ln>
                            <a:noFill/>
                          </a:ln>
                          <a:solidFill>
                            <a:schemeClr val="bg1"/>
                          </a:solidFill>
                          <a:effectLst>
                            <a:outerShdw blurRad="38100" dist="19050" dir="2700000" algn="tl">
                              <a:schemeClr val="dk1">
                                <a:alpha val="40000"/>
                              </a:schemeClr>
                            </a:outerShdw>
                          </a:effectLst>
                          <a:latin typeface="Times New Roman" panose="02020603050405020304" pitchFamily="18" charset="0"/>
                          <a:ea typeface="MS Mincho"/>
                        </a:rPr>
                        <a:t>Phiếu học tập số 01</a:t>
                      </a:r>
                      <a:endParaRPr lang="en-GB" sz="4800" b="1">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366788">
                <a:tc>
                  <a:txBody>
                    <a:bodyPr/>
                    <a:lstStyle/>
                    <a:p>
                      <a:pPr algn="ctr">
                        <a:spcAft>
                          <a:spcPts val="0"/>
                        </a:spcAft>
                        <a:tabLst>
                          <a:tab pos="1386840" algn="l"/>
                        </a:tabLst>
                      </a:pPr>
                      <a:r>
                        <a:rPr lang="vi-VN" sz="4800" b="1">
                          <a:ln>
                            <a:noFill/>
                          </a:ln>
                          <a:solidFill>
                            <a:schemeClr val="bg1"/>
                          </a:solidFill>
                          <a:effectLst>
                            <a:outerShdw blurRad="38100" dist="19050" dir="2700000" algn="tl">
                              <a:schemeClr val="dk1">
                                <a:alpha val="40000"/>
                              </a:schemeClr>
                            </a:outerShdw>
                          </a:effectLst>
                          <a:latin typeface="Times New Roman" panose="02020603050405020304" pitchFamily="18" charset="0"/>
                          <a:ea typeface="MS Mincho"/>
                        </a:rPr>
                        <a:t>Yêu cầu</a:t>
                      </a:r>
                      <a:endParaRPr lang="en-GB" sz="4800" b="1">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86840" algn="l"/>
                        </a:tabLst>
                      </a:pPr>
                      <a:r>
                        <a:rPr lang="vi-VN" sz="4800" b="1">
                          <a:ln>
                            <a:noFill/>
                          </a:ln>
                          <a:solidFill>
                            <a:schemeClr val="bg1"/>
                          </a:solidFill>
                          <a:effectLst>
                            <a:outerShdw blurRad="38100" dist="19050" dir="2700000" algn="tl">
                              <a:schemeClr val="dk1">
                                <a:alpha val="40000"/>
                              </a:schemeClr>
                            </a:outerShdw>
                          </a:effectLst>
                          <a:latin typeface="Times New Roman" panose="02020603050405020304" pitchFamily="18" charset="0"/>
                          <a:ea typeface="MS Mincho"/>
                        </a:rPr>
                        <a:t>Trả lời</a:t>
                      </a:r>
                      <a:endParaRPr lang="en-GB" sz="4800" b="1">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6788">
                <a:tc>
                  <a:txBody>
                    <a:bodyPr/>
                    <a:lstStyle/>
                    <a:p>
                      <a:pPr>
                        <a:spcAft>
                          <a:spcPts val="0"/>
                        </a:spcAft>
                        <a:tabLst>
                          <a:tab pos="1386840" algn="l"/>
                        </a:tabLst>
                      </a:pPr>
                      <a:r>
                        <a:rPr lang="vi-VN" sz="4800" b="1" i="1">
                          <a:ln>
                            <a:noFill/>
                          </a:ln>
                          <a:solidFill>
                            <a:schemeClr val="bg1"/>
                          </a:solidFill>
                          <a:effectLst>
                            <a:outerShdw blurRad="38100" dist="19050" dir="2700000" algn="tl">
                              <a:schemeClr val="dk1">
                                <a:alpha val="40000"/>
                              </a:schemeClr>
                            </a:outerShdw>
                          </a:effectLst>
                          <a:latin typeface="Times New Roman" panose="02020603050405020304" pitchFamily="18" charset="0"/>
                          <a:ea typeface="MS Mincho"/>
                        </a:rPr>
                        <a:t>Xuất xứ</a:t>
                      </a:r>
                      <a:endParaRPr lang="en-GB" sz="4800" b="1">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vi-VN" sz="4800">
                          <a:ln>
                            <a:noFill/>
                          </a:ln>
                          <a:solidFill>
                            <a:schemeClr val="bg1"/>
                          </a:solidFill>
                          <a:effectLst>
                            <a:outerShdw blurRad="38100" dist="19050" dir="2700000" algn="tl">
                              <a:schemeClr val="dk1">
                                <a:alpha val="40000"/>
                              </a:schemeClr>
                            </a:outerShdw>
                          </a:effectLst>
                          <a:latin typeface="Times New Roman" panose="02020603050405020304" pitchFamily="18" charset="0"/>
                          <a:ea typeface="MS Mincho"/>
                        </a:rPr>
                        <a:t>....................</a:t>
                      </a:r>
                      <a:endParaRPr lang="en-GB" sz="48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6788">
                <a:tc>
                  <a:txBody>
                    <a:bodyPr/>
                    <a:lstStyle/>
                    <a:p>
                      <a:pPr>
                        <a:spcAft>
                          <a:spcPts val="0"/>
                        </a:spcAft>
                        <a:tabLst>
                          <a:tab pos="1386840" algn="l"/>
                        </a:tabLst>
                      </a:pPr>
                      <a:r>
                        <a:rPr lang="vi-VN" sz="4800" b="1" i="1">
                          <a:ln>
                            <a:noFill/>
                          </a:ln>
                          <a:solidFill>
                            <a:schemeClr val="bg1"/>
                          </a:solidFill>
                          <a:effectLst>
                            <a:outerShdw blurRad="38100" dist="19050" dir="2700000" algn="tl">
                              <a:schemeClr val="dk1">
                                <a:alpha val="40000"/>
                              </a:schemeClr>
                            </a:outerShdw>
                          </a:effectLst>
                          <a:latin typeface="Times New Roman" panose="02020603050405020304" pitchFamily="18" charset="0"/>
                          <a:ea typeface="MS Mincho"/>
                        </a:rPr>
                        <a:t>Thể loại</a:t>
                      </a:r>
                      <a:endParaRPr lang="en-GB" sz="4800" b="1">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vi-VN" sz="4800">
                          <a:ln>
                            <a:noFill/>
                          </a:ln>
                          <a:solidFill>
                            <a:schemeClr val="bg1"/>
                          </a:solidFill>
                          <a:effectLst>
                            <a:outerShdw blurRad="38100" dist="19050" dir="2700000" algn="tl">
                              <a:schemeClr val="dk1">
                                <a:alpha val="40000"/>
                              </a:schemeClr>
                            </a:outerShdw>
                          </a:effectLst>
                          <a:latin typeface="Times New Roman" panose="02020603050405020304" pitchFamily="18" charset="0"/>
                          <a:ea typeface="MS Mincho"/>
                        </a:rPr>
                        <a:t>....................</a:t>
                      </a:r>
                      <a:endParaRPr lang="en-GB" sz="48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3576">
                <a:tc>
                  <a:txBody>
                    <a:bodyPr/>
                    <a:lstStyle/>
                    <a:p>
                      <a:pPr>
                        <a:spcAft>
                          <a:spcPts val="0"/>
                        </a:spcAft>
                        <a:tabLst>
                          <a:tab pos="1386840" algn="l"/>
                        </a:tabLst>
                      </a:pPr>
                      <a:r>
                        <a:rPr lang="vi-VN" sz="4800" b="1" i="1">
                          <a:ln>
                            <a:noFill/>
                          </a:ln>
                          <a:solidFill>
                            <a:schemeClr val="bg1"/>
                          </a:solidFill>
                          <a:effectLst>
                            <a:outerShdw blurRad="38100" dist="19050" dir="2700000" algn="tl">
                              <a:schemeClr val="dk1">
                                <a:alpha val="40000"/>
                              </a:schemeClr>
                            </a:outerShdw>
                          </a:effectLst>
                          <a:latin typeface="Times New Roman" panose="02020603050405020304" pitchFamily="18" charset="0"/>
                          <a:ea typeface="MS Mincho"/>
                        </a:rPr>
                        <a:t>Phương thức biểu đạt chính</a:t>
                      </a:r>
                      <a:endParaRPr lang="en-GB" sz="4800" b="1">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vi-VN" sz="4800" smtClean="0">
                          <a:ln>
                            <a:noFill/>
                          </a:ln>
                          <a:solidFill>
                            <a:schemeClr val="bg1"/>
                          </a:solidFill>
                          <a:effectLst>
                            <a:outerShdw blurRad="38100" dist="19050" dir="2700000" algn="tl">
                              <a:schemeClr val="dk1">
                                <a:alpha val="40000"/>
                              </a:schemeClr>
                            </a:outerShdw>
                          </a:effectLst>
                          <a:latin typeface="Times New Roman" panose="02020603050405020304" pitchFamily="18" charset="0"/>
                          <a:ea typeface="MS Mincho"/>
                        </a:rPr>
                        <a:t>....................</a:t>
                      </a:r>
                      <a:endParaRPr lang="en-GB" sz="48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3576">
                <a:tc>
                  <a:txBody>
                    <a:bodyPr/>
                    <a:lstStyle/>
                    <a:p>
                      <a:pPr>
                        <a:spcAft>
                          <a:spcPts val="0"/>
                        </a:spcAft>
                        <a:tabLst>
                          <a:tab pos="1386840" algn="l"/>
                        </a:tabLst>
                      </a:pPr>
                      <a:r>
                        <a:rPr lang="vi-VN" sz="4800" b="1" i="1">
                          <a:ln>
                            <a:noFill/>
                          </a:ln>
                          <a:solidFill>
                            <a:schemeClr val="bg1"/>
                          </a:solidFill>
                          <a:effectLst>
                            <a:outerShdw blurRad="38100" dist="19050" dir="2700000" algn="tl">
                              <a:schemeClr val="dk1">
                                <a:alpha val="40000"/>
                              </a:schemeClr>
                            </a:outerShdw>
                          </a:effectLst>
                          <a:latin typeface="Times New Roman" panose="02020603050405020304" pitchFamily="18" charset="0"/>
                          <a:ea typeface="MS Mincho"/>
                        </a:rPr>
                        <a:t>Phương thức biểu đạt kết hợp </a:t>
                      </a:r>
                      <a:endParaRPr lang="en-GB" sz="4800" b="1">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vi-VN" sz="4800" smtClean="0">
                          <a:ln>
                            <a:noFill/>
                          </a:ln>
                          <a:solidFill>
                            <a:schemeClr val="bg1"/>
                          </a:solidFill>
                          <a:effectLst>
                            <a:outerShdw blurRad="38100" dist="19050" dir="2700000" algn="tl">
                              <a:schemeClr val="dk1">
                                <a:alpha val="40000"/>
                              </a:schemeClr>
                            </a:outerShdw>
                          </a:effectLst>
                          <a:latin typeface="Times New Roman" panose="02020603050405020304" pitchFamily="18" charset="0"/>
                          <a:ea typeface="MS Mincho"/>
                        </a:rPr>
                        <a:t>....................</a:t>
                      </a:r>
                      <a:endParaRPr lang="en-GB" sz="48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33576">
                <a:tc>
                  <a:txBody>
                    <a:bodyPr/>
                    <a:lstStyle/>
                    <a:p>
                      <a:pPr>
                        <a:spcAft>
                          <a:spcPts val="0"/>
                        </a:spcAft>
                        <a:tabLst>
                          <a:tab pos="1386840" algn="l"/>
                        </a:tabLst>
                      </a:pPr>
                      <a:r>
                        <a:rPr lang="vi-VN" sz="4800" b="1" i="1">
                          <a:ln>
                            <a:noFill/>
                          </a:ln>
                          <a:solidFill>
                            <a:schemeClr val="bg1"/>
                          </a:solidFill>
                          <a:effectLst>
                            <a:outerShdw blurRad="38100" dist="19050" dir="2700000" algn="tl">
                              <a:schemeClr val="dk1">
                                <a:alpha val="40000"/>
                              </a:schemeClr>
                            </a:outerShdw>
                          </a:effectLst>
                          <a:latin typeface="Times New Roman" panose="02020603050405020304" pitchFamily="18" charset="0"/>
                          <a:ea typeface="MS Mincho"/>
                        </a:rPr>
                        <a:t>Mục đích VB</a:t>
                      </a:r>
                      <a:endParaRPr lang="en-GB" sz="4800" b="1">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vi-VN" sz="4800" smtClean="0">
                          <a:ln>
                            <a:noFill/>
                          </a:ln>
                          <a:solidFill>
                            <a:schemeClr val="bg1"/>
                          </a:solidFill>
                          <a:effectLst>
                            <a:outerShdw blurRad="38100" dist="19050" dir="2700000" algn="tl">
                              <a:schemeClr val="dk1">
                                <a:alpha val="40000"/>
                              </a:schemeClr>
                            </a:outerShdw>
                          </a:effectLst>
                          <a:latin typeface="Times New Roman" panose="02020603050405020304" pitchFamily="18" charset="0"/>
                          <a:ea typeface="MS Mincho"/>
                        </a:rPr>
                        <a:t>....................</a:t>
                      </a:r>
                      <a:endParaRPr lang="en-GB" sz="48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43624" b="-81766"/>
            </a:stretch>
          </a:blipFill>
        </p:spPr>
      </p:sp>
      <p:sp>
        <p:nvSpPr>
          <p:cNvPr id="3" name="Freeform 3"/>
          <p:cNvSpPr/>
          <p:nvPr/>
        </p:nvSpPr>
        <p:spPr>
          <a:xfrm rot="563245" flipH="1">
            <a:off x="16194542" y="326823"/>
            <a:ext cx="1286346" cy="1567004"/>
          </a:xfrm>
          <a:custGeom>
            <a:avLst/>
            <a:gdLst/>
            <a:ahLst/>
            <a:cxnLst/>
            <a:rect l="l" t="t" r="r" b="b"/>
            <a:pathLst>
              <a:path w="1286346" h="1567004">
                <a:moveTo>
                  <a:pt x="1286347" y="0"/>
                </a:moveTo>
                <a:lnTo>
                  <a:pt x="0" y="0"/>
                </a:lnTo>
                <a:lnTo>
                  <a:pt x="0" y="1567004"/>
                </a:lnTo>
                <a:lnTo>
                  <a:pt x="1286347" y="1567004"/>
                </a:lnTo>
                <a:lnTo>
                  <a:pt x="1286347" y="0"/>
                </a:lnTo>
                <a:close/>
              </a:path>
            </a:pathLst>
          </a:custGeom>
          <a:blipFill>
            <a:blip r:embed="rId3"/>
            <a:stretch>
              <a:fillRect/>
            </a:stretch>
          </a:blipFill>
        </p:spPr>
      </p:sp>
      <p:sp>
        <p:nvSpPr>
          <p:cNvPr id="4" name="Freeform 4"/>
          <p:cNvSpPr/>
          <p:nvPr/>
        </p:nvSpPr>
        <p:spPr>
          <a:xfrm>
            <a:off x="5927535" y="8200241"/>
            <a:ext cx="8535668" cy="3670337"/>
          </a:xfrm>
          <a:custGeom>
            <a:avLst/>
            <a:gdLst/>
            <a:ahLst/>
            <a:cxnLst/>
            <a:rect l="l" t="t" r="r" b="b"/>
            <a:pathLst>
              <a:path w="8535668" h="3670337">
                <a:moveTo>
                  <a:pt x="0" y="0"/>
                </a:moveTo>
                <a:lnTo>
                  <a:pt x="8535668" y="0"/>
                </a:lnTo>
                <a:lnTo>
                  <a:pt x="8535668" y="3670337"/>
                </a:lnTo>
                <a:lnTo>
                  <a:pt x="0" y="3670337"/>
                </a:lnTo>
                <a:lnTo>
                  <a:pt x="0" y="0"/>
                </a:lnTo>
                <a:close/>
              </a:path>
            </a:pathLst>
          </a:custGeom>
          <a:blipFill>
            <a:blip r:embed="rId4"/>
            <a:stretch>
              <a:fillRect/>
            </a:stretch>
          </a:blipFill>
        </p:spPr>
      </p:sp>
      <p:sp>
        <p:nvSpPr>
          <p:cNvPr id="5" name="Freeform 5"/>
          <p:cNvSpPr/>
          <p:nvPr/>
        </p:nvSpPr>
        <p:spPr>
          <a:xfrm flipH="1">
            <a:off x="15141909" y="2283703"/>
            <a:ext cx="4234782" cy="1048108"/>
          </a:xfrm>
          <a:custGeom>
            <a:avLst/>
            <a:gdLst/>
            <a:ahLst/>
            <a:cxnLst/>
            <a:rect l="l" t="t" r="r" b="b"/>
            <a:pathLst>
              <a:path w="4234782" h="1048108">
                <a:moveTo>
                  <a:pt x="4234782" y="0"/>
                </a:moveTo>
                <a:lnTo>
                  <a:pt x="0" y="0"/>
                </a:lnTo>
                <a:lnTo>
                  <a:pt x="0" y="1048109"/>
                </a:lnTo>
                <a:lnTo>
                  <a:pt x="4234782" y="1048109"/>
                </a:lnTo>
                <a:lnTo>
                  <a:pt x="4234782" y="0"/>
                </a:lnTo>
                <a:close/>
              </a:path>
            </a:pathLst>
          </a:custGeom>
          <a:blipFill>
            <a:blip r:embed="rId5">
              <a:alphaModFix amt="65999"/>
            </a:blip>
            <a:stretch>
              <a:fillRect/>
            </a:stretch>
          </a:blipFill>
        </p:spPr>
      </p:sp>
      <p:sp>
        <p:nvSpPr>
          <p:cNvPr id="6" name="Freeform 6"/>
          <p:cNvSpPr/>
          <p:nvPr/>
        </p:nvSpPr>
        <p:spPr>
          <a:xfrm rot="-954269" flipH="1">
            <a:off x="14336734" y="957651"/>
            <a:ext cx="709764" cy="795494"/>
          </a:xfrm>
          <a:custGeom>
            <a:avLst/>
            <a:gdLst/>
            <a:ahLst/>
            <a:cxnLst/>
            <a:rect l="l" t="t" r="r" b="b"/>
            <a:pathLst>
              <a:path w="709764" h="795494">
                <a:moveTo>
                  <a:pt x="709764" y="0"/>
                </a:moveTo>
                <a:lnTo>
                  <a:pt x="0" y="0"/>
                </a:lnTo>
                <a:lnTo>
                  <a:pt x="0" y="795494"/>
                </a:lnTo>
                <a:lnTo>
                  <a:pt x="709764" y="795494"/>
                </a:lnTo>
                <a:lnTo>
                  <a:pt x="709764" y="0"/>
                </a:lnTo>
                <a:close/>
              </a:path>
            </a:pathLst>
          </a:custGeom>
          <a:blipFill>
            <a:blip r:embed="rId6"/>
            <a:stretch>
              <a:fillRect/>
            </a:stretch>
          </a:blipFill>
        </p:spPr>
      </p:sp>
      <p:sp>
        <p:nvSpPr>
          <p:cNvPr id="7" name="Freeform 7"/>
          <p:cNvSpPr/>
          <p:nvPr/>
        </p:nvSpPr>
        <p:spPr>
          <a:xfrm>
            <a:off x="-3942460" y="9325781"/>
            <a:ext cx="9320909" cy="1922437"/>
          </a:xfrm>
          <a:custGeom>
            <a:avLst/>
            <a:gdLst/>
            <a:ahLst/>
            <a:cxnLst/>
            <a:rect l="l" t="t" r="r" b="b"/>
            <a:pathLst>
              <a:path w="9320909" h="1922437">
                <a:moveTo>
                  <a:pt x="0" y="0"/>
                </a:moveTo>
                <a:lnTo>
                  <a:pt x="9320909" y="0"/>
                </a:lnTo>
                <a:lnTo>
                  <a:pt x="9320909" y="1922438"/>
                </a:lnTo>
                <a:lnTo>
                  <a:pt x="0" y="1922438"/>
                </a:lnTo>
                <a:lnTo>
                  <a:pt x="0" y="0"/>
                </a:lnTo>
                <a:close/>
              </a:path>
            </a:pathLst>
          </a:custGeom>
          <a:blipFill>
            <a:blip r:embed="rId7">
              <a:alphaModFix amt="65999"/>
            </a:blip>
            <a:stretch>
              <a:fillRect/>
            </a:stretch>
          </a:blipFill>
        </p:spPr>
      </p:sp>
      <p:sp>
        <p:nvSpPr>
          <p:cNvPr id="8" name="Freeform 8"/>
          <p:cNvSpPr/>
          <p:nvPr/>
        </p:nvSpPr>
        <p:spPr>
          <a:xfrm rot="-1678844" flipH="1">
            <a:off x="258283" y="-249490"/>
            <a:ext cx="5291522" cy="3411182"/>
          </a:xfrm>
          <a:custGeom>
            <a:avLst/>
            <a:gdLst/>
            <a:ahLst/>
            <a:cxnLst/>
            <a:rect l="l" t="t" r="r" b="b"/>
            <a:pathLst>
              <a:path w="5291522" h="3411182">
                <a:moveTo>
                  <a:pt x="5291523" y="0"/>
                </a:moveTo>
                <a:lnTo>
                  <a:pt x="0" y="0"/>
                </a:lnTo>
                <a:lnTo>
                  <a:pt x="0" y="3411182"/>
                </a:lnTo>
                <a:lnTo>
                  <a:pt x="5291523" y="3411182"/>
                </a:lnTo>
                <a:lnTo>
                  <a:pt x="5291523" y="0"/>
                </a:lnTo>
                <a:close/>
              </a:path>
            </a:pathLst>
          </a:custGeom>
          <a:blipFill>
            <a:blip r:embed="rId4"/>
            <a:stretch>
              <a:fillRect l="-49918"/>
            </a:stretch>
          </a:blipFill>
        </p:spPr>
      </p:sp>
      <p:sp>
        <p:nvSpPr>
          <p:cNvPr id="9" name="Freeform 9"/>
          <p:cNvSpPr/>
          <p:nvPr/>
        </p:nvSpPr>
        <p:spPr>
          <a:xfrm>
            <a:off x="1730595" y="2628900"/>
            <a:ext cx="4412068" cy="5056990"/>
          </a:xfrm>
          <a:custGeom>
            <a:avLst/>
            <a:gdLst/>
            <a:ahLst/>
            <a:cxnLst/>
            <a:rect l="l" t="t" r="r" b="b"/>
            <a:pathLst>
              <a:path w="4091528" h="4091528">
                <a:moveTo>
                  <a:pt x="0" y="0"/>
                </a:moveTo>
                <a:lnTo>
                  <a:pt x="4091528" y="0"/>
                </a:lnTo>
                <a:lnTo>
                  <a:pt x="4091528" y="4091529"/>
                </a:lnTo>
                <a:lnTo>
                  <a:pt x="0" y="40915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6342351" y="2635994"/>
            <a:ext cx="5569595" cy="6267077"/>
          </a:xfrm>
          <a:custGeom>
            <a:avLst/>
            <a:gdLst/>
            <a:ahLst/>
            <a:cxnLst/>
            <a:rect l="l" t="t" r="r" b="b"/>
            <a:pathLst>
              <a:path w="4091528" h="4091528">
                <a:moveTo>
                  <a:pt x="0" y="0"/>
                </a:moveTo>
                <a:lnTo>
                  <a:pt x="4091528" y="0"/>
                </a:lnTo>
                <a:lnTo>
                  <a:pt x="4091528" y="4091529"/>
                </a:lnTo>
                <a:lnTo>
                  <a:pt x="0" y="40915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2047014" y="2710796"/>
            <a:ext cx="4564586" cy="4975094"/>
          </a:xfrm>
          <a:custGeom>
            <a:avLst/>
            <a:gdLst/>
            <a:ahLst/>
            <a:cxnLst/>
            <a:rect l="l" t="t" r="r" b="b"/>
            <a:pathLst>
              <a:path w="4091528" h="4091528">
                <a:moveTo>
                  <a:pt x="0" y="0"/>
                </a:moveTo>
                <a:lnTo>
                  <a:pt x="4091528" y="0"/>
                </a:lnTo>
                <a:lnTo>
                  <a:pt x="4091528" y="4091529"/>
                </a:lnTo>
                <a:lnTo>
                  <a:pt x="0" y="40915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538171">
            <a:off x="-1912103" y="-2489635"/>
            <a:ext cx="5881605" cy="6216373"/>
          </a:xfrm>
          <a:custGeom>
            <a:avLst/>
            <a:gdLst/>
            <a:ahLst/>
            <a:cxnLst/>
            <a:rect l="l" t="t" r="r" b="b"/>
            <a:pathLst>
              <a:path w="5881605" h="6216373">
                <a:moveTo>
                  <a:pt x="0" y="0"/>
                </a:moveTo>
                <a:lnTo>
                  <a:pt x="5881606" y="0"/>
                </a:lnTo>
                <a:lnTo>
                  <a:pt x="5881606" y="6216373"/>
                </a:lnTo>
                <a:lnTo>
                  <a:pt x="0" y="6216373"/>
                </a:lnTo>
                <a:lnTo>
                  <a:pt x="0" y="0"/>
                </a:lnTo>
                <a:close/>
              </a:path>
            </a:pathLst>
          </a:custGeom>
          <a:blipFill>
            <a:blip r:embed="rId10">
              <a:alphaModFix amt="78000"/>
            </a:blip>
            <a:stretch>
              <a:fillRect/>
            </a:stretch>
          </a:blipFill>
        </p:spPr>
      </p:sp>
      <p:sp>
        <p:nvSpPr>
          <p:cNvPr id="13" name="Freeform 13"/>
          <p:cNvSpPr/>
          <p:nvPr/>
        </p:nvSpPr>
        <p:spPr>
          <a:xfrm>
            <a:off x="12573773" y="5031846"/>
            <a:ext cx="5881605" cy="6216373"/>
          </a:xfrm>
          <a:custGeom>
            <a:avLst/>
            <a:gdLst/>
            <a:ahLst/>
            <a:cxnLst/>
            <a:rect l="l" t="t" r="r" b="b"/>
            <a:pathLst>
              <a:path w="5881605" h="6216373">
                <a:moveTo>
                  <a:pt x="0" y="0"/>
                </a:moveTo>
                <a:lnTo>
                  <a:pt x="5881605" y="0"/>
                </a:lnTo>
                <a:lnTo>
                  <a:pt x="5881605" y="6216373"/>
                </a:lnTo>
                <a:lnTo>
                  <a:pt x="0" y="6216373"/>
                </a:lnTo>
                <a:lnTo>
                  <a:pt x="0" y="0"/>
                </a:lnTo>
                <a:close/>
              </a:path>
            </a:pathLst>
          </a:custGeom>
          <a:blipFill>
            <a:blip r:embed="rId10">
              <a:alphaModFix amt="82000"/>
            </a:blip>
            <a:stretch>
              <a:fillRect/>
            </a:stretch>
          </a:blipFill>
        </p:spPr>
      </p:sp>
      <p:sp>
        <p:nvSpPr>
          <p:cNvPr id="14" name="TextBox 14"/>
          <p:cNvSpPr txBox="1"/>
          <p:nvPr/>
        </p:nvSpPr>
        <p:spPr>
          <a:xfrm>
            <a:off x="12485014" y="3346397"/>
            <a:ext cx="3745586" cy="3693319"/>
          </a:xfrm>
          <a:prstGeom prst="rect">
            <a:avLst/>
          </a:prstGeom>
        </p:spPr>
        <p:txBody>
          <a:bodyPr wrap="square" lIns="0" tIns="0" rIns="0" bIns="0" rtlCol="0" anchor="t">
            <a:spAutoFit/>
          </a:bodyPr>
          <a:lstStyle/>
          <a:p>
            <a:pPr algn="just">
              <a:lnSpc>
                <a:spcPct val="150000"/>
              </a:lnSpc>
            </a:pPr>
            <a:r>
              <a:rPr lang="vi-VN" sz="4000" b="1">
                <a:solidFill>
                  <a:srgbClr val="FFFF00"/>
                </a:solidFill>
                <a:latin typeface="Times New Roman" panose="02020603050405020304" pitchFamily="18" charset="0"/>
                <a:cs typeface="Times New Roman" panose="02020603050405020304" pitchFamily="18" charset="0"/>
              </a:rPr>
              <a:t>c. Mục đích </a:t>
            </a:r>
            <a:r>
              <a:rPr lang="vi-VN" sz="4000" b="1" smtClean="0">
                <a:solidFill>
                  <a:srgbClr val="FFFF00"/>
                </a:solidFill>
                <a:latin typeface="Times New Roman" panose="02020603050405020304" pitchFamily="18" charset="0"/>
                <a:cs typeface="Times New Roman" panose="02020603050405020304" pitchFamily="18" charset="0"/>
              </a:rPr>
              <a:t>VB</a:t>
            </a:r>
          </a:p>
          <a:p>
            <a:pPr algn="just">
              <a:lnSpc>
                <a:spcPct val="150000"/>
              </a:lnSpc>
            </a:pPr>
            <a:r>
              <a:rPr lang="vi-VN" sz="4000" b="1" smtClean="0">
                <a:solidFill>
                  <a:schemeClr val="bg1"/>
                </a:solidFill>
                <a:latin typeface="Times New Roman" panose="02020603050405020304" pitchFamily="18" charset="0"/>
                <a:cs typeface="Times New Roman" panose="02020603050405020304" pitchFamily="18" charset="0"/>
              </a:rPr>
              <a:t> </a:t>
            </a:r>
            <a:r>
              <a:rPr lang="vi-VN" sz="4000">
                <a:solidFill>
                  <a:schemeClr val="bg1"/>
                </a:solidFill>
                <a:latin typeface="Times New Roman" panose="02020603050405020304" pitchFamily="18" charset="0"/>
                <a:cs typeface="Times New Roman" panose="02020603050405020304" pitchFamily="18" charset="0"/>
              </a:rPr>
              <a:t>Giới thiệu về di tích lịch sử Cố đô Huế</a:t>
            </a:r>
            <a:endParaRPr lang="en-GB" sz="4000">
              <a:solidFill>
                <a:schemeClr val="bg1"/>
              </a:solidFill>
              <a:latin typeface="Times New Roman" panose="02020603050405020304" pitchFamily="18" charset="0"/>
              <a:cs typeface="Times New Roman" panose="02020603050405020304" pitchFamily="18" charset="0"/>
            </a:endParaRPr>
          </a:p>
        </p:txBody>
      </p:sp>
      <p:sp>
        <p:nvSpPr>
          <p:cNvPr id="15" name="TextBox 15"/>
          <p:cNvSpPr txBox="1"/>
          <p:nvPr/>
        </p:nvSpPr>
        <p:spPr>
          <a:xfrm>
            <a:off x="6606433" y="2283703"/>
            <a:ext cx="5109668" cy="6155531"/>
          </a:xfrm>
          <a:prstGeom prst="rect">
            <a:avLst/>
          </a:prstGeom>
        </p:spPr>
        <p:txBody>
          <a:bodyPr wrap="square" lIns="0" tIns="0" rIns="0" bIns="0" rtlCol="0" anchor="t">
            <a:spAutoFit/>
          </a:bodyPr>
          <a:lstStyle/>
          <a:p>
            <a:pPr algn="just"/>
            <a:r>
              <a:rPr lang="en-GB" sz="4000" b="1">
                <a:solidFill>
                  <a:srgbClr val="FFFF00"/>
                </a:solidFill>
                <a:latin typeface="Times New Roman" panose="02020603050405020304" pitchFamily="18" charset="0"/>
                <a:cs typeface="Times New Roman" panose="02020603050405020304" pitchFamily="18" charset="0"/>
              </a:rPr>
              <a:t>b. Thể loại và phương thức biểu đạt chính </a:t>
            </a:r>
            <a:endParaRPr lang="en-GB" sz="4000">
              <a:solidFill>
                <a:srgbClr val="FFFF00"/>
              </a:solidFill>
              <a:latin typeface="Times New Roman" panose="02020603050405020304" pitchFamily="18" charset="0"/>
              <a:cs typeface="Times New Roman" panose="02020603050405020304" pitchFamily="18" charset="0"/>
            </a:endParaRPr>
          </a:p>
          <a:p>
            <a:pPr algn="just"/>
            <a:r>
              <a:rPr lang="en-GB" sz="4000" b="1">
                <a:solidFill>
                  <a:srgbClr val="FFFF00"/>
                </a:solidFill>
                <a:latin typeface="Times New Roman" panose="02020603050405020304" pitchFamily="18" charset="0"/>
                <a:cs typeface="Times New Roman" panose="02020603050405020304" pitchFamily="18" charset="0"/>
              </a:rPr>
              <a:t>- Thể loại:</a:t>
            </a:r>
            <a:r>
              <a:rPr lang="en-GB" sz="4000">
                <a:solidFill>
                  <a:srgbClr val="FFFF00"/>
                </a:solidFill>
                <a:latin typeface="Times New Roman" panose="02020603050405020304" pitchFamily="18" charset="0"/>
                <a:cs typeface="Times New Roman" panose="02020603050405020304" pitchFamily="18" charset="0"/>
              </a:rPr>
              <a:t> </a:t>
            </a:r>
            <a:r>
              <a:rPr lang="en-GB" sz="4000">
                <a:solidFill>
                  <a:schemeClr val="bg1"/>
                </a:solidFill>
                <a:latin typeface="Times New Roman" panose="02020603050405020304" pitchFamily="18" charset="0"/>
                <a:cs typeface="Times New Roman" panose="02020603050405020304" pitchFamily="18" charset="0"/>
              </a:rPr>
              <a:t>văn bản thông tin </a:t>
            </a:r>
            <a:r>
              <a:rPr lang="vi-VN" sz="4000">
                <a:solidFill>
                  <a:schemeClr val="bg1"/>
                </a:solidFill>
                <a:latin typeface="Times New Roman" panose="02020603050405020304" pitchFamily="18" charset="0"/>
                <a:cs typeface="Times New Roman" panose="02020603050405020304" pitchFamily="18" charset="0"/>
              </a:rPr>
              <a:t>giới thiệu về một di tích lịch sử</a:t>
            </a:r>
            <a:endParaRPr lang="en-GB" sz="4000">
              <a:solidFill>
                <a:schemeClr val="bg1"/>
              </a:solidFill>
              <a:latin typeface="Times New Roman" panose="02020603050405020304" pitchFamily="18" charset="0"/>
              <a:cs typeface="Times New Roman" panose="02020603050405020304" pitchFamily="18" charset="0"/>
            </a:endParaRPr>
          </a:p>
          <a:p>
            <a:pPr algn="just"/>
            <a:r>
              <a:rPr lang="en-GB" sz="4000">
                <a:solidFill>
                  <a:srgbClr val="FFFF00"/>
                </a:solidFill>
                <a:latin typeface="Times New Roman" panose="02020603050405020304" pitchFamily="18" charset="0"/>
                <a:cs typeface="Times New Roman" panose="02020603050405020304" pitchFamily="18" charset="0"/>
              </a:rPr>
              <a:t>- </a:t>
            </a:r>
            <a:r>
              <a:rPr lang="en-GB" sz="4000" b="1">
                <a:solidFill>
                  <a:srgbClr val="FFFF00"/>
                </a:solidFill>
                <a:latin typeface="Times New Roman" panose="02020603050405020304" pitchFamily="18" charset="0"/>
                <a:cs typeface="Times New Roman" panose="02020603050405020304" pitchFamily="18" charset="0"/>
              </a:rPr>
              <a:t>Phương thức biểu đạt chính: </a:t>
            </a:r>
            <a:r>
              <a:rPr lang="en-GB" sz="4000">
                <a:solidFill>
                  <a:schemeClr val="bg1"/>
                </a:solidFill>
                <a:latin typeface="Times New Roman" panose="02020603050405020304" pitchFamily="18" charset="0"/>
                <a:cs typeface="Times New Roman" panose="02020603050405020304" pitchFamily="18" charset="0"/>
              </a:rPr>
              <a:t>thuyết minh</a:t>
            </a:r>
          </a:p>
          <a:p>
            <a:pPr algn="just"/>
            <a:r>
              <a:rPr lang="vi-VN" sz="4000" b="1">
                <a:solidFill>
                  <a:srgbClr val="FFFF00"/>
                </a:solidFill>
                <a:latin typeface="Times New Roman" panose="02020603050405020304" pitchFamily="18" charset="0"/>
                <a:cs typeface="Times New Roman" panose="02020603050405020304" pitchFamily="18" charset="0"/>
              </a:rPr>
              <a:t>- Phương thức biểu đạt kết hợp: </a:t>
            </a:r>
            <a:r>
              <a:rPr lang="vi-VN" sz="4000">
                <a:solidFill>
                  <a:schemeClr val="bg1"/>
                </a:solidFill>
                <a:latin typeface="Times New Roman" panose="02020603050405020304" pitchFamily="18" charset="0"/>
                <a:cs typeface="Times New Roman" panose="02020603050405020304" pitchFamily="18" charset="0"/>
              </a:rPr>
              <a:t>miêu tả, tự sự, ...</a:t>
            </a:r>
            <a:endParaRPr lang="en-GB" sz="4000">
              <a:solidFill>
                <a:schemeClr val="bg1"/>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1730595" y="3537488"/>
            <a:ext cx="4310155" cy="1736053"/>
          </a:xfrm>
          <a:prstGeom prst="rect">
            <a:avLst/>
          </a:prstGeom>
        </p:spPr>
        <p:txBody>
          <a:bodyPr wrap="square" lIns="0" tIns="0" rIns="0" bIns="0" rtlCol="0" anchor="t">
            <a:spAutoFit/>
          </a:bodyPr>
          <a:lstStyle/>
          <a:p>
            <a:pPr algn="ctr">
              <a:lnSpc>
                <a:spcPct val="150000"/>
              </a:lnSpc>
            </a:pPr>
            <a:r>
              <a:rPr lang="en-GB" sz="4000" b="1">
                <a:solidFill>
                  <a:srgbClr val="FFFF00"/>
                </a:solidFill>
                <a:latin typeface="Times New Roman" panose="02020603050405020304" pitchFamily="18" charset="0"/>
                <a:cs typeface="Times New Roman" panose="02020603050405020304" pitchFamily="18" charset="0"/>
              </a:rPr>
              <a:t> </a:t>
            </a:r>
            <a:r>
              <a:rPr lang="vi-VN" sz="4000" b="1">
                <a:solidFill>
                  <a:srgbClr val="FFFF00"/>
                </a:solidFill>
                <a:latin typeface="Times New Roman" panose="02020603050405020304" pitchFamily="18" charset="0"/>
                <a:cs typeface="Times New Roman" panose="02020603050405020304" pitchFamily="18" charset="0"/>
              </a:rPr>
              <a:t>a. Xuất </a:t>
            </a:r>
            <a:r>
              <a:rPr lang="vi-VN" sz="4000" b="1" smtClean="0">
                <a:solidFill>
                  <a:srgbClr val="FFFF00"/>
                </a:solidFill>
                <a:latin typeface="Times New Roman" panose="02020603050405020304" pitchFamily="18" charset="0"/>
                <a:cs typeface="Times New Roman" panose="02020603050405020304" pitchFamily="18" charset="0"/>
              </a:rPr>
              <a:t>xứ</a:t>
            </a:r>
          </a:p>
          <a:p>
            <a:pPr algn="ctr">
              <a:lnSpc>
                <a:spcPct val="150000"/>
              </a:lnSpc>
            </a:pPr>
            <a:r>
              <a:rPr lang="vi-VN" sz="4000" smtClean="0">
                <a:solidFill>
                  <a:schemeClr val="bg1"/>
                </a:solidFill>
                <a:latin typeface="Times New Roman" panose="02020603050405020304" pitchFamily="18" charset="0"/>
                <a:cs typeface="Times New Roman" panose="02020603050405020304" pitchFamily="18" charset="0"/>
              </a:rPr>
              <a:t>khamphahue.com.vn</a:t>
            </a:r>
            <a:endParaRPr lang="en-GB" sz="40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94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2338</Words>
  <Application>Microsoft Office PowerPoint</Application>
  <PresentationFormat>Custom</PresentationFormat>
  <Paragraphs>221</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Bright Sunshine</vt:lpstr>
      <vt:lpstr>Calibri</vt:lpstr>
      <vt:lpstr>Core Bandi Face</vt:lpstr>
      <vt:lpstr>Liberation Serif</vt:lpstr>
      <vt:lpstr>MS Mincho</vt:lpstr>
      <vt:lpstr>Times New Roman</vt:lpstr>
      <vt:lpstr>TimesNewRomanPSMT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STD_HIEN</cp:lastModifiedBy>
  <cp:revision>124</cp:revision>
  <dcterms:created xsi:type="dcterms:W3CDTF">2006-08-16T00:00:00Z</dcterms:created>
  <dcterms:modified xsi:type="dcterms:W3CDTF">2026-03-03T08:52:16Z</dcterms:modified>
  <dc:identifier>DAGVbH2fPZo</dc:identifier>
</cp:coreProperties>
</file>