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360" r:id="rId4"/>
    <p:sldId id="361" r:id="rId5"/>
    <p:sldId id="362" r:id="rId6"/>
    <p:sldId id="326" r:id="rId7"/>
    <p:sldId id="363" r:id="rId8"/>
    <p:sldId id="367" r:id="rId9"/>
    <p:sldId id="364" r:id="rId10"/>
    <p:sldId id="368" r:id="rId11"/>
    <p:sldId id="369" r:id="rId12"/>
    <p:sldId id="365" r:id="rId13"/>
    <p:sldId id="351" r:id="rId14"/>
    <p:sldId id="350" r:id="rId15"/>
    <p:sldId id="370" r:id="rId16"/>
    <p:sldId id="349" r:id="rId17"/>
    <p:sldId id="353" r:id="rId18"/>
    <p:sldId id="355" r:id="rId19"/>
    <p:sldId id="335" r:id="rId20"/>
    <p:sldId id="276" r:id="rId21"/>
    <p:sldId id="34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8" d="100"/>
          <a:sy n="68" d="100"/>
        </p:scale>
        <p:origin x="7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253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5207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193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34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877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351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839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82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667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030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946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2/5/2026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87356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5120" y="94900"/>
            <a:ext cx="780110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9. MỘT SỐ NGÀNH NGHỀ CƠ KHÍ PHỔ BIẾN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274026" y="619487"/>
            <a:ext cx="6188319" cy="2904216"/>
          </a:xfrm>
          <a:prstGeom prst="rect">
            <a:avLst/>
          </a:prstGeom>
        </p:spPr>
      </p:pic>
      <p:pic>
        <p:nvPicPr>
          <p:cNvPr id="6" name="Picture 5"/>
          <p:cNvPicPr>
            <a:picLocks noChangeAspect="1"/>
          </p:cNvPicPr>
          <p:nvPr/>
        </p:nvPicPr>
        <p:blipFill>
          <a:blip r:embed="rId4"/>
          <a:stretch>
            <a:fillRect/>
          </a:stretch>
        </p:blipFill>
        <p:spPr>
          <a:xfrm>
            <a:off x="6576647" y="619486"/>
            <a:ext cx="5495192" cy="2904215"/>
          </a:xfrm>
          <a:prstGeom prst="rect">
            <a:avLst/>
          </a:prstGeom>
        </p:spPr>
      </p:pic>
      <p:pic>
        <p:nvPicPr>
          <p:cNvPr id="7" name="Picture 6"/>
          <p:cNvPicPr>
            <a:picLocks noChangeAspect="1"/>
          </p:cNvPicPr>
          <p:nvPr/>
        </p:nvPicPr>
        <p:blipFill>
          <a:blip r:embed="rId5"/>
          <a:stretch>
            <a:fillRect/>
          </a:stretch>
        </p:blipFill>
        <p:spPr>
          <a:xfrm>
            <a:off x="274027" y="3649543"/>
            <a:ext cx="6188319" cy="3134092"/>
          </a:xfrm>
          <a:prstGeom prst="rect">
            <a:avLst/>
          </a:prstGeom>
        </p:spPr>
      </p:pic>
      <p:pic>
        <p:nvPicPr>
          <p:cNvPr id="8" name="Picture 7"/>
          <p:cNvPicPr>
            <a:picLocks noChangeAspect="1"/>
          </p:cNvPicPr>
          <p:nvPr/>
        </p:nvPicPr>
        <p:blipFill>
          <a:blip r:embed="rId6"/>
          <a:stretch>
            <a:fillRect/>
          </a:stretch>
        </p:blipFill>
        <p:spPr>
          <a:xfrm>
            <a:off x="6576647" y="3649542"/>
            <a:ext cx="5495191" cy="306778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12898" y="206934"/>
            <a:ext cx="3079102" cy="3970318"/>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5. Trình bày những đặc điểm của thợ sửa xe có động cơ</a:t>
            </a:r>
          </a:p>
          <a:p>
            <a:r>
              <a:rPr lang="vi-VN" sz="2800" b="1">
                <a:latin typeface="Times New Roman" panose="02020603050405020304" pitchFamily="18" charset="0"/>
                <a:cs typeface="Times New Roman" panose="02020603050405020304" pitchFamily="18" charset="0"/>
              </a:rPr>
              <a:t> 6. Thợ sửa chữa xe có động cơ ở Hình 9.4 đang thực hiện những công việc gì?</a:t>
            </a:r>
          </a:p>
        </p:txBody>
      </p:sp>
      <p:sp>
        <p:nvSpPr>
          <p:cNvPr id="7" name="TextBox 6"/>
          <p:cNvSpPr txBox="1"/>
          <p:nvPr/>
        </p:nvSpPr>
        <p:spPr>
          <a:xfrm>
            <a:off x="293137" y="5356671"/>
            <a:ext cx="3243017"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a) Kiểm tra và bảo dưỡng ô tô</a:t>
            </a:r>
            <a:endParaRPr lang="en-US" sz="2000">
              <a:latin typeface="Times New Roman" panose="02020603050405020304" pitchFamily="18" charset="0"/>
              <a:cs typeface="Times New Roman" panose="02020603050405020304" pitchFamily="18" charset="0"/>
            </a:endParaRPr>
          </a:p>
        </p:txBody>
      </p:sp>
      <p:sp>
        <p:nvSpPr>
          <p:cNvPr id="8" name="TextBox 7"/>
          <p:cNvSpPr txBox="1"/>
          <p:nvPr/>
        </p:nvSpPr>
        <p:spPr>
          <a:xfrm>
            <a:off x="4696261" y="5414866"/>
            <a:ext cx="4211363"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b</a:t>
            </a:r>
            <a:r>
              <a:rPr lang="en-US" sz="2000" smtClean="0">
                <a:latin typeface="Times New Roman" panose="02020603050405020304" pitchFamily="18" charset="0"/>
                <a:cs typeface="Times New Roman" panose="02020603050405020304" pitchFamily="18" charset="0"/>
              </a:rPr>
              <a:t>) Sửa chữa xe máy</a:t>
            </a:r>
            <a:endParaRPr lang="en-US" sz="2000">
              <a:latin typeface="Times New Roman" panose="02020603050405020304" pitchFamily="18" charset="0"/>
              <a:cs typeface="Times New Roman" panose="02020603050405020304" pitchFamily="18" charset="0"/>
            </a:endParaRPr>
          </a:p>
        </p:txBody>
      </p:sp>
      <p:sp>
        <p:nvSpPr>
          <p:cNvPr id="9" name="TextBox 8"/>
          <p:cNvSpPr txBox="1"/>
          <p:nvPr/>
        </p:nvSpPr>
        <p:spPr>
          <a:xfrm>
            <a:off x="783771" y="5795209"/>
            <a:ext cx="7455160"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9.4. Một số hình ảnh của thợ sửa chữa xe có động cơ</a:t>
            </a:r>
            <a:endParaRPr lang="en-US" sz="2400" i="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93137" y="163869"/>
            <a:ext cx="4157565" cy="5096592"/>
          </a:xfrm>
          <a:prstGeom prst="rect">
            <a:avLst/>
          </a:prstGeom>
        </p:spPr>
      </p:pic>
      <p:pic>
        <p:nvPicPr>
          <p:cNvPr id="3" name="Picture 2"/>
          <p:cNvPicPr>
            <a:picLocks noChangeAspect="1"/>
          </p:cNvPicPr>
          <p:nvPr/>
        </p:nvPicPr>
        <p:blipFill>
          <a:blip r:embed="rId3"/>
          <a:stretch>
            <a:fillRect/>
          </a:stretch>
        </p:blipFill>
        <p:spPr>
          <a:xfrm>
            <a:off x="4517571" y="163869"/>
            <a:ext cx="4458478" cy="5096592"/>
          </a:xfrm>
          <a:prstGeom prst="rect">
            <a:avLst/>
          </a:prstGeom>
        </p:spPr>
      </p:pic>
    </p:spTree>
    <p:extLst>
      <p:ext uri="{BB962C8B-B14F-4D97-AF65-F5344CB8AC3E}">
        <p14:creationId xmlns:p14="http://schemas.microsoft.com/office/powerpoint/2010/main" val="88671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12898" y="206934"/>
            <a:ext cx="3079102" cy="3970318"/>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5. Trình bày những đặc điểm của thợ sửa xe có động cơ</a:t>
            </a:r>
          </a:p>
          <a:p>
            <a:r>
              <a:rPr lang="vi-VN" sz="2800" b="1">
                <a:latin typeface="Times New Roman" panose="02020603050405020304" pitchFamily="18" charset="0"/>
                <a:cs typeface="Times New Roman" panose="02020603050405020304" pitchFamily="18" charset="0"/>
              </a:rPr>
              <a:t> 6. Thợ sửa chữa xe có động cơ ở Hình 9.4 đang thực hiện những công việc gì?</a:t>
            </a:r>
          </a:p>
        </p:txBody>
      </p:sp>
      <p:sp>
        <p:nvSpPr>
          <p:cNvPr id="7" name="TextBox 6"/>
          <p:cNvSpPr txBox="1"/>
          <p:nvPr/>
        </p:nvSpPr>
        <p:spPr>
          <a:xfrm>
            <a:off x="783771" y="2901820"/>
            <a:ext cx="3243017"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a) Kiểm tra và bảo dưỡng ô tô</a:t>
            </a:r>
            <a:endParaRPr lang="en-US" sz="2000">
              <a:latin typeface="Times New Roman" panose="02020603050405020304" pitchFamily="18" charset="0"/>
              <a:cs typeface="Times New Roman" panose="02020603050405020304" pitchFamily="18" charset="0"/>
            </a:endParaRPr>
          </a:p>
        </p:txBody>
      </p:sp>
      <p:sp>
        <p:nvSpPr>
          <p:cNvPr id="8" name="TextBox 7"/>
          <p:cNvSpPr txBox="1"/>
          <p:nvPr/>
        </p:nvSpPr>
        <p:spPr>
          <a:xfrm>
            <a:off x="4901535" y="2901820"/>
            <a:ext cx="4211363"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b</a:t>
            </a:r>
            <a:r>
              <a:rPr lang="en-US" sz="2000" smtClean="0">
                <a:latin typeface="Times New Roman" panose="02020603050405020304" pitchFamily="18" charset="0"/>
                <a:cs typeface="Times New Roman" panose="02020603050405020304" pitchFamily="18" charset="0"/>
              </a:rPr>
              <a:t>) Sửa chữa xe máy</a:t>
            </a:r>
            <a:endParaRPr lang="en-US" sz="2000">
              <a:latin typeface="Times New Roman" panose="02020603050405020304" pitchFamily="18" charset="0"/>
              <a:cs typeface="Times New Roman" panose="02020603050405020304" pitchFamily="18" charset="0"/>
            </a:endParaRPr>
          </a:p>
        </p:txBody>
      </p:sp>
      <p:sp>
        <p:nvSpPr>
          <p:cNvPr id="9" name="TextBox 8"/>
          <p:cNvSpPr txBox="1"/>
          <p:nvPr/>
        </p:nvSpPr>
        <p:spPr>
          <a:xfrm>
            <a:off x="981973" y="3301930"/>
            <a:ext cx="7455160"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9.4. Một số hình ảnh của thợ sửa chữa xe có động cơ</a:t>
            </a:r>
            <a:endParaRPr lang="en-US" sz="2400" i="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93137" y="163869"/>
            <a:ext cx="4157565" cy="2737951"/>
          </a:xfrm>
          <a:prstGeom prst="rect">
            <a:avLst/>
          </a:prstGeom>
        </p:spPr>
      </p:pic>
      <p:pic>
        <p:nvPicPr>
          <p:cNvPr id="3" name="Picture 2"/>
          <p:cNvPicPr>
            <a:picLocks noChangeAspect="1"/>
          </p:cNvPicPr>
          <p:nvPr/>
        </p:nvPicPr>
        <p:blipFill>
          <a:blip r:embed="rId3"/>
          <a:stretch>
            <a:fillRect/>
          </a:stretch>
        </p:blipFill>
        <p:spPr>
          <a:xfrm>
            <a:off x="4517571" y="163869"/>
            <a:ext cx="4458478" cy="2737951"/>
          </a:xfrm>
          <a:prstGeom prst="rect">
            <a:avLst/>
          </a:prstGeom>
        </p:spPr>
      </p:pic>
      <p:sp>
        <p:nvSpPr>
          <p:cNvPr id="5" name="Rectangle 4"/>
          <p:cNvSpPr/>
          <p:nvPr/>
        </p:nvSpPr>
        <p:spPr>
          <a:xfrm>
            <a:off x="388775" y="3965491"/>
            <a:ext cx="9445689"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5. - Thợ sửa chữa xe có động cơ là những người có tay nghề và hiểu biết chuyên môn về động cơ đốt trong, có nhiệm vụ kiểm tra, sửa chữa xe có động cơ</a:t>
            </a:r>
          </a:p>
          <a:p>
            <a:r>
              <a:rPr lang="vi-VN" sz="2400">
                <a:solidFill>
                  <a:srgbClr val="FF0000"/>
                </a:solidFill>
                <a:latin typeface="Times New Roman" panose="02020603050405020304" pitchFamily="18" charset="0"/>
                <a:cs typeface="Times New Roman" panose="02020603050405020304" pitchFamily="18" charset="0"/>
              </a:rPr>
              <a:t>6. Thợ sửa chữa xe có động cơ ở Hình 9.4 đang thực hiện công việc:</a:t>
            </a:r>
          </a:p>
          <a:p>
            <a:r>
              <a:rPr lang="vi-VN" sz="2400">
                <a:solidFill>
                  <a:srgbClr val="FF0000"/>
                </a:solidFill>
                <a:latin typeface="Times New Roman" panose="02020603050405020304" pitchFamily="18" charset="0"/>
                <a:cs typeface="Times New Roman" panose="02020603050405020304" pitchFamily="18" charset="0"/>
              </a:rPr>
              <a:t>- Hình a: Kiểm tra và bảo dưỡng ô tô</a:t>
            </a:r>
          </a:p>
          <a:p>
            <a:r>
              <a:rPr lang="vi-VN" sz="2400">
                <a:solidFill>
                  <a:srgbClr val="FF0000"/>
                </a:solidFill>
                <a:latin typeface="Times New Roman" panose="02020603050405020304" pitchFamily="18" charset="0"/>
                <a:cs typeface="Times New Roman" panose="02020603050405020304" pitchFamily="18" charset="0"/>
              </a:rPr>
              <a:t>- Hình b: Sửa chữa xe máy</a:t>
            </a:r>
          </a:p>
        </p:txBody>
      </p:sp>
    </p:spTree>
    <p:extLst>
      <p:ext uri="{BB962C8B-B14F-4D97-AF65-F5344CB8AC3E}">
        <p14:creationId xmlns:p14="http://schemas.microsoft.com/office/powerpoint/2010/main" val="266064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Thợ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endParaRPr lang="en-US" sz="2800" b="1"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chữa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they </a:t>
            </a:r>
            <a:r>
              <a:rPr lang="en-US" sz="2800" dirty="0" err="1">
                <a:latin typeface="Times New Roman" panose="02020603050405020304" pitchFamily="18" charset="0"/>
                <a:cs typeface="Times New Roman" panose="02020603050405020304" pitchFamily="18" charset="0"/>
              </a:rPr>
              <a:t>dầu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nhiễm</a:t>
            </a:r>
            <a:r>
              <a:rPr lang="en-US" sz="2800" dirty="0">
                <a:latin typeface="Times New Roman" panose="02020603050405020304" pitchFamily="18" charset="0"/>
                <a:cs typeface="Times New Roman" panose="02020603050405020304" pitchFamily="18" charset="0"/>
              </a:rPr>
              <a:t>.</a:t>
            </a:r>
          </a:p>
          <a:p>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Môi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a:t>
            </a: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tạo</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2148487" y="190483"/>
            <a:ext cx="7895004" cy="646232"/>
          </a:xfrm>
          <a:prstGeom prst="rect">
            <a:avLst/>
          </a:prstGeom>
        </p:spPr>
      </p:pic>
    </p:spTree>
    <p:extLst>
      <p:ext uri="{BB962C8B-B14F-4D97-AF65-F5344CB8AC3E}">
        <p14:creationId xmlns:p14="http://schemas.microsoft.com/office/powerpoint/2010/main" val="211915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159"/>
            <a:ext cx="12017829" cy="144655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Quan sát hình dưới đây và cho biết</a:t>
            </a:r>
          </a:p>
          <a:p>
            <a:r>
              <a:rPr lang="en-US" sz="2000" b="1" smtClean="0">
                <a:latin typeface="Times New Roman" panose="02020603050405020304" pitchFamily="18" charset="0"/>
                <a:cs typeface="Times New Roman" panose="02020603050405020304" pitchFamily="18" charset="0"/>
              </a:rPr>
              <a:t>1</a:t>
            </a:r>
            <a:r>
              <a:rPr lang="en-US" sz="2000" b="1">
                <a:latin typeface="Times New Roman" panose="02020603050405020304" pitchFamily="18" charset="0"/>
                <a:cs typeface="Times New Roman" panose="02020603050405020304" pitchFamily="18" charset="0"/>
              </a:rPr>
              <a:t>. Hãy liệt kê các yêu cầu về phẩm chất và năng lực đối với một số ngành nghề cơ khí.</a:t>
            </a:r>
          </a:p>
          <a:p>
            <a:r>
              <a:rPr lang="en-US" sz="2000" b="1">
                <a:latin typeface="Times New Roman" panose="02020603050405020304" pitchFamily="18" charset="0"/>
                <a:cs typeface="Times New Roman" panose="02020603050405020304" pitchFamily="18" charset="0"/>
              </a:rPr>
              <a:t>2. Để có thể đáp ứng được công việc trong lĩnh vực cơ khí, em cần học tốt các môn học và tham gia hoạt động giáo dục nào?</a:t>
            </a:r>
          </a:p>
        </p:txBody>
      </p:sp>
      <p:pic>
        <p:nvPicPr>
          <p:cNvPr id="12" name="Picture 11"/>
          <p:cNvPicPr>
            <a:picLocks noChangeAspect="1"/>
          </p:cNvPicPr>
          <p:nvPr/>
        </p:nvPicPr>
        <p:blipFill>
          <a:blip r:embed="rId2"/>
          <a:stretch>
            <a:fillRect/>
          </a:stretch>
        </p:blipFill>
        <p:spPr>
          <a:xfrm>
            <a:off x="304212" y="1638362"/>
            <a:ext cx="5415454" cy="2240521"/>
          </a:xfrm>
          <a:prstGeom prst="rect">
            <a:avLst/>
          </a:prstGeom>
        </p:spPr>
      </p:pic>
      <p:pic>
        <p:nvPicPr>
          <p:cNvPr id="13" name="Picture 12"/>
          <p:cNvPicPr>
            <a:picLocks noChangeAspect="1"/>
          </p:cNvPicPr>
          <p:nvPr/>
        </p:nvPicPr>
        <p:blipFill>
          <a:blip r:embed="rId3"/>
          <a:stretch>
            <a:fillRect/>
          </a:stretch>
        </p:blipFill>
        <p:spPr>
          <a:xfrm>
            <a:off x="5934270" y="1632265"/>
            <a:ext cx="5868955" cy="2246618"/>
          </a:xfrm>
          <a:prstGeom prst="rect">
            <a:avLst/>
          </a:prstGeom>
        </p:spPr>
      </p:pic>
      <p:pic>
        <p:nvPicPr>
          <p:cNvPr id="14" name="Picture 13"/>
          <p:cNvPicPr>
            <a:picLocks noChangeAspect="1"/>
          </p:cNvPicPr>
          <p:nvPr/>
        </p:nvPicPr>
        <p:blipFill>
          <a:blip r:embed="rId4"/>
          <a:stretch>
            <a:fillRect/>
          </a:stretch>
        </p:blipFill>
        <p:spPr>
          <a:xfrm>
            <a:off x="213954" y="4299331"/>
            <a:ext cx="5595969" cy="2220115"/>
          </a:xfrm>
          <a:prstGeom prst="rect">
            <a:avLst/>
          </a:prstGeom>
        </p:spPr>
      </p:pic>
      <p:pic>
        <p:nvPicPr>
          <p:cNvPr id="15" name="Picture 14"/>
          <p:cNvPicPr>
            <a:picLocks noChangeAspect="1"/>
          </p:cNvPicPr>
          <p:nvPr/>
        </p:nvPicPr>
        <p:blipFill>
          <a:blip r:embed="rId5"/>
          <a:stretch>
            <a:fillRect/>
          </a:stretch>
        </p:blipFill>
        <p:spPr>
          <a:xfrm>
            <a:off x="5934271" y="4241713"/>
            <a:ext cx="5868955" cy="2277733"/>
          </a:xfrm>
          <a:prstGeom prst="rect">
            <a:avLst/>
          </a:prstGeom>
        </p:spPr>
      </p:pic>
      <p:sp>
        <p:nvSpPr>
          <p:cNvPr id="16" name="TextBox 15"/>
          <p:cNvSpPr txBox="1"/>
          <p:nvPr/>
        </p:nvSpPr>
        <p:spPr>
          <a:xfrm>
            <a:off x="1642188" y="3919830"/>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7579567" y="3903160"/>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1551992" y="6519446"/>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7147961" y="6517057"/>
            <a:ext cx="4561957"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 động cơ</a:t>
            </a:r>
            <a:endParaRPr lang="en-US" sz="16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3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160645"/>
            <a:ext cx="12064482" cy="5632311"/>
          </a:xfrm>
          <a:prstGeom prst="rect">
            <a:avLst/>
          </a:prstGeom>
        </p:spPr>
        <p:txBody>
          <a:bodyPr wrap="square">
            <a:spAutoFit/>
          </a:bodyPr>
          <a:lstStyle/>
          <a:p>
            <a:r>
              <a:rPr lang="en-US">
                <a:solidFill>
                  <a:srgbClr val="FF0000"/>
                </a:solidFill>
                <a:latin typeface="Times New Roman" panose="02020603050405020304" pitchFamily="18" charset="0"/>
                <a:cs typeface="Times New Roman" panose="02020603050405020304" pitchFamily="18" charset="0"/>
              </a:rPr>
              <a:t>1.</a:t>
            </a:r>
          </a:p>
          <a:p>
            <a:r>
              <a:rPr lang="en-US" b="1">
                <a:solidFill>
                  <a:srgbClr val="FF0000"/>
                </a:solidFill>
                <a:latin typeface="Times New Roman" panose="02020603050405020304" pitchFamily="18" charset="0"/>
                <a:cs typeface="Times New Roman" panose="02020603050405020304" pitchFamily="18" charset="0"/>
              </a:rPr>
              <a:t>1. Yêu cầu cơ bản về phẩm chất</a:t>
            </a:r>
            <a:endParaRPr lang="en-US">
              <a:solidFill>
                <a:srgbClr val="FF0000"/>
              </a:solidFill>
              <a:latin typeface="Times New Roman" panose="02020603050405020304" pitchFamily="18" charset="0"/>
              <a:cs typeface="Times New Roman" panose="02020603050405020304" pitchFamily="18" charset="0"/>
            </a:endParaRPr>
          </a:p>
          <a:p>
            <a:r>
              <a:rPr lang="en-US">
                <a:solidFill>
                  <a:srgbClr val="FF0000"/>
                </a:solidFill>
                <a:latin typeface="Times New Roman" panose="02020603050405020304" pitchFamily="18" charset="0"/>
                <a:cs typeface="Times New Roman" panose="02020603050405020304" pitchFamily="18" charset="0"/>
              </a:rPr>
              <a:t>Năng động, nhanh nhẹn.</a:t>
            </a:r>
          </a:p>
          <a:p>
            <a:r>
              <a:rPr lang="en-US">
                <a:solidFill>
                  <a:srgbClr val="FF0000"/>
                </a:solidFill>
                <a:latin typeface="Times New Roman" panose="02020603050405020304" pitchFamily="18" charset="0"/>
                <a:cs typeface="Times New Roman" panose="02020603050405020304" pitchFamily="18" charset="0"/>
              </a:rPr>
              <a:t>Có đức tính kiên trì, nhẫn nại và tỉ mỉ.</a:t>
            </a:r>
          </a:p>
          <a:p>
            <a:r>
              <a:rPr lang="en-US">
                <a:solidFill>
                  <a:srgbClr val="FF0000"/>
                </a:solidFill>
                <a:latin typeface="Times New Roman" panose="02020603050405020304" pitchFamily="18" charset="0"/>
                <a:cs typeface="Times New Roman" panose="02020603050405020304" pitchFamily="18" charset="0"/>
              </a:rPr>
              <a:t>Có niềm đam mê khám phá các sản phẩm cơ khí.</a:t>
            </a:r>
          </a:p>
          <a:p>
            <a:r>
              <a:rPr lang="en-US" b="1">
                <a:solidFill>
                  <a:srgbClr val="FF0000"/>
                </a:solidFill>
                <a:latin typeface="Times New Roman" panose="02020603050405020304" pitchFamily="18" charset="0"/>
                <a:cs typeface="Times New Roman" panose="02020603050405020304" pitchFamily="18" charset="0"/>
              </a:rPr>
              <a:t>2. Yêu cầu cơ bản về năng lực</a:t>
            </a:r>
            <a:endParaRPr lang="en-US">
              <a:solidFill>
                <a:srgbClr val="FF0000"/>
              </a:solidFill>
              <a:latin typeface="Times New Roman" panose="02020603050405020304" pitchFamily="18" charset="0"/>
              <a:cs typeface="Times New Roman" panose="02020603050405020304" pitchFamily="18" charset="0"/>
            </a:endParaRPr>
          </a:p>
          <a:p>
            <a:r>
              <a:rPr lang="en-US" b="1" i="1">
                <a:solidFill>
                  <a:srgbClr val="FF0000"/>
                </a:solidFill>
                <a:latin typeface="Times New Roman" panose="02020603050405020304" pitchFamily="18" charset="0"/>
                <a:cs typeface="Times New Roman" panose="02020603050405020304" pitchFamily="18" charset="0"/>
              </a:rPr>
              <a:t>Kĩ sư cơ khí:</a:t>
            </a:r>
            <a:endParaRPr lang="en-US">
              <a:solidFill>
                <a:srgbClr val="FF0000"/>
              </a:solidFill>
              <a:latin typeface="Times New Roman" panose="02020603050405020304" pitchFamily="18" charset="0"/>
              <a:cs typeface="Times New Roman" panose="02020603050405020304" pitchFamily="18" charset="0"/>
            </a:endParaRPr>
          </a:p>
          <a:p>
            <a:r>
              <a:rPr lang="en-US">
                <a:solidFill>
                  <a:srgbClr val="FF0000"/>
                </a:solidFill>
                <a:latin typeface="Times New Roman" panose="02020603050405020304" pitchFamily="18" charset="0"/>
                <a:cs typeface="Times New Roman" panose="02020603050405020304" pitchFamily="18" charset="0"/>
              </a:rPr>
              <a:t>- Có kĩ năng tính toán, tư duy kĩ thuật, năng lực trong thiết kế.</a:t>
            </a:r>
          </a:p>
          <a:p>
            <a:r>
              <a:rPr lang="en-US">
                <a:solidFill>
                  <a:srgbClr val="FF0000"/>
                </a:solidFill>
                <a:latin typeface="Times New Roman" panose="02020603050405020304" pitchFamily="18" charset="0"/>
                <a:cs typeface="Times New Roman" panose="02020603050405020304" pitchFamily="18" charset="0"/>
              </a:rPr>
              <a:t>- Có khả năng sử dụng các phần mềm thiết kế chuyên dụng.</a:t>
            </a:r>
          </a:p>
          <a:p>
            <a:r>
              <a:rPr lang="en-US">
                <a:solidFill>
                  <a:srgbClr val="FF0000"/>
                </a:solidFill>
                <a:latin typeface="Times New Roman" panose="02020603050405020304" pitchFamily="18" charset="0"/>
                <a:cs typeface="Times New Roman" panose="02020603050405020304" pitchFamily="18" charset="0"/>
              </a:rPr>
              <a:t>- Nhạy bén trong quan sát và giải quyết các vấn đề khi gặp sự cố.</a:t>
            </a:r>
          </a:p>
          <a:p>
            <a:r>
              <a:rPr lang="en-US" b="1" i="1">
                <a:solidFill>
                  <a:srgbClr val="FF0000"/>
                </a:solidFill>
                <a:latin typeface="Times New Roman" panose="02020603050405020304" pitchFamily="18" charset="0"/>
                <a:cs typeface="Times New Roman" panose="02020603050405020304" pitchFamily="18" charset="0"/>
              </a:rPr>
              <a:t>Thợ vận hành máy công cụ</a:t>
            </a:r>
            <a:endParaRPr lang="en-US">
              <a:solidFill>
                <a:srgbClr val="FF0000"/>
              </a:solidFill>
              <a:latin typeface="Times New Roman" panose="02020603050405020304" pitchFamily="18" charset="0"/>
              <a:cs typeface="Times New Roman" panose="02020603050405020304" pitchFamily="18" charset="0"/>
            </a:endParaRPr>
          </a:p>
          <a:p>
            <a:r>
              <a:rPr lang="en-US">
                <a:solidFill>
                  <a:srgbClr val="FF0000"/>
                </a:solidFill>
                <a:latin typeface="Times New Roman" panose="02020603050405020304" pitchFamily="18" charset="0"/>
                <a:cs typeface="Times New Roman" panose="02020603050405020304" pitchFamily="18" charset="0"/>
              </a:rPr>
              <a:t>- Hiểu biết, sử dụng thành thạo máy móc trong lĩnh vực làm việc.</a:t>
            </a:r>
          </a:p>
          <a:p>
            <a:r>
              <a:rPr lang="en-US">
                <a:solidFill>
                  <a:srgbClr val="FF0000"/>
                </a:solidFill>
                <a:latin typeface="Times New Roman" panose="02020603050405020304" pitchFamily="18" charset="0"/>
                <a:cs typeface="Times New Roman" panose="02020603050405020304" pitchFamily="18" charset="0"/>
              </a:rPr>
              <a:t>- Có khả năng đọc hiểu các loại bản vẽ thiết kế, bản vẽ kĩ thuật.</a:t>
            </a:r>
          </a:p>
          <a:p>
            <a:r>
              <a:rPr lang="en-US">
                <a:solidFill>
                  <a:srgbClr val="FF0000"/>
                </a:solidFill>
                <a:latin typeface="Times New Roman" panose="02020603050405020304" pitchFamily="18" charset="0"/>
                <a:cs typeface="Times New Roman" panose="02020603050405020304" pitchFamily="18" charset="0"/>
              </a:rPr>
              <a:t>- Hiểu biết về dung sai và đo lường.</a:t>
            </a:r>
          </a:p>
          <a:p>
            <a:r>
              <a:rPr lang="en-US" b="1" i="1">
                <a:solidFill>
                  <a:srgbClr val="FF0000"/>
                </a:solidFill>
                <a:latin typeface="Times New Roman" panose="02020603050405020304" pitchFamily="18" charset="0"/>
                <a:cs typeface="Times New Roman" panose="02020603050405020304" pitchFamily="18" charset="0"/>
              </a:rPr>
              <a:t>Thợ sửa chữa xe có động cơ</a:t>
            </a:r>
            <a:endParaRPr lang="en-US">
              <a:solidFill>
                <a:srgbClr val="FF0000"/>
              </a:solidFill>
              <a:latin typeface="Times New Roman" panose="02020603050405020304" pitchFamily="18" charset="0"/>
              <a:cs typeface="Times New Roman" panose="02020603050405020304" pitchFamily="18" charset="0"/>
            </a:endParaRPr>
          </a:p>
          <a:p>
            <a:r>
              <a:rPr lang="en-US">
                <a:solidFill>
                  <a:srgbClr val="FF0000"/>
                </a:solidFill>
                <a:latin typeface="Times New Roman" panose="02020603050405020304" pitchFamily="18" charset="0"/>
                <a:cs typeface="Times New Roman" panose="02020603050405020304" pitchFamily="18" charset="0"/>
              </a:rPr>
              <a:t>- Có kiến thức về động cơ đốt trong.</a:t>
            </a:r>
          </a:p>
          <a:p>
            <a:r>
              <a:rPr lang="en-US">
                <a:solidFill>
                  <a:srgbClr val="FF0000"/>
                </a:solidFill>
                <a:latin typeface="Times New Roman" panose="02020603050405020304" pitchFamily="18" charset="0"/>
                <a:cs typeface="Times New Roman" panose="02020603050405020304" pitchFamily="18" charset="0"/>
              </a:rPr>
              <a:t>- Có tay nghề để kiểm tra, bảo dưỡng và sửa chữa ô tô, xe máy.</a:t>
            </a:r>
          </a:p>
          <a:p>
            <a:r>
              <a:rPr lang="en-US">
                <a:solidFill>
                  <a:srgbClr val="FF0000"/>
                </a:solidFill>
                <a:latin typeface="Times New Roman" panose="02020603050405020304" pitchFamily="18" charset="0"/>
                <a:cs typeface="Times New Roman" panose="02020603050405020304" pitchFamily="18" charset="0"/>
              </a:rPr>
              <a:t>- Chịu được tác động của môi trường làm việc có nhiều hóa chất (xăng, dầu, chất thải,...).</a:t>
            </a:r>
          </a:p>
          <a:p>
            <a:r>
              <a:rPr lang="en-US">
                <a:solidFill>
                  <a:srgbClr val="FF0000"/>
                </a:solidFill>
                <a:latin typeface="Times New Roman" panose="02020603050405020304" pitchFamily="18" charset="0"/>
                <a:cs typeface="Times New Roman" panose="02020603050405020304" pitchFamily="18" charset="0"/>
              </a:rPr>
              <a:t>2. Để có thể đáp ứng được công việc trong lĩnh vực cơ khí, em cần học tốt các môn học toán, khoa học tự nhiên và công nghệ; tham gia hoạt động giáo dục trải nghiệm, hướng nghiệp.</a:t>
            </a:r>
          </a:p>
        </p:txBody>
      </p:sp>
      <p:sp>
        <p:nvSpPr>
          <p:cNvPr id="17" name="Rectangle 16"/>
          <p:cNvSpPr/>
          <p:nvPr/>
        </p:nvSpPr>
        <p:spPr>
          <a:xfrm>
            <a:off x="-2495" y="-192401"/>
            <a:ext cx="12017829" cy="144655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Quan sát hình dưới đây và cho biết</a:t>
            </a:r>
          </a:p>
          <a:p>
            <a:r>
              <a:rPr lang="en-US" sz="2000" b="1" smtClean="0">
                <a:latin typeface="Times New Roman" panose="02020603050405020304" pitchFamily="18" charset="0"/>
                <a:cs typeface="Times New Roman" panose="02020603050405020304" pitchFamily="18" charset="0"/>
              </a:rPr>
              <a:t>1</a:t>
            </a:r>
            <a:r>
              <a:rPr lang="en-US" sz="2000" b="1">
                <a:latin typeface="Times New Roman" panose="02020603050405020304" pitchFamily="18" charset="0"/>
                <a:cs typeface="Times New Roman" panose="02020603050405020304" pitchFamily="18" charset="0"/>
              </a:rPr>
              <a:t>. Hãy liệt kê các yêu cầu về phẩm chất và năng lực đối với một số ngành nghề cơ khí.</a:t>
            </a:r>
          </a:p>
          <a:p>
            <a:r>
              <a:rPr lang="en-US" sz="2000" b="1">
                <a:latin typeface="Times New Roman" panose="02020603050405020304" pitchFamily="18" charset="0"/>
                <a:cs typeface="Times New Roman" panose="02020603050405020304" pitchFamily="18" charset="0"/>
              </a:rPr>
              <a:t>2. Để có thể đáp ứng được công việc trong lĩnh vực cơ khí, em cần học tốt các môn học và tham gia hoạt động giáo dục nào?</a:t>
            </a:r>
          </a:p>
        </p:txBody>
      </p:sp>
    </p:spTree>
    <p:extLst>
      <p:ext uri="{BB962C8B-B14F-4D97-AF65-F5344CB8AC3E}">
        <p14:creationId xmlns:p14="http://schemas.microsoft.com/office/powerpoint/2010/main" val="22591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down)">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ipe(down)">
                                      <p:cBhvr>
                                        <p:cTn id="49" dur="500"/>
                                        <p:tgtEl>
                                          <p:spTgt spid="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wipe(down)">
                                      <p:cBhvr>
                                        <p:cTn id="54" dur="500"/>
                                        <p:tgtEl>
                                          <p:spTgt spid="3">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wipe(down)">
                                      <p:cBhvr>
                                        <p:cTn id="59" dur="500"/>
                                        <p:tgtEl>
                                          <p:spTgt spid="3">
                                            <p:txEl>
                                              <p:pRg st="12" end="1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wipe(down)">
                                      <p:cBhvr>
                                        <p:cTn id="64" dur="500"/>
                                        <p:tgtEl>
                                          <p:spTgt spid="3">
                                            <p:txEl>
                                              <p:pRg st="13" end="1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Effect transition="in" filter="wipe(down)">
                                      <p:cBhvr>
                                        <p:cTn id="69" dur="500"/>
                                        <p:tgtEl>
                                          <p:spTgt spid="3">
                                            <p:txEl>
                                              <p:pRg st="14" end="1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
                                            <p:txEl>
                                              <p:pRg st="15" end="15"/>
                                            </p:txEl>
                                          </p:spTgt>
                                        </p:tgtEl>
                                        <p:attrNameLst>
                                          <p:attrName>style.visibility</p:attrName>
                                        </p:attrNameLst>
                                      </p:cBhvr>
                                      <p:to>
                                        <p:strVal val="visible"/>
                                      </p:to>
                                    </p:set>
                                    <p:animEffect transition="in" filter="wipe(down)">
                                      <p:cBhvr>
                                        <p:cTn id="74" dur="500"/>
                                        <p:tgtEl>
                                          <p:spTgt spid="3">
                                            <p:txEl>
                                              <p:pRg st="15" end="1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
                                            <p:txEl>
                                              <p:pRg st="16" end="16"/>
                                            </p:txEl>
                                          </p:spTgt>
                                        </p:tgtEl>
                                        <p:attrNameLst>
                                          <p:attrName>style.visibility</p:attrName>
                                        </p:attrNameLst>
                                      </p:cBhvr>
                                      <p:to>
                                        <p:strVal val="visible"/>
                                      </p:to>
                                    </p:set>
                                    <p:animEffect transition="in" filter="wipe(down)">
                                      <p:cBhvr>
                                        <p:cTn id="79" dur="500"/>
                                        <p:tgtEl>
                                          <p:spTgt spid="3">
                                            <p:txEl>
                                              <p:pRg st="16" end="1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3">
                                            <p:txEl>
                                              <p:pRg st="17" end="17"/>
                                            </p:txEl>
                                          </p:spTgt>
                                        </p:tgtEl>
                                        <p:attrNameLst>
                                          <p:attrName>style.visibility</p:attrName>
                                        </p:attrNameLst>
                                      </p:cBhvr>
                                      <p:to>
                                        <p:strVal val="visible"/>
                                      </p:to>
                                    </p:set>
                                    <p:animEffect transition="in" filter="wipe(down)">
                                      <p:cBhvr>
                                        <p:cTn id="84" dur="500"/>
                                        <p:tgtEl>
                                          <p:spTgt spid="3">
                                            <p:txEl>
                                              <p:pRg st="17" end="1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
                                            <p:txEl>
                                              <p:pRg st="18" end="18"/>
                                            </p:txEl>
                                          </p:spTgt>
                                        </p:tgtEl>
                                        <p:attrNameLst>
                                          <p:attrName>style.visibility</p:attrName>
                                        </p:attrNameLst>
                                      </p:cBhvr>
                                      <p:to>
                                        <p:strVal val="visible"/>
                                      </p:to>
                                    </p:set>
                                    <p:animEffect transition="in" filter="wipe(down)">
                                      <p:cBhvr>
                                        <p:cTn id="89" dur="500"/>
                                        <p:tgtEl>
                                          <p:spTgt spid="3">
                                            <p:txEl>
                                              <p:pRg st="18" end="18"/>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1000"/>
                                        <p:tgtEl>
                                          <p:spTgt spid="17"/>
                                        </p:tgtEl>
                                      </p:cBhvr>
                                    </p:animEffect>
                                    <p:anim calcmode="lin" valueType="num">
                                      <p:cBhvr>
                                        <p:cTn id="95" dur="1000" fill="hold"/>
                                        <p:tgtEl>
                                          <p:spTgt spid="17"/>
                                        </p:tgtEl>
                                        <p:attrNameLst>
                                          <p:attrName>ppt_x</p:attrName>
                                        </p:attrNameLst>
                                      </p:cBhvr>
                                      <p:tavLst>
                                        <p:tav tm="0">
                                          <p:val>
                                            <p:strVal val="#ppt_x"/>
                                          </p:val>
                                        </p:tav>
                                        <p:tav tm="100000">
                                          <p:val>
                                            <p:strVal val="#ppt_x"/>
                                          </p:val>
                                        </p:tav>
                                      </p:tavLst>
                                    </p:anim>
                                    <p:anim calcmode="lin" valueType="num">
                                      <p:cBhvr>
                                        <p:cTn id="96" dur="1000" fill="hold"/>
                                        <p:tgtEl>
                                          <p:spTgt spid="17"/>
                                        </p:tgtEl>
                                        <p:attrNameLst>
                                          <p:attrName>ppt_y</p:attrName>
                                        </p:attrNameLst>
                                      </p:cBhvr>
                                      <p:tavLst>
                                        <p:tav tm="0">
                                          <p:val>
                                            <p:strVal val="#ppt_y+.1"/>
                                          </p:val>
                                        </p:tav>
                                        <p:tav tm="100000">
                                          <p:val>
                                            <p:strVal val="#ppt_y"/>
                                          </p:val>
                                        </p:tav>
                                      </p:tavLst>
                                    </p:anim>
                                  </p:childTnLst>
                                </p:cTn>
                              </p:par>
                              <p:par>
                                <p:cTn id="97" presetID="16" presetClass="entr" presetSubtype="21" fill="hold" nodeType="withEffect">
                                  <p:stCondLst>
                                    <p:cond delay="0"/>
                                  </p:stCondLst>
                                  <p:childTnLst>
                                    <p:set>
                                      <p:cBhvr>
                                        <p:cTn id="98" dur="1" fill="hold">
                                          <p:stCondLst>
                                            <p:cond delay="0"/>
                                          </p:stCondLst>
                                        </p:cTn>
                                        <p:tgtEl>
                                          <p:spTgt spid="3">
                                            <p:txEl>
                                              <p:pRg st="5" end="5"/>
                                            </p:txEl>
                                          </p:spTgt>
                                        </p:tgtEl>
                                        <p:attrNameLst>
                                          <p:attrName>style.visibility</p:attrName>
                                        </p:attrNameLst>
                                      </p:cBhvr>
                                      <p:to>
                                        <p:strVal val="visible"/>
                                      </p:to>
                                    </p:set>
                                    <p:animEffect transition="in" filter="barn(inVertical)">
                                      <p:cBhvr>
                                        <p:cTn id="99" dur="500"/>
                                        <p:tgtEl>
                                          <p:spTgt spid="3">
                                            <p:txEl>
                                              <p:pRg st="5" end="5"/>
                                            </p:txEl>
                                          </p:spTgt>
                                        </p:tgtEl>
                                      </p:cBhvr>
                                    </p:animEffect>
                                  </p:childTnLst>
                                </p:cTn>
                              </p:par>
                              <p:par>
                                <p:cTn id="100" presetID="16" presetClass="entr" presetSubtype="21" fill="hold" nodeType="withEffect">
                                  <p:stCondLst>
                                    <p:cond delay="0"/>
                                  </p:stCondLst>
                                  <p:childTnLst>
                                    <p:set>
                                      <p:cBhvr>
                                        <p:cTn id="101" dur="1" fill="hold">
                                          <p:stCondLst>
                                            <p:cond delay="0"/>
                                          </p:stCondLst>
                                        </p:cTn>
                                        <p:tgtEl>
                                          <p:spTgt spid="3">
                                            <p:txEl>
                                              <p:pRg st="6" end="6"/>
                                            </p:txEl>
                                          </p:spTgt>
                                        </p:tgtEl>
                                        <p:attrNameLst>
                                          <p:attrName>style.visibility</p:attrName>
                                        </p:attrNameLst>
                                      </p:cBhvr>
                                      <p:to>
                                        <p:strVal val="visible"/>
                                      </p:to>
                                    </p:set>
                                    <p:animEffect transition="in" filter="barn(inVertical)">
                                      <p:cBhvr>
                                        <p:cTn id="102" dur="500"/>
                                        <p:tgtEl>
                                          <p:spTgt spid="3">
                                            <p:txEl>
                                              <p:pRg st="6" end="6"/>
                                            </p:txEl>
                                          </p:spTgt>
                                        </p:tgtEl>
                                      </p:cBhvr>
                                    </p:animEffect>
                                  </p:childTnLst>
                                </p:cTn>
                              </p:par>
                              <p:par>
                                <p:cTn id="103" presetID="16" presetClass="entr" presetSubtype="21" fill="hold" nodeType="withEffect">
                                  <p:stCondLst>
                                    <p:cond delay="0"/>
                                  </p:stCondLst>
                                  <p:childTnLst>
                                    <p:set>
                                      <p:cBhvr>
                                        <p:cTn id="104" dur="1" fill="hold">
                                          <p:stCondLst>
                                            <p:cond delay="0"/>
                                          </p:stCondLst>
                                        </p:cTn>
                                        <p:tgtEl>
                                          <p:spTgt spid="3">
                                            <p:txEl>
                                              <p:pRg st="7" end="7"/>
                                            </p:txEl>
                                          </p:spTgt>
                                        </p:tgtEl>
                                        <p:attrNameLst>
                                          <p:attrName>style.visibility</p:attrName>
                                        </p:attrNameLst>
                                      </p:cBhvr>
                                      <p:to>
                                        <p:strVal val="visible"/>
                                      </p:to>
                                    </p:set>
                                    <p:animEffect transition="in" filter="barn(inVertical)">
                                      <p:cBhvr>
                                        <p:cTn id="105" dur="500"/>
                                        <p:tgtEl>
                                          <p:spTgt spid="3">
                                            <p:txEl>
                                              <p:pRg st="7" end="7"/>
                                            </p:txEl>
                                          </p:spTgt>
                                        </p:tgtEl>
                                      </p:cBhvr>
                                    </p:animEffect>
                                  </p:childTnLst>
                                </p:cTn>
                              </p:par>
                              <p:par>
                                <p:cTn id="106" presetID="16" presetClass="entr" presetSubtype="21" fill="hold" nodeType="withEffect">
                                  <p:stCondLst>
                                    <p:cond delay="0"/>
                                  </p:stCondLst>
                                  <p:childTnLst>
                                    <p:set>
                                      <p:cBhvr>
                                        <p:cTn id="107" dur="1" fill="hold">
                                          <p:stCondLst>
                                            <p:cond delay="0"/>
                                          </p:stCondLst>
                                        </p:cTn>
                                        <p:tgtEl>
                                          <p:spTgt spid="3">
                                            <p:txEl>
                                              <p:pRg st="8" end="8"/>
                                            </p:txEl>
                                          </p:spTgt>
                                        </p:tgtEl>
                                        <p:attrNameLst>
                                          <p:attrName>style.visibility</p:attrName>
                                        </p:attrNameLst>
                                      </p:cBhvr>
                                      <p:to>
                                        <p:strVal val="visible"/>
                                      </p:to>
                                    </p:set>
                                    <p:animEffect transition="in" filter="barn(inVertical)">
                                      <p:cBhvr>
                                        <p:cTn id="108" dur="500"/>
                                        <p:tgtEl>
                                          <p:spTgt spid="3">
                                            <p:txEl>
                                              <p:pRg st="8" end="8"/>
                                            </p:txEl>
                                          </p:spTgt>
                                        </p:tgtEl>
                                      </p:cBhvr>
                                    </p:animEffect>
                                  </p:childTnLst>
                                </p:cTn>
                              </p:par>
                              <p:par>
                                <p:cTn id="109" presetID="16" presetClass="entr" presetSubtype="21" fill="hold" nodeType="withEffect">
                                  <p:stCondLst>
                                    <p:cond delay="0"/>
                                  </p:stCondLst>
                                  <p:childTnLst>
                                    <p:set>
                                      <p:cBhvr>
                                        <p:cTn id="110" dur="1" fill="hold">
                                          <p:stCondLst>
                                            <p:cond delay="0"/>
                                          </p:stCondLst>
                                        </p:cTn>
                                        <p:tgtEl>
                                          <p:spTgt spid="3">
                                            <p:txEl>
                                              <p:pRg st="9" end="9"/>
                                            </p:txEl>
                                          </p:spTgt>
                                        </p:tgtEl>
                                        <p:attrNameLst>
                                          <p:attrName>style.visibility</p:attrName>
                                        </p:attrNameLst>
                                      </p:cBhvr>
                                      <p:to>
                                        <p:strVal val="visible"/>
                                      </p:to>
                                    </p:set>
                                    <p:animEffect transition="in" filter="barn(inVertical)">
                                      <p:cBhvr>
                                        <p:cTn id="111" dur="500"/>
                                        <p:tgtEl>
                                          <p:spTgt spid="3">
                                            <p:txEl>
                                              <p:pRg st="9" end="9"/>
                                            </p:txEl>
                                          </p:spTgt>
                                        </p:tgtEl>
                                      </p:cBhvr>
                                    </p:animEffect>
                                  </p:childTnLst>
                                </p:cTn>
                              </p:par>
                              <p:par>
                                <p:cTn id="112" presetID="16" presetClass="entr" presetSubtype="21" fill="hold" nodeType="withEffect">
                                  <p:stCondLst>
                                    <p:cond delay="0"/>
                                  </p:stCondLst>
                                  <p:childTnLst>
                                    <p:set>
                                      <p:cBhvr>
                                        <p:cTn id="113" dur="1" fill="hold">
                                          <p:stCondLst>
                                            <p:cond delay="0"/>
                                          </p:stCondLst>
                                        </p:cTn>
                                        <p:tgtEl>
                                          <p:spTgt spid="3">
                                            <p:txEl>
                                              <p:pRg st="10" end="10"/>
                                            </p:txEl>
                                          </p:spTgt>
                                        </p:tgtEl>
                                        <p:attrNameLst>
                                          <p:attrName>style.visibility</p:attrName>
                                        </p:attrNameLst>
                                      </p:cBhvr>
                                      <p:to>
                                        <p:strVal val="visible"/>
                                      </p:to>
                                    </p:set>
                                    <p:animEffect transition="in" filter="barn(inVertical)">
                                      <p:cBhvr>
                                        <p:cTn id="114" dur="500"/>
                                        <p:tgtEl>
                                          <p:spTgt spid="3">
                                            <p:txEl>
                                              <p:pRg st="10" end="10"/>
                                            </p:txEl>
                                          </p:spTgt>
                                        </p:tgtEl>
                                      </p:cBhvr>
                                    </p:animEffect>
                                  </p:childTnLst>
                                </p:cTn>
                              </p:par>
                              <p:par>
                                <p:cTn id="115" presetID="16" presetClass="entr" presetSubtype="21" fill="hold" nodeType="withEffect">
                                  <p:stCondLst>
                                    <p:cond delay="0"/>
                                  </p:stCondLst>
                                  <p:childTnLst>
                                    <p:set>
                                      <p:cBhvr>
                                        <p:cTn id="116" dur="1" fill="hold">
                                          <p:stCondLst>
                                            <p:cond delay="0"/>
                                          </p:stCondLst>
                                        </p:cTn>
                                        <p:tgtEl>
                                          <p:spTgt spid="3">
                                            <p:txEl>
                                              <p:pRg st="11" end="11"/>
                                            </p:txEl>
                                          </p:spTgt>
                                        </p:tgtEl>
                                        <p:attrNameLst>
                                          <p:attrName>style.visibility</p:attrName>
                                        </p:attrNameLst>
                                      </p:cBhvr>
                                      <p:to>
                                        <p:strVal val="visible"/>
                                      </p:to>
                                    </p:set>
                                    <p:animEffect transition="in" filter="barn(inVertical)">
                                      <p:cBhvr>
                                        <p:cTn id="117" dur="500"/>
                                        <p:tgtEl>
                                          <p:spTgt spid="3">
                                            <p:txEl>
                                              <p:pRg st="11" end="11"/>
                                            </p:txEl>
                                          </p:spTgt>
                                        </p:tgtEl>
                                      </p:cBhvr>
                                    </p:animEffect>
                                  </p:childTnLst>
                                </p:cTn>
                              </p:par>
                              <p:par>
                                <p:cTn id="118" presetID="16" presetClass="entr" presetSubtype="21" fill="hold" nodeType="withEffect">
                                  <p:stCondLst>
                                    <p:cond delay="0"/>
                                  </p:stCondLst>
                                  <p:childTnLst>
                                    <p:set>
                                      <p:cBhvr>
                                        <p:cTn id="119" dur="1" fill="hold">
                                          <p:stCondLst>
                                            <p:cond delay="0"/>
                                          </p:stCondLst>
                                        </p:cTn>
                                        <p:tgtEl>
                                          <p:spTgt spid="3">
                                            <p:txEl>
                                              <p:pRg st="12" end="12"/>
                                            </p:txEl>
                                          </p:spTgt>
                                        </p:tgtEl>
                                        <p:attrNameLst>
                                          <p:attrName>style.visibility</p:attrName>
                                        </p:attrNameLst>
                                      </p:cBhvr>
                                      <p:to>
                                        <p:strVal val="visible"/>
                                      </p:to>
                                    </p:set>
                                    <p:animEffect transition="in" filter="barn(inVertical)">
                                      <p:cBhvr>
                                        <p:cTn id="120" dur="500"/>
                                        <p:tgtEl>
                                          <p:spTgt spid="3">
                                            <p:txEl>
                                              <p:pRg st="12" end="12"/>
                                            </p:txEl>
                                          </p:spTgt>
                                        </p:tgtEl>
                                      </p:cBhvr>
                                    </p:animEffect>
                                  </p:childTnLst>
                                </p:cTn>
                              </p:par>
                              <p:par>
                                <p:cTn id="121" presetID="16" presetClass="entr" presetSubtype="21" fill="hold" nodeType="withEffect">
                                  <p:stCondLst>
                                    <p:cond delay="0"/>
                                  </p:stCondLst>
                                  <p:childTnLst>
                                    <p:set>
                                      <p:cBhvr>
                                        <p:cTn id="122" dur="1" fill="hold">
                                          <p:stCondLst>
                                            <p:cond delay="0"/>
                                          </p:stCondLst>
                                        </p:cTn>
                                        <p:tgtEl>
                                          <p:spTgt spid="3">
                                            <p:txEl>
                                              <p:pRg st="13" end="13"/>
                                            </p:txEl>
                                          </p:spTgt>
                                        </p:tgtEl>
                                        <p:attrNameLst>
                                          <p:attrName>style.visibility</p:attrName>
                                        </p:attrNameLst>
                                      </p:cBhvr>
                                      <p:to>
                                        <p:strVal val="visible"/>
                                      </p:to>
                                    </p:set>
                                    <p:animEffect transition="in" filter="barn(inVertical)">
                                      <p:cBhvr>
                                        <p:cTn id="123" dur="500"/>
                                        <p:tgtEl>
                                          <p:spTgt spid="3">
                                            <p:txEl>
                                              <p:pRg st="13" end="13"/>
                                            </p:txEl>
                                          </p:spTgt>
                                        </p:tgtEl>
                                      </p:cBhvr>
                                    </p:animEffect>
                                  </p:childTnLst>
                                </p:cTn>
                              </p:par>
                              <p:par>
                                <p:cTn id="124" presetID="16" presetClass="entr" presetSubtype="21" fill="hold" nodeType="withEffect">
                                  <p:stCondLst>
                                    <p:cond delay="0"/>
                                  </p:stCondLst>
                                  <p:childTnLst>
                                    <p:set>
                                      <p:cBhvr>
                                        <p:cTn id="125" dur="1" fill="hold">
                                          <p:stCondLst>
                                            <p:cond delay="0"/>
                                          </p:stCondLst>
                                        </p:cTn>
                                        <p:tgtEl>
                                          <p:spTgt spid="3">
                                            <p:txEl>
                                              <p:pRg st="14" end="14"/>
                                            </p:txEl>
                                          </p:spTgt>
                                        </p:tgtEl>
                                        <p:attrNameLst>
                                          <p:attrName>style.visibility</p:attrName>
                                        </p:attrNameLst>
                                      </p:cBhvr>
                                      <p:to>
                                        <p:strVal val="visible"/>
                                      </p:to>
                                    </p:set>
                                    <p:animEffect transition="in" filter="barn(inVertical)">
                                      <p:cBhvr>
                                        <p:cTn id="126" dur="500"/>
                                        <p:tgtEl>
                                          <p:spTgt spid="3">
                                            <p:txEl>
                                              <p:pRg st="14" end="14"/>
                                            </p:txEl>
                                          </p:spTgt>
                                        </p:tgtEl>
                                      </p:cBhvr>
                                    </p:animEffect>
                                  </p:childTnLst>
                                </p:cTn>
                              </p:par>
                              <p:par>
                                <p:cTn id="127" presetID="16" presetClass="entr" presetSubtype="21" fill="hold" nodeType="withEffect">
                                  <p:stCondLst>
                                    <p:cond delay="0"/>
                                  </p:stCondLst>
                                  <p:childTnLst>
                                    <p:set>
                                      <p:cBhvr>
                                        <p:cTn id="128" dur="1" fill="hold">
                                          <p:stCondLst>
                                            <p:cond delay="0"/>
                                          </p:stCondLst>
                                        </p:cTn>
                                        <p:tgtEl>
                                          <p:spTgt spid="3">
                                            <p:txEl>
                                              <p:pRg st="15" end="15"/>
                                            </p:txEl>
                                          </p:spTgt>
                                        </p:tgtEl>
                                        <p:attrNameLst>
                                          <p:attrName>style.visibility</p:attrName>
                                        </p:attrNameLst>
                                      </p:cBhvr>
                                      <p:to>
                                        <p:strVal val="visible"/>
                                      </p:to>
                                    </p:set>
                                    <p:animEffect transition="in" filter="barn(inVertical)">
                                      <p:cBhvr>
                                        <p:cTn id="129" dur="500"/>
                                        <p:tgtEl>
                                          <p:spTgt spid="3">
                                            <p:txEl>
                                              <p:pRg st="15" end="15"/>
                                            </p:txEl>
                                          </p:spTgt>
                                        </p:tgtEl>
                                      </p:cBhvr>
                                    </p:animEffect>
                                  </p:childTnLst>
                                </p:cTn>
                              </p:par>
                              <p:par>
                                <p:cTn id="130" presetID="16" presetClass="entr" presetSubtype="21" fill="hold" nodeType="withEffect">
                                  <p:stCondLst>
                                    <p:cond delay="0"/>
                                  </p:stCondLst>
                                  <p:childTnLst>
                                    <p:set>
                                      <p:cBhvr>
                                        <p:cTn id="131" dur="1" fill="hold">
                                          <p:stCondLst>
                                            <p:cond delay="0"/>
                                          </p:stCondLst>
                                        </p:cTn>
                                        <p:tgtEl>
                                          <p:spTgt spid="3">
                                            <p:txEl>
                                              <p:pRg st="16" end="16"/>
                                            </p:txEl>
                                          </p:spTgt>
                                        </p:tgtEl>
                                        <p:attrNameLst>
                                          <p:attrName>style.visibility</p:attrName>
                                        </p:attrNameLst>
                                      </p:cBhvr>
                                      <p:to>
                                        <p:strVal val="visible"/>
                                      </p:to>
                                    </p:set>
                                    <p:animEffect transition="in" filter="barn(inVertical)">
                                      <p:cBhvr>
                                        <p:cTn id="132" dur="500"/>
                                        <p:tgtEl>
                                          <p:spTgt spid="3">
                                            <p:txEl>
                                              <p:pRg st="16" end="16"/>
                                            </p:txEl>
                                          </p:spTgt>
                                        </p:tgtEl>
                                      </p:cBhvr>
                                    </p:animEffect>
                                  </p:childTnLst>
                                </p:cTn>
                              </p:par>
                              <p:par>
                                <p:cTn id="133" presetID="16" presetClass="entr" presetSubtype="21" fill="hold" nodeType="withEffect">
                                  <p:stCondLst>
                                    <p:cond delay="0"/>
                                  </p:stCondLst>
                                  <p:childTnLst>
                                    <p:set>
                                      <p:cBhvr>
                                        <p:cTn id="134" dur="1" fill="hold">
                                          <p:stCondLst>
                                            <p:cond delay="0"/>
                                          </p:stCondLst>
                                        </p:cTn>
                                        <p:tgtEl>
                                          <p:spTgt spid="3">
                                            <p:txEl>
                                              <p:pRg st="17" end="17"/>
                                            </p:txEl>
                                          </p:spTgt>
                                        </p:tgtEl>
                                        <p:attrNameLst>
                                          <p:attrName>style.visibility</p:attrName>
                                        </p:attrNameLst>
                                      </p:cBhvr>
                                      <p:to>
                                        <p:strVal val="visible"/>
                                      </p:to>
                                    </p:set>
                                    <p:animEffect transition="in" filter="barn(inVertical)">
                                      <p:cBhvr>
                                        <p:cTn id="135" dur="500"/>
                                        <p:tgtEl>
                                          <p:spTgt spid="3">
                                            <p:txEl>
                                              <p:pRg st="17" end="17"/>
                                            </p:txEl>
                                          </p:spTgt>
                                        </p:tgtEl>
                                      </p:cBhvr>
                                    </p:animEffect>
                                  </p:childTnLst>
                                </p:cTn>
                              </p:par>
                              <p:par>
                                <p:cTn id="136" presetID="16" presetClass="entr" presetSubtype="21" fill="hold" nodeType="withEffect">
                                  <p:stCondLst>
                                    <p:cond delay="0"/>
                                  </p:stCondLst>
                                  <p:childTnLst>
                                    <p:set>
                                      <p:cBhvr>
                                        <p:cTn id="137" dur="1" fill="hold">
                                          <p:stCondLst>
                                            <p:cond delay="0"/>
                                          </p:stCondLst>
                                        </p:cTn>
                                        <p:tgtEl>
                                          <p:spTgt spid="3">
                                            <p:txEl>
                                              <p:pRg st="18" end="18"/>
                                            </p:txEl>
                                          </p:spTgt>
                                        </p:tgtEl>
                                        <p:attrNameLst>
                                          <p:attrName>style.visibility</p:attrName>
                                        </p:attrNameLst>
                                      </p:cBhvr>
                                      <p:to>
                                        <p:strVal val="visible"/>
                                      </p:to>
                                    </p:set>
                                    <p:animEffect transition="in" filter="barn(inVertical)">
                                      <p:cBhvr>
                                        <p:cTn id="138"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86309"/>
          </a:xfrm>
          <a:prstGeom prst="rect">
            <a:avLst/>
          </a:prstGeom>
        </p:spPr>
        <p:txBody>
          <a:bodyPr wrap="square">
            <a:spAutoFit/>
          </a:bodyPr>
          <a:lstStyle/>
          <a:p>
            <a:r>
              <a:rPr lang="en-US" sz="2200" b="1" dirty="0" err="1" smtClean="0">
                <a:latin typeface="Times New Roman" panose="02020603050405020304" pitchFamily="18" charset="0"/>
                <a:cs typeface="Times New Roman" panose="02020603050405020304" pitchFamily="18" charset="0"/>
              </a:rPr>
              <a:t>II.Yêu</a:t>
            </a:r>
            <a:r>
              <a:rPr lang="en-US" sz="2200" b="1" dirty="0" smtClean="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cầu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ngành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lĩnh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vực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khí</a:t>
            </a:r>
            <a:endParaRPr lang="en-US" sz="2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1. </a:t>
            </a:r>
            <a:r>
              <a:rPr lang="en-US" sz="2200" b="1" dirty="0" err="1">
                <a:latin typeface="Times New Roman" panose="02020603050405020304" pitchFamily="18" charset="0"/>
                <a:cs typeface="Times New Roman" panose="02020603050405020304" pitchFamily="18" charset="0"/>
              </a:rPr>
              <a:t>Yêu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cầu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bản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phẩm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chất</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Năng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nhẹn</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mỉ</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niềm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cs typeface="Times New Roman" panose="02020603050405020304" pitchFamily="18" charset="0"/>
              </a:rPr>
              <a:t>.</a:t>
            </a:r>
          </a:p>
          <a:p>
            <a:r>
              <a:rPr lang="en-US" sz="2200" b="1" dirty="0">
                <a:latin typeface="Times New Roman" panose="02020603050405020304" pitchFamily="18" charset="0"/>
                <a:cs typeface="Times New Roman" panose="02020603050405020304" pitchFamily="18" charset="0"/>
              </a:rPr>
              <a:t>2. </a:t>
            </a:r>
            <a:r>
              <a:rPr lang="en-US" sz="2200" b="1" dirty="0" err="1">
                <a:latin typeface="Times New Roman" panose="02020603050405020304" pitchFamily="18" charset="0"/>
                <a:cs typeface="Times New Roman" panose="02020603050405020304" pitchFamily="18" charset="0"/>
              </a:rPr>
              <a:t>Yêu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cầu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bản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năng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lực</a:t>
            </a:r>
            <a:endParaRPr lang="en-US" sz="2200" dirty="0">
              <a:latin typeface="Times New Roman" panose="02020603050405020304" pitchFamily="18" charset="0"/>
              <a:cs typeface="Times New Roman" panose="02020603050405020304" pitchFamily="18" charset="0"/>
            </a:endParaRPr>
          </a:p>
          <a:p>
            <a:r>
              <a:rPr lang="en-US" sz="2200" b="1" i="1" dirty="0" err="1">
                <a:latin typeface="Times New Roman" panose="02020603050405020304" pitchFamily="18" charset="0"/>
                <a:cs typeface="Times New Roman" panose="02020603050405020304" pitchFamily="18" charset="0"/>
              </a:rPr>
              <a:t>Kĩ</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sư</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cơ</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khí</a:t>
            </a:r>
            <a:r>
              <a:rPr lang="en-US" sz="2200" b="1"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toán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mềm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gặp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cố</a:t>
            </a:r>
            <a:r>
              <a:rPr lang="en-US" sz="2200" dirty="0">
                <a:latin typeface="Times New Roman" panose="02020603050405020304" pitchFamily="18" charset="0"/>
                <a:cs typeface="Times New Roman" panose="02020603050405020304" pitchFamily="18" charset="0"/>
              </a:rPr>
              <a:t>.</a:t>
            </a:r>
          </a:p>
          <a:p>
            <a:r>
              <a:rPr lang="en-US" sz="2200" b="1" i="1" dirty="0" err="1">
                <a:latin typeface="Times New Roman" panose="02020603050405020304" pitchFamily="18" charset="0"/>
                <a:cs typeface="Times New Roman" panose="02020603050405020304" pitchFamily="18" charset="0"/>
              </a:rPr>
              <a:t>Thợ</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vận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hành</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máy</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công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cụ</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lĩnh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thuật</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dung </a:t>
            </a:r>
            <a:r>
              <a:rPr lang="en-US" sz="2200" dirty="0" err="1">
                <a:latin typeface="Times New Roman" panose="02020603050405020304" pitchFamily="18" charset="0"/>
                <a:cs typeface="Times New Roman" panose="02020603050405020304" pitchFamily="18" charset="0"/>
              </a:rPr>
              <a:t>sai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lường</a:t>
            </a:r>
            <a:r>
              <a:rPr lang="en-US" sz="2200" dirty="0">
                <a:latin typeface="Times New Roman" panose="02020603050405020304" pitchFamily="18" charset="0"/>
                <a:cs typeface="Times New Roman" panose="02020603050405020304" pitchFamily="18" charset="0"/>
              </a:rPr>
              <a:t>.</a:t>
            </a:r>
          </a:p>
          <a:p>
            <a:r>
              <a:rPr lang="en-US" sz="2200" b="1" i="1" dirty="0" err="1">
                <a:latin typeface="Times New Roman" panose="02020603050405020304" pitchFamily="18" charset="0"/>
                <a:cs typeface="Times New Roman" panose="02020603050405020304" pitchFamily="18" charset="0"/>
              </a:rPr>
              <a:t>Thợ</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sửa</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chữa</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xe</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có</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động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cơ</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a:t>
            </a:r>
            <a:r>
              <a:rPr lang="en-US" sz="2200" dirty="0">
                <a:latin typeface="Times New Roman" panose="02020603050405020304" pitchFamily="18" charset="0"/>
                <a:cs typeface="Times New Roman" panose="02020603050405020304" pitchFamily="18" charset="0"/>
              </a:rPr>
              <a:t> ô </a:t>
            </a:r>
            <a:r>
              <a:rPr lang="en-US" sz="2200" dirty="0" err="1">
                <a:latin typeface="Times New Roman" panose="02020603050405020304" pitchFamily="18" charset="0"/>
                <a:cs typeface="Times New Roman" panose="02020603050405020304" pitchFamily="18" charset="0"/>
              </a:rPr>
              <a:t>tô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máy</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hóa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2148487" y="190483"/>
            <a:ext cx="7895004" cy="646232"/>
          </a:xfrm>
          <a:prstGeom prst="rect">
            <a:avLst/>
          </a:prstGeom>
        </p:spPr>
      </p:pic>
    </p:spTree>
    <p:extLst>
      <p:ext uri="{BB962C8B-B14F-4D97-AF65-F5344CB8AC3E}">
        <p14:creationId xmlns:p14="http://schemas.microsoft.com/office/powerpoint/2010/main" val="38721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461" y="93506"/>
            <a:ext cx="11787674" cy="830997"/>
          </a:xfrm>
          <a:prstGeom prst="rect">
            <a:avLst/>
          </a:prstGeom>
        </p:spPr>
        <p:txBody>
          <a:bodyPr wrap="square">
            <a:spAutoFit/>
          </a:bodyPr>
          <a:lstStyle/>
          <a:p>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1: </a:t>
            </a:r>
            <a:r>
              <a:rPr lang="vi-VN" sz="2400" b="1" dirty="0" smtClean="0">
                <a:latin typeface="Times New Roman" panose="02020603050405020304" pitchFamily="18" charset="0"/>
                <a:cs typeface="Times New Roman" panose="02020603050405020304" pitchFamily="18" charset="0"/>
              </a:rPr>
              <a:t>Dựa </a:t>
            </a:r>
            <a:r>
              <a:rPr lang="vi-VN" sz="2400" b="1" dirty="0">
                <a:latin typeface="Times New Roman" panose="02020603050405020304" pitchFamily="18" charset="0"/>
                <a:cs typeface="Times New Roman" panose="02020603050405020304" pitchFamily="18" charset="0"/>
              </a:rPr>
              <a:t>vào Bảng </a:t>
            </a:r>
            <a:r>
              <a:rPr lang="en-US" sz="2400" b="1" dirty="0" err="1" smtClean="0">
                <a:latin typeface="Times New Roman" panose="02020603050405020304" pitchFamily="18" charset="0"/>
                <a:cs typeface="Times New Roman" panose="02020603050405020304" pitchFamily="18" charset="0"/>
              </a:rPr>
              <a:t>dưới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đây</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khi xem xét về sự phù hợp của bản thân với những ngành nghề trong lĩnh vực cơ khí cần tìm hiểu những sở thích và khả năng gì?</a:t>
            </a:r>
            <a:endParaRPr lang="en-US" sz="2400" b="1"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28128042"/>
              </p:ext>
            </p:extLst>
          </p:nvPr>
        </p:nvGraphicFramePr>
        <p:xfrm>
          <a:off x="323461" y="1047613"/>
          <a:ext cx="11451772" cy="5741357"/>
        </p:xfrm>
        <a:graphic>
          <a:graphicData uri="http://schemas.openxmlformats.org/drawingml/2006/table">
            <a:tbl>
              <a:tblPr firstRow="1" firstCol="1" bandRow="1"/>
              <a:tblGrid>
                <a:gridCol w="3990998">
                  <a:extLst>
                    <a:ext uri="{9D8B030D-6E8A-4147-A177-3AD203B41FA5}">
                      <a16:colId xmlns:a16="http://schemas.microsoft.com/office/drawing/2014/main" val="1714095217"/>
                    </a:ext>
                  </a:extLst>
                </a:gridCol>
                <a:gridCol w="7460774">
                  <a:extLst>
                    <a:ext uri="{9D8B030D-6E8A-4147-A177-3AD203B41FA5}">
                      <a16:colId xmlns:a16="http://schemas.microsoft.com/office/drawing/2014/main" val="80520382"/>
                    </a:ext>
                  </a:extLst>
                </a:gridCol>
              </a:tblGrid>
              <a:tr h="620717">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372208"/>
                  </a:ext>
                </a:extLst>
              </a:tr>
              <a:tr h="4965735">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ngành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 tâm và muốn tìm hiểu về nghề nào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muốn theo đuổi nghề nào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nhiệm vụ của những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thấy hoạt động cơ khí nào mong muốn làm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tự minh làm các sản phẩm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 đáp ứng yêu cầu chuyên môn với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 thực hiện tốt hoạt động liên quan đến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dễ dàng trình bày về các vấn đề liên quan đến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năng khiếu học tập, tìm hiểu các nội dung liên quan đế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Vễ </a:t>
                      </a: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 kĩ năng cần thiết đối với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phân tích, tổng hợp bản vẽ kỹ thuật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tư duy sáng tạo, giải quyết vấn đề về kỹ thuật,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tổ chức, quản lý công việc trong ngành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651034"/>
                  </a:ext>
                </a:extLst>
              </a:tr>
            </a:tbl>
          </a:graphicData>
        </a:graphic>
      </p:graphicFrame>
    </p:spTree>
    <p:extLst>
      <p:ext uri="{BB962C8B-B14F-4D97-AF65-F5344CB8AC3E}">
        <p14:creationId xmlns:p14="http://schemas.microsoft.com/office/powerpoint/2010/main" val="36361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02421307"/>
              </p:ext>
            </p:extLst>
          </p:nvPr>
        </p:nvGraphicFramePr>
        <p:xfrm>
          <a:off x="393799" y="442702"/>
          <a:ext cx="11451772" cy="3235138"/>
        </p:xfrm>
        <a:graphic>
          <a:graphicData uri="http://schemas.openxmlformats.org/drawingml/2006/table">
            <a:tbl>
              <a:tblPr firstRow="1" firstCol="1" bandRow="1"/>
              <a:tblGrid>
                <a:gridCol w="4267200">
                  <a:extLst>
                    <a:ext uri="{9D8B030D-6E8A-4147-A177-3AD203B41FA5}">
                      <a16:colId xmlns:a16="http://schemas.microsoft.com/office/drawing/2014/main" val="1714095217"/>
                    </a:ext>
                  </a:extLst>
                </a:gridCol>
                <a:gridCol w="7184572">
                  <a:extLst>
                    <a:ext uri="{9D8B030D-6E8A-4147-A177-3AD203B41FA5}">
                      <a16:colId xmlns:a16="http://schemas.microsoft.com/office/drawing/2014/main" val="80520382"/>
                    </a:ext>
                  </a:extLst>
                </a:gridCol>
              </a:tblGrid>
              <a:tr h="359460">
                <a:tc>
                  <a:txBody>
                    <a:bodyPr/>
                    <a:lstStyle/>
                    <a:p>
                      <a:pPr marL="0" marR="0" algn="ctr">
                        <a:spcBef>
                          <a:spcPts val="0"/>
                        </a:spcBef>
                        <a:spcAft>
                          <a:spcPts val="0"/>
                        </a:spcAft>
                      </a:pPr>
                      <a:r>
                        <a:rPr lang="en-US" sz="18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372208"/>
                  </a:ext>
                </a:extLst>
              </a:tr>
              <a:tr h="2875678">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ngành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quan tâm và muốn tìm hiểu về nghề nào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muốn theo đuổi nghề nào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nhiệm vụ của những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thấy hoạt động cơ khí nào mong muốn làm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tự minh làm các sản phẩm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dàng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khiếu</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Vễ</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651034"/>
                  </a:ext>
                </a:extLst>
              </a:tr>
            </a:tbl>
          </a:graphicData>
        </a:graphic>
      </p:graphicFrame>
      <p:sp>
        <p:nvSpPr>
          <p:cNvPr id="2" name="Rectangle 1"/>
          <p:cNvSpPr/>
          <p:nvPr/>
        </p:nvSpPr>
        <p:spPr>
          <a:xfrm>
            <a:off x="1247190" y="4636693"/>
            <a:ext cx="10332099" cy="156966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Sở thích: có niềm đam mê với máy móc và lắp ráp tạo ra sản phẩm, sự quyết tâm theo đuổi nghề</a:t>
            </a:r>
          </a:p>
          <a:p>
            <a:r>
              <a:rPr lang="vi-VN" sz="2400">
                <a:solidFill>
                  <a:srgbClr val="FF0000"/>
                </a:solidFill>
                <a:latin typeface="Times New Roman" panose="02020603050405020304" pitchFamily="18" charset="0"/>
                <a:cs typeface="Times New Roman" panose="02020603050405020304" pitchFamily="18" charset="0"/>
              </a:rPr>
              <a:t>- Khả năng: Có năng lực về những nội dung liên quan đến cơ khí, có khả năng trình bày, sáng tạo/giải quyết vấn đề</a:t>
            </a:r>
          </a:p>
        </p:txBody>
      </p:sp>
      <p:sp>
        <p:nvSpPr>
          <p:cNvPr id="6" name="Rectangle 5"/>
          <p:cNvSpPr/>
          <p:nvPr/>
        </p:nvSpPr>
        <p:spPr>
          <a:xfrm>
            <a:off x="225848" y="3805696"/>
            <a:ext cx="11787674" cy="830997"/>
          </a:xfrm>
          <a:prstGeom prst="rect">
            <a:avLst/>
          </a:prstGeom>
        </p:spPr>
        <p:txBody>
          <a:bodyPr wrap="square">
            <a:spAutoFit/>
          </a:bodyPr>
          <a:lstStyle/>
          <a:p>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1: </a:t>
            </a:r>
            <a:r>
              <a:rPr lang="vi-VN" sz="2400" b="1" dirty="0" smtClean="0">
                <a:latin typeface="Times New Roman" panose="02020603050405020304" pitchFamily="18" charset="0"/>
                <a:cs typeface="Times New Roman" panose="02020603050405020304" pitchFamily="18" charset="0"/>
              </a:rPr>
              <a:t>Dựa </a:t>
            </a:r>
            <a:r>
              <a:rPr lang="vi-VN" sz="2400" b="1" dirty="0">
                <a:latin typeface="Times New Roman" panose="02020603050405020304" pitchFamily="18" charset="0"/>
                <a:cs typeface="Times New Roman" panose="02020603050405020304" pitchFamily="18" charset="0"/>
              </a:rPr>
              <a:t>vào Bảng </a:t>
            </a:r>
            <a:r>
              <a:rPr lang="en-US" sz="2400" b="1" dirty="0" err="1" smtClean="0">
                <a:latin typeface="Times New Roman" panose="02020603050405020304" pitchFamily="18" charset="0"/>
                <a:cs typeface="Times New Roman" panose="02020603050405020304" pitchFamily="18" charset="0"/>
              </a:rPr>
              <a:t>dưới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đây</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khi xem xét về sự phù hợp của bản thân với những ngành nghề trong lĩnh vực cơ khí cần tìm hiểu những sở thích và khả năng gì?</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53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muốn</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773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LUYỆN TẬP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minh </a:t>
            </a:r>
            <a:r>
              <a:rPr lang="en-US" sz="2800" b="1" dirty="0" err="1">
                <a:latin typeface="Times New Roman" panose="02020603050405020304" pitchFamily="18" charset="0"/>
                <a:cs typeface="Times New Roman" panose="02020603050405020304" pitchFamily="18" charset="0"/>
              </a:rPr>
              <a:t>họa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dưới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đây</a:t>
            </a:r>
            <a:endParaRPr lang="en-US" sz="28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9033" y="1526498"/>
            <a:ext cx="4223737" cy="3099007"/>
          </a:xfrm>
          <a:prstGeom prst="rect">
            <a:avLst/>
          </a:prstGeom>
        </p:spPr>
      </p:pic>
      <p:pic>
        <p:nvPicPr>
          <p:cNvPr id="8" name="Picture 7"/>
          <p:cNvPicPr>
            <a:picLocks noChangeAspect="1"/>
          </p:cNvPicPr>
          <p:nvPr/>
        </p:nvPicPr>
        <p:blipFill>
          <a:blip r:embed="rId4"/>
          <a:stretch>
            <a:fillRect/>
          </a:stretch>
        </p:blipFill>
        <p:spPr>
          <a:xfrm>
            <a:off x="4627756" y="1606366"/>
            <a:ext cx="3751134" cy="2928312"/>
          </a:xfrm>
          <a:prstGeom prst="rect">
            <a:avLst/>
          </a:prstGeom>
        </p:spPr>
      </p:pic>
      <p:pic>
        <p:nvPicPr>
          <p:cNvPr id="9" name="Picture 8"/>
          <p:cNvPicPr>
            <a:picLocks noChangeAspect="1"/>
          </p:cNvPicPr>
          <p:nvPr/>
        </p:nvPicPr>
        <p:blipFill>
          <a:blip r:embed="rId5"/>
          <a:stretch>
            <a:fillRect/>
          </a:stretch>
        </p:blipFill>
        <p:spPr>
          <a:xfrm>
            <a:off x="8533877" y="1606366"/>
            <a:ext cx="3409068" cy="2928312"/>
          </a:xfrm>
          <a:prstGeom prst="rect">
            <a:avLst/>
          </a:prstGeom>
        </p:spPr>
      </p:pic>
      <p:sp>
        <p:nvSpPr>
          <p:cNvPr id="10" name="TextBox 9"/>
          <p:cNvSpPr txBox="1"/>
          <p:nvPr/>
        </p:nvSpPr>
        <p:spPr>
          <a:xfrm>
            <a:off x="1231641" y="4702629"/>
            <a:ext cx="10571583" cy="677108"/>
          </a:xfrm>
          <a:prstGeom prst="rect">
            <a:avLst/>
          </a:prstGeom>
          <a:noFill/>
        </p:spPr>
        <p:txBody>
          <a:bodyPr wrap="square" rtlCol="0">
            <a:spAutoFit/>
          </a:bodyPr>
          <a:lstStyle/>
          <a:p>
            <a:r>
              <a:rPr lang="en-US" smtClean="0"/>
              <a:t>        a)                                                            b)                                                             c)</a:t>
            </a:r>
          </a:p>
          <a:p>
            <a:r>
              <a:rPr lang="en-US" sz="2000" b="1" i="1" smtClean="0">
                <a:latin typeface="Times New Roman" panose="02020603050405020304" pitchFamily="18" charset="0"/>
                <a:cs typeface="Times New Roman" panose="02020603050405020304" pitchFamily="18" charset="0"/>
              </a:rPr>
              <a:t>                                            Một số ngành nghề trong lĩnh vực cơ khí</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144000" y="71562"/>
            <a:ext cx="2920779"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9.1 và cho biết ngành nghề của những của những người thợ trong hình.</a:t>
            </a:r>
          </a:p>
        </p:txBody>
      </p:sp>
      <p:sp>
        <p:nvSpPr>
          <p:cNvPr id="5" name="TextBox 4"/>
          <p:cNvSpPr txBox="1"/>
          <p:nvPr/>
        </p:nvSpPr>
        <p:spPr>
          <a:xfrm>
            <a:off x="1348095" y="5433646"/>
            <a:ext cx="5870390"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9.1. Một số ngành nghề trong lĩnh vực cơ khí</a:t>
            </a:r>
            <a:endParaRPr lang="en-US" sz="2000"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72561" y="185862"/>
            <a:ext cx="4097216" cy="5133484"/>
          </a:xfrm>
          <a:prstGeom prst="rect">
            <a:avLst/>
          </a:prstGeom>
        </p:spPr>
      </p:pic>
      <p:pic>
        <p:nvPicPr>
          <p:cNvPr id="8" name="Picture 7"/>
          <p:cNvPicPr>
            <a:picLocks noChangeAspect="1"/>
          </p:cNvPicPr>
          <p:nvPr/>
        </p:nvPicPr>
        <p:blipFill>
          <a:blip r:embed="rId3"/>
          <a:stretch>
            <a:fillRect/>
          </a:stretch>
        </p:blipFill>
        <p:spPr>
          <a:xfrm>
            <a:off x="4542692" y="185862"/>
            <a:ext cx="4671646" cy="5133484"/>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Kể tên một số công ty, xí nghiệp hoạt động trong lĩnh vực cơ khí.</a:t>
            </a:r>
          </a:p>
          <a:p>
            <a:r>
              <a:rPr lang="en-US" sz="2800" b="1">
                <a:latin typeface="Times New Roman" panose="02020603050405020304" pitchFamily="18" charset="0"/>
                <a:cs typeface="Times New Roman" panose="02020603050405020304" pitchFamily="18" charset="0"/>
              </a:rPr>
              <a:t> 2. Em hãy kể tên một số trường đại học, cao đẳng và trung cấp tại địa phương em ở có đào tạo các ngành nghề thuộc lĩnh vực cơ khí</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3. Lập kế hoạch phấn đấu của bản thân theo các yêu cầu nghề nghiệp trong lĩnh vực cơ khí. Trao đổi với người thân trong gia đình về kế hoạch đó và mong muốn nghề nghiệp của em sau này.</a:t>
            </a:r>
          </a:p>
          <a:p>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Kể tên một số công ty, xí nghiệp hoạt động trong lĩnh vực cơ khí.</a:t>
            </a:r>
          </a:p>
          <a:p>
            <a:r>
              <a:rPr lang="en-US" sz="2800" b="1">
                <a:latin typeface="Times New Roman" panose="02020603050405020304" pitchFamily="18" charset="0"/>
                <a:cs typeface="Times New Roman" panose="02020603050405020304" pitchFamily="18" charset="0"/>
              </a:rPr>
              <a:t> 2. Em hãy kể tên một số trường đại học, cao đẳng và trung cấp tại địa phương em ở có đào tạo các ngành nghề thuộc lĩnh vực cơ khí.</a:t>
            </a:r>
          </a:p>
        </p:txBody>
      </p:sp>
      <p:sp>
        <p:nvSpPr>
          <p:cNvPr id="2" name="Rectangle 1"/>
          <p:cNvSpPr/>
          <p:nvPr/>
        </p:nvSpPr>
        <p:spPr>
          <a:xfrm>
            <a:off x="2740089" y="2053252"/>
            <a:ext cx="8979160" cy="4708981"/>
          </a:xfrm>
          <a:prstGeom prst="rect">
            <a:avLst/>
          </a:prstGeom>
        </p:spPr>
        <p:txBody>
          <a:bodyPr wrap="square">
            <a:spAutoFit/>
          </a:bodyPr>
          <a:lstStyle/>
          <a:p>
            <a:r>
              <a:rPr lang="vi-VN" sz="2000">
                <a:solidFill>
                  <a:srgbClr val="0000FF"/>
                </a:solidFill>
                <a:latin typeface="Times New Roman" panose="02020603050405020304" pitchFamily="18" charset="0"/>
                <a:cs typeface="Times New Roman" panose="02020603050405020304" pitchFamily="18" charset="0"/>
              </a:rPr>
              <a:t>1.PROSTEEL TECHNO Việt Nam – Công Ty TNHH PROSTEEL TECHNO Việt Nam</a:t>
            </a:r>
          </a:p>
          <a:p>
            <a:r>
              <a:rPr lang="vi-VN" sz="2000">
                <a:solidFill>
                  <a:srgbClr val="0000FF"/>
                </a:solidFill>
                <a:latin typeface="Times New Roman" panose="02020603050405020304" pitchFamily="18" charset="0"/>
                <a:cs typeface="Times New Roman" panose="02020603050405020304" pitchFamily="18" charset="0"/>
              </a:rPr>
              <a:t>Cơ Khí Thông Phát – Công Ty TNHH Cơ Khí Thông Phát</a:t>
            </a:r>
          </a:p>
          <a:p>
            <a:r>
              <a:rPr lang="vi-VN" sz="2000">
                <a:solidFill>
                  <a:srgbClr val="0000FF"/>
                </a:solidFill>
                <a:latin typeface="Times New Roman" panose="02020603050405020304" pitchFamily="18" charset="0"/>
                <a:cs typeface="Times New Roman" panose="02020603050405020304" pitchFamily="18" charset="0"/>
              </a:rPr>
              <a:t>Cơ Khí Công Nghiệp Long Thành – Công Ty Cổ Phần Cơ Khí Công Nghiệp Long Thành</a:t>
            </a:r>
          </a:p>
          <a:p>
            <a:r>
              <a:rPr lang="vi-VN" sz="2000">
                <a:solidFill>
                  <a:srgbClr val="0000FF"/>
                </a:solidFill>
                <a:latin typeface="Times New Roman" panose="02020603050405020304" pitchFamily="18" charset="0"/>
                <a:cs typeface="Times New Roman" panose="02020603050405020304" pitchFamily="18" charset="0"/>
              </a:rPr>
              <a:t>Cơ Khí Quang Khôi – Công Ty TNHH Thương Mại Kĩ Thuật Quang Khôi</a:t>
            </a:r>
          </a:p>
          <a:p>
            <a:r>
              <a:rPr lang="vi-VN" sz="2000">
                <a:solidFill>
                  <a:srgbClr val="0000FF"/>
                </a:solidFill>
                <a:latin typeface="Times New Roman" panose="02020603050405020304" pitchFamily="18" charset="0"/>
                <a:cs typeface="Times New Roman" panose="02020603050405020304" pitchFamily="18" charset="0"/>
              </a:rPr>
              <a:t>Cơ Khí Vạn Kim Bảo – Công Ty TNHH Vạn Kim Bảo</a:t>
            </a:r>
          </a:p>
          <a:p>
            <a:r>
              <a:rPr lang="vi-VN" sz="2000">
                <a:solidFill>
                  <a:srgbClr val="0000FF"/>
                </a:solidFill>
                <a:latin typeface="Times New Roman" panose="02020603050405020304" pitchFamily="18" charset="0"/>
                <a:cs typeface="Times New Roman" panose="02020603050405020304" pitchFamily="18" charset="0"/>
              </a:rPr>
              <a:t>2. ĐH Bách Khoa Hà Nội.</a:t>
            </a:r>
          </a:p>
          <a:p>
            <a:r>
              <a:rPr lang="vi-VN" sz="2000">
                <a:solidFill>
                  <a:srgbClr val="0000FF"/>
                </a:solidFill>
                <a:latin typeface="Times New Roman" panose="02020603050405020304" pitchFamily="18" charset="0"/>
                <a:cs typeface="Times New Roman" panose="02020603050405020304" pitchFamily="18" charset="0"/>
              </a:rPr>
              <a:t>- ĐH Hàng Hải Việt Nam.</a:t>
            </a:r>
          </a:p>
          <a:p>
            <a:r>
              <a:rPr lang="vi-VN" sz="2000">
                <a:solidFill>
                  <a:srgbClr val="0000FF"/>
                </a:solidFill>
                <a:latin typeface="Times New Roman" panose="02020603050405020304" pitchFamily="18" charset="0"/>
                <a:cs typeface="Times New Roman" panose="02020603050405020304" pitchFamily="18" charset="0"/>
              </a:rPr>
              <a:t>- ĐH Sư phạm Kỹ thuật TPHCM.</a:t>
            </a:r>
          </a:p>
          <a:p>
            <a:r>
              <a:rPr lang="vi-VN" sz="2000">
                <a:solidFill>
                  <a:srgbClr val="0000FF"/>
                </a:solidFill>
                <a:latin typeface="Times New Roman" panose="02020603050405020304" pitchFamily="18" charset="0"/>
                <a:cs typeface="Times New Roman" panose="02020603050405020304" pitchFamily="18" charset="0"/>
              </a:rPr>
              <a:t>- ĐH Công nghiệp TPHCM.</a:t>
            </a:r>
          </a:p>
          <a:p>
            <a:r>
              <a:rPr lang="vi-VN" sz="2000">
                <a:solidFill>
                  <a:srgbClr val="0000FF"/>
                </a:solidFill>
                <a:latin typeface="Times New Roman" panose="02020603050405020304" pitchFamily="18" charset="0"/>
                <a:cs typeface="Times New Roman" panose="02020603050405020304" pitchFamily="18" charset="0"/>
              </a:rPr>
              <a:t>- ĐH Giao thông Vận tải.</a:t>
            </a:r>
          </a:p>
          <a:p>
            <a:r>
              <a:rPr lang="vi-VN" sz="2000">
                <a:solidFill>
                  <a:srgbClr val="0000FF"/>
                </a:solidFill>
                <a:latin typeface="Times New Roman" panose="02020603050405020304" pitchFamily="18" charset="0"/>
                <a:cs typeface="Times New Roman" panose="02020603050405020304" pitchFamily="18" charset="0"/>
              </a:rPr>
              <a:t>- CĐ Kinh tế - Kĩ thuật Vinatex TP. HCM.</a:t>
            </a:r>
          </a:p>
          <a:p>
            <a:r>
              <a:rPr lang="vi-VN" sz="2000">
                <a:solidFill>
                  <a:srgbClr val="0000FF"/>
                </a:solidFill>
                <a:latin typeface="Times New Roman" panose="02020603050405020304" pitchFamily="18" charset="0"/>
                <a:cs typeface="Times New Roman" panose="02020603050405020304" pitchFamily="18" charset="0"/>
              </a:rPr>
              <a:t>- CĐ Kĩ thuật cao Thắng.</a:t>
            </a:r>
          </a:p>
          <a:p>
            <a:r>
              <a:rPr lang="vi-VN" sz="2000">
                <a:solidFill>
                  <a:srgbClr val="0000FF"/>
                </a:solidFill>
                <a:latin typeface="Times New Roman" panose="02020603050405020304" pitchFamily="18" charset="0"/>
                <a:cs typeface="Times New Roman" panose="02020603050405020304" pitchFamily="18" charset="0"/>
              </a:rPr>
              <a:t>- CĐ Công nghệ Hà Nội.</a:t>
            </a:r>
          </a:p>
        </p:txBody>
      </p:sp>
    </p:spTree>
    <p:extLst>
      <p:ext uri="{BB962C8B-B14F-4D97-AF65-F5344CB8AC3E}">
        <p14:creationId xmlns:p14="http://schemas.microsoft.com/office/powerpoint/2010/main" val="31998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144000" y="71562"/>
            <a:ext cx="2920779"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9.1 và cho biết ngành nghề của những của những người thợ trong hình.</a:t>
            </a:r>
          </a:p>
        </p:txBody>
      </p:sp>
      <p:sp>
        <p:nvSpPr>
          <p:cNvPr id="5" name="TextBox 4"/>
          <p:cNvSpPr txBox="1"/>
          <p:nvPr/>
        </p:nvSpPr>
        <p:spPr>
          <a:xfrm>
            <a:off x="1348095" y="5433646"/>
            <a:ext cx="5870390"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9.1. Một số ngành nghề trong lĩnh vực cơ khí</a:t>
            </a:r>
            <a:endParaRPr lang="en-US" sz="2000"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72561" y="185862"/>
            <a:ext cx="4097216" cy="5133484"/>
          </a:xfrm>
          <a:prstGeom prst="rect">
            <a:avLst/>
          </a:prstGeom>
        </p:spPr>
      </p:pic>
      <p:pic>
        <p:nvPicPr>
          <p:cNvPr id="8" name="Picture 7"/>
          <p:cNvPicPr>
            <a:picLocks noChangeAspect="1"/>
          </p:cNvPicPr>
          <p:nvPr/>
        </p:nvPicPr>
        <p:blipFill>
          <a:blip r:embed="rId3"/>
          <a:stretch>
            <a:fillRect/>
          </a:stretch>
        </p:blipFill>
        <p:spPr>
          <a:xfrm>
            <a:off x="4542692" y="185862"/>
            <a:ext cx="4671646" cy="5133484"/>
          </a:xfrm>
          <a:prstGeom prst="rect">
            <a:avLst/>
          </a:prstGeom>
        </p:spPr>
      </p:pic>
      <p:sp>
        <p:nvSpPr>
          <p:cNvPr id="3" name="Rectangle 2"/>
          <p:cNvSpPr/>
          <p:nvPr/>
        </p:nvSpPr>
        <p:spPr>
          <a:xfrm>
            <a:off x="1235290" y="5948056"/>
            <a:ext cx="6096000" cy="830997"/>
          </a:xfrm>
          <a:prstGeom prst="rect">
            <a:avLst/>
          </a:prstGeom>
        </p:spPr>
        <p:txBody>
          <a:bodyPr>
            <a:spAutoFit/>
          </a:bodyPr>
          <a:lstStyle/>
          <a:p>
            <a:r>
              <a:rPr lang="vi-VN" sz="2400">
                <a:solidFill>
                  <a:srgbClr val="FF0000"/>
                </a:solidFill>
                <a:latin typeface="Times New Roman" panose="02020603050405020304" pitchFamily="18" charset="0"/>
                <a:cs typeface="Times New Roman" panose="02020603050405020304" pitchFamily="18" charset="0"/>
              </a:rPr>
              <a:t>a) Thợ hàn/ thợ cơ khí.</a:t>
            </a:r>
          </a:p>
          <a:p>
            <a:r>
              <a:rPr lang="vi-VN" sz="2400">
                <a:solidFill>
                  <a:srgbClr val="FF0000"/>
                </a:solidFill>
                <a:latin typeface="Times New Roman" panose="02020603050405020304" pitchFamily="18" charset="0"/>
                <a:cs typeface="Times New Roman" panose="02020603050405020304" pitchFamily="18" charset="0"/>
              </a:rPr>
              <a:t>b) Thợ sửa chữa xe có động cơ.</a:t>
            </a:r>
          </a:p>
        </p:txBody>
      </p:sp>
    </p:spTree>
    <p:extLst>
      <p:ext uri="{BB962C8B-B14F-4D97-AF65-F5344CB8AC3E}">
        <p14:creationId xmlns:p14="http://schemas.microsoft.com/office/powerpoint/2010/main" val="22780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34465" y="334644"/>
            <a:ext cx="2276669" cy="3970318"/>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Trình bày những đặc điểm của kĩ sư cơ khí.</a:t>
            </a:r>
          </a:p>
          <a:p>
            <a:r>
              <a:rPr lang="vi-VN" sz="2800" b="1">
                <a:latin typeface="Times New Roman" panose="02020603050405020304" pitchFamily="18" charset="0"/>
                <a:cs typeface="Times New Roman" panose="02020603050405020304" pitchFamily="18" charset="0"/>
              </a:rPr>
              <a:t>2. Kĩ sư ở Hình 9.2 đang thực hiện những công việc gì?</a:t>
            </a:r>
          </a:p>
        </p:txBody>
      </p:sp>
      <p:pic>
        <p:nvPicPr>
          <p:cNvPr id="5" name="Picture 4"/>
          <p:cNvPicPr>
            <a:picLocks noChangeAspect="1"/>
          </p:cNvPicPr>
          <p:nvPr/>
        </p:nvPicPr>
        <p:blipFill>
          <a:blip r:embed="rId2"/>
          <a:stretch>
            <a:fillRect/>
          </a:stretch>
        </p:blipFill>
        <p:spPr>
          <a:xfrm>
            <a:off x="112746" y="177282"/>
            <a:ext cx="4785825" cy="4667250"/>
          </a:xfrm>
          <a:prstGeom prst="rect">
            <a:avLst/>
          </a:prstGeom>
        </p:spPr>
      </p:pic>
      <p:pic>
        <p:nvPicPr>
          <p:cNvPr id="6" name="Picture 5"/>
          <p:cNvPicPr>
            <a:picLocks noChangeAspect="1"/>
          </p:cNvPicPr>
          <p:nvPr/>
        </p:nvPicPr>
        <p:blipFill>
          <a:blip r:embed="rId3"/>
          <a:stretch>
            <a:fillRect/>
          </a:stretch>
        </p:blipFill>
        <p:spPr>
          <a:xfrm>
            <a:off x="5029200" y="177282"/>
            <a:ext cx="4265353" cy="4667250"/>
          </a:xfrm>
          <a:prstGeom prst="rect">
            <a:avLst/>
          </a:prstGeom>
        </p:spPr>
      </p:pic>
      <p:sp>
        <p:nvSpPr>
          <p:cNvPr id="7" name="TextBox 6"/>
          <p:cNvSpPr txBox="1"/>
          <p:nvPr/>
        </p:nvSpPr>
        <p:spPr>
          <a:xfrm>
            <a:off x="1063690" y="4844532"/>
            <a:ext cx="2435289"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a) Thiết kế máy móc</a:t>
            </a:r>
            <a:endParaRPr lang="en-US" sz="2000">
              <a:latin typeface="Times New Roman" panose="02020603050405020304" pitchFamily="18" charset="0"/>
              <a:cs typeface="Times New Roman" panose="02020603050405020304" pitchFamily="18" charset="0"/>
            </a:endParaRPr>
          </a:p>
        </p:txBody>
      </p:sp>
      <p:sp>
        <p:nvSpPr>
          <p:cNvPr id="8" name="TextBox 7"/>
          <p:cNvSpPr txBox="1"/>
          <p:nvPr/>
        </p:nvSpPr>
        <p:spPr>
          <a:xfrm>
            <a:off x="5377543" y="4844532"/>
            <a:ext cx="4047639"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b) Vận hành hệ thống cơ khí</a:t>
            </a:r>
            <a:endParaRPr lang="en-US"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2570584" y="5244642"/>
            <a:ext cx="5613918"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9.2. Một số hình ảnh của kỹ sư cơ khí</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18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25183" y="334644"/>
            <a:ext cx="2685952" cy="5016758"/>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1.</a:t>
            </a:r>
          </a:p>
          <a:p>
            <a:r>
              <a:rPr lang="en-US" sz="2000">
                <a:solidFill>
                  <a:srgbClr val="FF0000"/>
                </a:solidFill>
                <a:latin typeface="Times New Roman" panose="02020603050405020304" pitchFamily="18" charset="0"/>
                <a:cs typeface="Times New Roman" panose="02020603050405020304" pitchFamily="18" charset="0"/>
              </a:rPr>
              <a:t> Kĩ sư cơ khí là những người có chuyên môn cao thuộc lĩnh vực thiết kế, chế tạo, bảo dưỡng máy móc và thiết bị cơ khí.</a:t>
            </a:r>
          </a:p>
          <a:p>
            <a:r>
              <a:rPr lang="en-US" sz="2000">
                <a:solidFill>
                  <a:srgbClr val="FF0000"/>
                </a:solidFill>
                <a:latin typeface="Times New Roman" panose="02020603050405020304" pitchFamily="18" charset="0"/>
                <a:cs typeface="Times New Roman" panose="02020603050405020304" pitchFamily="18" charset="0"/>
              </a:rPr>
              <a:t>Môi trường làm việc: các viện nghiên cứu, nhà máy, công ty cơ khí.</a:t>
            </a:r>
          </a:p>
          <a:p>
            <a:r>
              <a:rPr lang="en-US" sz="2000">
                <a:solidFill>
                  <a:srgbClr val="FF0000"/>
                </a:solidFill>
                <a:latin typeface="Times New Roman" panose="02020603050405020304" pitchFamily="18" charset="0"/>
                <a:cs typeface="Times New Roman" panose="02020603050405020304" pitchFamily="18" charset="0"/>
              </a:rPr>
              <a:t>Nơi đào tạo: các trường đại học kĩ thuật.</a:t>
            </a:r>
          </a:p>
          <a:p>
            <a:r>
              <a:rPr lang="en-US" sz="2000">
                <a:solidFill>
                  <a:srgbClr val="FF0000"/>
                </a:solidFill>
                <a:latin typeface="Times New Roman" panose="02020603050405020304" pitchFamily="18" charset="0"/>
                <a:cs typeface="Times New Roman" panose="02020603050405020304" pitchFamily="18" charset="0"/>
              </a:rPr>
              <a:t>2. a) Thiết kế máy móc.</a:t>
            </a:r>
          </a:p>
          <a:p>
            <a:r>
              <a:rPr lang="en-US" sz="2000">
                <a:solidFill>
                  <a:srgbClr val="FF0000"/>
                </a:solidFill>
                <a:latin typeface="Times New Roman" panose="02020603050405020304" pitchFamily="18" charset="0"/>
                <a:cs typeface="Times New Roman" panose="02020603050405020304" pitchFamily="18" charset="0"/>
              </a:rPr>
              <a:t>b) Vận hành và bảo trì hệ thống máy móc cơ khí.</a:t>
            </a:r>
          </a:p>
        </p:txBody>
      </p:sp>
      <p:pic>
        <p:nvPicPr>
          <p:cNvPr id="5" name="Picture 4"/>
          <p:cNvPicPr>
            <a:picLocks noChangeAspect="1"/>
          </p:cNvPicPr>
          <p:nvPr/>
        </p:nvPicPr>
        <p:blipFill>
          <a:blip r:embed="rId2"/>
          <a:stretch>
            <a:fillRect/>
          </a:stretch>
        </p:blipFill>
        <p:spPr>
          <a:xfrm>
            <a:off x="112746" y="177282"/>
            <a:ext cx="4785825" cy="4667250"/>
          </a:xfrm>
          <a:prstGeom prst="rect">
            <a:avLst/>
          </a:prstGeom>
        </p:spPr>
      </p:pic>
      <p:pic>
        <p:nvPicPr>
          <p:cNvPr id="6" name="Picture 5"/>
          <p:cNvPicPr>
            <a:picLocks noChangeAspect="1"/>
          </p:cNvPicPr>
          <p:nvPr/>
        </p:nvPicPr>
        <p:blipFill>
          <a:blip r:embed="rId3"/>
          <a:stretch>
            <a:fillRect/>
          </a:stretch>
        </p:blipFill>
        <p:spPr>
          <a:xfrm>
            <a:off x="5029200" y="177282"/>
            <a:ext cx="4265353" cy="4667250"/>
          </a:xfrm>
          <a:prstGeom prst="rect">
            <a:avLst/>
          </a:prstGeom>
        </p:spPr>
      </p:pic>
      <p:sp>
        <p:nvSpPr>
          <p:cNvPr id="7" name="TextBox 6"/>
          <p:cNvSpPr txBox="1"/>
          <p:nvPr/>
        </p:nvSpPr>
        <p:spPr>
          <a:xfrm>
            <a:off x="1063690" y="4844532"/>
            <a:ext cx="2435289"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a) Thiết kế máy móc</a:t>
            </a:r>
            <a:endParaRPr lang="en-US" sz="2000">
              <a:latin typeface="Times New Roman" panose="02020603050405020304" pitchFamily="18" charset="0"/>
              <a:cs typeface="Times New Roman" panose="02020603050405020304" pitchFamily="18" charset="0"/>
            </a:endParaRPr>
          </a:p>
        </p:txBody>
      </p:sp>
      <p:sp>
        <p:nvSpPr>
          <p:cNvPr id="8" name="TextBox 7"/>
          <p:cNvSpPr txBox="1"/>
          <p:nvPr/>
        </p:nvSpPr>
        <p:spPr>
          <a:xfrm>
            <a:off x="5377543" y="4844532"/>
            <a:ext cx="4047639"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b) Vận hành hệ thống cơ khí</a:t>
            </a:r>
            <a:endParaRPr lang="en-US"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2570584" y="5244642"/>
            <a:ext cx="5613918"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9.2. Một số hình ảnh của kỹ sư cơ khí</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80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832092"/>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1.Kỹ </a:t>
            </a:r>
            <a:r>
              <a:rPr lang="en-US" sz="2800" b="1" dirty="0" err="1">
                <a:latin typeface="Times New Roman" panose="02020603050405020304" pitchFamily="18" charset="0"/>
                <a:cs typeface="Times New Roman" panose="02020603050405020304" pitchFamily="18" charset="0"/>
              </a:rPr>
              <a:t>sư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a:t>
            </a: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Công</a:t>
            </a:r>
            <a:r>
              <a:rPr lang="en-US" sz="2800" i="1" dirty="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việc</a:t>
            </a:r>
            <a:r>
              <a:rPr lang="en-US" sz="2800" i="1" dirty="0" smtClean="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a:t>
            </a: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ty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a:t>
            </a: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tạo</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2148487" y="190483"/>
            <a:ext cx="7895004"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12898" y="206934"/>
            <a:ext cx="3079102"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Trình bày những đặc điểm của thợ vận hành máy móc công cụ.</a:t>
            </a:r>
          </a:p>
          <a:p>
            <a:r>
              <a:rPr lang="en-US" sz="2800" b="1">
                <a:latin typeface="Times New Roman" panose="02020603050405020304" pitchFamily="18" charset="0"/>
                <a:cs typeface="Times New Roman" panose="02020603050405020304" pitchFamily="18" charset="0"/>
              </a:rPr>
              <a:t>4. Thợ vận hành máy móc công cụ ở Hình 9.3 đang thực hiện những công việc gì?</a:t>
            </a:r>
          </a:p>
        </p:txBody>
      </p:sp>
      <p:pic>
        <p:nvPicPr>
          <p:cNvPr id="5" name="Picture 4"/>
          <p:cNvPicPr>
            <a:picLocks noChangeAspect="1"/>
          </p:cNvPicPr>
          <p:nvPr/>
        </p:nvPicPr>
        <p:blipFill>
          <a:blip r:embed="rId2"/>
          <a:stretch>
            <a:fillRect/>
          </a:stretch>
        </p:blipFill>
        <p:spPr>
          <a:xfrm>
            <a:off x="298287" y="206934"/>
            <a:ext cx="4040447" cy="5120846"/>
          </a:xfrm>
          <a:prstGeom prst="rect">
            <a:avLst/>
          </a:prstGeom>
        </p:spPr>
      </p:pic>
      <p:pic>
        <p:nvPicPr>
          <p:cNvPr id="6" name="Picture 5"/>
          <p:cNvPicPr>
            <a:picLocks noChangeAspect="1"/>
          </p:cNvPicPr>
          <p:nvPr/>
        </p:nvPicPr>
        <p:blipFill>
          <a:blip r:embed="rId3"/>
          <a:stretch>
            <a:fillRect/>
          </a:stretch>
        </p:blipFill>
        <p:spPr>
          <a:xfrm>
            <a:off x="4544008" y="250955"/>
            <a:ext cx="4363616" cy="5076825"/>
          </a:xfrm>
          <a:prstGeom prst="rect">
            <a:avLst/>
          </a:prstGeom>
        </p:spPr>
      </p:pic>
      <p:sp>
        <p:nvSpPr>
          <p:cNvPr id="7" name="TextBox 6"/>
          <p:cNvSpPr txBox="1"/>
          <p:nvPr/>
        </p:nvSpPr>
        <p:spPr>
          <a:xfrm>
            <a:off x="1100865" y="5327780"/>
            <a:ext cx="2435289"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a) Vận hành máy tiện</a:t>
            </a:r>
            <a:endParaRPr lang="en-US" sz="2000">
              <a:latin typeface="Times New Roman" panose="02020603050405020304" pitchFamily="18" charset="0"/>
              <a:cs typeface="Times New Roman" panose="02020603050405020304" pitchFamily="18" charset="0"/>
            </a:endParaRPr>
          </a:p>
        </p:txBody>
      </p:sp>
      <p:sp>
        <p:nvSpPr>
          <p:cNvPr id="8" name="TextBox 7"/>
          <p:cNvSpPr txBox="1"/>
          <p:nvPr/>
        </p:nvSpPr>
        <p:spPr>
          <a:xfrm>
            <a:off x="4696261" y="5414866"/>
            <a:ext cx="4211363"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b</a:t>
            </a:r>
            <a:r>
              <a:rPr lang="en-US" sz="2000" smtClean="0">
                <a:latin typeface="Times New Roman" panose="02020603050405020304" pitchFamily="18" charset="0"/>
                <a:cs typeface="Times New Roman" panose="02020603050405020304" pitchFamily="18" charset="0"/>
              </a:rPr>
              <a:t>) Vận hành máy điều khiển số</a:t>
            </a:r>
            <a:endParaRPr lang="en-US" sz="2000">
              <a:latin typeface="Times New Roman" panose="02020603050405020304" pitchFamily="18" charset="0"/>
              <a:cs typeface="Times New Roman" panose="02020603050405020304" pitchFamily="18" charset="0"/>
            </a:endParaRPr>
          </a:p>
        </p:txBody>
      </p:sp>
      <p:sp>
        <p:nvSpPr>
          <p:cNvPr id="9" name="TextBox 8"/>
          <p:cNvSpPr txBox="1"/>
          <p:nvPr/>
        </p:nvSpPr>
        <p:spPr>
          <a:xfrm>
            <a:off x="783771" y="5795209"/>
            <a:ext cx="7455160"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9.3. Một số hình ảnh của thợ vận hành máy công cụ</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54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12898" y="206934"/>
            <a:ext cx="3079102"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Trình bày những đặc điểm của thợ vận hành máy móc công cụ.</a:t>
            </a:r>
          </a:p>
          <a:p>
            <a:r>
              <a:rPr lang="en-US" sz="2800" b="1">
                <a:latin typeface="Times New Roman" panose="02020603050405020304" pitchFamily="18" charset="0"/>
                <a:cs typeface="Times New Roman" panose="02020603050405020304" pitchFamily="18" charset="0"/>
              </a:rPr>
              <a:t>4. Thợ vận hành máy móc công cụ ở Hình 9.3 đang thực hiện những công việc gì?</a:t>
            </a:r>
          </a:p>
        </p:txBody>
      </p:sp>
      <p:pic>
        <p:nvPicPr>
          <p:cNvPr id="5" name="Picture 4"/>
          <p:cNvPicPr>
            <a:picLocks noChangeAspect="1"/>
          </p:cNvPicPr>
          <p:nvPr/>
        </p:nvPicPr>
        <p:blipFill>
          <a:blip r:embed="rId2"/>
          <a:stretch>
            <a:fillRect/>
          </a:stretch>
        </p:blipFill>
        <p:spPr>
          <a:xfrm>
            <a:off x="242303" y="206934"/>
            <a:ext cx="4040447" cy="2946813"/>
          </a:xfrm>
          <a:prstGeom prst="rect">
            <a:avLst/>
          </a:prstGeom>
        </p:spPr>
      </p:pic>
      <p:pic>
        <p:nvPicPr>
          <p:cNvPr id="6" name="Picture 5"/>
          <p:cNvPicPr>
            <a:picLocks noChangeAspect="1"/>
          </p:cNvPicPr>
          <p:nvPr/>
        </p:nvPicPr>
        <p:blipFill>
          <a:blip r:embed="rId3"/>
          <a:stretch>
            <a:fillRect/>
          </a:stretch>
        </p:blipFill>
        <p:spPr>
          <a:xfrm>
            <a:off x="4516016" y="187146"/>
            <a:ext cx="4363616" cy="2966602"/>
          </a:xfrm>
          <a:prstGeom prst="rect">
            <a:avLst/>
          </a:prstGeom>
        </p:spPr>
      </p:pic>
      <p:sp>
        <p:nvSpPr>
          <p:cNvPr id="7" name="TextBox 6"/>
          <p:cNvSpPr txBox="1"/>
          <p:nvPr/>
        </p:nvSpPr>
        <p:spPr>
          <a:xfrm>
            <a:off x="1099309" y="3153747"/>
            <a:ext cx="2435289"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a) Vận hành máy tiện</a:t>
            </a:r>
            <a:endParaRPr lang="en-US" sz="2000">
              <a:latin typeface="Times New Roman" panose="02020603050405020304" pitchFamily="18" charset="0"/>
              <a:cs typeface="Times New Roman" panose="02020603050405020304" pitchFamily="18" charset="0"/>
            </a:endParaRPr>
          </a:p>
        </p:txBody>
      </p:sp>
      <p:sp>
        <p:nvSpPr>
          <p:cNvPr id="8" name="TextBox 7"/>
          <p:cNvSpPr txBox="1"/>
          <p:nvPr/>
        </p:nvSpPr>
        <p:spPr>
          <a:xfrm>
            <a:off x="4668269" y="3189481"/>
            <a:ext cx="4211363"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b</a:t>
            </a:r>
            <a:r>
              <a:rPr lang="en-US" sz="2000" smtClean="0">
                <a:latin typeface="Times New Roman" panose="02020603050405020304" pitchFamily="18" charset="0"/>
                <a:cs typeface="Times New Roman" panose="02020603050405020304" pitchFamily="18" charset="0"/>
              </a:rPr>
              <a:t>) Vận hành máy điều khiển số</a:t>
            </a:r>
            <a:endParaRPr lang="en-US" sz="2000">
              <a:latin typeface="Times New Roman" panose="02020603050405020304" pitchFamily="18" charset="0"/>
              <a:cs typeface="Times New Roman" panose="02020603050405020304" pitchFamily="18" charset="0"/>
            </a:endParaRPr>
          </a:p>
        </p:txBody>
      </p:sp>
      <p:sp>
        <p:nvSpPr>
          <p:cNvPr id="9" name="TextBox 8"/>
          <p:cNvSpPr txBox="1"/>
          <p:nvPr/>
        </p:nvSpPr>
        <p:spPr>
          <a:xfrm>
            <a:off x="1211276" y="3624797"/>
            <a:ext cx="7455160"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9.3. Một số hình ảnh của thợ vận hành máy công cụ</a:t>
            </a:r>
            <a:endParaRPr lang="en-US" sz="2400" i="1">
              <a:latin typeface="Times New Roman" panose="02020603050405020304" pitchFamily="18" charset="0"/>
              <a:cs typeface="Times New Roman" panose="02020603050405020304" pitchFamily="18" charset="0"/>
            </a:endParaRPr>
          </a:p>
        </p:txBody>
      </p:sp>
      <p:sp>
        <p:nvSpPr>
          <p:cNvPr id="2" name="Rectangle 1"/>
          <p:cNvSpPr/>
          <p:nvPr/>
        </p:nvSpPr>
        <p:spPr>
          <a:xfrm>
            <a:off x="242303" y="4248192"/>
            <a:ext cx="10412963" cy="255454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3. Những đặc điểm của thợ vận hành máy móc công cụ:</a:t>
            </a:r>
          </a:p>
          <a:p>
            <a:r>
              <a:rPr lang="vi-VN" sz="2000">
                <a:solidFill>
                  <a:srgbClr val="FF0000"/>
                </a:solidFill>
                <a:latin typeface="Times New Roman" panose="02020603050405020304" pitchFamily="18" charset="0"/>
                <a:cs typeface="Times New Roman" panose="02020603050405020304" pitchFamily="18" charset="0"/>
              </a:rPr>
              <a:t>- Thợ vận hành máy móc công cụ là những người có tay nghề, sử dụng các máy móc công cụ để làm ra những chi tiết, sản phẩm cơ khí.</a:t>
            </a:r>
          </a:p>
          <a:p>
            <a:r>
              <a:rPr lang="vi-VN" sz="2000">
                <a:solidFill>
                  <a:srgbClr val="FF0000"/>
                </a:solidFill>
                <a:latin typeface="Times New Roman" panose="02020603050405020304" pitchFamily="18" charset="0"/>
                <a:cs typeface="Times New Roman" panose="02020603050405020304" pitchFamily="18" charset="0"/>
              </a:rPr>
              <a:t>- Môi trường làm việc: tại nhà máy, công ty sản xuất cơ khí.</a:t>
            </a:r>
          </a:p>
          <a:p>
            <a:r>
              <a:rPr lang="vi-VN" sz="2000">
                <a:solidFill>
                  <a:srgbClr val="FF0000"/>
                </a:solidFill>
                <a:latin typeface="Times New Roman" panose="02020603050405020304" pitchFamily="18" charset="0"/>
                <a:cs typeface="Times New Roman" panose="02020603050405020304" pitchFamily="18" charset="0"/>
              </a:rPr>
              <a:t>- Nơi đào tạo: trường dạy nghề, cao đẳng nghề.</a:t>
            </a:r>
          </a:p>
          <a:p>
            <a:r>
              <a:rPr lang="vi-VN" sz="2000">
                <a:solidFill>
                  <a:srgbClr val="FF0000"/>
                </a:solidFill>
                <a:latin typeface="Times New Roman" panose="02020603050405020304" pitchFamily="18" charset="0"/>
                <a:cs typeface="Times New Roman" panose="02020603050405020304" pitchFamily="18" charset="0"/>
              </a:rPr>
              <a:t>4. Thợ vận hành máy móc công cụ ở Hình 9.3 đang thực hiện những công việc:</a:t>
            </a:r>
          </a:p>
          <a:p>
            <a:r>
              <a:rPr lang="vi-VN" sz="2000">
                <a:solidFill>
                  <a:srgbClr val="FF0000"/>
                </a:solidFill>
                <a:latin typeface="Times New Roman" panose="02020603050405020304" pitchFamily="18" charset="0"/>
                <a:cs typeface="Times New Roman" panose="02020603050405020304" pitchFamily="18" charset="0"/>
              </a:rPr>
              <a:t>a) Vận hành và giám sát máy gia công kim loại: máy tiện.</a:t>
            </a:r>
          </a:p>
          <a:p>
            <a:r>
              <a:rPr lang="vi-VN" sz="2000">
                <a:solidFill>
                  <a:srgbClr val="FF0000"/>
                </a:solidFill>
                <a:latin typeface="Times New Roman" panose="02020603050405020304" pitchFamily="18" charset="0"/>
                <a:cs typeface="Times New Roman" panose="02020603050405020304" pitchFamily="18" charset="0"/>
              </a:rPr>
              <a:t>b) Vận hành và giám sát máy gia công kim loại điều khiển số.</a:t>
            </a:r>
          </a:p>
        </p:txBody>
      </p:sp>
    </p:spTree>
    <p:extLst>
      <p:ext uri="{BB962C8B-B14F-4D97-AF65-F5344CB8AC3E}">
        <p14:creationId xmlns:p14="http://schemas.microsoft.com/office/powerpoint/2010/main" val="324756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401205"/>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Thợ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endParaRPr lang="en-US" sz="2800" b="1"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máy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cụ</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Công</a:t>
            </a:r>
            <a:r>
              <a:rPr lang="en-US" sz="2800" i="1" dirty="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việc</a:t>
            </a:r>
            <a:r>
              <a:rPr lang="en-US" sz="2800" i="1" dirty="0" smtClean="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hỏng</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Môi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công </a:t>
            </a:r>
            <a:r>
              <a:rPr lang="en-US" sz="2800" dirty="0">
                <a:latin typeface="Times New Roman" panose="02020603050405020304" pitchFamily="18" charset="0"/>
                <a:cs typeface="Times New Roman" panose="02020603050405020304" pitchFamily="18" charset="0"/>
              </a:rPr>
              <a:t>ty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a:t>
            </a: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tạo</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2148487" y="190483"/>
            <a:ext cx="7895004" cy="646232"/>
          </a:xfrm>
          <a:prstGeom prst="rect">
            <a:avLst/>
          </a:prstGeom>
        </p:spPr>
      </p:pic>
    </p:spTree>
    <p:extLst>
      <p:ext uri="{BB962C8B-B14F-4D97-AF65-F5344CB8AC3E}">
        <p14:creationId xmlns:p14="http://schemas.microsoft.com/office/powerpoint/2010/main" val="169560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985</TotalTime>
  <Words>2619</Words>
  <Application>Microsoft Office PowerPoint</Application>
  <PresentationFormat>Widescreen</PresentationFormat>
  <Paragraphs>187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110</cp:revision>
  <dcterms:created xsi:type="dcterms:W3CDTF">2023-06-21T22:05:51Z</dcterms:created>
  <dcterms:modified xsi:type="dcterms:W3CDTF">2026-02-05T09:04:20Z</dcterms:modified>
</cp:coreProperties>
</file>