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59" r:id="rId4"/>
    <p:sldId id="257" r:id="rId5"/>
    <p:sldId id="318" r:id="rId6"/>
    <p:sldId id="262" r:id="rId7"/>
    <p:sldId id="263" r:id="rId8"/>
    <p:sldId id="266" r:id="rId9"/>
    <p:sldId id="316" r:id="rId10"/>
    <p:sldId id="306" r:id="rId11"/>
    <p:sldId id="307" r:id="rId12"/>
    <p:sldId id="400" r:id="rId13"/>
    <p:sldId id="312" r:id="rId14"/>
    <p:sldId id="342" r:id="rId15"/>
    <p:sldId id="322" r:id="rId16"/>
    <p:sldId id="346" r:id="rId17"/>
    <p:sldId id="292" r:id="rId18"/>
    <p:sldId id="392" r:id="rId19"/>
    <p:sldId id="393" r:id="rId20"/>
    <p:sldId id="394" r:id="rId21"/>
    <p:sldId id="395" r:id="rId22"/>
    <p:sldId id="396" r:id="rId23"/>
    <p:sldId id="276" r:id="rId24"/>
    <p:sldId id="397" r:id="rId25"/>
    <p:sldId id="401" r:id="rId26"/>
    <p:sldId id="349" r:id="rId27"/>
    <p:sldId id="398" r:id="rId28"/>
    <p:sldId id="402" r:id="rId29"/>
    <p:sldId id="337" r:id="rId30"/>
    <p:sldId id="278" r:id="rId31"/>
    <p:sldId id="399" r:id="rId32"/>
    <p:sldId id="299" r:id="rId33"/>
    <p:sldId id="403" r:id="rId34"/>
    <p:sldId id="404" r:id="rId35"/>
    <p:sldId id="303" r:id="rId36"/>
    <p:sldId id="338" r:id="rId37"/>
  </p:sldIdLst>
  <p:sldSz cx="18288000" cy="10287000"/>
  <p:notesSz cx="6858000" cy="9144000"/>
  <p:embeddedFontLst>
    <p:embeddedFont>
      <p:font typeface="Cambria Math" panose="02040503050406030204" pitchFamily="18" charset="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22" autoAdjust="0"/>
  </p:normalViewPr>
  <p:slideViewPr>
    <p:cSldViewPr>
      <p:cViewPr varScale="1">
        <p:scale>
          <a:sx n="46" d="100"/>
          <a:sy n="46" d="100"/>
        </p:scale>
        <p:origin x="71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CD7EC-8160-4F6F-8B91-FAB4358242AE}" type="datetimeFigureOut">
              <a:rPr lang="en-US" smtClean="0"/>
              <a:t>31/5/2024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CA1D0-31EE-4614-BDCE-338CB48A6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32c0d347fb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2" name="Google Shape;2122;g132c0d347fb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664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382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0458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292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650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931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232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820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66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704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73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790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1327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9730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0872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3576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84384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5013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132c0d347fb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132c0d347fb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354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217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5181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618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6464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74588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40213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132c0d347fb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9" name="Google Shape;2829;g132c0d347fb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16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0377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7" name="Google Shape;2227;g131cd8db3ce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8" name="Google Shape;2228;g131cd8db3ce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800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411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31cd8db3ce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131cd8db3ce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1037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83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g132c0d347f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5" name="Google Shape;2105;g132c0d347f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215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3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96" name="Google Shape;96;p3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97" name="Google Shape;97;p3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2" name="Google Shape;102;p3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103" name="Google Shape;103;p3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7" name="Google Shape;107;p3"/>
          <p:cNvSpPr txBox="1">
            <a:spLocks noGrp="1"/>
          </p:cNvSpPr>
          <p:nvPr>
            <p:ph type="title" hasCustomPrompt="1"/>
          </p:nvPr>
        </p:nvSpPr>
        <p:spPr>
          <a:xfrm>
            <a:off x="4496300" y="1079000"/>
            <a:ext cx="4596600" cy="2287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2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title" idx="2"/>
          </p:nvPr>
        </p:nvSpPr>
        <p:spPr>
          <a:xfrm>
            <a:off x="4421300" y="3366150"/>
            <a:ext cx="9440400" cy="3529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10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7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3"/>
          <p:cNvSpPr txBox="1">
            <a:spLocks noGrp="1"/>
          </p:cNvSpPr>
          <p:nvPr>
            <p:ph type="subTitle" idx="1"/>
          </p:nvPr>
        </p:nvSpPr>
        <p:spPr>
          <a:xfrm>
            <a:off x="4484594" y="7969750"/>
            <a:ext cx="4596600" cy="1170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3200">
                <a:solidFill>
                  <a:schemeClr val="lt1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>
            <a:off x="862152" y="8534296"/>
            <a:ext cx="1702280" cy="1336932"/>
            <a:chOff x="431076" y="4267148"/>
            <a:chExt cx="851140" cy="668466"/>
          </a:xfrm>
        </p:grpSpPr>
        <p:sp>
          <p:nvSpPr>
            <p:cNvPr id="111" name="Google Shape;111;p3"/>
            <p:cNvSpPr/>
            <p:nvPr/>
          </p:nvSpPr>
          <p:spPr>
            <a:xfrm>
              <a:off x="943815" y="4267148"/>
              <a:ext cx="338400" cy="3312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31076" y="4704914"/>
              <a:ext cx="236700" cy="230700"/>
            </a:xfrm>
            <a:prstGeom prst="star4">
              <a:avLst>
                <a:gd name="adj" fmla="val 125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3" name="Google Shape;113;p3"/>
          <p:cNvGrpSpPr/>
          <p:nvPr/>
        </p:nvGrpSpPr>
        <p:grpSpPr>
          <a:xfrm>
            <a:off x="15829980" y="8888050"/>
            <a:ext cx="1380128" cy="658216"/>
            <a:chOff x="7740700" y="4100311"/>
            <a:chExt cx="786936" cy="604089"/>
          </a:xfrm>
        </p:grpSpPr>
        <p:grpSp>
          <p:nvGrpSpPr>
            <p:cNvPr id="114" name="Google Shape;114;p3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115" name="Google Shape;115;p3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dk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17" name="Google Shape;117;p3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dk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5850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20" name="Google Shape;120;p4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21" name="Google Shape;12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22" name="Google Shape;12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" name="Google Shape;12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" name="Google Shape;12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5" name="Google Shape;12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6" name="Google Shape;12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7" name="Google Shape;12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8" name="Google Shape;12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9" name="Google Shape;12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0" name="Google Shape;13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1" name="Google Shape;13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2" name="Google Shape;13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3" name="Google Shape;13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4" name="Google Shape;13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" name="Google Shape;13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" name="Google Shape;13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" name="Google Shape;13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" name="Google Shape;13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" name="Google Shape;13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0" name="Google Shape;140;p4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41" name="Google Shape;14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2" name="Google Shape;14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" name="Google Shape;14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" name="Google Shape;14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" name="Google Shape;14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6" name="Google Shape;14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7" name="Google Shape;14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8" name="Google Shape;14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9" name="Google Shape;14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0" name="Google Shape;15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51" name="Google Shape;15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52" name="Google Shape;15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3" name="Google Shape;15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4" name="Google Shape;15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5" name="Google Shape;15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6" name="Google Shape;15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7" name="Google Shape;15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8" name="Google Shape;15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9" name="Google Shape;15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60" name="Google Shape;160;p4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61" name="Google Shape;16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62" name="Google Shape;16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" name="Google Shape;16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4" name="Google Shape;16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5" name="Google Shape;16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71" name="Google Shape;17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72" name="Google Shape;17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80" name="Google Shape;180;p4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81" name="Google Shape;181;p4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82" name="Google Shape;182;p4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4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4" name="Google Shape;184;p4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5" name="Google Shape;185;p4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6" name="Google Shape;186;p4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7" name="Google Shape;187;p4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8" name="Google Shape;188;p4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9" name="Google Shape;189;p4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0" name="Google Shape;190;p4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1" name="Google Shape;191;p4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2" name="Google Shape;192;p4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3" name="Google Shape;193;p4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4" name="Google Shape;194;p4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5" name="Google Shape;195;p4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" name="Google Shape;196;p4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" name="Google Shape;197;p4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" name="Google Shape;198;p4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" name="Google Shape;199;p4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200" name="Google Shape;200;p4"/>
          <p:cNvSpPr txBox="1">
            <a:spLocks noGrp="1"/>
          </p:cNvSpPr>
          <p:nvPr>
            <p:ph type="title"/>
          </p:nvPr>
        </p:nvSpPr>
        <p:spPr>
          <a:xfrm>
            <a:off x="1080000" y="678650"/>
            <a:ext cx="16129800" cy="14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"/>
          <p:cNvSpPr txBox="1">
            <a:spLocks noGrp="1"/>
          </p:cNvSpPr>
          <p:nvPr>
            <p:ph type="body" idx="1"/>
          </p:nvPr>
        </p:nvSpPr>
        <p:spPr>
          <a:xfrm>
            <a:off x="3377200" y="2167050"/>
            <a:ext cx="11544600" cy="14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35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200"/>
            </a:lvl1pPr>
            <a:lvl2pPr marL="1828800" lvl="1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200" lvl="2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600" lvl="3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2000" lvl="4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400" lvl="5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800" lvl="6" indent="-635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200" lvl="7" indent="-635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600" lvl="8" indent="-635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4513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7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383" name="Google Shape;383;p7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384" name="Google Shape;38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385" name="Google Shape;38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6" name="Google Shape;38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7" name="Google Shape;38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8" name="Google Shape;38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9" name="Google Shape;38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0" name="Google Shape;39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1" name="Google Shape;39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2" name="Google Shape;39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3" name="Google Shape;39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394" name="Google Shape;39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395" name="Google Shape;39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6" name="Google Shape;39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7" name="Google Shape;39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8" name="Google Shape;39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9" name="Google Shape;39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0" name="Google Shape;40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1" name="Google Shape;40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2" name="Google Shape;40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03" name="Google Shape;403;p7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404" name="Google Shape;40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05" name="Google Shape;40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6" name="Google Shape;40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7" name="Google Shape;40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8" name="Google Shape;40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9" name="Google Shape;40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0" name="Google Shape;41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1" name="Google Shape;41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2" name="Google Shape;41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3" name="Google Shape;41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14" name="Google Shape;41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15" name="Google Shape;41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6" name="Google Shape;41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7" name="Google Shape;41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8" name="Google Shape;41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9" name="Google Shape;41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0" name="Google Shape;42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1" name="Google Shape;42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2" name="Google Shape;42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23" name="Google Shape;423;p7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24" name="Google Shape;42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25" name="Google Shape;42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6" name="Google Shape;42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7" name="Google Shape;42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8" name="Google Shape;42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9" name="Google Shape;42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0" name="Google Shape;43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1" name="Google Shape;43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2" name="Google Shape;43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3" name="Google Shape;43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34" name="Google Shape;43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35" name="Google Shape;43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6" name="Google Shape;43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7" name="Google Shape;43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8" name="Google Shape;43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9" name="Google Shape;43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0" name="Google Shape;44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1" name="Google Shape;44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2" name="Google Shape;44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443" name="Google Shape;443;p7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444" name="Google Shape;444;p7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445" name="Google Shape;445;p7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6" name="Google Shape;446;p7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7" name="Google Shape;447;p7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8" name="Google Shape;448;p7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9" name="Google Shape;449;p7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0" name="Google Shape;450;p7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1" name="Google Shape;451;p7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2" name="Google Shape;452;p7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3" name="Google Shape;453;p7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54" name="Google Shape;454;p7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455" name="Google Shape;455;p7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6" name="Google Shape;456;p7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7" name="Google Shape;457;p7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8" name="Google Shape;458;p7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59" name="Google Shape;459;p7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0" name="Google Shape;460;p7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1" name="Google Shape;461;p7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62" name="Google Shape;462;p7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463" name="Google Shape;463;p7"/>
          <p:cNvSpPr txBox="1">
            <a:spLocks noGrp="1"/>
          </p:cNvSpPr>
          <p:nvPr>
            <p:ph type="title"/>
          </p:nvPr>
        </p:nvSpPr>
        <p:spPr>
          <a:xfrm>
            <a:off x="1080200" y="681800"/>
            <a:ext cx="9212400" cy="148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464" name="Google Shape;464;p7"/>
          <p:cNvSpPr txBox="1">
            <a:spLocks noGrp="1"/>
          </p:cNvSpPr>
          <p:nvPr>
            <p:ph type="body" idx="1"/>
          </p:nvPr>
        </p:nvSpPr>
        <p:spPr>
          <a:xfrm>
            <a:off x="1080200" y="5143500"/>
            <a:ext cx="11528400" cy="3725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914400" lvl="0" indent="-609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/>
            </a:lvl1pPr>
            <a:lvl2pPr marL="1828800" lvl="1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200" lvl="2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600" lvl="3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2000" lvl="4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400" lvl="5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800" lvl="6" indent="-609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200" lvl="7" indent="-609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600" lvl="8" indent="-609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465" name="Google Shape;465;p7"/>
          <p:cNvSpPr/>
          <p:nvPr/>
        </p:nvSpPr>
        <p:spPr>
          <a:xfrm flipH="1">
            <a:off x="1948702" y="9320846"/>
            <a:ext cx="565800" cy="550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544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" name="Google Shape;593;p11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594" name="Google Shape;594;p11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595" name="Google Shape;595;p11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6" name="Google Shape;596;p11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11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11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11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0" name="Google Shape;600;p11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601" name="Google Shape;601;p11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11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11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11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05" name="Google Shape;605;p11"/>
          <p:cNvSpPr txBox="1">
            <a:spLocks noGrp="1"/>
          </p:cNvSpPr>
          <p:nvPr>
            <p:ph type="title" hasCustomPrompt="1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606" name="Google Shape;606;p11"/>
          <p:cNvSpPr txBox="1">
            <a:spLocks noGrp="1"/>
          </p:cNvSpPr>
          <p:nvPr>
            <p:ph type="subTitle" idx="1"/>
          </p:nvPr>
        </p:nvSpPr>
        <p:spPr>
          <a:xfrm>
            <a:off x="4406150" y="6908050"/>
            <a:ext cx="4737600" cy="14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1"/>
          <p:cNvSpPr/>
          <p:nvPr/>
        </p:nvSpPr>
        <p:spPr>
          <a:xfrm rot="-5400000" flipH="1">
            <a:off x="4084860" y="326052"/>
            <a:ext cx="672000" cy="654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8" name="Google Shape;608;p11"/>
          <p:cNvGrpSpPr/>
          <p:nvPr/>
        </p:nvGrpSpPr>
        <p:grpSpPr>
          <a:xfrm rot="10800000" flipH="1">
            <a:off x="16346885" y="6579728"/>
            <a:ext cx="1200934" cy="654600"/>
            <a:chOff x="1945415" y="1740893"/>
            <a:chExt cx="600467" cy="327300"/>
          </a:xfrm>
        </p:grpSpPr>
        <p:sp>
          <p:nvSpPr>
            <p:cNvPr id="609" name="Google Shape;609;p11"/>
            <p:cNvSpPr/>
            <p:nvPr/>
          </p:nvSpPr>
          <p:spPr>
            <a:xfrm rot="10800000" flipH="1">
              <a:off x="1945415" y="1740893"/>
              <a:ext cx="336000" cy="327300"/>
            </a:xfrm>
            <a:prstGeom prst="star4">
              <a:avLst>
                <a:gd name="adj" fmla="val 12500"/>
              </a:avLst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1"/>
            <p:cNvSpPr/>
            <p:nvPr/>
          </p:nvSpPr>
          <p:spPr>
            <a:xfrm rot="10800000" flipH="1">
              <a:off x="2298982" y="1784393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8715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9576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16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899" name="Google Shape;899;p16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00" name="Google Shape;90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01" name="Google Shape;90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2" name="Google Shape;90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3" name="Google Shape;90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4" name="Google Shape;90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5" name="Google Shape;90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6" name="Google Shape;90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7" name="Google Shape;90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8" name="Google Shape;90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09" name="Google Shape;90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10" name="Google Shape;91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11" name="Google Shape;91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19" name="Google Shape;919;p16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920" name="Google Shape;92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21" name="Google Shape;92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30" name="Google Shape;93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31" name="Google Shape;93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2" name="Google Shape;93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3" name="Google Shape;93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4" name="Google Shape;93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5" name="Google Shape;93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6" name="Google Shape;93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7" name="Google Shape;93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38" name="Google Shape;93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39" name="Google Shape;939;p16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40" name="Google Shape;94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41" name="Google Shape;94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2" name="Google Shape;94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3" name="Google Shape;94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4" name="Google Shape;94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5" name="Google Shape;94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6" name="Google Shape;94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7" name="Google Shape;94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8" name="Google Shape;94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49" name="Google Shape;94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50" name="Google Shape;95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51" name="Google Shape;95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2" name="Google Shape;95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3" name="Google Shape;95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4" name="Google Shape;95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5" name="Google Shape;95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6" name="Google Shape;95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7" name="Google Shape;95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58" name="Google Shape;95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959" name="Google Shape;959;p16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960" name="Google Shape;960;p16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961" name="Google Shape;961;p16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2" name="Google Shape;962;p16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3" name="Google Shape;963;p16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4" name="Google Shape;964;p16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5" name="Google Shape;965;p16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6" name="Google Shape;966;p16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7" name="Google Shape;967;p16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8" name="Google Shape;968;p16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69" name="Google Shape;969;p16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970" name="Google Shape;970;p16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971" name="Google Shape;971;p16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2" name="Google Shape;972;p16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3" name="Google Shape;973;p16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4" name="Google Shape;974;p16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6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6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6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6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979" name="Google Shape;979;p16"/>
          <p:cNvSpPr txBox="1">
            <a:spLocks noGrp="1"/>
          </p:cNvSpPr>
          <p:nvPr>
            <p:ph type="subTitle" idx="1"/>
          </p:nvPr>
        </p:nvSpPr>
        <p:spPr>
          <a:xfrm>
            <a:off x="142645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2"/>
          </p:nvPr>
        </p:nvSpPr>
        <p:spPr>
          <a:xfrm>
            <a:off x="1426428" y="3755902"/>
            <a:ext cx="7498200" cy="19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1" name="Google Shape;981;p16"/>
          <p:cNvSpPr txBox="1">
            <a:spLocks noGrp="1"/>
          </p:cNvSpPr>
          <p:nvPr>
            <p:ph type="subTitle" idx="3"/>
          </p:nvPr>
        </p:nvSpPr>
        <p:spPr>
          <a:xfrm>
            <a:off x="5394900" y="6079956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2" name="Google Shape;982;p16"/>
          <p:cNvSpPr txBox="1">
            <a:spLocks noGrp="1"/>
          </p:cNvSpPr>
          <p:nvPr>
            <p:ph type="subTitle" idx="4"/>
          </p:nvPr>
        </p:nvSpPr>
        <p:spPr>
          <a:xfrm>
            <a:off x="5394900" y="6756046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3" name="Google Shape;983;p16"/>
          <p:cNvSpPr txBox="1">
            <a:spLocks noGrp="1"/>
          </p:cNvSpPr>
          <p:nvPr>
            <p:ph type="subTitle" idx="5"/>
          </p:nvPr>
        </p:nvSpPr>
        <p:spPr>
          <a:xfrm>
            <a:off x="9363370" y="3086954"/>
            <a:ext cx="7498200" cy="85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erriweather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984" name="Google Shape;984;p16"/>
          <p:cNvSpPr txBox="1">
            <a:spLocks noGrp="1"/>
          </p:cNvSpPr>
          <p:nvPr>
            <p:ph type="subTitle" idx="6"/>
          </p:nvPr>
        </p:nvSpPr>
        <p:spPr>
          <a:xfrm>
            <a:off x="9363372" y="3757402"/>
            <a:ext cx="7498200" cy="19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6"/>
          <p:cNvSpPr txBox="1">
            <a:spLocks noGrp="1"/>
          </p:cNvSpPr>
          <p:nvPr>
            <p:ph type="title"/>
          </p:nvPr>
        </p:nvSpPr>
        <p:spPr>
          <a:xfrm>
            <a:off x="1078992" y="685086"/>
            <a:ext cx="16129800" cy="148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5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986" name="Google Shape;986;p16"/>
          <p:cNvSpPr/>
          <p:nvPr/>
        </p:nvSpPr>
        <p:spPr>
          <a:xfrm>
            <a:off x="9958788" y="92673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4815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0" name="Google Shape;1350;p21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351" name="Google Shape;1351;p21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52" name="Google Shape;135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53" name="Google Shape;135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4" name="Google Shape;135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5" name="Google Shape;135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6" name="Google Shape;135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7" name="Google Shape;135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8" name="Google Shape;135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59" name="Google Shape;135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0" name="Google Shape;136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1" name="Google Shape;136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62" name="Google Shape;136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63" name="Google Shape;136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4" name="Google Shape;136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5" name="Google Shape;136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6" name="Google Shape;136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7" name="Google Shape;136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8" name="Google Shape;136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9" name="Google Shape;136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0" name="Google Shape;137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71" name="Google Shape;1371;p21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372" name="Google Shape;137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73" name="Google Shape;137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4" name="Google Shape;137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5" name="Google Shape;137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6" name="Google Shape;137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7" name="Google Shape;137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8" name="Google Shape;137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9" name="Google Shape;137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0" name="Google Shape;138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1" name="Google Shape;138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382" name="Google Shape;138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383" name="Google Shape;138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4" name="Google Shape;138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5" name="Google Shape;138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6" name="Google Shape;138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7" name="Google Shape;138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8" name="Google Shape;138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9" name="Google Shape;138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0" name="Google Shape;139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391" name="Google Shape;1391;p21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392" name="Google Shape;139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393" name="Google Shape;139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4" name="Google Shape;139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5" name="Google Shape;139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6" name="Google Shape;139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7" name="Google Shape;139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8" name="Google Shape;139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99" name="Google Shape;139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0" name="Google Shape;140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1" name="Google Shape;140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02" name="Google Shape;140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03" name="Google Shape;140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4" name="Google Shape;140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5" name="Google Shape;140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6" name="Google Shape;140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7" name="Google Shape;140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8" name="Google Shape;140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09" name="Google Shape;140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0" name="Google Shape;141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411" name="Google Shape;1411;p21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1412" name="Google Shape;1412;p21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413" name="Google Shape;1413;p21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4" name="Google Shape;1414;p21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5" name="Google Shape;1415;p21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6" name="Google Shape;1416;p21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7" name="Google Shape;1417;p21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8" name="Google Shape;1418;p21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19" name="Google Shape;1419;p21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0" name="Google Shape;1420;p21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1" name="Google Shape;1421;p21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422" name="Google Shape;1422;p21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423" name="Google Shape;1423;p21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4" name="Google Shape;1424;p21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5" name="Google Shape;1425;p21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6" name="Google Shape;1426;p21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7" name="Google Shape;1427;p21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8" name="Google Shape;1428;p21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29" name="Google Shape;1429;p21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30" name="Google Shape;1430;p21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1431" name="Google Shape;1431;p21"/>
          <p:cNvSpPr txBox="1">
            <a:spLocks noGrp="1"/>
          </p:cNvSpPr>
          <p:nvPr>
            <p:ph type="title"/>
          </p:nvPr>
        </p:nvSpPr>
        <p:spPr>
          <a:xfrm>
            <a:off x="1287000" y="3321800"/>
            <a:ext cx="7509600" cy="20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  <p:sp>
        <p:nvSpPr>
          <p:cNvPr id="1432" name="Google Shape;1432;p21"/>
          <p:cNvSpPr txBox="1">
            <a:spLocks noGrp="1"/>
          </p:cNvSpPr>
          <p:nvPr>
            <p:ph type="subTitle" idx="1"/>
          </p:nvPr>
        </p:nvSpPr>
        <p:spPr>
          <a:xfrm>
            <a:off x="1287000" y="5321800"/>
            <a:ext cx="7509600" cy="164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3" name="Google Shape;1433;p21"/>
          <p:cNvGrpSpPr/>
          <p:nvPr/>
        </p:nvGrpSpPr>
        <p:grpSpPr>
          <a:xfrm flipH="1">
            <a:off x="1065928" y="654611"/>
            <a:ext cx="1469496" cy="1904138"/>
            <a:chOff x="7465916" y="720492"/>
            <a:chExt cx="1139144" cy="1477450"/>
          </a:xfrm>
        </p:grpSpPr>
        <p:sp>
          <p:nvSpPr>
            <p:cNvPr id="1434" name="Google Shape;1434;p21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5" name="Google Shape;1435;p21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6" name="Google Shape;1436;p21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7" name="Google Shape;1437;p21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8" name="Google Shape;1438;p21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9" name="Google Shape;1439;p21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0" name="Google Shape;1440;p21"/>
          <p:cNvSpPr/>
          <p:nvPr/>
        </p:nvSpPr>
        <p:spPr>
          <a:xfrm>
            <a:off x="3097010" y="437244"/>
            <a:ext cx="548400" cy="534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0077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8" name="Google Shape;1958;p28"/>
          <p:cNvGrpSpPr/>
          <p:nvPr/>
        </p:nvGrpSpPr>
        <p:grpSpPr>
          <a:xfrm>
            <a:off x="-70549" y="-63670"/>
            <a:ext cx="18429098" cy="10414340"/>
            <a:chOff x="-35275" y="-31835"/>
            <a:chExt cx="9214549" cy="5207170"/>
          </a:xfrm>
        </p:grpSpPr>
        <p:grpSp>
          <p:nvGrpSpPr>
            <p:cNvPr id="1959" name="Google Shape;1959;p28"/>
            <p:cNvGrpSpPr/>
            <p:nvPr/>
          </p:nvGrpSpPr>
          <p:grpSpPr>
            <a:xfrm>
              <a:off x="-35275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60" name="Google Shape;196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61" name="Google Shape;196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2" name="Google Shape;196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3" name="Google Shape;196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4" name="Google Shape;196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5" name="Google Shape;196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6" name="Google Shape;196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7" name="Google Shape;196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8" name="Google Shape;196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69" name="Google Shape;196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70" name="Google Shape;197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71" name="Google Shape;197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2" name="Google Shape;197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3" name="Google Shape;197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4" name="Google Shape;197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5" name="Google Shape;197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6" name="Google Shape;197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7" name="Google Shape;197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8" name="Google Shape;197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79" name="Google Shape;1979;p28"/>
            <p:cNvGrpSpPr/>
            <p:nvPr/>
          </p:nvGrpSpPr>
          <p:grpSpPr>
            <a:xfrm>
              <a:off x="4572003" y="-31835"/>
              <a:ext cx="4607271" cy="2603603"/>
              <a:chOff x="987999" y="461925"/>
              <a:chExt cx="1514404" cy="1507151"/>
            </a:xfrm>
          </p:grpSpPr>
          <p:grpSp>
            <p:nvGrpSpPr>
              <p:cNvPr id="1980" name="Google Shape;198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1981" name="Google Shape;198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990" name="Google Shape;199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1991" name="Google Shape;199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7" name="Google Shape;199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8" name="Google Shape;199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1999" name="Google Shape;1999;p28"/>
            <p:cNvGrpSpPr/>
            <p:nvPr/>
          </p:nvGrpSpPr>
          <p:grpSpPr>
            <a:xfrm>
              <a:off x="-35275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00" name="Google Shape;200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01" name="Google Shape;200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2" name="Google Shape;200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3" name="Google Shape;200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4" name="Google Shape;200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5" name="Google Shape;200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6" name="Google Shape;200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7" name="Google Shape;200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8" name="Google Shape;200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09" name="Google Shape;200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10" name="Google Shape;201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11" name="Google Shape;201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2" name="Google Shape;201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3" name="Google Shape;201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4" name="Google Shape;201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5" name="Google Shape;201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6" name="Google Shape;201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7" name="Google Shape;201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grpSp>
          <p:nvGrpSpPr>
            <p:cNvPr id="2019" name="Google Shape;2019;p28"/>
            <p:cNvGrpSpPr/>
            <p:nvPr/>
          </p:nvGrpSpPr>
          <p:grpSpPr>
            <a:xfrm>
              <a:off x="4572003" y="2571732"/>
              <a:ext cx="4607271" cy="2603603"/>
              <a:chOff x="987999" y="461925"/>
              <a:chExt cx="1514404" cy="1507151"/>
            </a:xfrm>
          </p:grpSpPr>
          <p:grpSp>
            <p:nvGrpSpPr>
              <p:cNvPr id="2020" name="Google Shape;2020;p28"/>
              <p:cNvGrpSpPr/>
              <p:nvPr/>
            </p:nvGrpSpPr>
            <p:grpSpPr>
              <a:xfrm>
                <a:off x="987999" y="461925"/>
                <a:ext cx="1514401" cy="1506302"/>
                <a:chOff x="987999" y="461925"/>
                <a:chExt cx="1514401" cy="1506302"/>
              </a:xfrm>
            </p:grpSpPr>
            <p:cxnSp>
              <p:nvCxnSpPr>
                <p:cNvPr id="2021" name="Google Shape;2021;p28"/>
                <p:cNvCxnSpPr/>
                <p:nvPr/>
              </p:nvCxnSpPr>
              <p:spPr>
                <a:xfrm>
                  <a:off x="9879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28"/>
                <p:cNvCxnSpPr/>
                <p:nvPr/>
              </p:nvCxnSpPr>
              <p:spPr>
                <a:xfrm>
                  <a:off x="11772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28"/>
                <p:cNvCxnSpPr/>
                <p:nvPr/>
              </p:nvCxnSpPr>
              <p:spPr>
                <a:xfrm>
                  <a:off x="13665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28"/>
                <p:cNvCxnSpPr/>
                <p:nvPr/>
              </p:nvCxnSpPr>
              <p:spPr>
                <a:xfrm>
                  <a:off x="15558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28"/>
                <p:cNvCxnSpPr/>
                <p:nvPr/>
              </p:nvCxnSpPr>
              <p:spPr>
                <a:xfrm>
                  <a:off x="17451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28"/>
                <p:cNvCxnSpPr/>
                <p:nvPr/>
              </p:nvCxnSpPr>
              <p:spPr>
                <a:xfrm>
                  <a:off x="19344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28"/>
                <p:cNvCxnSpPr/>
                <p:nvPr/>
              </p:nvCxnSpPr>
              <p:spPr>
                <a:xfrm>
                  <a:off x="21237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28"/>
                <p:cNvCxnSpPr/>
                <p:nvPr/>
              </p:nvCxnSpPr>
              <p:spPr>
                <a:xfrm>
                  <a:off x="2313099" y="461927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28"/>
                <p:cNvCxnSpPr/>
                <p:nvPr/>
              </p:nvCxnSpPr>
              <p:spPr>
                <a:xfrm>
                  <a:off x="2502400" y="461925"/>
                  <a:ext cx="0" cy="1506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30" name="Google Shape;2030;p28"/>
              <p:cNvGrpSpPr/>
              <p:nvPr/>
            </p:nvGrpSpPr>
            <p:grpSpPr>
              <a:xfrm>
                <a:off x="987999" y="461927"/>
                <a:ext cx="1514404" cy="1507149"/>
                <a:chOff x="987999" y="461927"/>
                <a:chExt cx="1514404" cy="1507149"/>
              </a:xfrm>
            </p:grpSpPr>
            <p:cxnSp>
              <p:nvCxnSpPr>
                <p:cNvPr id="2031" name="Google Shape;2031;p28"/>
                <p:cNvCxnSpPr/>
                <p:nvPr/>
              </p:nvCxnSpPr>
              <p:spPr>
                <a:xfrm>
                  <a:off x="988003" y="461927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28"/>
                <p:cNvCxnSpPr/>
                <p:nvPr/>
              </p:nvCxnSpPr>
              <p:spPr>
                <a:xfrm>
                  <a:off x="987999" y="67723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28"/>
                <p:cNvCxnSpPr/>
                <p:nvPr/>
              </p:nvCxnSpPr>
              <p:spPr>
                <a:xfrm>
                  <a:off x="987999" y="892542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28"/>
                <p:cNvCxnSpPr/>
                <p:nvPr/>
              </p:nvCxnSpPr>
              <p:spPr>
                <a:xfrm>
                  <a:off x="987999" y="110784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28"/>
                <p:cNvCxnSpPr/>
                <p:nvPr/>
              </p:nvCxnSpPr>
              <p:spPr>
                <a:xfrm>
                  <a:off x="987999" y="1323155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6" name="Google Shape;2036;p28"/>
                <p:cNvCxnSpPr/>
                <p:nvPr/>
              </p:nvCxnSpPr>
              <p:spPr>
                <a:xfrm>
                  <a:off x="987999" y="1538461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7" name="Google Shape;2037;p28"/>
                <p:cNvCxnSpPr/>
                <p:nvPr/>
              </p:nvCxnSpPr>
              <p:spPr>
                <a:xfrm>
                  <a:off x="987999" y="1753768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8" name="Google Shape;2038;p28"/>
                <p:cNvCxnSpPr/>
                <p:nvPr/>
              </p:nvCxnSpPr>
              <p:spPr>
                <a:xfrm>
                  <a:off x="988003" y="1969076"/>
                  <a:ext cx="151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2039" name="Google Shape;2039;p28"/>
          <p:cNvGrpSpPr/>
          <p:nvPr/>
        </p:nvGrpSpPr>
        <p:grpSpPr>
          <a:xfrm flipH="1">
            <a:off x="293078" y="262595"/>
            <a:ext cx="1469496" cy="1904138"/>
            <a:chOff x="7465916" y="720492"/>
            <a:chExt cx="1139144" cy="1477450"/>
          </a:xfrm>
        </p:grpSpPr>
        <p:sp>
          <p:nvSpPr>
            <p:cNvPr id="2040" name="Google Shape;2040;p28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1" name="Google Shape;2041;p28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2" name="Google Shape;2042;p28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3" name="Google Shape;2043;p28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4" name="Google Shape;2044;p28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5" name="Google Shape;2045;p28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46" name="Google Shape;2046;p28"/>
          <p:cNvSpPr/>
          <p:nvPr/>
        </p:nvSpPr>
        <p:spPr>
          <a:xfrm>
            <a:off x="16803144" y="9172248"/>
            <a:ext cx="863400" cy="8406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7" name="Google Shape;2047;p28"/>
          <p:cNvSpPr/>
          <p:nvPr/>
        </p:nvSpPr>
        <p:spPr>
          <a:xfrm>
            <a:off x="17536448" y="8644850"/>
            <a:ext cx="419400" cy="4080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0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1"/>
        </a:solidFill>
        <a:effectLst/>
      </p:bgPr>
    </p:bg>
    <p:spTree>
      <p:nvGrpSpPr>
        <p:cNvPr id="1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oogle Shape;2049;p29"/>
          <p:cNvGrpSpPr/>
          <p:nvPr/>
        </p:nvGrpSpPr>
        <p:grpSpPr>
          <a:xfrm>
            <a:off x="-302050" y="-174917"/>
            <a:ext cx="18887900" cy="10673886"/>
            <a:chOff x="1366600" y="892542"/>
            <a:chExt cx="757200" cy="649200"/>
          </a:xfrm>
        </p:grpSpPr>
        <p:grpSp>
          <p:nvGrpSpPr>
            <p:cNvPr id="2050" name="Google Shape;2050;p29"/>
            <p:cNvGrpSpPr/>
            <p:nvPr/>
          </p:nvGrpSpPr>
          <p:grpSpPr>
            <a:xfrm>
              <a:off x="1366600" y="892542"/>
              <a:ext cx="757199" cy="649200"/>
              <a:chOff x="1366600" y="892542"/>
              <a:chExt cx="757199" cy="649200"/>
            </a:xfrm>
          </p:grpSpPr>
          <p:cxnSp>
            <p:nvCxnSpPr>
              <p:cNvPr id="2051" name="Google Shape;2051;p29"/>
              <p:cNvCxnSpPr/>
              <p:nvPr/>
            </p:nvCxnSpPr>
            <p:spPr>
              <a:xfrm>
                <a:off x="13666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29"/>
              <p:cNvCxnSpPr/>
              <p:nvPr/>
            </p:nvCxnSpPr>
            <p:spPr>
              <a:xfrm>
                <a:off x="15559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29"/>
              <p:cNvCxnSpPr/>
              <p:nvPr/>
            </p:nvCxnSpPr>
            <p:spPr>
              <a:xfrm>
                <a:off x="1745200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29"/>
              <p:cNvCxnSpPr/>
              <p:nvPr/>
            </p:nvCxnSpPr>
            <p:spPr>
              <a:xfrm>
                <a:off x="19344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29"/>
              <p:cNvCxnSpPr/>
              <p:nvPr/>
            </p:nvCxnSpPr>
            <p:spPr>
              <a:xfrm>
                <a:off x="2123799" y="892542"/>
                <a:ext cx="0" cy="6492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56" name="Google Shape;2056;p29"/>
            <p:cNvGrpSpPr/>
            <p:nvPr/>
          </p:nvGrpSpPr>
          <p:grpSpPr>
            <a:xfrm>
              <a:off x="1366600" y="892542"/>
              <a:ext cx="757200" cy="645919"/>
              <a:chOff x="1366600" y="892542"/>
              <a:chExt cx="757200" cy="645919"/>
            </a:xfrm>
          </p:grpSpPr>
          <p:cxnSp>
            <p:nvCxnSpPr>
              <p:cNvPr id="2057" name="Google Shape;2057;p29"/>
              <p:cNvCxnSpPr/>
              <p:nvPr/>
            </p:nvCxnSpPr>
            <p:spPr>
              <a:xfrm>
                <a:off x="1366600" y="892542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29"/>
              <p:cNvCxnSpPr/>
              <p:nvPr/>
            </p:nvCxnSpPr>
            <p:spPr>
              <a:xfrm>
                <a:off x="1366600" y="1107849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29"/>
              <p:cNvCxnSpPr/>
              <p:nvPr/>
            </p:nvCxnSpPr>
            <p:spPr>
              <a:xfrm>
                <a:off x="1366600" y="1323155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0" name="Google Shape;2060;p29"/>
              <p:cNvCxnSpPr/>
              <p:nvPr/>
            </p:nvCxnSpPr>
            <p:spPr>
              <a:xfrm>
                <a:off x="1366600" y="1538461"/>
                <a:ext cx="757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1" name="Google Shape;2061;p29"/>
          <p:cNvGrpSpPr/>
          <p:nvPr/>
        </p:nvGrpSpPr>
        <p:grpSpPr>
          <a:xfrm rot="-5400000" flipH="1">
            <a:off x="15548875" y="4384726"/>
            <a:ext cx="3528082" cy="1517528"/>
            <a:chOff x="6659230" y="279450"/>
            <a:chExt cx="2217246" cy="953700"/>
          </a:xfrm>
        </p:grpSpPr>
        <p:sp>
          <p:nvSpPr>
            <p:cNvPr id="2062" name="Google Shape;2062;p29"/>
            <p:cNvSpPr/>
            <p:nvPr/>
          </p:nvSpPr>
          <p:spPr>
            <a:xfrm>
              <a:off x="665923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689227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723577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757927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67" name="Google Shape;2067;p29"/>
          <p:cNvSpPr/>
          <p:nvPr/>
        </p:nvSpPr>
        <p:spPr>
          <a:xfrm flipH="1">
            <a:off x="518458" y="2955278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8" name="Google Shape;2068;p29"/>
          <p:cNvSpPr/>
          <p:nvPr/>
        </p:nvSpPr>
        <p:spPr>
          <a:xfrm flipH="1">
            <a:off x="13627912" y="352328"/>
            <a:ext cx="493800" cy="480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34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67400" y="678650"/>
            <a:ext cx="16167600" cy="151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280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426450" y="2475016"/>
            <a:ext cx="15435000" cy="6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●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○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ectral"/>
              <a:buChar char="■"/>
              <a:defRPr>
                <a:solidFill>
                  <a:schemeClr val="dk1"/>
                </a:solidFill>
                <a:latin typeface="Spectral"/>
                <a:ea typeface="Spectral"/>
                <a:cs typeface="Spectral"/>
                <a:sym typeface="Spectr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14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7" r:id="rId4"/>
    <p:sldLayoutId id="2147483668" r:id="rId5"/>
    <p:sldLayoutId id="2147483671" r:id="rId6"/>
    <p:sldLayoutId id="2147483672" r:id="rId7"/>
    <p:sldLayoutId id="2147483675" r:id="rId8"/>
    <p:sldLayoutId id="214748367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3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18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6.png"/><Relationship Id="rId59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8" Type="http://schemas.openxmlformats.org/officeDocument/2006/relationships/image" Target="NULL"/><Relationship Id="rId15" Type="http://schemas.openxmlformats.org/officeDocument/2006/relationships/image" Target="../media/image27.png"/><Relationship Id="rId60" Type="http://schemas.openxmlformats.org/officeDocument/2006/relationships/image" Target="../media/image29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png"/><Relationship Id="rId3" Type="http://schemas.openxmlformats.org/officeDocument/2006/relationships/image" Target="../media/image33.png"/><Relationship Id="rId12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NULL"/><Relationship Id="rId5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12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12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NULL"/><Relationship Id="rId5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15" Type="http://schemas.microsoft.com/office/2007/relationships/hdphoto" Target="../media/hdphoto1.wdp"/><Relationship Id="rId1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png"/><Relationship Id="rId3" Type="http://schemas.openxmlformats.org/officeDocument/2006/relationships/image" Target="../media/image37.png"/><Relationship Id="rId12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8.jpg"/><Relationship Id="rId3" Type="http://schemas.openxmlformats.org/officeDocument/2006/relationships/image" Target="../media/image34.png"/><Relationship Id="rId12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.png"/><Relationship Id="rId3" Type="http://schemas.openxmlformats.org/officeDocument/2006/relationships/image" Target="../media/image35.png"/><Relationship Id="rId25" Type="http://schemas.openxmlformats.org/officeDocument/2006/relationships/image" Target="NULL"/><Relationship Id="rId2" Type="http://schemas.openxmlformats.org/officeDocument/2006/relationships/notesSlide" Target="../notesSlides/notesSlide24.xml"/><Relationship Id="rId41" Type="http://schemas.openxmlformats.org/officeDocument/2006/relationships/image" Target="../media/image24.sv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36" Type="http://schemas.openxmlformats.org/officeDocument/2006/relationships/image" Target="../media/image575.sv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8.sv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10" Type="http://schemas.openxmlformats.org/officeDocument/2006/relationships/image" Target="../media/image50.png"/><Relationship Id="rId9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50.png"/><Relationship Id="rId10" Type="http://schemas.openxmlformats.org/officeDocument/2006/relationships/image" Target="../media/image52.png"/><Relationship Id="rId9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43400" y="1610038"/>
            <a:ext cx="10653878" cy="52860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CHÀO MỪNG CÁC EM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ĐẾN </a:t>
            </a:r>
            <a:r>
              <a:rPr lang="en-US" sz="7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VỚI TIẾT HỌC </a:t>
            </a:r>
            <a:endParaRPr lang="en-US" sz="75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nton"/>
            </a:endParaRPr>
          </a:p>
          <a:p>
            <a:pPr lvl="0" algn="ctr">
              <a:lnSpc>
                <a:spcPct val="150000"/>
              </a:lnSpc>
            </a:pPr>
            <a:r>
              <a:rPr lang="en-US" sz="7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HÔM NAY!</a:t>
            </a:r>
            <a:endParaRPr lang="en-US" sz="7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b="1" kern="0" dirty="0" smtClean="0">
                    <a:solidFill>
                      <a:srgbClr val="000000"/>
                    </a:solidFill>
                    <a:cs typeface="Arial" panose="020B0604020202020204" pitchFamily="34" charset="0"/>
                    <a:sym typeface="Arial"/>
                  </a:rPr>
                  <a:t>HĐ: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80 ).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blipFill>
                <a:blip r:embed="rId3"/>
                <a:stretch>
                  <a:fillRect l="-1300" r="-1264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2255;p39"/>
          <p:cNvSpPr/>
          <p:nvPr/>
        </p:nvSpPr>
        <p:spPr>
          <a:xfrm>
            <a:off x="17331753" y="594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306800" y="241875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227989" flipH="1">
            <a:off x="86013" y="8604234"/>
            <a:ext cx="1642494" cy="162812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8106248" y="556491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 rotWithShape="1">
          <a:blip r:embed="rId10"/>
          <a:srcRect l="71258" t="36429"/>
          <a:stretch/>
        </p:blipFill>
        <p:spPr>
          <a:xfrm>
            <a:off x="16764000" y="8629211"/>
            <a:ext cx="969489" cy="138754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49607" y="539034"/>
            <a:ext cx="9507741" cy="794466"/>
            <a:chOff x="4549607" y="239066"/>
            <a:chExt cx="9507741" cy="79446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5715000" y="325646"/>
              <a:ext cx="83423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 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HĐ</a:t>
              </a:r>
              <a:r>
                <a:rPr kumimoji="0" lang="en-US" altLang="en-US" sz="4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2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7" y="239066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8881" y="5423952"/>
            <a:ext cx="4725705" cy="461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526153" y="6819459"/>
                <a:ext cx="9144000" cy="281673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AHB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𝐴𝐻𝐵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𝐴𝐵𝐻</m:t>
                          </m:r>
                        </m:e>
                      </m:acc>
                      <m:r>
                        <a:rPr lang="nl-NL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&lt;9</m:t>
                      </m:r>
                      <m:sSup>
                        <m:sSup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nl-NL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r>
                  <a:rPr lang="nl-NL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6153" y="6819459"/>
                <a:ext cx="9144000" cy="2816733"/>
              </a:xfrm>
              <a:prstGeom prst="rect">
                <a:avLst/>
              </a:prstGeom>
              <a:blipFill>
                <a:blip r:embed="rId13"/>
                <a:stretch>
                  <a:fillRect l="-2400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1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HĐ: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80 ).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𝐴𝐵𝐻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485900"/>
                <a:ext cx="16886329" cy="3785652"/>
              </a:xfrm>
              <a:prstGeom prst="rect">
                <a:avLst/>
              </a:prstGeom>
              <a:blipFill>
                <a:blip r:embed="rId3"/>
                <a:stretch>
                  <a:fillRect l="-1300" r="-1264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2255;p39"/>
          <p:cNvSpPr/>
          <p:nvPr/>
        </p:nvSpPr>
        <p:spPr>
          <a:xfrm>
            <a:off x="17331753" y="594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6306800" y="241875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5" name="Picture 5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227989" flipH="1">
            <a:off x="86013" y="8604234"/>
            <a:ext cx="1642494" cy="1628122"/>
          </a:xfrm>
          <a:prstGeom prst="rect">
            <a:avLst/>
          </a:prstGeom>
        </p:spPr>
      </p:pic>
      <p:sp>
        <p:nvSpPr>
          <p:cNvPr id="21" name="Oval Callout 20"/>
          <p:cNvSpPr/>
          <p:nvPr/>
        </p:nvSpPr>
        <p:spPr>
          <a:xfrm>
            <a:off x="7308557" y="564111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 rotWithShape="1">
          <a:blip r:embed="rId10"/>
          <a:srcRect l="71258" t="36429"/>
          <a:stretch/>
        </p:blipFill>
        <p:spPr>
          <a:xfrm>
            <a:off x="16851461" y="4680968"/>
            <a:ext cx="960584" cy="137479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549607" y="539034"/>
            <a:ext cx="9507741" cy="794466"/>
            <a:chOff x="4549607" y="239066"/>
            <a:chExt cx="9507741" cy="794466"/>
          </a:xfrm>
        </p:grpSpPr>
        <p:sp>
          <p:nvSpPr>
            <p:cNvPr id="11" name="Rectangle 1"/>
            <p:cNvSpPr>
              <a:spLocks noChangeArrowheads="1"/>
            </p:cNvSpPr>
            <p:nvPr/>
          </p:nvSpPr>
          <p:spPr bwMode="auto">
            <a:xfrm>
              <a:off x="5715000" y="325646"/>
              <a:ext cx="8342348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hoàn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0" i="1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thành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altLang="en-US" sz="4000" b="1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HĐ</a:t>
              </a:r>
              <a:r>
                <a:rPr kumimoji="0" lang="en-US" altLang="en-US" sz="4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2" name="Picture 2" descr="https://lh3.googleusercontent.com/i6URejbve4H9S8HiZpVVmUqRIa9ER3MOZtKM_5qVU9zjVfghITfgNq_A97ouNOVGxitXcnzrnl1hT0oMR9kIXTifZdhO-B16pNdBZasv94eXDnwH4ubyUbCJadTjBNYjkP7r9vo1aZgjEILox-AlCjSqVP1Lq4-6WVfE-2IgJxYYWHqU6rBm866tCsikVZQ5InshMbaJFQ=nw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9607" y="239066"/>
              <a:ext cx="1347583" cy="724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8881" y="5423952"/>
            <a:ext cx="4725705" cy="4612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467600" y="6872015"/>
                <a:ext cx="10395119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Xét tam giác ABH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𝐴𝐻𝐵</m:t>
                        </m:r>
                      </m:e>
                    </m:acc>
                    <m:r>
                      <a:rPr kumimoji="0" lang="nl-NL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3434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nl-NL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3434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(theo a)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3434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AB &gt; AH (tính chất góc và cạnh đối diện trong tam giác).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6872015"/>
                <a:ext cx="10395119" cy="2995885"/>
              </a:xfrm>
              <a:prstGeom prst="rect">
                <a:avLst/>
              </a:prstGeom>
              <a:blipFill>
                <a:blip r:embed="rId13"/>
                <a:stretch>
                  <a:fillRect l="-2053" r="-2053" b="-3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44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066800" y="3009900"/>
            <a:ext cx="16074118" cy="35814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476118" y="3205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6781800" y="1349210"/>
            <a:ext cx="4769120" cy="1132489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en-US" sz="5500" b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 LUẬN</a:t>
            </a:r>
            <a:endParaRPr sz="55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6477000" y="134921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783080" y="8762285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910565" y="2970784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501351" y="3047999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57400" y="3314700"/>
            <a:ext cx="14181221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đường xiên và đường vuông góc kẻ từ một điểm ở ngoài một đường thẳng đến đường thẳng đó, đường vuông góc là đường ngắn nhất.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295861" y="7734300"/>
            <a:ext cx="5863628" cy="222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" grpId="0" animBg="1"/>
      <p:bldP spid="43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2674" y="1376945"/>
            <a:ext cx="17953876" cy="88719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048204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172068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(SGK – 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en-US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98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329484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17129710" y="9420206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028700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996834" y="1061530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09906" y="1409700"/>
                <a:ext cx="11148694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81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bể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06" y="1409700"/>
                <a:ext cx="11148694" cy="4708981"/>
              </a:xfrm>
              <a:prstGeom prst="rect">
                <a:avLst/>
              </a:prstGeom>
              <a:blipFill>
                <a:blip r:embed="rId3"/>
                <a:stretch>
                  <a:fillRect l="-1968" r="-1914" b="-2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5242731" y="6200571"/>
            <a:ext cx="1683043" cy="771729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76556" y="7124700"/>
                <a:ext cx="17606644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56" y="7124700"/>
                <a:ext cx="17606644" cy="2862322"/>
              </a:xfrm>
              <a:prstGeom prst="rect">
                <a:avLst/>
              </a:prstGeom>
              <a:blipFill>
                <a:blip r:embed="rId4"/>
                <a:stretch>
                  <a:fillRect l="-1247" r="-1212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7327" y="1790764"/>
            <a:ext cx="5754830" cy="411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/>
      <p:bldP spid="16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398395" y="76200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754600" y="953460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75148" y="9362972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43432" y="402200"/>
            <a:ext cx="52578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Ví dụ </a:t>
            </a:r>
            <a:r>
              <a:rPr lang="en-US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3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 </a:t>
            </a:r>
            <a:r>
              <a:rPr lang="nl-NL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(SGK – 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tr</a:t>
            </a:r>
            <a:r>
              <a:rPr lang="en-US" sz="4000" b="1" dirty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9</a:t>
            </a:r>
            <a:r>
              <a:rPr lang="en-US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8</a:t>
            </a:r>
            <a:r>
              <a:rPr lang="nl-NL" sz="4000" b="1" dirty="0" smtClean="0">
                <a:solidFill>
                  <a:srgbClr val="F3F3F3"/>
                </a:solidFill>
                <a:ea typeface="Times New Roman" panose="02020603050405020304" pitchFamily="18" charset="0"/>
                <a:cs typeface="Arial" panose="020B0604020202020204" pitchFamily="34" charset="0"/>
                <a:sym typeface="Merriweather"/>
              </a:rPr>
              <a:t>)</a:t>
            </a:r>
            <a:endParaRPr lang="en-US" dirty="0">
              <a:solidFill>
                <a:srgbClr val="F3F3F3"/>
              </a:solidFill>
            </a:endParaRPr>
          </a:p>
        </p:txBody>
      </p:sp>
      <p:pic>
        <p:nvPicPr>
          <p:cNvPr id="25" name="Picture 9"/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115070" flipH="1">
            <a:off x="16314841" y="-108197"/>
            <a:ext cx="1678885" cy="1664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73435" y="1729009"/>
                <a:ext cx="15963901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82),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35" y="1729009"/>
                <a:ext cx="15963901" cy="1839606"/>
              </a:xfrm>
              <a:prstGeom prst="rect">
                <a:avLst/>
              </a:prstGeom>
              <a:blipFill>
                <a:blip r:embed="rId14"/>
                <a:stretch>
                  <a:fillRect l="-1336" r="-1375" b="-12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8"/>
              </a:ext>
            </a:extLst>
          </a:blip>
          <a:srcRect/>
          <a:stretch>
            <a:fillRect/>
          </a:stretch>
        </p:blipFill>
        <p:spPr>
          <a:xfrm>
            <a:off x="7468505" y="9353919"/>
            <a:ext cx="3407654" cy="9711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384210" y="4561514"/>
            <a:ext cx="5142276" cy="4233183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0959710" y="3165697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10792" y="4217068"/>
                <a:ext cx="10523018" cy="4708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𝑂𝑄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𝑂𝑅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792" y="4217068"/>
                <a:ext cx="10523018" cy="4708981"/>
              </a:xfrm>
              <a:prstGeom prst="rect">
                <a:avLst/>
              </a:prstGeom>
              <a:blipFill>
                <a:blip r:embed="rId60"/>
                <a:stretch>
                  <a:fillRect l="-2086" r="-2028" b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93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p39"/>
          <p:cNvSpPr/>
          <p:nvPr/>
        </p:nvSpPr>
        <p:spPr>
          <a:xfrm>
            <a:off x="323151" y="288696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6705600" y="324468"/>
            <a:ext cx="4648200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buClrTx/>
              <a:buSzTx/>
            </a:pPr>
            <a:r>
              <a:rPr lang="en-US" sz="4500" b="1" kern="1200" dirty="0">
                <a:solidFill>
                  <a:srgbClr val="FF0000"/>
                </a:solidFill>
                <a:latin typeface="Arial"/>
                <a:ea typeface="+mn-ea"/>
                <a:cs typeface="Arial" panose="020B0604020202020204" pitchFamily="34" charset="0"/>
              </a:rPr>
              <a:t>LUYỆN TẬP </a:t>
            </a:r>
            <a:r>
              <a:rPr lang="en-US" sz="4500" b="1" kern="1200" dirty="0" smtClean="0">
                <a:solidFill>
                  <a:srgbClr val="FF0000"/>
                </a:solidFill>
                <a:latin typeface="Arial"/>
                <a:ea typeface="+mn-ea"/>
                <a:cs typeface="Arial" panose="020B0604020202020204" pitchFamily="34" charset="0"/>
              </a:rPr>
              <a:t>2</a:t>
            </a:r>
            <a:endParaRPr lang="en-US" sz="4500" b="1" kern="1200" dirty="0">
              <a:solidFill>
                <a:srgbClr val="FF0000"/>
              </a:solidFill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6500984" y="284680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227809" y="269192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7301441" y="288696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" name="Oval Callout 16"/>
          <p:cNvSpPr/>
          <p:nvPr/>
        </p:nvSpPr>
        <p:spPr>
          <a:xfrm>
            <a:off x="5937583" y="4533900"/>
            <a:ext cx="1600201" cy="713322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oogle Shape;2255;p39"/>
          <p:cNvSpPr/>
          <p:nvPr/>
        </p:nvSpPr>
        <p:spPr>
          <a:xfrm>
            <a:off x="17001880" y="8973962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2256;p39"/>
          <p:cNvSpPr/>
          <p:nvPr/>
        </p:nvSpPr>
        <p:spPr>
          <a:xfrm>
            <a:off x="16741565" y="93650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1000" y="1646174"/>
                <a:ext cx="11852809" cy="2659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BC.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Sắp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xếp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AH,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46174"/>
                <a:ext cx="11852809" cy="2659126"/>
              </a:xfrm>
              <a:prstGeom prst="rect">
                <a:avLst/>
              </a:prstGeom>
              <a:blipFill>
                <a:blip r:embed="rId3"/>
                <a:stretch>
                  <a:fillRect l="-1698" b="-8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Cho tam giác nhọn ABC, góc B lớn hơn góc C 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251" y="1562100"/>
            <a:ext cx="5438460" cy="41148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7042" y="5436199"/>
                <a:ext cx="17526000" cy="4507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giác ABC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nên AC &gt;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AB.</a:t>
                </a:r>
                <a:endParaRPr lang="en-US" sz="38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có:  AH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đường vuông góc kẻ A đến đường thẳng BC.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AB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AC là đường xiên kẻ từ A đến đường thẳng BC.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đó: AH &lt; AB, AH &lt;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  </a:t>
                </a:r>
                <a14:m>
                  <m:oMath xmlns:m="http://schemas.openxmlformats.org/officeDocument/2006/math">
                    <m:r>
                      <a:rPr lang="nl-NL" sz="3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</a:t>
                </a: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 AH &lt; AB &lt; </a:t>
                </a:r>
                <a:r>
                  <a:rPr lang="nl-NL" sz="38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</a:t>
                </a: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nl-NL" sz="38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3800" dirty="0" err="1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dần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AB, AH,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AH; AB;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42" y="5436199"/>
                <a:ext cx="17526000" cy="4507901"/>
              </a:xfrm>
              <a:prstGeom prst="rect">
                <a:avLst/>
              </a:prstGeom>
              <a:blipFill>
                <a:blip r:embed="rId6"/>
                <a:stretch>
                  <a:fillRect l="-1043" b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5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7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>
                <a:latin typeface="+mj-lt"/>
              </a:rPr>
              <a:t>LUYỆN TẬP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98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3493648" y="2125105"/>
            <a:ext cx="138684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49777" y="8360133"/>
            <a:ext cx="1459621" cy="144685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982200" y="358562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42894" y="880238"/>
            <a:ext cx="1060309" cy="1362546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6236165" y="4593576"/>
            <a:ext cx="1125883" cy="21501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99460" y="3238500"/>
            <a:ext cx="9144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AB &lt; AC.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AC &gt; AD.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AB = AD.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AB &gt; AD.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109425" y="3799443"/>
            <a:ext cx="4543146" cy="49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38800" y="266700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1371600" y="2454041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992600" y="8733954"/>
            <a:ext cx="1060309" cy="1362546"/>
          </a:xfrm>
          <a:prstGeom prst="rect">
            <a:avLst/>
          </a:prstGeom>
        </p:spPr>
      </p:pic>
      <p:pic>
        <p:nvPicPr>
          <p:cNvPr id="26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17775356">
            <a:off x="16755445" y="206345"/>
            <a:ext cx="718220" cy="1371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0" y="1407824"/>
            <a:ext cx="15040987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76400" y="2407920"/>
            <a:ext cx="14828553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Cho tam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Cho tam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AC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447800" y="2366308"/>
            <a:ext cx="1539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AB, AC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ý.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53317" y="7709186"/>
            <a:ext cx="1645730" cy="163133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4624775" y="73533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16091" y="717908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5316200" y="6096000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46847" y="4390965"/>
            <a:ext cx="9144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AH &gt; AB.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AB &gt; AC.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HB = HC.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HB &gt; HC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AH &gt;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34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" name="Google Shape;2140;p35"/>
          <p:cNvSpPr/>
          <p:nvPr/>
        </p:nvSpPr>
        <p:spPr>
          <a:xfrm flipH="1">
            <a:off x="17166942" y="714222"/>
            <a:ext cx="859800" cy="836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22" y="230523"/>
            <a:ext cx="17796220" cy="9804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4" name="Google Shape;596;p37"/>
          <p:cNvSpPr txBox="1">
            <a:spLocks/>
          </p:cNvSpPr>
          <p:nvPr/>
        </p:nvSpPr>
        <p:spPr>
          <a:xfrm>
            <a:off x="6370320" y="638030"/>
            <a:ext cx="5593080" cy="12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utour One"/>
              <a:buNone/>
              <a:defRPr sz="3000" b="1" i="0" u="none" strike="noStrike" cap="none">
                <a:solidFill>
                  <a:schemeClr val="dk1"/>
                </a:solidFill>
                <a:latin typeface="Autour One"/>
                <a:ea typeface="Autour One"/>
                <a:cs typeface="Autour One"/>
                <a:sym typeface="Autour One"/>
              </a:defRPr>
            </a:lvl9pPr>
          </a:lstStyle>
          <a:p>
            <a:pPr>
              <a:buClr>
                <a:srgbClr val="305347"/>
              </a:buClr>
              <a:defRPr/>
            </a:pPr>
            <a:r>
              <a:rPr lang="en-US" sz="4500" kern="0" dirty="0">
                <a:solidFill>
                  <a:srgbClr val="FF0000"/>
                </a:solidFill>
                <a:latin typeface="Arial"/>
              </a:rPr>
              <a:t>KHỞI ĐỘNG</a:t>
            </a:r>
          </a:p>
        </p:txBody>
      </p:sp>
      <p:sp>
        <p:nvSpPr>
          <p:cNvPr id="26" name="Action Button: Help 25">
            <a:hlinkClick r:id="" action="ppaction://noaction" highlightClick="1"/>
          </p:cNvPr>
          <p:cNvSpPr/>
          <p:nvPr/>
        </p:nvSpPr>
        <p:spPr>
          <a:xfrm>
            <a:off x="744426" y="653977"/>
            <a:ext cx="914400" cy="838200"/>
          </a:xfrm>
          <a:prstGeom prst="actionButtonHel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 dirty="0">
              <a:solidFill>
                <a:srgbClr val="F3F3F3"/>
              </a:solidFill>
              <a:sym typeface="Arial"/>
            </a:endParaRPr>
          </a:p>
        </p:txBody>
      </p:sp>
      <p:sp>
        <p:nvSpPr>
          <p:cNvPr id="17" name="Google Shape;2186;p36"/>
          <p:cNvSpPr/>
          <p:nvPr/>
        </p:nvSpPr>
        <p:spPr>
          <a:xfrm>
            <a:off x="16584472" y="662011"/>
            <a:ext cx="1017728" cy="83597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75647" flipH="1">
            <a:off x="-73942" y="7680449"/>
            <a:ext cx="2281482" cy="22615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6552" y="1832908"/>
            <a:ext cx="168241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nô̂i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3706" y="8840452"/>
            <a:ext cx="13061589" cy="875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vi-VN" sz="3800" dirty="0">
                <a:ea typeface="Calibri" panose="020F0502020204030204" pitchFamily="34" charset="0"/>
                <a:cs typeface="Times New Roman" panose="02020603050405020304" pitchFamily="18" charset="0"/>
              </a:rPr>
              <a:t>Đường vuông góc và đường xiên có tính chất như thế nào?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2600" y="4111973"/>
            <a:ext cx="7563803" cy="456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27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9906000" y="681990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62000" y="1367043"/>
            <a:ext cx="770867" cy="990600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 rot="2228904">
            <a:off x="15185540" y="7420829"/>
            <a:ext cx="1328689" cy="25374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59283" y="2465694"/>
            <a:ext cx="159258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48200" y="4586976"/>
                <a:ext cx="9144000" cy="33759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AH &lt; AB</a:t>
                </a:r>
                <a:r>
                  <a:rPr lang="en-US" sz="4000" i="1" dirty="0" smtClean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en-US" sz="4000" i="1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50000"/>
                  </a:lnSpc>
                  <a:spcAft>
                    <a:spcPts val="800"/>
                  </a:spcAft>
                </a:pP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4000" i="1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	D</a:t>
                </a:r>
                <a:r>
                  <a:rPr lang="en-US" sz="4000" i="1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endParaRPr lang="en-US" sz="4000" i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586976"/>
                <a:ext cx="9144000" cy="3375924"/>
              </a:xfrm>
              <a:prstGeom prst="rect">
                <a:avLst/>
              </a:prstGeom>
              <a:blipFill>
                <a:blip r:embed="rId26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92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15" name="Oval 14"/>
          <p:cNvSpPr/>
          <p:nvPr/>
        </p:nvSpPr>
        <p:spPr>
          <a:xfrm>
            <a:off x="9295146" y="8813889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2531832"/>
            <a:ext cx="60198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5.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16611600" y="7916706"/>
            <a:ext cx="1125883" cy="21501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70" y="4305300"/>
            <a:ext cx="7035730" cy="39390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25000" y="3513406"/>
            <a:ext cx="9144000" cy="63504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MA &gt; MH.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HB &lt; HC.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MA = MB.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MC &lt; MA.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47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839800" y="1377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795907" y="8547132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cs typeface="Arial"/>
                <a:sym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3400" y="794084"/>
            <a:ext cx="5029200" cy="1220725"/>
            <a:chOff x="172572" y="136435"/>
            <a:chExt cx="13756226" cy="1337900"/>
          </a:xfrm>
        </p:grpSpPr>
        <p:sp>
          <p:nvSpPr>
            <p:cNvPr id="30" name="Rectangle 29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46815" y="141352"/>
              <a:ext cx="12207737" cy="133298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541421" y="2001441"/>
            <a:ext cx="17145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vi-VN" sz="4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Chỉ </a:t>
            </a:r>
            <a:r>
              <a:rPr lang="vi-VN" sz="4000" dirty="0">
                <a:solidFill>
                  <a:srgbClr val="000000"/>
                </a:solidFill>
                <a:ea typeface="Times New Roman" panose="02020603050405020304" pitchFamily="18" charset="0"/>
              </a:rPr>
              <a:t>ra các đường vuông góc, các đường xiên kẻ từ điểm I trong Hình 83a và từ điểm C trong Hình 83b.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4800" y="4325750"/>
            <a:ext cx="10209366" cy="4376438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1254" y="6684881"/>
            <a:ext cx="2694221" cy="320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0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17615" y="30980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510290" y="602781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438400" y="6799881"/>
            <a:ext cx="14325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83a: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IH.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1866900"/>
            <a:ext cx="5715000" cy="4876800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8077200" y="4211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6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117615" y="309804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" name="Google Shape;2392;p42"/>
          <p:cNvGrpSpPr/>
          <p:nvPr/>
        </p:nvGrpSpPr>
        <p:grpSpPr>
          <a:xfrm>
            <a:off x="16795907" y="8547132"/>
            <a:ext cx="1093310" cy="1501476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2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" name="Oval Callout 28"/>
          <p:cNvSpPr/>
          <p:nvPr/>
        </p:nvSpPr>
        <p:spPr>
          <a:xfrm>
            <a:off x="2286000" y="8783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5074224"/>
            <a:ext cx="130302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83b: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CA.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Ox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CB.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0480" marR="3048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876300"/>
            <a:ext cx="6096000" cy="382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468056" y="559286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60760" y="1113018"/>
            <a:ext cx="77362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ts val="18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84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biết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8554" y="647700"/>
            <a:ext cx="5029200" cy="1020150"/>
            <a:chOff x="172572" y="136435"/>
            <a:chExt cx="13756226" cy="1118072"/>
          </a:xfrm>
        </p:grpSpPr>
        <p:sp>
          <p:nvSpPr>
            <p:cNvPr id="11" name="Rectangle 10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815" y="141352"/>
              <a:ext cx="12207737" cy="11131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19" y="2293354"/>
            <a:ext cx="6404893" cy="65077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939640" y="2171700"/>
            <a:ext cx="11500760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9640" y="4589784"/>
            <a:ext cx="11149263" cy="904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;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32635" y="7221736"/>
            <a:ext cx="111612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30903" y="3411736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1 </a:t>
            </a: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230903" y="5951399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2 </a:t>
            </a: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solidFill>
                <a:schemeClr val="accent4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230903" y="8542199"/>
            <a:ext cx="2191297" cy="1015663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= 3 </a:t>
            </a:r>
            <a:r>
              <a:rPr lang="en-US" sz="4000" dirty="0">
                <a:solidFill>
                  <a:schemeClr val="accent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cm</a:t>
            </a:r>
            <a:endParaRPr lang="en-US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44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102388" y="240037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657600" y="538222"/>
            <a:ext cx="5029200" cy="1015664"/>
            <a:chOff x="172572" y="136435"/>
            <a:chExt cx="13756226" cy="1113155"/>
          </a:xfrm>
        </p:grpSpPr>
        <p:sp>
          <p:nvSpPr>
            <p:cNvPr id="11" name="Rectangle 10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46815" y="136435"/>
              <a:ext cx="12207737" cy="1113155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761246" y="552259"/>
            <a:ext cx="9144000" cy="9044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nhọn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1714500"/>
            <a:ext cx="153361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chiếu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lvl="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minh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HK &lt; BH &lt; BC.</a:t>
            </a:r>
            <a:endParaRPr lang="en-US" sz="4000" dirty="0">
              <a:solidFill>
                <a:srgbClr val="43434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3200400" y="5067300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6629400" y="5954383"/>
            <a:ext cx="6096001" cy="3971238"/>
          </a:xfrm>
          <a:prstGeom prst="triangle">
            <a:avLst>
              <a:gd name="adj" fmla="val 25014"/>
            </a:avLst>
          </a:prstGeom>
          <a:solidFill>
            <a:schemeClr val="accent6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41740" y="5277275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A</a:t>
            </a:r>
            <a:endParaRPr lang="en-US" sz="3800" dirty="0"/>
          </a:p>
        </p:txBody>
      </p:sp>
      <p:sp>
        <p:nvSpPr>
          <p:cNvPr id="19" name="TextBox 18"/>
          <p:cNvSpPr txBox="1"/>
          <p:nvPr/>
        </p:nvSpPr>
        <p:spPr>
          <a:xfrm>
            <a:off x="5979204" y="9400674"/>
            <a:ext cx="4101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B</a:t>
            </a:r>
            <a:endParaRPr lang="en-US" sz="3800" dirty="0"/>
          </a:p>
        </p:txBody>
      </p:sp>
      <p:sp>
        <p:nvSpPr>
          <p:cNvPr id="20" name="TextBox 19"/>
          <p:cNvSpPr txBox="1"/>
          <p:nvPr/>
        </p:nvSpPr>
        <p:spPr>
          <a:xfrm>
            <a:off x="12877800" y="9410700"/>
            <a:ext cx="76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C</a:t>
            </a:r>
            <a:endParaRPr lang="en-US" sz="38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6629400" y="6523792"/>
            <a:ext cx="3230845" cy="3420310"/>
            <a:chOff x="6629400" y="6523792"/>
            <a:chExt cx="3230845" cy="3420310"/>
          </a:xfrm>
        </p:grpSpPr>
        <p:grpSp>
          <p:nvGrpSpPr>
            <p:cNvPr id="30" name="Group 29"/>
            <p:cNvGrpSpPr/>
            <p:nvPr/>
          </p:nvGrpSpPr>
          <p:grpSpPr>
            <a:xfrm>
              <a:off x="6629400" y="7048500"/>
              <a:ext cx="2971800" cy="2895602"/>
              <a:chOff x="6629400" y="7048500"/>
              <a:chExt cx="2971800" cy="2895602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flipV="1">
                <a:off x="6629400" y="7048500"/>
                <a:ext cx="2819400" cy="289560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9296400" y="72009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9448800" y="7200900"/>
                <a:ext cx="152400" cy="1524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9450074" y="6523792"/>
              <a:ext cx="4101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/>
                <a:t>H</a:t>
              </a:r>
              <a:endParaRPr lang="en-US" sz="3800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463670" y="5979288"/>
            <a:ext cx="1966842" cy="1069212"/>
            <a:chOff x="7463670" y="5979288"/>
            <a:chExt cx="1966842" cy="1069212"/>
          </a:xfrm>
        </p:grpSpPr>
        <p:cxnSp>
          <p:nvCxnSpPr>
            <p:cNvPr id="35" name="Straight Connector 34"/>
            <p:cNvCxnSpPr/>
            <p:nvPr/>
          </p:nvCxnSpPr>
          <p:spPr>
            <a:xfrm flipH="1" flipV="1">
              <a:off x="8004452" y="6371392"/>
              <a:ext cx="1426060" cy="677108"/>
            </a:xfrm>
            <a:prstGeom prst="line">
              <a:avLst/>
            </a:prstGeom>
            <a:ln w="28575"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8153400" y="6481346"/>
              <a:ext cx="76200" cy="17349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924800" y="6559801"/>
              <a:ext cx="228600" cy="9503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463670" y="5979288"/>
              <a:ext cx="41017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 smtClean="0"/>
                <a:t>K</a:t>
              </a:r>
              <a:endParaRPr lang="en-US" sz="3800" dirty="0"/>
            </a:p>
          </p:txBody>
        </p:sp>
      </p:grpSp>
      <p:pic>
        <p:nvPicPr>
          <p:cNvPr id="46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961058" y="3501760"/>
            <a:ext cx="1125883" cy="215012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32FDB9AB-211F-FC7E-983B-6E295251913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1"/>
              </a:ext>
            </a:extLst>
          </a:blip>
          <a:srcRect/>
          <a:stretch>
            <a:fillRect/>
          </a:stretch>
        </p:blipFill>
        <p:spPr>
          <a:xfrm>
            <a:off x="15502200" y="7048500"/>
            <a:ext cx="1907296" cy="266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animBg="1"/>
      <p:bldP spid="13" grpId="0" animBg="1"/>
      <p:bldP spid="15" grpId="0"/>
      <p:bldP spid="19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-102388" y="240037"/>
            <a:ext cx="822660" cy="904194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194391" y="573505"/>
            <a:ext cx="1752600" cy="988595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16419" y="5179206"/>
                <a:ext cx="17476381" cy="4764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+mn-cs"/>
                  </a:rPr>
                  <a:t>c)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∆BKH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K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𝐵𝐾𝐻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∆BKH.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BKH</a:t>
                </a:r>
                <a:r>
                  <a:rPr kumimoji="0" lang="en-US" sz="4000" b="0" i="0" u="none" strike="noStrike" kern="120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0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40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HK &lt; BH (1).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∆BHC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𝐵𝐻𝐶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∆BHC.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BHC</a:t>
                </a: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BH &lt; BC (2).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HK &lt; BH &lt; BC.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19" y="5179206"/>
                <a:ext cx="17476381" cy="4764894"/>
              </a:xfrm>
              <a:prstGeom prst="rect">
                <a:avLst/>
              </a:prstGeom>
              <a:blipFill>
                <a:blip r:embed="rId3"/>
                <a:stretch>
                  <a:fillRect l="-1046" b="-2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814506"/>
            <a:ext cx="6286096" cy="4117636"/>
          </a:xfrm>
          <a:prstGeom prst="rect">
            <a:avLst/>
          </a:prstGeom>
        </p:spPr>
      </p:pic>
      <p:pic>
        <p:nvPicPr>
          <p:cNvPr id="15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>
            <a:off x="16684183" y="9258300"/>
            <a:ext cx="1205033" cy="8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7"/>
          <p:cNvSpPr txBox="1">
            <a:spLocks noGrp="1"/>
          </p:cNvSpPr>
          <p:nvPr>
            <p:ph type="title"/>
          </p:nvPr>
        </p:nvSpPr>
        <p:spPr>
          <a:xfrm>
            <a:off x="4410900" y="3372950"/>
            <a:ext cx="9466200" cy="3535200"/>
          </a:xfrm>
          <a:prstGeom prst="rect">
            <a:avLst/>
          </a:prstGeom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10000" smtClean="0">
                <a:latin typeface="+mj-lt"/>
              </a:rPr>
              <a:t>VẬN DỤNG</a:t>
            </a:r>
            <a:endParaRPr sz="10000">
              <a:latin typeface="+mj-lt"/>
            </a:endParaRPr>
          </a:p>
        </p:txBody>
      </p:sp>
      <p:sp>
        <p:nvSpPr>
          <p:cNvPr id="2848" name="Google Shape;2848;p57"/>
          <p:cNvSpPr/>
          <p:nvPr/>
        </p:nvSpPr>
        <p:spPr>
          <a:xfrm rot="10800000" flipH="1">
            <a:off x="13233694" y="2752660"/>
            <a:ext cx="1288800" cy="12552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49" name="Google Shape;2849;p57"/>
          <p:cNvGrpSpPr/>
          <p:nvPr/>
        </p:nvGrpSpPr>
        <p:grpSpPr>
          <a:xfrm rot="10800000" flipH="1">
            <a:off x="10165365" y="8370817"/>
            <a:ext cx="2576586" cy="846086"/>
            <a:chOff x="7740700" y="4100311"/>
            <a:chExt cx="786936" cy="604089"/>
          </a:xfrm>
        </p:grpSpPr>
        <p:grpSp>
          <p:nvGrpSpPr>
            <p:cNvPr id="2850" name="Google Shape;2850;p57"/>
            <p:cNvGrpSpPr/>
            <p:nvPr/>
          </p:nvGrpSpPr>
          <p:grpSpPr>
            <a:xfrm>
              <a:off x="7740700" y="4149700"/>
              <a:ext cx="737550" cy="554700"/>
              <a:chOff x="7740700" y="4149700"/>
              <a:chExt cx="737550" cy="554700"/>
            </a:xfrm>
          </p:grpSpPr>
          <p:sp>
            <p:nvSpPr>
              <p:cNvPr id="2851" name="Google Shape;2851;p57"/>
              <p:cNvSpPr/>
              <p:nvPr/>
            </p:nvSpPr>
            <p:spPr>
              <a:xfrm rot="5400000">
                <a:off x="7905550" y="4131700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57"/>
              <p:cNvSpPr/>
              <p:nvPr/>
            </p:nvSpPr>
            <p:spPr>
              <a:xfrm>
                <a:off x="7740700" y="4286500"/>
                <a:ext cx="86400" cy="2811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53" name="Google Shape;2853;p57"/>
            <p:cNvSpPr/>
            <p:nvPr/>
          </p:nvSpPr>
          <p:spPr>
            <a:xfrm rot="5400000">
              <a:off x="795493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57"/>
          <p:cNvGrpSpPr/>
          <p:nvPr/>
        </p:nvGrpSpPr>
        <p:grpSpPr>
          <a:xfrm rot="10800000" flipH="1">
            <a:off x="1661031" y="3375531"/>
            <a:ext cx="2745110" cy="3556814"/>
            <a:chOff x="7465916" y="720492"/>
            <a:chExt cx="1139144" cy="1477450"/>
          </a:xfrm>
        </p:grpSpPr>
        <p:sp>
          <p:nvSpPr>
            <p:cNvPr id="2855" name="Google Shape;2855;p5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6" name="Google Shape;2856;p5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7" name="Google Shape;2857;p5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8" name="Google Shape;2858;p5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9" name="Google Shape;2859;p5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0" name="Google Shape;2860;p5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dk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62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143000" y="9303123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849" y="1620701"/>
            <a:ext cx="16782671" cy="460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12 cm,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cm (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714935" y="421720"/>
            <a:ext cx="5029200" cy="1015663"/>
            <a:chOff x="172572" y="136435"/>
            <a:chExt cx="13756226" cy="1113154"/>
          </a:xfrm>
        </p:grpSpPr>
        <p:sp>
          <p:nvSpPr>
            <p:cNvPr id="29" name="Rectangle 28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46815" y="136435"/>
              <a:ext cx="12207737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639426" y="5753100"/>
            <a:ext cx="5115174" cy="42667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4848" y="6252508"/>
            <a:ext cx="120105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43434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54321" y="8817297"/>
            <a:ext cx="1321227" cy="97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9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575180" y="-1328450"/>
            <a:ext cx="10162055" cy="96158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 flipV="1">
            <a:off x="10832947" y="3223958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5183" y="-58418"/>
            <a:ext cx="5631192" cy="5265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949468" y="6872291"/>
            <a:ext cx="5501070" cy="51435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90183">
            <a:off x="-1000409" y="8096493"/>
            <a:ext cx="2980327" cy="27307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-1766002" y="1562100"/>
            <a:ext cx="4046516" cy="40111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9754" y="1814338"/>
            <a:ext cx="168454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8000" b="1" kern="0" dirty="0">
                <a:solidFill>
                  <a:srgbClr val="F2C2AB">
                    <a:lumMod val="50000"/>
                  </a:srgbClr>
                </a:solidFill>
                <a:latin typeface="+mj-lt"/>
                <a:cs typeface="Arial"/>
                <a:sym typeface="Arial"/>
              </a:rPr>
              <a:t>CHƯƠNG </a:t>
            </a:r>
            <a:r>
              <a:rPr lang="vi-VN" sz="8000" b="1" kern="0" dirty="0" smtClean="0">
                <a:solidFill>
                  <a:srgbClr val="F2C2AB">
                    <a:lumMod val="50000"/>
                  </a:srgbClr>
                </a:solidFill>
                <a:latin typeface="+mj-lt"/>
                <a:cs typeface="Arial"/>
                <a:sym typeface="Arial"/>
              </a:rPr>
              <a:t>VI</a:t>
            </a:r>
            <a:r>
              <a:rPr lang="en-US" sz="8000" b="1" kern="0" dirty="0" smtClean="0">
                <a:solidFill>
                  <a:srgbClr val="F2C2A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</a:t>
            </a:r>
            <a:r>
              <a:rPr lang="vi-VN" sz="8000" b="1" kern="0" dirty="0" smtClean="0">
                <a:solidFill>
                  <a:srgbClr val="F2C2A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en-US" sz="8000" b="1" kern="0" dirty="0" smtClean="0">
                <a:solidFill>
                  <a:srgbClr val="F2C2AB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TAM GIÁC</a:t>
            </a:r>
            <a:endParaRPr lang="vi-VN" sz="8000" b="1" kern="0" dirty="0">
              <a:solidFill>
                <a:srgbClr val="F2C2AB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45418" y="4305119"/>
            <a:ext cx="15167565" cy="3157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7000" b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 </a:t>
            </a:r>
            <a:r>
              <a:rPr lang="nl-NL" sz="7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8: ĐƯỜNG VUÔNG GÓC </a:t>
            </a:r>
          </a:p>
          <a:p>
            <a:pPr algn="ctr">
              <a:lnSpc>
                <a:spcPct val="150000"/>
              </a:lnSpc>
              <a:defRPr/>
            </a:pPr>
            <a:r>
              <a:rPr lang="nl-NL" sz="7000" b="1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VÀ ĐƯỜNG XIÊN</a:t>
            </a:r>
            <a:endParaRPr lang="en-US" sz="7000" b="1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14220818" y="7478255"/>
            <a:ext cx="2847982" cy="2313445"/>
          </a:xfrm>
          <a:prstGeom prst="triangle">
            <a:avLst>
              <a:gd name="adj" fmla="val 47583"/>
            </a:avLst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2256;p39"/>
          <p:cNvSpPr/>
          <p:nvPr/>
        </p:nvSpPr>
        <p:spPr>
          <a:xfrm>
            <a:off x="-1248066" y="9370622"/>
            <a:ext cx="2590800" cy="1631577"/>
          </a:xfrm>
          <a:prstGeom prst="star4">
            <a:avLst>
              <a:gd name="adj" fmla="val 28057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7" name="Google Shape;2392;p42"/>
          <p:cNvGrpSpPr/>
          <p:nvPr/>
        </p:nvGrpSpPr>
        <p:grpSpPr>
          <a:xfrm>
            <a:off x="16832361" y="9186317"/>
            <a:ext cx="1093309" cy="866508"/>
            <a:chOff x="7465916" y="720492"/>
            <a:chExt cx="1139144" cy="1477450"/>
          </a:xfrm>
          <a:solidFill>
            <a:schemeClr val="accent3"/>
          </a:solidFill>
        </p:grpSpPr>
        <p:sp>
          <p:nvSpPr>
            <p:cNvPr id="19" name="Google Shape;2393;p42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2394;p42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2395;p42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396;p42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397;p42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398;p42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grp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800" b="0" i="0" u="none" strike="noStrike" kern="0" cap="none" spc="0" normalizeH="0" baseline="0" noProof="0">
                <a:ln w="0"/>
                <a:solidFill>
                  <a:srgbClr val="434343"/>
                </a:solidFill>
                <a:effectLst>
                  <a:outerShdw blurRad="38100" dist="19050" dir="2700000" algn="tl" rotWithShape="0">
                    <a:srgbClr val="434343">
                      <a:alpha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8" name="Google Shape;2254;p39"/>
          <p:cNvSpPr/>
          <p:nvPr/>
        </p:nvSpPr>
        <p:spPr>
          <a:xfrm>
            <a:off x="-609600" y="-160629"/>
            <a:ext cx="1845000" cy="1513134"/>
          </a:xfrm>
          <a:prstGeom prst="star4">
            <a:avLst>
              <a:gd name="adj" fmla="val 21565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8213048" y="6839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5540" y="1943068"/>
            <a:ext cx="16638060" cy="7482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15 cm (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14 cm khi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chèm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kính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 cm khi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chìm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đũa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thủy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ngón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chạm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4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7873855" y="42285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461008" y="-77801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60315" y="95936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3013">
            <a:off x="16358192" y="8254076"/>
            <a:ext cx="1236464" cy="15383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57200" y="647700"/>
            <a:ext cx="5029200" cy="1015663"/>
            <a:chOff x="172572" y="136435"/>
            <a:chExt cx="13756226" cy="1113154"/>
          </a:xfrm>
        </p:grpSpPr>
        <p:sp>
          <p:nvSpPr>
            <p:cNvPr id="15" name="Rectangle 14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46815" y="136435"/>
              <a:ext cx="12207737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smtClean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SGK –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99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457200" y="1804898"/>
            <a:ext cx="9982199" cy="7986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85b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(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85a),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OM,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chiều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OH,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d.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m hay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thang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3,5 m?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54103" y="1643128"/>
            <a:ext cx="7019752" cy="56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7873855" y="42285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461008" y="-77801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260315" y="9593670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3013">
            <a:off x="5230182" y="8596976"/>
            <a:ext cx="1236464" cy="1538368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213048" y="683994"/>
            <a:ext cx="1683043" cy="801906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05800" y="2080810"/>
                <a:ext cx="9144000" cy="69488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∆OMH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𝑂𝐻𝑀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=90°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OMH.</a:t>
                </a:r>
                <a:endParaRPr lang="en-US" sz="4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OMH.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OM &gt; OH hay 3,5 &gt; OH.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4 m so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2080810"/>
                <a:ext cx="9144000" cy="6948890"/>
              </a:xfrm>
              <a:prstGeom prst="rect">
                <a:avLst/>
              </a:prstGeom>
              <a:blipFill>
                <a:blip r:embed="rId10"/>
                <a:stretch>
                  <a:fillRect l="-2067" r="-2000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200" y="2324100"/>
            <a:ext cx="6454767" cy="522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1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255;p39"/>
          <p:cNvSpPr/>
          <p:nvPr/>
        </p:nvSpPr>
        <p:spPr>
          <a:xfrm>
            <a:off x="17839800" y="1377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319324" y="9422791"/>
            <a:ext cx="520630" cy="502830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599321" y="266700"/>
            <a:ext cx="5029200" cy="1020149"/>
            <a:chOff x="172572" y="136435"/>
            <a:chExt cx="13756226" cy="1118071"/>
          </a:xfrm>
        </p:grpSpPr>
        <p:sp>
          <p:nvSpPr>
            <p:cNvPr id="30" name="Rectangle 29"/>
            <p:cNvSpPr/>
            <p:nvPr/>
          </p:nvSpPr>
          <p:spPr>
            <a:xfrm>
              <a:off x="172572" y="136435"/>
              <a:ext cx="13756226" cy="106680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163424" y="141352"/>
              <a:ext cx="11774536" cy="1113154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noProof="0" dirty="0" smtClean="0">
                  <a:ln>
                    <a:noFill/>
                  </a:ln>
                  <a:solidFill>
                    <a:srgbClr val="434343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VỀ NHÀ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15163800" y="7429500"/>
            <a:ext cx="2209800" cy="26268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38200" y="1257300"/>
                <a:ext cx="17177513" cy="8855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38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xOy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Ox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nhọn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  <m:r>
                      <a:rPr lang="fr-FR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tù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b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 là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BC,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H.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BH = CH.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MB = MC.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MC &lt;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257300"/>
                <a:ext cx="17177513" cy="8855501"/>
              </a:xfrm>
              <a:prstGeom prst="rect">
                <a:avLst/>
              </a:prstGeom>
              <a:blipFill>
                <a:blip r:embed="rId4"/>
                <a:stretch>
                  <a:fillRect l="-1171" b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67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5" name="Google Shape;2835;p56"/>
          <p:cNvSpPr/>
          <p:nvPr/>
        </p:nvSpPr>
        <p:spPr>
          <a:xfrm>
            <a:off x="14592046" y="331844"/>
            <a:ext cx="676800" cy="6624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36" name="Google Shape;2836;p56"/>
          <p:cNvGrpSpPr/>
          <p:nvPr/>
        </p:nvGrpSpPr>
        <p:grpSpPr>
          <a:xfrm>
            <a:off x="14354352" y="8395633"/>
            <a:ext cx="2441608" cy="754406"/>
            <a:chOff x="7812047" y="4100311"/>
            <a:chExt cx="715511" cy="608196"/>
          </a:xfrm>
        </p:grpSpPr>
        <p:grpSp>
          <p:nvGrpSpPr>
            <p:cNvPr id="2837" name="Google Shape;2837;p56"/>
            <p:cNvGrpSpPr/>
            <p:nvPr/>
          </p:nvGrpSpPr>
          <p:grpSpPr>
            <a:xfrm>
              <a:off x="7812047" y="4153807"/>
              <a:ext cx="715511" cy="554700"/>
              <a:chOff x="7812047" y="4153807"/>
              <a:chExt cx="715511" cy="554700"/>
            </a:xfrm>
          </p:grpSpPr>
          <p:sp>
            <p:nvSpPr>
              <p:cNvPr id="2838" name="Google Shape;2838;p56"/>
              <p:cNvSpPr/>
              <p:nvPr/>
            </p:nvSpPr>
            <p:spPr>
              <a:xfrm rot="5400000">
                <a:off x="7954858" y="4135807"/>
                <a:ext cx="554700" cy="590700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56"/>
              <p:cNvSpPr/>
              <p:nvPr/>
            </p:nvSpPr>
            <p:spPr>
              <a:xfrm>
                <a:off x="7812047" y="4228209"/>
                <a:ext cx="86400" cy="339300"/>
              </a:xfrm>
              <a:prstGeom prst="rect">
                <a:avLst/>
              </a:pr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840" name="Google Shape;2840;p56"/>
            <p:cNvSpPr/>
            <p:nvPr/>
          </p:nvSpPr>
          <p:spPr>
            <a:xfrm rot="5400000">
              <a:off x="7942026" y="4082311"/>
              <a:ext cx="554700" cy="5907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841" name="Google Shape;2841;p56"/>
          <p:cNvSpPr/>
          <p:nvPr/>
        </p:nvSpPr>
        <p:spPr>
          <a:xfrm>
            <a:off x="16795960" y="6206788"/>
            <a:ext cx="859800" cy="836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4534" y="1851959"/>
            <a:ext cx="14530388" cy="65436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Ghi nhớ kiến thức trong bài. 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Hoàn thành các bài tập </a:t>
            </a:r>
            <a:r>
              <a:rPr lang="pt-BR" sz="4000" kern="0" dirty="0" smtClean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trong </a:t>
            </a:r>
            <a:r>
              <a:rPr lang="pt-BR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SBT.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marL="685800" indent="-685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mới</a:t>
            </a:r>
            <a:r>
              <a:rPr lang="en-US" sz="4000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4000" b="1" kern="0" dirty="0">
                <a:solidFill>
                  <a:srgbClr val="43434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"Bài 9: Đường trung trực của một đoạn thẳng".</a:t>
            </a:r>
            <a:endParaRPr lang="en-US" sz="4000" kern="0" dirty="0">
              <a:solidFill>
                <a:srgbClr val="43434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12590" y="1233658"/>
            <a:ext cx="7146112" cy="11038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fr-FR" sz="5000" b="1" kern="0" dirty="0">
                <a:solidFill>
                  <a:srgbClr val="F3F3F3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HƯỚNG DẪN VỀ NHÀ</a:t>
            </a:r>
            <a:endParaRPr lang="en-US" sz="5000" kern="0" dirty="0">
              <a:solidFill>
                <a:srgbClr val="F3F3F3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24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-1805623" y="-1727736"/>
            <a:ext cx="11825386" cy="1118977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78438">
            <a:off x="13092856" y="1818646"/>
            <a:ext cx="11825386" cy="11189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4800" y="4381500"/>
            <a:ext cx="5567510" cy="56308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15469" y="5676900"/>
            <a:ext cx="4528782" cy="44891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63013">
            <a:off x="906872" y="691173"/>
            <a:ext cx="1335021" cy="166099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V="1">
            <a:off x="16720146" y="-58418"/>
            <a:ext cx="3135707" cy="293188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438244" y="5143500"/>
            <a:ext cx="4400856" cy="4114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23234" y="1610038"/>
            <a:ext cx="10694210" cy="3340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</a:p>
        </p:txBody>
      </p:sp>
    </p:spTree>
    <p:extLst>
      <p:ext uri="{BB962C8B-B14F-4D97-AF65-F5344CB8AC3E}">
        <p14:creationId xmlns:p14="http://schemas.microsoft.com/office/powerpoint/2010/main" val="10410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88389" y="876300"/>
            <a:ext cx="17953876" cy="9153583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55" name="Google Shape;2255;p39"/>
          <p:cNvSpPr/>
          <p:nvPr/>
        </p:nvSpPr>
        <p:spPr>
          <a:xfrm>
            <a:off x="509906" y="1681862"/>
            <a:ext cx="354880" cy="4317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17470816" y="972217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226186" y="9603751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662358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807267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" name="Google Shape;2165;p36"/>
          <p:cNvSpPr txBox="1">
            <a:spLocks noGrp="1"/>
          </p:cNvSpPr>
          <p:nvPr>
            <p:ph type="title"/>
          </p:nvPr>
        </p:nvSpPr>
        <p:spPr>
          <a:xfrm>
            <a:off x="4995048" y="666800"/>
            <a:ext cx="8562740" cy="13113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r>
              <a:rPr lang="en" sz="6000" b="1" dirty="0">
                <a:solidFill>
                  <a:srgbClr val="FF0000"/>
                </a:solidFill>
                <a:latin typeface="+mj-lt"/>
              </a:rPr>
              <a:t>NỘI </a:t>
            </a:r>
            <a:r>
              <a:rPr lang="en" sz="6000" b="1" dirty="0" smtClean="0">
                <a:solidFill>
                  <a:srgbClr val="FF0000"/>
                </a:solidFill>
                <a:latin typeface="+mj-lt"/>
              </a:rPr>
              <a:t>DUNG BÀI HỌC</a:t>
            </a:r>
            <a:endParaRPr sz="60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34986" y="2735578"/>
            <a:ext cx="13060681" cy="1645922"/>
            <a:chOff x="1483455" y="2628900"/>
            <a:chExt cx="13060681" cy="1645922"/>
          </a:xfrm>
        </p:grpSpPr>
        <p:grpSp>
          <p:nvGrpSpPr>
            <p:cNvPr id="68" name="Google Shape;2150;p36"/>
            <p:cNvGrpSpPr/>
            <p:nvPr/>
          </p:nvGrpSpPr>
          <p:grpSpPr>
            <a:xfrm>
              <a:off x="1483455" y="2628900"/>
              <a:ext cx="1463038" cy="1645922"/>
              <a:chOff x="4314469" y="1612892"/>
              <a:chExt cx="486900" cy="607800"/>
            </a:xfrm>
          </p:grpSpPr>
          <p:sp>
            <p:nvSpPr>
              <p:cNvPr id="69" name="Google Shape;2151;p36"/>
              <p:cNvSpPr/>
              <p:nvPr/>
            </p:nvSpPr>
            <p:spPr>
              <a:xfrm rot="5400000" flipH="1">
                <a:off x="4277419" y="1649942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" name="Google Shape;2152;p36"/>
              <p:cNvSpPr/>
              <p:nvPr/>
            </p:nvSpPr>
            <p:spPr>
              <a:xfrm rot="5400000" flipH="1">
                <a:off x="4277419" y="1696742"/>
                <a:ext cx="561000" cy="486900"/>
              </a:xfrm>
              <a:prstGeom prst="flowChartDelay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8" name="Google Shape;2178;p36"/>
            <p:cNvSpPr txBox="1">
              <a:spLocks/>
            </p:cNvSpPr>
            <p:nvPr/>
          </p:nvSpPr>
          <p:spPr>
            <a:xfrm>
              <a:off x="1554480" y="3088987"/>
              <a:ext cx="1698600" cy="989400"/>
            </a:xfrm>
            <a:prstGeom prst="rect">
              <a:avLst/>
            </a:prstGeom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sz="6600" kern="0" dirty="0" smtClean="0">
                  <a:latin typeface="+mn-lt"/>
                </a:rPr>
                <a:t>01</a:t>
              </a:r>
              <a:endParaRPr lang="en" sz="6600" kern="0" dirty="0">
                <a:latin typeface="+mn-lt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999174" y="3045414"/>
              <a:ext cx="11544962" cy="1131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1200"/>
                </a:spcBef>
                <a:spcAft>
                  <a:spcPts val="1600"/>
                </a:spcAft>
                <a:buClr>
                  <a:srgbClr val="000000"/>
                </a:buClr>
              </a:pPr>
              <a:r>
                <a:rPr lang="nl-NL" sz="4500" b="1" kern="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nl-NL" sz="4500" b="1" kern="0" dirty="0" smtClean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ĐƯỜNG VUÔNG GÓC VÀ ĐƯỜNG XIÊN</a:t>
              </a:r>
              <a:endParaRPr lang="en-US" sz="4500" kern="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84" name="Picture 5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313182">
            <a:off x="14665926" y="5735699"/>
            <a:ext cx="4036332" cy="400101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534986" y="5600700"/>
            <a:ext cx="12755633" cy="2169825"/>
            <a:chOff x="1468215" y="4763938"/>
            <a:chExt cx="12266181" cy="2169825"/>
          </a:xfrm>
        </p:grpSpPr>
        <p:grpSp>
          <p:nvGrpSpPr>
            <p:cNvPr id="26" name="Google Shape;2162;p36"/>
            <p:cNvGrpSpPr/>
            <p:nvPr/>
          </p:nvGrpSpPr>
          <p:grpSpPr>
            <a:xfrm>
              <a:off x="1468215" y="4949643"/>
              <a:ext cx="1463038" cy="1645922"/>
              <a:chOff x="4314469" y="1612892"/>
              <a:chExt cx="486900" cy="607800"/>
            </a:xfrm>
          </p:grpSpPr>
          <p:sp>
            <p:nvSpPr>
              <p:cNvPr id="29" name="Google Shape;2163;p36"/>
              <p:cNvSpPr/>
              <p:nvPr/>
            </p:nvSpPr>
            <p:spPr>
              <a:xfrm rot="5400000" flipH="1">
                <a:off x="4277419" y="1649942"/>
                <a:ext cx="561000" cy="486900"/>
              </a:xfrm>
              <a:prstGeom prst="flowChartDelay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2164;p36"/>
              <p:cNvSpPr/>
              <p:nvPr/>
            </p:nvSpPr>
            <p:spPr>
              <a:xfrm rot="5400000" flipH="1">
                <a:off x="4277419" y="1696742"/>
                <a:ext cx="561000" cy="486900"/>
              </a:xfrm>
              <a:prstGeom prst="flowChartDelay">
                <a:avLst/>
              </a:prstGeom>
              <a:solidFill>
                <a:srgbClr val="92D05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82850" tIns="182850" rIns="182850" bIns="18285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28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27" name="Google Shape;2179;p36"/>
            <p:cNvSpPr txBox="1">
              <a:spLocks/>
            </p:cNvSpPr>
            <p:nvPr/>
          </p:nvSpPr>
          <p:spPr>
            <a:xfrm>
              <a:off x="1552696" y="5428536"/>
              <a:ext cx="1698600" cy="968400"/>
            </a:xfrm>
            <a:prstGeom prst="rect">
              <a:avLst/>
            </a:prstGeom>
          </p:spPr>
          <p:txBody>
            <a:bodyPr spcFirstLastPara="1" wrap="square" lIns="182850" tIns="182850" rIns="182850" bIns="18285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2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r>
                <a:rPr lang="en" sz="6600" kern="0" dirty="0" smtClean="0">
                  <a:latin typeface="+mn-lt"/>
                </a:rPr>
                <a:t>02</a:t>
              </a:r>
              <a:endParaRPr lang="en" sz="6600" kern="0" dirty="0">
                <a:latin typeface="+mn-lt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34724" y="4763938"/>
              <a:ext cx="10599672" cy="21698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nl-NL" sz="4500" b="1" kern="0" dirty="0" smtClean="0">
                  <a:solidFill>
                    <a:srgbClr val="000000"/>
                  </a:solidFill>
                  <a:cs typeface="Arial"/>
                  <a:sym typeface="Arial"/>
                </a:rPr>
                <a:t>QUAN HỆ GIỮA ĐƯỜNG VUÔNG GÓC VÀ ĐƯỜNG XIÊN</a:t>
              </a:r>
              <a:endParaRPr lang="en-US" sz="45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2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15271" y="1447800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2800" ker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01</a:t>
            </a:r>
          </a:p>
        </p:txBody>
      </p:sp>
      <p:sp>
        <p:nvSpPr>
          <p:cNvPr id="2195" name="Google Shape;2195;p37"/>
          <p:cNvSpPr/>
          <p:nvPr/>
        </p:nvSpPr>
        <p:spPr>
          <a:xfrm>
            <a:off x="3189726" y="3130328"/>
            <a:ext cx="473400" cy="461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6" name="Google Shape;2196;p37"/>
          <p:cNvSpPr/>
          <p:nvPr/>
        </p:nvSpPr>
        <p:spPr>
          <a:xfrm>
            <a:off x="13514792" y="75579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04" name="Google Shape;2204;p37"/>
          <p:cNvGrpSpPr/>
          <p:nvPr/>
        </p:nvGrpSpPr>
        <p:grpSpPr>
          <a:xfrm rot="5400000">
            <a:off x="-299569" y="4206681"/>
            <a:ext cx="3529370" cy="1848842"/>
            <a:chOff x="7055900" y="279450"/>
            <a:chExt cx="1820576" cy="953700"/>
          </a:xfrm>
        </p:grpSpPr>
        <p:sp>
          <p:nvSpPr>
            <p:cNvPr id="2205" name="Google Shape;2205;p37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6" name="Google Shape;2206;p37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7" name="Google Shape;2207;p37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8" name="Google Shape;2208;p37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9" name="Google Shape;2209;p37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10" name="Google Shape;2210;p37"/>
          <p:cNvSpPr/>
          <p:nvPr/>
        </p:nvSpPr>
        <p:spPr>
          <a:xfrm>
            <a:off x="8421368" y="2408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1652" y="3440625"/>
            <a:ext cx="10510148" cy="34206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F3F3F3"/>
              </a:solidFill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7852" y="3390900"/>
            <a:ext cx="1043040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vi-VN" sz="7500" b="1" kern="0" dirty="0">
                <a:solidFill>
                  <a:srgbClr val="F2C2AB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ĐƯỜNG VUÔNG GÓC VÀ ĐƯỜNG XIÊN</a:t>
            </a:r>
          </a:p>
        </p:txBody>
      </p:sp>
      <p:grpSp>
        <p:nvGrpSpPr>
          <p:cNvPr id="21" name="Google Shape;2197;p37"/>
          <p:cNvGrpSpPr/>
          <p:nvPr/>
        </p:nvGrpSpPr>
        <p:grpSpPr>
          <a:xfrm>
            <a:off x="14525982" y="4741008"/>
            <a:ext cx="2741920" cy="3556222"/>
            <a:chOff x="7465916" y="720492"/>
            <a:chExt cx="1139144" cy="1477450"/>
          </a:xfrm>
        </p:grpSpPr>
        <p:sp>
          <p:nvSpPr>
            <p:cNvPr id="22" name="Google Shape;2198;p37"/>
            <p:cNvSpPr/>
            <p:nvPr/>
          </p:nvSpPr>
          <p:spPr>
            <a:xfrm rot="-5400000">
              <a:off x="7646560" y="123944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199;p37"/>
            <p:cNvSpPr/>
            <p:nvPr/>
          </p:nvSpPr>
          <p:spPr>
            <a:xfrm rot="-5400000">
              <a:off x="7597172" y="114891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200;p37"/>
            <p:cNvSpPr/>
            <p:nvPr/>
          </p:nvSpPr>
          <p:spPr>
            <a:xfrm rot="-5400000">
              <a:off x="7547783" y="105838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201;p37"/>
            <p:cNvSpPr/>
            <p:nvPr/>
          </p:nvSpPr>
          <p:spPr>
            <a:xfrm rot="-5400000">
              <a:off x="7498394" y="96785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202;p37"/>
            <p:cNvSpPr/>
            <p:nvPr/>
          </p:nvSpPr>
          <p:spPr>
            <a:xfrm rot="-5400000">
              <a:off x="7449005" y="87732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203;p37"/>
            <p:cNvSpPr/>
            <p:nvPr/>
          </p:nvSpPr>
          <p:spPr>
            <a:xfrm rot="-5400000">
              <a:off x="7399616" y="786792"/>
              <a:ext cx="1024800" cy="892200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87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16992600" y="9105900"/>
            <a:ext cx="910282" cy="1011371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258788" y="468900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-172463" y="9123809"/>
            <a:ext cx="926605" cy="975551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05" y="1350743"/>
            <a:ext cx="6035445" cy="5022732"/>
          </a:xfrm>
          <a:prstGeom prst="rect">
            <a:avLst/>
          </a:prstGeom>
          <a:ln>
            <a:solidFill>
              <a:srgbClr val="00B0F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677973" y="952500"/>
                <a:ext cx="9619427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 smtClean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AH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4000" dirty="0" err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973" y="952500"/>
                <a:ext cx="9619427" cy="5632311"/>
              </a:xfrm>
              <a:prstGeom prst="rect">
                <a:avLst/>
              </a:prstGeom>
              <a:blipFill>
                <a:blip r:embed="rId4"/>
                <a:stretch>
                  <a:fillRect l="-2028" r="-2218" b="-1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35142" y="6938308"/>
                <a:ext cx="16719614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434343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solidFill>
                      <a:srgbClr val="43434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srgbClr val="43434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142" y="6938308"/>
                <a:ext cx="16719614" cy="1938992"/>
              </a:xfrm>
              <a:prstGeom prst="rect">
                <a:avLst/>
              </a:prstGeom>
              <a:blipFill>
                <a:blip r:embed="rId5"/>
                <a:stretch>
                  <a:fillRect l="-1167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7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p39"/>
          <p:cNvSpPr/>
          <p:nvPr/>
        </p:nvSpPr>
        <p:spPr>
          <a:xfrm>
            <a:off x="162674" y="1485900"/>
            <a:ext cx="17953876" cy="891540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2270;p40"/>
          <p:cNvSpPr txBox="1">
            <a:spLocks noGrp="1"/>
          </p:cNvSpPr>
          <p:nvPr>
            <p:ph type="title"/>
          </p:nvPr>
        </p:nvSpPr>
        <p:spPr>
          <a:xfrm>
            <a:off x="5564396" y="172068"/>
            <a:ext cx="7446501" cy="1085232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</a:t>
            </a:r>
            <a:r>
              <a:rPr lang="en-US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nl-NL" sz="4000" b="1" kern="12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(SGK – 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en-US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97</a:t>
            </a:r>
            <a:r>
              <a:rPr lang="nl-NL" sz="4000" b="1" kern="12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sz="4000" b="1" dirty="0">
              <a:latin typeface="+mj-lt"/>
            </a:endParaRPr>
          </a:p>
        </p:txBody>
      </p:sp>
      <p:sp>
        <p:nvSpPr>
          <p:cNvPr id="44" name="Google Shape;2254;p39"/>
          <p:cNvSpPr/>
          <p:nvPr/>
        </p:nvSpPr>
        <p:spPr>
          <a:xfrm>
            <a:off x="5327696" y="795649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2256;p39"/>
          <p:cNvSpPr/>
          <p:nvPr/>
        </p:nvSpPr>
        <p:spPr>
          <a:xfrm>
            <a:off x="17339560" y="9563100"/>
            <a:ext cx="567440" cy="552305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2363;p41"/>
          <p:cNvSpPr/>
          <p:nvPr/>
        </p:nvSpPr>
        <p:spPr>
          <a:xfrm flipH="1">
            <a:off x="-41054" y="1181100"/>
            <a:ext cx="676800" cy="651600"/>
          </a:xfrm>
          <a:prstGeom prst="star4">
            <a:avLst>
              <a:gd name="adj" fmla="val 125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8" name="Google Shape;2364;p41"/>
          <p:cNvGrpSpPr/>
          <p:nvPr/>
        </p:nvGrpSpPr>
        <p:grpSpPr>
          <a:xfrm>
            <a:off x="16898791" y="1326009"/>
            <a:ext cx="1279134" cy="497170"/>
            <a:chOff x="5601427" y="4269892"/>
            <a:chExt cx="869375" cy="325800"/>
          </a:xfrm>
        </p:grpSpPr>
        <p:sp>
          <p:nvSpPr>
            <p:cNvPr id="49" name="Google Shape;2365;p41"/>
            <p:cNvSpPr/>
            <p:nvPr/>
          </p:nvSpPr>
          <p:spPr>
            <a:xfrm flipH="1">
              <a:off x="6132402" y="4269892"/>
              <a:ext cx="338400" cy="325800"/>
            </a:xfrm>
            <a:prstGeom prst="star4">
              <a:avLst>
                <a:gd name="adj" fmla="val 12500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2366;p41"/>
            <p:cNvSpPr/>
            <p:nvPr/>
          </p:nvSpPr>
          <p:spPr>
            <a:xfrm flipH="1">
              <a:off x="5601427" y="4312642"/>
              <a:ext cx="246900" cy="240300"/>
            </a:xfrm>
            <a:prstGeom prst="star4">
              <a:avLst>
                <a:gd name="adj" fmla="val 1250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2" name="Oval Callout 21"/>
          <p:cNvSpPr/>
          <p:nvPr/>
        </p:nvSpPr>
        <p:spPr>
          <a:xfrm>
            <a:off x="8305800" y="5500152"/>
            <a:ext cx="1752600" cy="71014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chemeClr val="accent3"/>
                </a:solidFill>
              </a:rPr>
              <a:t>Giải</a:t>
            </a:r>
            <a:endParaRPr lang="en-US" sz="4000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142" y="1638300"/>
                <a:ext cx="1212085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79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2" y="1638300"/>
                <a:ext cx="12120858" cy="3785652"/>
              </a:xfrm>
              <a:prstGeom prst="rect">
                <a:avLst/>
              </a:prstGeom>
              <a:blipFill>
                <a:blip r:embed="rId3"/>
                <a:stretch>
                  <a:fillRect l="-1760" r="-1760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6400" y="1638300"/>
            <a:ext cx="4911858" cy="38156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2142" y="6362700"/>
                <a:ext cx="15930858" cy="3686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𝑂𝐼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42" y="6362700"/>
                <a:ext cx="15930858" cy="3686266"/>
              </a:xfrm>
              <a:prstGeom prst="rect">
                <a:avLst/>
              </a:prstGeom>
              <a:blipFill>
                <a:blip r:embed="rId5"/>
                <a:stretch>
                  <a:fillRect l="-1339" r="-1339" b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0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1" grpId="0" animBg="1"/>
      <p:bldP spid="43" grpId="0" animBg="1"/>
      <p:bldP spid="22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/>
        </a:solidFill>
        <a:effectLst/>
      </p:bgPr>
    </p:bg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54;p39"/>
          <p:cNvSpPr/>
          <p:nvPr/>
        </p:nvSpPr>
        <p:spPr>
          <a:xfrm>
            <a:off x="4575612" y="141654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" name="Google Shape;2255;p39"/>
          <p:cNvSpPr/>
          <p:nvPr/>
        </p:nvSpPr>
        <p:spPr>
          <a:xfrm>
            <a:off x="17212416" y="152106"/>
            <a:ext cx="676800" cy="6624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256;p39"/>
          <p:cNvSpPr/>
          <p:nvPr/>
        </p:nvSpPr>
        <p:spPr>
          <a:xfrm>
            <a:off x="17212833" y="9410700"/>
            <a:ext cx="676383" cy="520732"/>
          </a:xfrm>
          <a:prstGeom prst="star4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330362" y="6309327"/>
            <a:ext cx="1057276" cy="4149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US" sz="2800" kern="0">
              <a:solidFill>
                <a:srgbClr val="434343"/>
              </a:solidFill>
              <a:sym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414254"/>
            <a:ext cx="53293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LUYỆN TẬP 1</a:t>
            </a:r>
            <a:endParaRPr lang="en-US" sz="55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8604932" y="4463372"/>
            <a:ext cx="1683043" cy="873988"/>
          </a:xfrm>
          <a:prstGeom prst="wedgeEllipseCallou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FFFF"/>
                </a:solidFill>
              </a:rPr>
              <a:t>Giải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20549"/>
            <a:ext cx="1790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vuông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8" y="5481872"/>
            <a:ext cx="5713336" cy="43098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52684" y="5629052"/>
            <a:ext cx="111257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7"/>
          <p:cNvSpPr/>
          <p:nvPr/>
        </p:nvSpPr>
        <p:spPr>
          <a:xfrm>
            <a:off x="5257800" y="791128"/>
            <a:ext cx="3090529" cy="17206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sz="2800" kern="0" dirty="0" smtClea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0</a:t>
            </a:r>
            <a:r>
              <a:rPr lang="en-US" sz="2800" kern="0" dirty="0" smtClean="0">
                <a:ln w="9525" cap="flat" cmpd="sng">
                  <a:solidFill>
                    <a:srgbClr val="F3F3F3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34343"/>
                </a:solidFill>
                <a:sym typeface="Arial"/>
              </a:rPr>
              <a:t>2</a:t>
            </a:r>
            <a:endParaRPr sz="2800" kern="0" dirty="0">
              <a:ln w="9525" cap="flat" cmpd="sng">
                <a:solidFill>
                  <a:srgbClr val="F3F3F3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434343"/>
              </a:solidFill>
              <a:sym typeface="Arial"/>
            </a:endParaRPr>
          </a:p>
        </p:txBody>
      </p:sp>
      <p:sp>
        <p:nvSpPr>
          <p:cNvPr id="2195" name="Google Shape;2195;p37"/>
          <p:cNvSpPr/>
          <p:nvPr/>
        </p:nvSpPr>
        <p:spPr>
          <a:xfrm>
            <a:off x="3189726" y="3130328"/>
            <a:ext cx="473400" cy="461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6" name="Google Shape;2196;p37"/>
          <p:cNvSpPr/>
          <p:nvPr/>
        </p:nvSpPr>
        <p:spPr>
          <a:xfrm>
            <a:off x="13514792" y="7557930"/>
            <a:ext cx="676800" cy="662400"/>
          </a:xfrm>
          <a:prstGeom prst="star4">
            <a:avLst>
              <a:gd name="adj" fmla="val 125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0" name="Google Shape;2210;p37"/>
          <p:cNvSpPr/>
          <p:nvPr/>
        </p:nvSpPr>
        <p:spPr>
          <a:xfrm>
            <a:off x="8421368" y="240896"/>
            <a:ext cx="473400" cy="461400"/>
          </a:xfrm>
          <a:prstGeom prst="star4">
            <a:avLst>
              <a:gd name="adj" fmla="val 12500"/>
            </a:avLst>
          </a:pr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8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05000" y="3341281"/>
            <a:ext cx="14649121" cy="3554819"/>
            <a:chOff x="1505279" y="3947250"/>
            <a:chExt cx="14649121" cy="3554819"/>
          </a:xfrm>
        </p:grpSpPr>
        <p:sp>
          <p:nvSpPr>
            <p:cNvPr id="2" name="Rectangle 1"/>
            <p:cNvSpPr/>
            <p:nvPr/>
          </p:nvSpPr>
          <p:spPr>
            <a:xfrm>
              <a:off x="1505279" y="4008828"/>
              <a:ext cx="14649121" cy="342067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US" sz="2800" kern="0">
                <a:solidFill>
                  <a:srgbClr val="F3F3F3"/>
                </a:solidFill>
                <a:sym typeface="Arial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81479" y="3947250"/>
              <a:ext cx="14401177" cy="355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1200"/>
                </a:spcBef>
                <a:spcAft>
                  <a:spcPts val="1600"/>
                </a:spcAft>
                <a:buClr>
                  <a:srgbClr val="000000"/>
                </a:buClr>
              </a:pPr>
              <a:r>
                <a:rPr lang="vi-VN" sz="7500" b="1" kern="0" dirty="0">
                  <a:solidFill>
                    <a:srgbClr val="F2C2AB">
                      <a:lumMod val="75000"/>
                    </a:srgbClr>
                  </a:solidFill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QUAN HỆ GIỮA ĐƯỜNG VUÔNG GÓC VÀ ĐƯỜNG XIÊN</a:t>
              </a:r>
            </a:p>
          </p:txBody>
        </p:sp>
      </p:grpSp>
      <p:grpSp>
        <p:nvGrpSpPr>
          <p:cNvPr id="29" name="Google Shape;2204;p37"/>
          <p:cNvGrpSpPr/>
          <p:nvPr/>
        </p:nvGrpSpPr>
        <p:grpSpPr>
          <a:xfrm>
            <a:off x="7772400" y="8039100"/>
            <a:ext cx="2604618" cy="1353228"/>
            <a:chOff x="7055900" y="279450"/>
            <a:chExt cx="1820576" cy="953700"/>
          </a:xfrm>
        </p:grpSpPr>
        <p:sp>
          <p:nvSpPr>
            <p:cNvPr id="30" name="Google Shape;2205;p37"/>
            <p:cNvSpPr/>
            <p:nvPr/>
          </p:nvSpPr>
          <p:spPr>
            <a:xfrm>
              <a:off x="7055900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2206;p37"/>
            <p:cNvSpPr/>
            <p:nvPr/>
          </p:nvSpPr>
          <p:spPr>
            <a:xfrm>
              <a:off x="7272619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2207;p37"/>
            <p:cNvSpPr/>
            <p:nvPr/>
          </p:nvSpPr>
          <p:spPr>
            <a:xfrm>
              <a:off x="7489338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2208;p37"/>
            <p:cNvSpPr/>
            <p:nvPr/>
          </p:nvSpPr>
          <p:spPr>
            <a:xfrm>
              <a:off x="7706057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2209;p37"/>
            <p:cNvSpPr/>
            <p:nvPr/>
          </p:nvSpPr>
          <p:spPr>
            <a:xfrm>
              <a:off x="7922776" y="279450"/>
              <a:ext cx="953700" cy="953700"/>
            </a:xfrm>
            <a:prstGeom prst="ellipse">
              <a:avLst/>
            </a:prstGeom>
            <a:solidFill>
              <a:schemeClr val="accent2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2850" tIns="182850" rIns="182850" bIns="18285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28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07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ph Paper Style Thesis by Slidesgo">
  <a:themeElements>
    <a:clrScheme name="Simple Light">
      <a:dk1>
        <a:srgbClr val="434343"/>
      </a:dk1>
      <a:lt1>
        <a:srgbClr val="F3F3F3"/>
      </a:lt1>
      <a:dk2>
        <a:srgbClr val="B7B7B7"/>
      </a:dk2>
      <a:lt2>
        <a:srgbClr val="859477"/>
      </a:lt2>
      <a:accent1>
        <a:srgbClr val="D9997D"/>
      </a:accent1>
      <a:accent2>
        <a:srgbClr val="F2C2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1788</Words>
  <Application>Microsoft Office PowerPoint</Application>
  <PresentationFormat>Custom</PresentationFormat>
  <Paragraphs>169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Autour One</vt:lpstr>
      <vt:lpstr>Spectral</vt:lpstr>
      <vt:lpstr>Symbol</vt:lpstr>
      <vt:lpstr>Merriweather</vt:lpstr>
      <vt:lpstr>Merriweather Black</vt:lpstr>
      <vt:lpstr>Cambria Math</vt:lpstr>
      <vt:lpstr>Calibri</vt:lpstr>
      <vt:lpstr>Anton</vt:lpstr>
      <vt:lpstr>Times New Roman</vt:lpstr>
      <vt:lpstr>Spectral Light</vt:lpstr>
      <vt:lpstr>Arial</vt:lpstr>
      <vt:lpstr>Office Theme</vt:lpstr>
      <vt:lpstr>Graph Paper Style Thesis by Slidesgo</vt:lpstr>
      <vt:lpstr>PowerPoint Presentation</vt:lpstr>
      <vt:lpstr>PowerPoint Presentation</vt:lpstr>
      <vt:lpstr>PowerPoint Presentation</vt:lpstr>
      <vt:lpstr>NỘI DUNG BÀI HỌC</vt:lpstr>
      <vt:lpstr>PowerPoint Presentation</vt:lpstr>
      <vt:lpstr>PowerPoint Presentation</vt:lpstr>
      <vt:lpstr>Ví dụ 1 (SGK – tr97)</vt:lpstr>
      <vt:lpstr>PowerPoint Presentation</vt:lpstr>
      <vt:lpstr>PowerPoint Presentation</vt:lpstr>
      <vt:lpstr>PowerPoint Presentation</vt:lpstr>
      <vt:lpstr>PowerPoint Presentation</vt:lpstr>
      <vt:lpstr>KẾT LUẬN</vt:lpstr>
      <vt:lpstr>Ví dụ 2 (SGK – tr98)</vt:lpstr>
      <vt:lpstr>PowerPoint Presentation</vt:lpstr>
      <vt:lpstr>LUYỆN TẬP 2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Blue Creative Mathematics Olympics Video</dc:title>
  <dc:creator>Mr CHU HONG VINH</dc:creator>
  <cp:lastModifiedBy>Admin</cp:lastModifiedBy>
  <cp:revision>118</cp:revision>
  <dcterms:created xsi:type="dcterms:W3CDTF">2006-08-16T00:00:00Z</dcterms:created>
  <dcterms:modified xsi:type="dcterms:W3CDTF">2024-05-31T03:00:37Z</dcterms:modified>
  <dc:identifier>DAFOn_7ZoxE</dc:identifier>
</cp:coreProperties>
</file>