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310" r:id="rId8"/>
    <p:sldId id="311" r:id="rId9"/>
    <p:sldId id="302" r:id="rId10"/>
    <p:sldId id="312" r:id="rId11"/>
    <p:sldId id="313" r:id="rId12"/>
    <p:sldId id="314" r:id="rId13"/>
    <p:sldId id="315" r:id="rId14"/>
    <p:sldId id="316" r:id="rId15"/>
    <p:sldId id="317" r:id="rId16"/>
    <p:sldId id="296" r:id="rId17"/>
    <p:sldId id="308" r:id="rId18"/>
    <p:sldId id="309" r:id="rId19"/>
    <p:sldId id="294" r:id="rId20"/>
    <p:sldId id="291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5050"/>
    <a:srgbClr val="EE8A4F"/>
    <a:srgbClr val="99CCFF"/>
    <a:srgbClr val="F9B3A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22" autoAdjust="0"/>
  </p:normalViewPr>
  <p:slideViewPr>
    <p:cSldViewPr>
      <p:cViewPr varScale="1">
        <p:scale>
          <a:sx n="50" d="100"/>
          <a:sy n="50" d="100"/>
        </p:scale>
        <p:origin x="6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.png"/><Relationship Id="rId25" Type="http://schemas.microsoft.com/office/2007/relationships/hdphoto" Target="../media/hdphoto6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5.png"/><Relationship Id="rId23" Type="http://schemas.openxmlformats.org/officeDocument/2006/relationships/image" Target="../media/image10.svg"/><Relationship Id="rId28" Type="http://schemas.openxmlformats.org/officeDocument/2006/relationships/image" Target="../media/image56.png"/><Relationship Id="rId27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1" Type="http://schemas.openxmlformats.org/officeDocument/2006/relationships/image" Target="../media/image79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75.png"/><Relationship Id="rId4" Type="http://schemas.openxmlformats.org/officeDocument/2006/relationships/image" Target="../media/image43.png"/><Relationship Id="rId22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76.png"/><Relationship Id="rId18" Type="http://schemas.openxmlformats.org/officeDocument/2006/relationships/image" Target="../media/image37.png"/><Relationship Id="rId17" Type="http://schemas.openxmlformats.org/officeDocument/2006/relationships/image" Target="../media/image36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3.svg"/><Relationship Id="rId19" Type="http://schemas.openxmlformats.org/officeDocument/2006/relationships/image" Target="../media/image65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8" Type="http://schemas.microsoft.com/office/2007/relationships/hdphoto" Target="../media/hdphoto3.wdp"/><Relationship Id="rId3" Type="http://schemas.openxmlformats.org/officeDocument/2006/relationships/image" Target="../media/image40.png"/><Relationship Id="rId21" Type="http://schemas.openxmlformats.org/officeDocument/2006/relationships/image" Target="../media/image78.png"/><Relationship Id="rId7" Type="http://schemas.openxmlformats.org/officeDocument/2006/relationships/image" Target="../media/image43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svg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6.png"/><Relationship Id="rId10" Type="http://schemas.openxmlformats.org/officeDocument/2006/relationships/image" Target="../media/image81.sv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75.svg"/><Relationship Id="rId9" Type="http://schemas.openxmlformats.org/officeDocument/2006/relationships/image" Target="../media/image44.png"/><Relationship Id="rId14" Type="http://schemas.openxmlformats.org/officeDocument/2006/relationships/image" Target="../media/image8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5" Type="http://schemas.microsoft.com/office/2007/relationships/hdphoto" Target="../media/hdphoto9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68.png"/><Relationship Id="rId23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25" Type="http://schemas.microsoft.com/office/2007/relationships/hdphoto" Target="../media/hdphoto10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69.png"/><Relationship Id="rId23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17.svg"/><Relationship Id="rId32" Type="http://schemas.microsoft.com/office/2007/relationships/hdphoto" Target="../media/hdphoto11.wdp"/><Relationship Id="rId5" Type="http://schemas.openxmlformats.org/officeDocument/2006/relationships/image" Target="NULL"/><Relationship Id="rId15" Type="http://schemas.openxmlformats.org/officeDocument/2006/relationships/image" Target="../media/image73.svg"/><Relationship Id="rId10" Type="http://schemas.openxmlformats.org/officeDocument/2006/relationships/image" Target="../media/image80.png"/><Relationship Id="rId31" Type="http://schemas.openxmlformats.org/officeDocument/2006/relationships/image" Target="../media/image82.png"/><Relationship Id="rId4" Type="http://schemas.openxmlformats.org/officeDocument/2006/relationships/image" Target="../media/image73.png"/><Relationship Id="rId9" Type="http://schemas.openxmlformats.org/officeDocument/2006/relationships/image" Target="../media/image102.svg"/><Relationship Id="rId30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3.sv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1.png"/><Relationship Id="rId25" Type="http://schemas.openxmlformats.org/officeDocument/2006/relationships/image" Target="../media/image16.svg"/><Relationship Id="rId2" Type="http://schemas.openxmlformats.org/officeDocument/2006/relationships/image" Target="../media/image7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17.svg"/><Relationship Id="rId24" Type="http://schemas.openxmlformats.org/officeDocument/2006/relationships/image" Target="../media/image8.png"/><Relationship Id="rId5" Type="http://schemas.openxmlformats.org/officeDocument/2006/relationships/image" Target="NULL"/><Relationship Id="rId23" Type="http://schemas.openxmlformats.org/officeDocument/2006/relationships/image" Target="../media/image10.svg"/><Relationship Id="rId28" Type="http://schemas.openxmlformats.org/officeDocument/2006/relationships/image" Target="../media/image860.png"/><Relationship Id="rId10" Type="http://schemas.openxmlformats.org/officeDocument/2006/relationships/image" Target="../media/image80.png"/><Relationship Id="rId19" Type="http://schemas.openxmlformats.org/officeDocument/2006/relationships/image" Target="../media/image108.svg"/><Relationship Id="rId4" Type="http://schemas.openxmlformats.org/officeDocument/2006/relationships/image" Target="../media/image73.png"/><Relationship Id="rId9" Type="http://schemas.openxmlformats.org/officeDocument/2006/relationships/image" Target="../media/image102.sv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3.svg"/><Relationship Id="rId26" Type="http://schemas.openxmlformats.org/officeDocument/2006/relationships/image" Target="../media/image870.png"/><Relationship Id="rId3" Type="http://schemas.openxmlformats.org/officeDocument/2006/relationships/image" Target="NULL"/><Relationship Id="rId21" Type="http://schemas.openxmlformats.org/officeDocument/2006/relationships/image" Target="../media/image10.svg"/><Relationship Id="rId7" Type="http://schemas.openxmlformats.org/officeDocument/2006/relationships/image" Target="NULL"/><Relationship Id="rId12" Type="http://schemas.openxmlformats.org/officeDocument/2006/relationships/image" Target="../media/image84.png"/><Relationship Id="rId2" Type="http://schemas.openxmlformats.org/officeDocument/2006/relationships/image" Target="../media/image72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17.svg"/><Relationship Id="rId5" Type="http://schemas.openxmlformats.org/officeDocument/2006/relationships/image" Target="NULL"/><Relationship Id="rId15" Type="http://schemas.openxmlformats.org/officeDocument/2006/relationships/image" Target="../media/image81.svg"/><Relationship Id="rId23" Type="http://schemas.openxmlformats.org/officeDocument/2006/relationships/image" Target="../media/image16.svg"/><Relationship Id="rId28" Type="http://schemas.microsoft.com/office/2007/relationships/hdphoto" Target="../media/hdphoto12.wdp"/><Relationship Id="rId10" Type="http://schemas.openxmlformats.org/officeDocument/2006/relationships/image" Target="../media/image80.png"/><Relationship Id="rId4" Type="http://schemas.openxmlformats.org/officeDocument/2006/relationships/image" Target="../media/image73.png"/><Relationship Id="rId9" Type="http://schemas.openxmlformats.org/officeDocument/2006/relationships/image" Target="../media/image102.svg"/><Relationship Id="rId14" Type="http://schemas.openxmlformats.org/officeDocument/2006/relationships/image" Target="../media/image85.png"/><Relationship Id="rId22" Type="http://schemas.openxmlformats.org/officeDocument/2006/relationships/image" Target="../media/image8.png"/><Relationship Id="rId27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75.svg"/><Relationship Id="rId7" Type="http://schemas.openxmlformats.org/officeDocument/2006/relationships/image" Target="../media/image83.svg"/><Relationship Id="rId17" Type="http://schemas.openxmlformats.org/officeDocument/2006/relationships/image" Target="../media/image177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0.svg"/><Relationship Id="rId10" Type="http://schemas.openxmlformats.org/officeDocument/2006/relationships/image" Target="../media/image91.png"/><Relationship Id="rId4" Type="http://schemas.openxmlformats.org/officeDocument/2006/relationships/image" Target="../media/image88.png"/><Relationship Id="rId9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7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8" Type="http://schemas.openxmlformats.org/officeDocument/2006/relationships/image" Target="../media/image40.pn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12" Type="http://schemas.openxmlformats.org/officeDocument/2006/relationships/image" Target="../media/image96.png"/><Relationship Id="rId17" Type="http://schemas.openxmlformats.org/officeDocument/2006/relationships/image" Target="../media/image179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23" Type="http://schemas.openxmlformats.org/officeDocument/2006/relationships/image" Target="../media/image75.svg"/><Relationship Id="rId10" Type="http://schemas.openxmlformats.org/officeDocument/2006/relationships/image" Target="../media/image95.png"/><Relationship Id="rId4" Type="http://schemas.openxmlformats.org/officeDocument/2006/relationships/image" Target="../media/image93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6.svg"/><Relationship Id="rId18" Type="http://schemas.openxmlformats.org/officeDocument/2006/relationships/image" Target="../media/image60.svg"/><Relationship Id="rId26" Type="http://schemas.openxmlformats.org/officeDocument/2006/relationships/image" Target="../media/image31.png"/><Relationship Id="rId3" Type="http://schemas.openxmlformats.org/officeDocument/2006/relationships/image" Target="../media/image46.svg"/><Relationship Id="rId21" Type="http://schemas.openxmlformats.org/officeDocument/2006/relationships/image" Target="../media/image28.png"/><Relationship Id="rId7" Type="http://schemas.openxmlformats.org/officeDocument/2006/relationships/image" Target="../media/image50.svg"/><Relationship Id="rId12" Type="http://schemas.openxmlformats.org/officeDocument/2006/relationships/image" Target="../media/image24.png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image" Target="../media/image19.png"/><Relationship Id="rId16" Type="http://schemas.openxmlformats.org/officeDocument/2006/relationships/image" Target="../media/image58.sv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54.svg"/><Relationship Id="rId24" Type="http://schemas.openxmlformats.org/officeDocument/2006/relationships/image" Target="../media/image66.svg"/><Relationship Id="rId5" Type="http://schemas.openxmlformats.org/officeDocument/2006/relationships/image" Target="../media/image48.svg"/><Relationship Id="rId23" Type="http://schemas.openxmlformats.org/officeDocument/2006/relationships/image" Target="../media/image29.png"/><Relationship Id="rId10" Type="http://schemas.openxmlformats.org/officeDocument/2006/relationships/image" Target="../media/image23.png"/><Relationship Id="rId19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52.svg"/><Relationship Id="rId14" Type="http://schemas.openxmlformats.org/officeDocument/2006/relationships/image" Target="../media/image25.png"/><Relationship Id="rId22" Type="http://schemas.openxmlformats.org/officeDocument/2006/relationships/image" Target="../media/image6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41.png"/><Relationship Id="rId18" Type="http://schemas.openxmlformats.org/officeDocument/2006/relationships/image" Target="../media/image37.png"/><Relationship Id="rId21" Type="http://schemas.openxmlformats.org/officeDocument/2006/relationships/image" Target="../media/image47.png"/><Relationship Id="rId7" Type="http://schemas.openxmlformats.org/officeDocument/2006/relationships/image" Target="../media/image20.png"/><Relationship Id="rId12" Type="http://schemas.openxmlformats.org/officeDocument/2006/relationships/image" Target="../media/image18.svg"/><Relationship Id="rId17" Type="http://schemas.openxmlformats.org/officeDocument/2006/relationships/image" Target="../media/image36.png"/><Relationship Id="rId2" Type="http://schemas.openxmlformats.org/officeDocument/2006/relationships/image" Target="../media/image32.png"/><Relationship Id="rId16" Type="http://schemas.openxmlformats.org/officeDocument/2006/relationships/image" Target="../media/image35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9.png"/><Relationship Id="rId24" Type="http://schemas.openxmlformats.org/officeDocument/2006/relationships/image" Target="../media/image50.png"/><Relationship Id="rId5" Type="http://schemas.openxmlformats.org/officeDocument/2006/relationships/image" Target="../media/image19.png"/><Relationship Id="rId15" Type="http://schemas.openxmlformats.org/officeDocument/2006/relationships/image" Target="../media/image73.svg"/><Relationship Id="rId23" Type="http://schemas.openxmlformats.org/officeDocument/2006/relationships/image" Target="../media/image49.png"/><Relationship Id="rId10" Type="http://schemas.openxmlformats.org/officeDocument/2006/relationships/image" Target="../media/image70.svg"/><Relationship Id="rId19" Type="http://schemas.openxmlformats.org/officeDocument/2006/relationships/image" Target="../media/image38.png"/><Relationship Id="rId4" Type="http://schemas.openxmlformats.org/officeDocument/2006/relationships/image" Target="../media/image68.svg"/><Relationship Id="rId9" Type="http://schemas.openxmlformats.org/officeDocument/2006/relationships/image" Target="../media/image33.png"/><Relationship Id="rId14" Type="http://schemas.openxmlformats.org/officeDocument/2006/relationships/image" Target="../media/image34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8" Type="http://schemas.microsoft.com/office/2007/relationships/hdphoto" Target="../media/hdphoto3.wdp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3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svg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7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6.png"/><Relationship Id="rId10" Type="http://schemas.openxmlformats.org/officeDocument/2006/relationships/image" Target="../media/image81.sv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75.svg"/><Relationship Id="rId9" Type="http://schemas.openxmlformats.org/officeDocument/2006/relationships/image" Target="../media/image44.png"/><Relationship Id="rId14" Type="http://schemas.openxmlformats.org/officeDocument/2006/relationships/image" Target="../media/image8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8" Type="http://schemas.openxmlformats.org/officeDocument/2006/relationships/image" Target="../media/image59.png"/><Relationship Id="rId21" Type="http://schemas.openxmlformats.org/officeDocument/2006/relationships/image" Target="../media/image52.png"/><Relationship Id="rId17" Type="http://schemas.openxmlformats.org/officeDocument/2006/relationships/image" Target="../media/image60.png"/><Relationship Id="rId2" Type="http://schemas.openxmlformats.org/officeDocument/2006/relationships/image" Target="../media/image43.png"/><Relationship Id="rId16" Type="http://schemas.openxmlformats.org/officeDocument/2006/relationships/image" Target="../media/image85.sv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2.png"/><Relationship Id="rId9" Type="http://schemas.openxmlformats.org/officeDocument/2006/relationships/image" Target="../media/image46.png"/><Relationship Id="rId22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1" Type="http://schemas.openxmlformats.org/officeDocument/2006/relationships/image" Target="../media/image53.png"/><Relationship Id="rId17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66.png"/><Relationship Id="rId19" Type="http://schemas.openxmlformats.org/officeDocument/2006/relationships/image" Target="../media/image62.png"/><Relationship Id="rId22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5" Type="http://schemas.microsoft.com/office/2007/relationships/hdphoto" Target="../media/hdphoto6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5.png"/><Relationship Id="rId23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FC18B026-F3AB-DA4A-8052-E4DA1055AD90}"/>
              </a:ext>
            </a:extLst>
          </p:cNvPr>
          <p:cNvGrpSpPr/>
          <p:nvPr/>
        </p:nvGrpSpPr>
        <p:grpSpPr>
          <a:xfrm>
            <a:off x="1903945" y="1586715"/>
            <a:ext cx="13771490" cy="6928001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00000">
            <a:off x="913744" y="2448481"/>
            <a:ext cx="4371373" cy="739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8320" y="7559824"/>
            <a:ext cx="6744660" cy="1140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838632">
            <a:off x="13395628" y="643881"/>
            <a:ext cx="4001286" cy="22457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676741">
            <a:off x="49000" y="2760730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05649">
            <a:off x="117281" y="6979652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839886">
            <a:off x="13941058" y="711238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-727397" y="1015053"/>
            <a:ext cx="3229617" cy="4051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551ABB0A-D3CB-ECC8-BADF-8E70AF185876}"/>
              </a:ext>
            </a:extLst>
          </p:cNvPr>
          <p:cNvSpPr txBox="1"/>
          <p:nvPr/>
        </p:nvSpPr>
        <p:spPr>
          <a:xfrm>
            <a:off x="3518976" y="3041222"/>
            <a:ext cx="1125004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xmlns="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xmlns="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xmlns="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xmlns="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xmlns="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xmlns="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xmlns="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xmlns="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xmlns="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xmlns="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xmlns="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xmlns="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1: 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27537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𝐷𝐸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𝑆𝑄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𝐸𝐹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𝑄𝑅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𝐹𝐷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𝑅𝑆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𝐷𝐸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𝑆𝑄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𝐸𝐹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𝑄𝑅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𝐹𝐷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𝑅𝑆</m:t>
                        </m:r>
                      </m:den>
                    </m:f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blipFill>
                <a:blip r:embed="rId26"/>
                <a:stretch>
                  <a:fillRect l="-1955" t="-3432" b="-49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10210800" y="6210300"/>
            <a:ext cx="7231260" cy="4017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450F4C5-C785-B1FF-26B8-3A7121662276}"/>
                  </a:ext>
                </a:extLst>
              </p:cNvPr>
              <p:cNvSpPr txBox="1"/>
              <p:nvPr/>
            </p:nvSpPr>
            <p:spPr>
              <a:xfrm>
                <a:off x="10422213" y="6448412"/>
                <a:ext cx="682876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tam giác ABC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G. Gọi A’, B’, C’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AG, BG, CG.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 ~ ∆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𝐴𝐵𝐶</m:t>
                      </m: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50F4C5-C785-B1FF-26B8-3A7121662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213" y="6448412"/>
                <a:ext cx="6828761" cy="3477875"/>
              </a:xfrm>
              <a:prstGeom prst="rect">
                <a:avLst/>
              </a:prstGeom>
              <a:blipFill>
                <a:blip r:embed="rId27"/>
                <a:stretch>
                  <a:fillRect l="-3661" t="-3860" r="-32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0359613-8C07-4988-A026-C1FF8C2B589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70513" y="5433627"/>
            <a:ext cx="904125" cy="99379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8904AB5-B761-4162-A7B5-E5F891A59AF1}"/>
              </a:ext>
            </a:extLst>
          </p:cNvPr>
          <p:cNvSpPr/>
          <p:nvPr/>
        </p:nvSpPr>
        <p:spPr>
          <a:xfrm>
            <a:off x="11675674" y="5843628"/>
            <a:ext cx="447197" cy="581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BEAFE81-060A-402B-942D-A8012A654215}"/>
              </a:ext>
            </a:extLst>
          </p:cNvPr>
          <p:cNvSpPr txBox="1"/>
          <p:nvPr/>
        </p:nvSpPr>
        <p:spPr>
          <a:xfrm>
            <a:off x="11675674" y="5704032"/>
            <a:ext cx="42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5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" grpId="0" animBg="1"/>
      <p:bldP spid="23" grpId="0"/>
      <p:bldP spid="21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79981" y="428240"/>
            <a:ext cx="4618151" cy="5086659"/>
          </a:xfrm>
          <a:prstGeom prst="rect">
            <a:avLst/>
          </a:prstGeom>
        </p:spPr>
      </p:pic>
      <p:sp>
        <p:nvSpPr>
          <p:cNvPr id="3" name="Google Shape;2864;p71">
            <a:extLst>
              <a:ext uri="{FF2B5EF4-FFF2-40B4-BE49-F238E27FC236}">
                <a16:creationId xmlns:a16="http://schemas.microsoft.com/office/drawing/2014/main" xmlns="" id="{F3231000-D37D-16C2-E3DE-DE1C73ECABF0}"/>
              </a:ext>
            </a:extLst>
          </p:cNvPr>
          <p:cNvSpPr/>
          <p:nvPr/>
        </p:nvSpPr>
        <p:spPr>
          <a:xfrm>
            <a:off x="15658520" y="-376214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xmlns="" id="{44F5EBD5-86A2-529F-DBA5-0DD70B77AFF7}"/>
              </a:ext>
            </a:extLst>
          </p:cNvPr>
          <p:cNvSpPr/>
          <p:nvPr/>
        </p:nvSpPr>
        <p:spPr>
          <a:xfrm>
            <a:off x="15660323" y="-377013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xmlns="" id="{7C4FD419-D1CF-4C3C-44F3-376DB409B629}"/>
              </a:ext>
            </a:extLst>
          </p:cNvPr>
          <p:cNvSpPr/>
          <p:nvPr/>
        </p:nvSpPr>
        <p:spPr>
          <a:xfrm>
            <a:off x="15625671" y="-40005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xmlns="" id="{431D1BC2-C325-CAD1-4903-F312BC02767E}"/>
              </a:ext>
            </a:extLst>
          </p:cNvPr>
          <p:cNvSpPr/>
          <p:nvPr/>
        </p:nvSpPr>
        <p:spPr>
          <a:xfrm>
            <a:off x="16598565" y="-350973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xmlns="" id="{E5374D7F-A802-ADB3-818A-716292FA8130}"/>
              </a:ext>
            </a:extLst>
          </p:cNvPr>
          <p:cNvSpPr/>
          <p:nvPr/>
        </p:nvSpPr>
        <p:spPr>
          <a:xfrm>
            <a:off x="16603972" y="-350973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xmlns="" id="{7576F6D7-4C17-6B4D-CE35-B10F31824AFE}"/>
              </a:ext>
            </a:extLst>
          </p:cNvPr>
          <p:cNvSpPr/>
          <p:nvPr/>
        </p:nvSpPr>
        <p:spPr>
          <a:xfrm>
            <a:off x="16605777" y="-350974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xmlns="" id="{EB7C4383-7B40-E700-F30A-393FD27CDC9E}"/>
              </a:ext>
            </a:extLst>
          </p:cNvPr>
          <p:cNvSpPr/>
          <p:nvPr/>
        </p:nvSpPr>
        <p:spPr>
          <a:xfrm>
            <a:off x="16606776" y="-254426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xmlns="" id="{45A2FE40-EE0C-B819-246D-72690FCD58BA}"/>
              </a:ext>
            </a:extLst>
          </p:cNvPr>
          <p:cNvSpPr/>
          <p:nvPr/>
        </p:nvSpPr>
        <p:spPr>
          <a:xfrm>
            <a:off x="16606776" y="-129634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xmlns="" id="{6D6EF557-647F-7665-07A2-BC5C429731EB}"/>
              </a:ext>
            </a:extLst>
          </p:cNvPr>
          <p:cNvSpPr/>
          <p:nvPr/>
        </p:nvSpPr>
        <p:spPr>
          <a:xfrm>
            <a:off x="16578534" y="-374009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xmlns="" id="{D2295D15-BF26-9ED8-DB10-21D7DA9DDBF9}"/>
              </a:ext>
            </a:extLst>
          </p:cNvPr>
          <p:cNvSpPr/>
          <p:nvPr/>
        </p:nvSpPr>
        <p:spPr>
          <a:xfrm>
            <a:off x="17461088" y="-361791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xmlns="" id="{1FFCC818-30DA-2599-D579-42779E4B0BD5}"/>
              </a:ext>
            </a:extLst>
          </p:cNvPr>
          <p:cNvSpPr/>
          <p:nvPr/>
        </p:nvSpPr>
        <p:spPr>
          <a:xfrm>
            <a:off x="17461088" y="-361791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xmlns="" id="{887B178B-9CE0-52CB-8EFF-D43F8CE58FAA}"/>
              </a:ext>
            </a:extLst>
          </p:cNvPr>
          <p:cNvSpPr/>
          <p:nvPr/>
        </p:nvSpPr>
        <p:spPr>
          <a:xfrm>
            <a:off x="17442061" y="-387429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4037689" y="8934450"/>
            <a:ext cx="2774505" cy="1286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 M, N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BC, CA nên MN là đường trung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𝑆𝑢𝑦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Chứng minh tương tự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có:</a:t>
                </a:r>
                <a:r>
                  <a:rPr lang="en-US" sz="4400" dirty="0" err="1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 (1) và(2)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Tương tự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44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𝐼𝐻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𝐾𝐼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ê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blipFill rotWithShape="0">
                <a:blip r:embed="rId22"/>
                <a:stretch>
                  <a:fillRect l="-1305" t="-3518" b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198826" y="1199403"/>
            <a:ext cx="13063061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CB00A5B6-31DF-5EF4-20FD-A85572C7A3DE}"/>
                  </a:ext>
                </a:extLst>
              </p:cNvPr>
              <p:cNvSpPr txBox="1"/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Cho tam giác ABC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M, N, P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BC, CA, AB và I, H, K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NP, PM, MN.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B00A5B6-31DF-5EF4-20FD-A85572C7A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blipFill rotWithShape="0">
                <a:blip r:embed="rId23"/>
                <a:stretch>
                  <a:fillRect l="-1881" r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7461859" y="9716554"/>
            <a:ext cx="865419" cy="7821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42367" y="272645"/>
            <a:ext cx="865419" cy="78212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C6E74C61-D0FE-E511-DCD9-46B40B814E22}"/>
              </a:ext>
            </a:extLst>
          </p:cNvPr>
          <p:cNvSpPr txBox="1"/>
          <p:nvPr/>
        </p:nvSpPr>
        <p:spPr>
          <a:xfrm>
            <a:off x="984424" y="348385"/>
            <a:ext cx="16144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7EE05374-0484-FCCC-CDB5-CDAF6F59CFC2}"/>
              </a:ext>
            </a:extLst>
          </p:cNvPr>
          <p:cNvSpPr/>
          <p:nvPr/>
        </p:nvSpPr>
        <p:spPr>
          <a:xfrm>
            <a:off x="1318042" y="2157215"/>
            <a:ext cx="10918507" cy="7673195"/>
          </a:xfrm>
          <a:prstGeom prst="roundRect">
            <a:avLst>
              <a:gd name="adj" fmla="val 1569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xmlns="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1803105" y="2367203"/>
                <a:ext cx="9978968" cy="791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A’B’C’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A’ (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60)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 = 3, BC = 5, A’B’ = 6, B’C’ = 10.</a:t>
                </a:r>
              </a:p>
              <a:p>
                <a:pPr marL="742950" indent="-742950" algn="just">
                  <a:buAutoNum type="alphaLcParenR"/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C’A’.</a:t>
                </a:r>
              </a:p>
              <a:p>
                <a:pPr marL="742950" indent="-742950" algn="just">
                  <a:buAutoNum type="alphaLcParenR"/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A’B’C’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105" y="2367203"/>
                <a:ext cx="9978968" cy="7919797"/>
              </a:xfrm>
              <a:prstGeom prst="rect">
                <a:avLst/>
              </a:prstGeom>
              <a:blipFill rotWithShape="0">
                <a:blip r:embed="rId13"/>
                <a:stretch>
                  <a:fillRect l="-2505" r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3523" y="7714192"/>
            <a:ext cx="1592989" cy="237437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2AED132-9C8F-4C9A-A265-460ABFA3615B}"/>
              </a:ext>
            </a:extLst>
          </p:cNvPr>
          <p:cNvGrpSpPr/>
          <p:nvPr/>
        </p:nvGrpSpPr>
        <p:grpSpPr>
          <a:xfrm>
            <a:off x="407222" y="1736217"/>
            <a:ext cx="1419090" cy="861751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:a16="http://schemas.microsoft.com/office/drawing/2014/main" xmlns="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5424" y="3961648"/>
            <a:ext cx="5535648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8"/>
            <a:ext cx="16657207" cy="29498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200000">
            <a:off x="5287738" y="-452816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-140358" y="415614"/>
            <a:ext cx="1542282" cy="15393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32760"/>
              </p:ext>
            </p:extLst>
          </p:nvPr>
        </p:nvGraphicFramePr>
        <p:xfrm>
          <a:off x="4614053" y="7266900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9" imgW="1269720" imgH="177480" progId="Equation.DSMT4">
                  <p:embed/>
                </p:oleObj>
              </mc:Choice>
              <mc:Fallback>
                <p:oleObj name="Equation" r:id="rId19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053" y="7266900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xmlns="" id="{24D6FAA2-093C-42F8-0A19-C8CCAF9C4A11}"/>
              </a:ext>
            </a:extLst>
          </p:cNvPr>
          <p:cNvSpPr/>
          <p:nvPr/>
        </p:nvSpPr>
        <p:spPr>
          <a:xfrm>
            <a:off x="6826635" y="339636"/>
            <a:ext cx="4059441" cy="123905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xmlns="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xmlns="" id="{F956596A-ED1D-D299-9145-6BBF9C67971B}"/>
              </a:ext>
            </a:extLst>
          </p:cNvPr>
          <p:cNvGrpSpPr/>
          <p:nvPr/>
        </p:nvGrpSpPr>
        <p:grpSpPr>
          <a:xfrm>
            <a:off x="3048000" y="5227849"/>
            <a:ext cx="10515600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xmlns="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xmlns="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xmlns="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xmlns="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3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xmlns="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xmlns="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xmlns="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xmlns="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xmlns="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xmlns="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xmlns="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xmlns="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xmlns="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xmlns="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xmlns="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xmlns="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62 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IKH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IK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KH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b="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𝐼𝐾𝐻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DEF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MPN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DE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MP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EF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PN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𝑀𝑃𝑁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blipFill rotWithShape="0">
                <a:blip r:embed="rId2"/>
                <a:stretch>
                  <a:fillRect l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194" y="2795449"/>
            <a:ext cx="12235422" cy="27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32360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xmlns="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xmlns="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xmlns="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xmlns="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xmlns="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xmlns="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xmlns="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xmlns="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xmlns="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xmlns="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xmlns="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xmlns="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B00A5B6-31DF-5EF4-20FD-A85572C7A3DE}"/>
              </a:ext>
            </a:extLst>
          </p:cNvPr>
          <p:cNvSpPr txBox="1"/>
          <p:nvPr/>
        </p:nvSpPr>
        <p:spPr>
          <a:xfrm>
            <a:off x="757673" y="1769708"/>
            <a:ext cx="1706880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2: </a:t>
            </a:r>
          </a:p>
          <a:p>
            <a:pPr>
              <a:lnSpc>
                <a:spcPct val="150000"/>
              </a:lnSpc>
            </a:pP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64,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chứng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minh tam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giác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CDM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vuông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tại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262" y="4958841"/>
            <a:ext cx="4407473" cy="38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xmlns="" id="{C6E74C61-D0FE-E511-DCD9-46B40B814E22}"/>
              </a:ext>
            </a:extLst>
          </p:cNvPr>
          <p:cNvSpPr txBox="1"/>
          <p:nvPr/>
        </p:nvSpPr>
        <p:spPr>
          <a:xfrm>
            <a:off x="2665944" y="164731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xmlns="" id="{4E661C16-3F89-EFD4-C0D3-48C065D8DEBA}"/>
              </a:ext>
            </a:extLst>
          </p:cNvPr>
          <p:cNvGrpSpPr/>
          <p:nvPr/>
        </p:nvGrpSpPr>
        <p:grpSpPr>
          <a:xfrm>
            <a:off x="480330" y="800101"/>
            <a:ext cx="17807670" cy="87354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557978" y="6187346"/>
            <a:ext cx="2710189" cy="4039577"/>
          </a:xfrm>
          <a:prstGeom prst="rect">
            <a:avLst/>
          </a:prstGeom>
        </p:spPr>
      </p:pic>
      <p:sp>
        <p:nvSpPr>
          <p:cNvPr id="41" name="Hộp Văn bản 18">
            <a:extLst>
              <a:ext uri="{FF2B5EF4-FFF2-40B4-BE49-F238E27FC236}">
                <a16:creationId xmlns:a16="http://schemas.microsoft.com/office/drawing/2014/main" xmlns="" id="{13141F6C-7495-F516-81AD-E62F5A81A692}"/>
              </a:ext>
            </a:extLst>
          </p:cNvPr>
          <p:cNvSpPr txBox="1"/>
          <p:nvPr/>
        </p:nvSpPr>
        <p:spPr>
          <a:xfrm>
            <a:off x="2374064" y="1777268"/>
            <a:ext cx="149995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65 và chỉ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ộp Văn bản 19">
            <a:extLst>
              <a:ext uri="{FF2B5EF4-FFF2-40B4-BE49-F238E27FC236}">
                <a16:creationId xmlns:a16="http://schemas.microsoft.com/office/drawing/2014/main" xmlns="" id="{4CE573D4-32E4-F2FA-4726-25B27E589E46}"/>
              </a:ext>
            </a:extLst>
          </p:cNvPr>
          <p:cNvSpPr txBox="1"/>
          <p:nvPr/>
        </p:nvSpPr>
        <p:spPr>
          <a:xfrm>
            <a:off x="201593" y="142442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ộp Văn bản 19">
            <a:extLst>
              <a:ext uri="{FF2B5EF4-FFF2-40B4-BE49-F238E27FC236}">
                <a16:creationId xmlns:a16="http://schemas.microsoft.com/office/drawing/2014/main" xmlns="" id="{4CE573D4-32E4-F2FA-4726-25B27E589E46}"/>
              </a:ext>
            </a:extLst>
          </p:cNvPr>
          <p:cNvSpPr txBox="1"/>
          <p:nvPr/>
        </p:nvSpPr>
        <p:spPr>
          <a:xfrm>
            <a:off x="241022" y="580449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18">
                <a:extLst>
                  <a:ext uri="{FF2B5EF4-FFF2-40B4-BE49-F238E27FC236}">
                    <a16:creationId xmlns:a16="http://schemas.microsoft.com/office/drawing/2014/main" xmlns="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AB=2, BC=5, CA=6, MN=4, NP=10, PM=12.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viết các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góc tương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giác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thích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Hộp Văn bản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blipFill rotWithShape="0">
                <a:blip r:embed="rId30"/>
                <a:stretch>
                  <a:fillRect l="-1690" r="-1649" b="-4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734"/>
          <a:stretch/>
        </p:blipFill>
        <p:spPr>
          <a:xfrm>
            <a:off x="1770446" y="2885264"/>
            <a:ext cx="11906187" cy="295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2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xmlns="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xmlns="" id="{4E661C16-3F89-EFD4-C0D3-48C065D8DEBA}"/>
              </a:ext>
            </a:extLst>
          </p:cNvPr>
          <p:cNvGrpSpPr/>
          <p:nvPr/>
        </p:nvGrpSpPr>
        <p:grpSpPr>
          <a:xfrm>
            <a:off x="1676400" y="1678172"/>
            <a:ext cx="14387818" cy="8105899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589" y="5384976"/>
            <a:ext cx="2710189" cy="4039577"/>
          </a:xfrm>
          <a:prstGeom prst="rect">
            <a:avLst/>
          </a:prstGeom>
        </p:spPr>
      </p:pic>
      <p:pic>
        <p:nvPicPr>
          <p:cNvPr id="36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xmlns="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giác ABC và điểm O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giác. Các điểm M, N, P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các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OA, OB, OC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𝑂𝑀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𝑂𝑁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𝑂𝐶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𝑂𝑃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blipFill>
                <a:blip r:embed="rId28"/>
                <a:stretch>
                  <a:fillRect l="-2019" r="-1969" b="-26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:a16="http://schemas.microsoft.com/office/drawing/2014/main" xmlns="" id="{4CE573D4-32E4-F2FA-4726-25B27E589E46}"/>
              </a:ext>
            </a:extLst>
          </p:cNvPr>
          <p:cNvSpPr txBox="1"/>
          <p:nvPr/>
        </p:nvSpPr>
        <p:spPr>
          <a:xfrm>
            <a:off x="5867400" y="2157893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xmlns="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xmlns="" id="{4E661C16-3F89-EFD4-C0D3-48C065D8DEBA}"/>
              </a:ext>
            </a:extLst>
          </p:cNvPr>
          <p:cNvGrpSpPr/>
          <p:nvPr/>
        </p:nvGrpSpPr>
        <p:grpSpPr>
          <a:xfrm>
            <a:off x="1431151" y="2059334"/>
            <a:ext cx="15211558" cy="94089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1889" y="7329671"/>
            <a:ext cx="1971318" cy="2938279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xmlns="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ABCD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BMNP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67.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minh:</a:t>
                </a: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𝐵𝑃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b="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∆𝑀NP~∆CBA</a:t>
                </a:r>
                <a:endParaRPr lang="en-US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endParaRPr lang="en-US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blipFill>
                <a:blip r:embed="rId26"/>
                <a:stretch>
                  <a:fillRect l="-1844" r="-179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:a16="http://schemas.microsoft.com/office/drawing/2014/main" xmlns="" id="{4CE573D4-32E4-F2FA-4726-25B27E589E46}"/>
              </a:ext>
            </a:extLst>
          </p:cNvPr>
          <p:cNvSpPr txBox="1"/>
          <p:nvPr/>
        </p:nvSpPr>
        <p:spPr>
          <a:xfrm>
            <a:off x="6127483" y="244777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325" y="4190221"/>
            <a:ext cx="6592125" cy="41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783286" y="1028698"/>
            <a:ext cx="10721428" cy="21277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089448" flipV="1">
            <a:off x="14374259" y="7905769"/>
            <a:ext cx="4152105" cy="30284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3534795" y="11650"/>
            <a:ext cx="1726754" cy="172346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90F3FF6-56AF-1189-D146-9D24395EBF27}"/>
              </a:ext>
            </a:extLst>
          </p:cNvPr>
          <p:cNvSpPr txBox="1"/>
          <p:nvPr/>
        </p:nvSpPr>
        <p:spPr>
          <a:xfrm>
            <a:off x="4648200" y="1582429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F6D503A-B2B2-425E-687F-146702FD8415}"/>
              </a:ext>
            </a:extLst>
          </p:cNvPr>
          <p:cNvSpPr txBox="1"/>
          <p:nvPr/>
        </p:nvSpPr>
        <p:spPr>
          <a:xfrm>
            <a:off x="838200" y="6879648"/>
            <a:ext cx="43409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DC82BFCD-A4CA-D2E7-FBCE-7FF65B562EB5}"/>
              </a:ext>
            </a:extLst>
          </p:cNvPr>
          <p:cNvSpPr txBox="1"/>
          <p:nvPr/>
        </p:nvSpPr>
        <p:spPr>
          <a:xfrm>
            <a:off x="6208631" y="6879647"/>
            <a:ext cx="45695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A5572344-53E1-DEFC-11E7-E507D114F518}"/>
              </a:ext>
            </a:extLst>
          </p:cNvPr>
          <p:cNvSpPr txBox="1"/>
          <p:nvPr/>
        </p:nvSpPr>
        <p:spPr>
          <a:xfrm>
            <a:off x="11655262" y="6879088"/>
            <a:ext cx="54044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</a:t>
            </a:r>
            <a:r>
              <a:rPr lang="nl-NL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7 “</a:t>
            </a: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 đồng dạng </a:t>
            </a:r>
            <a:r>
              <a:rPr lang="nl-NL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hai của tam giác”.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Đồ họa 18" descr="Send with solid fill">
            <a:extLst>
              <a:ext uri="{FF2B5EF4-FFF2-40B4-BE49-F238E27FC236}">
                <a16:creationId xmlns:a16="http://schemas.microsoft.com/office/drawing/2014/main" xmlns="" id="{A3E77CC0-66C0-45AF-2136-EF7D840524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725886" y="4822247"/>
            <a:ext cx="2057400" cy="2057400"/>
          </a:xfrm>
          <a:prstGeom prst="rect">
            <a:avLst/>
          </a:prstGeom>
        </p:spPr>
      </p:pic>
      <p:pic>
        <p:nvPicPr>
          <p:cNvPr id="20" name="Đồ họa 19" descr="Send with solid fill">
            <a:extLst>
              <a:ext uri="{FF2B5EF4-FFF2-40B4-BE49-F238E27FC236}">
                <a16:creationId xmlns:a16="http://schemas.microsoft.com/office/drawing/2014/main" xmlns="" id="{48C7E87C-BA91-BA2F-FDEB-0FEA835575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181968" y="4822247"/>
            <a:ext cx="2057400" cy="2057400"/>
          </a:xfrm>
          <a:prstGeom prst="rect">
            <a:avLst/>
          </a:prstGeom>
        </p:spPr>
      </p:pic>
      <p:pic>
        <p:nvPicPr>
          <p:cNvPr id="21" name="Đồ họa 20" descr="Send with solid fill">
            <a:extLst>
              <a:ext uri="{FF2B5EF4-FFF2-40B4-BE49-F238E27FC236}">
                <a16:creationId xmlns:a16="http://schemas.microsoft.com/office/drawing/2014/main" xmlns="" id="{587AB78F-B564-7CEF-0C87-27BA934682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3148155" y="4816224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74728">
            <a:off x="666902" y="8840270"/>
            <a:ext cx="3059459" cy="784334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04DE2187-16B1-9653-4130-13D0087302F9}"/>
              </a:ext>
            </a:extLst>
          </p:cNvPr>
          <p:cNvGrpSpPr/>
          <p:nvPr/>
        </p:nvGrpSpPr>
        <p:grpSpPr>
          <a:xfrm>
            <a:off x="304801" y="1234373"/>
            <a:ext cx="16811942" cy="7007372"/>
            <a:chOff x="3849560" y="1960218"/>
            <a:chExt cx="10588881" cy="636656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849560" y="1960218"/>
              <a:ext cx="10588881" cy="6366564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92937" y="2149469"/>
              <a:ext cx="9936725" cy="5974456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587211">
            <a:off x="5691432" y="440097"/>
            <a:ext cx="1453334" cy="7514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6161120" y="77416"/>
            <a:ext cx="1013961" cy="20588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307825">
            <a:off x="2386463" y="548271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962143">
            <a:off x="16004742" y="9053538"/>
            <a:ext cx="2509116" cy="125035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177D7AF0-B237-2204-EA30-2B70F49AAE07}"/>
              </a:ext>
            </a:extLst>
          </p:cNvPr>
          <p:cNvSpPr txBox="1"/>
          <p:nvPr/>
        </p:nvSpPr>
        <p:spPr>
          <a:xfrm>
            <a:off x="6418100" y="396251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C846D512-155A-EBDC-FAAE-6832AA8204DB}"/>
              </a:ext>
            </a:extLst>
          </p:cNvPr>
          <p:cNvSpPr txBox="1"/>
          <p:nvPr/>
        </p:nvSpPr>
        <p:spPr>
          <a:xfrm>
            <a:off x="2217413" y="8041945"/>
            <a:ext cx="14899330" cy="1225868"/>
          </a:xfrm>
          <a:prstGeom prst="wedgeRoundRectCallout">
            <a:avLst>
              <a:gd name="adj1" fmla="val -58001"/>
              <a:gd name="adj2" fmla="val -103654"/>
              <a:gd name="adj3" fmla="val 16667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nl-NL" sz="4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tam giác</a:t>
            </a:r>
            <a:r>
              <a:rPr kumimoji="0" lang="nl-NL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A’B’C’ và ABC có đồng dạng hay không?</a:t>
            </a:r>
            <a:endParaRPr lang="en-US" i="1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241324" y="4441705"/>
            <a:ext cx="1860582" cy="499180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F526F9E0-4BFB-5929-0978-35B6FA715F31}"/>
              </a:ext>
            </a:extLst>
          </p:cNvPr>
          <p:cNvSpPr txBox="1"/>
          <p:nvPr/>
        </p:nvSpPr>
        <p:spPr>
          <a:xfrm>
            <a:off x="1707757" y="2148935"/>
            <a:ext cx="141535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2m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3m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4m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vẽ tam giác ABC,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vẽ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A’B’C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7740"/>
          <a:stretch/>
        </p:blipFill>
        <p:spPr>
          <a:xfrm>
            <a:off x="3732004" y="4987767"/>
            <a:ext cx="4466116" cy="2430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0651"/>
          <a:stretch/>
        </p:blipFill>
        <p:spPr>
          <a:xfrm>
            <a:off x="9067800" y="5170575"/>
            <a:ext cx="3996829" cy="2053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04615" y="1262149"/>
            <a:ext cx="13678770" cy="77627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30400" y="5249133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779447" y="8080161"/>
            <a:ext cx="3613732" cy="2683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539141" y="766102"/>
            <a:ext cx="3209718" cy="99209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C1D525-B34A-6BFE-222E-24B888AB0C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-7293" y="5487065"/>
            <a:ext cx="2348584" cy="43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4D60596E-7E11-59AE-02C0-421596906B62}"/>
              </a:ext>
            </a:extLst>
          </p:cNvPr>
          <p:cNvSpPr txBox="1"/>
          <p:nvPr/>
        </p:nvSpPr>
        <p:spPr>
          <a:xfrm>
            <a:off x="1143000" y="633591"/>
            <a:ext cx="161141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ĐỒNG DẠNG THỨ NHẤT CỦA TAM GIÁC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97200" y="6819900"/>
            <a:ext cx="2135012" cy="3106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56156" flipH="1">
            <a:off x="4275254" y="1620484"/>
            <a:ext cx="1182110" cy="1370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78685" y="571810"/>
            <a:ext cx="1400175" cy="1265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31902" y="93878"/>
            <a:ext cx="1330339" cy="2986475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78A88FED-86DF-E87C-5BD9-5E544ECE789C}"/>
              </a:ext>
            </a:extLst>
          </p:cNvPr>
          <p:cNvGrpSpPr/>
          <p:nvPr/>
        </p:nvGrpSpPr>
        <p:grpSpPr>
          <a:xfrm>
            <a:off x="509862" y="2705100"/>
            <a:ext cx="8097932" cy="6394233"/>
            <a:chOff x="2109315" y="4449649"/>
            <a:chExt cx="6910203" cy="551254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109315" y="4890285"/>
              <a:ext cx="6910203" cy="507191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68926" y="5154231"/>
              <a:ext cx="6190981" cy="45440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997569" y="4449649"/>
              <a:ext cx="5133696" cy="11765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56628" flipH="1" flipV="1">
            <a:off x="16714672" y="7542637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754515" y="6631382"/>
            <a:ext cx="548369" cy="2626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107455" y="-81757"/>
            <a:ext cx="1927610" cy="1431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1472142">
            <a:off x="16832680" y="1965659"/>
            <a:ext cx="1332761" cy="11761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357547" y="4962011"/>
            <a:ext cx="739033" cy="664206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60716C37-1118-4D85-5CB8-693754F5D5A6}"/>
              </a:ext>
            </a:extLst>
          </p:cNvPr>
          <p:cNvSpPr txBox="1"/>
          <p:nvPr/>
        </p:nvSpPr>
        <p:spPr>
          <a:xfrm>
            <a:off x="4398177" y="769418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55A7B4F2-A579-2C44-16FF-37334CEBDE8F}"/>
              </a:ext>
            </a:extLst>
          </p:cNvPr>
          <p:cNvSpPr txBox="1"/>
          <p:nvPr/>
        </p:nvSpPr>
        <p:spPr>
          <a:xfrm>
            <a:off x="3582395" y="2990588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CD9C0162-F6CE-A63B-F5B6-14686BEAFD27}"/>
              </a:ext>
            </a:extLst>
          </p:cNvPr>
          <p:cNvSpPr txBox="1"/>
          <p:nvPr/>
        </p:nvSpPr>
        <p:spPr>
          <a:xfrm>
            <a:off x="1028019" y="4341567"/>
            <a:ext cx="7174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Nhóm 22">
            <a:extLst>
              <a:ext uri="{FF2B5EF4-FFF2-40B4-BE49-F238E27FC236}">
                <a16:creationId xmlns:a16="http://schemas.microsoft.com/office/drawing/2014/main" xmlns="" id="{FF372459-496A-199E-C875-F1261FF1BC66}"/>
              </a:ext>
            </a:extLst>
          </p:cNvPr>
          <p:cNvGrpSpPr/>
          <p:nvPr/>
        </p:nvGrpSpPr>
        <p:grpSpPr>
          <a:xfrm>
            <a:off x="8852448" y="2196350"/>
            <a:ext cx="9015380" cy="6789486"/>
            <a:chOff x="9268482" y="4449649"/>
            <a:chExt cx="6910203" cy="5512548"/>
          </a:xfrm>
        </p:grpSpPr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68482" y="4890285"/>
              <a:ext cx="6910203" cy="5071912"/>
            </a:xfrm>
            <a:prstGeom prst="rect">
              <a:avLst/>
            </a:prstGeom>
          </p:spPr>
        </p:pic>
        <p:pic>
          <p:nvPicPr>
            <p:cNvPr id="30" name="Picture 1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628093" y="5182375"/>
              <a:ext cx="6190981" cy="4544021"/>
            </a:xfrm>
            <a:prstGeom prst="rect">
              <a:avLst/>
            </a:prstGeom>
          </p:spPr>
        </p:pic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156735" y="4449649"/>
              <a:ext cx="5133696" cy="1176568"/>
            </a:xfrm>
            <a:prstGeom prst="rect">
              <a:avLst/>
            </a:prstGeom>
          </p:spPr>
        </p:pic>
      </p:grpSp>
      <p:sp>
        <p:nvSpPr>
          <p:cNvPr id="32" name="Hộp Văn bản 24">
            <a:extLst>
              <a:ext uri="{FF2B5EF4-FFF2-40B4-BE49-F238E27FC236}">
                <a16:creationId xmlns:a16="http://schemas.microsoft.com/office/drawing/2014/main" xmlns="" id="{C457BEE7-C31A-AAC7-DA7A-6DCC606F8702}"/>
              </a:ext>
            </a:extLst>
          </p:cNvPr>
          <p:cNvSpPr txBox="1"/>
          <p:nvPr/>
        </p:nvSpPr>
        <p:spPr>
          <a:xfrm>
            <a:off x="13086408" y="2398347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3" name="Hộp Văn bản 26">
            <a:extLst>
              <a:ext uri="{FF2B5EF4-FFF2-40B4-BE49-F238E27FC236}">
                <a16:creationId xmlns:a16="http://schemas.microsoft.com/office/drawing/2014/main" xmlns="" id="{7CF0E7CA-A1EE-6959-C021-E0E518E16EAF}"/>
              </a:ext>
            </a:extLst>
          </p:cNvPr>
          <p:cNvSpPr txBox="1"/>
          <p:nvPr/>
        </p:nvSpPr>
        <p:spPr>
          <a:xfrm>
            <a:off x="9424935" y="3098806"/>
            <a:ext cx="80038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011856" flipH="1">
            <a:off x="16185919" y="359270"/>
            <a:ext cx="2419236" cy="12509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043844">
            <a:off x="6565319" y="206211"/>
            <a:ext cx="677733" cy="7857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7112340" y="8476178"/>
            <a:ext cx="865419" cy="782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031092" y="8804063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868109">
            <a:off x="-211687" y="8866133"/>
            <a:ext cx="3059459" cy="784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42367" y="272645"/>
            <a:ext cx="865419" cy="78212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C6E74C61-D0FE-E511-DCD9-46B40B814E22}"/>
              </a:ext>
            </a:extLst>
          </p:cNvPr>
          <p:cNvSpPr txBox="1"/>
          <p:nvPr/>
        </p:nvSpPr>
        <p:spPr>
          <a:xfrm>
            <a:off x="2604823" y="788806"/>
            <a:ext cx="1614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cạnh-cạnh-cạnh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7EE05374-0484-FCCC-CDB5-CDAF6F59CFC2}"/>
              </a:ext>
            </a:extLst>
          </p:cNvPr>
          <p:cNvSpPr/>
          <p:nvPr/>
        </p:nvSpPr>
        <p:spPr>
          <a:xfrm>
            <a:off x="2355102" y="1609413"/>
            <a:ext cx="15402980" cy="1651324"/>
          </a:xfrm>
          <a:prstGeom prst="roundRect">
            <a:avLst>
              <a:gd name="adj" fmla="val 1569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xmlns="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2543697" y="1442704"/>
                <a:ext cx="14983481" cy="256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Hình 56 và so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các tỉ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697" y="1442704"/>
                <a:ext cx="14983481" cy="2567113"/>
              </a:xfrm>
              <a:prstGeom prst="rect">
                <a:avLst/>
              </a:prstGeom>
              <a:blipFill>
                <a:blip r:embed="rId13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3666" y="4641662"/>
            <a:ext cx="2222412" cy="33125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47791" y="3797257"/>
            <a:ext cx="9778682" cy="6451385"/>
          </a:xfrm>
          <a:prstGeom prst="roundRect">
            <a:avLst>
              <a:gd name="adj" fmla="val 2084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2AED132-9C8F-4C9A-A265-460ABFA3615B}"/>
              </a:ext>
            </a:extLst>
          </p:cNvPr>
          <p:cNvGrpSpPr/>
          <p:nvPr/>
        </p:nvGrpSpPr>
        <p:grpSpPr>
          <a:xfrm>
            <a:off x="823052" y="1619803"/>
            <a:ext cx="1419090" cy="861751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:a16="http://schemas.microsoft.com/office/drawing/2014/main" xmlns="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9149" y="3692695"/>
            <a:ext cx="5299801" cy="5964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02815" y="3975457"/>
                <a:ext cx="2945610" cy="104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15" y="3975457"/>
                <a:ext cx="2945610" cy="104291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37860" y="5196570"/>
                <a:ext cx="2945610" cy="109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60" y="5196570"/>
                <a:ext cx="2945610" cy="109824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137860" y="6440014"/>
                <a:ext cx="2945610" cy="1046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60" y="6440014"/>
                <a:ext cx="2945610" cy="10461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040178" y="8265073"/>
                <a:ext cx="7551621" cy="1046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𝐷𝑜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đó :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178" y="8265073"/>
                <a:ext cx="7551621" cy="10461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8" grpId="0" animBg="1"/>
      <p:bldP spid="20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9"/>
            <a:ext cx="16657207" cy="1936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200000">
            <a:off x="5349383" y="-336855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2477724" y="-19515"/>
            <a:ext cx="1961091" cy="19573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tỉ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thì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 với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25117"/>
              </p:ext>
            </p:extLst>
          </p:nvPr>
        </p:nvGraphicFramePr>
        <p:xfrm>
          <a:off x="4419600" y="5646475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Equation" r:id="rId19" imgW="1269720" imgH="177480" progId="Equation.DSMT4">
                  <p:embed/>
                </p:oleObj>
              </mc:Choice>
              <mc:Fallback>
                <p:oleObj name="Equation" r:id="rId19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46475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xmlns="" id="{24D6FAA2-093C-42F8-0A19-C8CCAF9C4A11}"/>
              </a:ext>
            </a:extLst>
          </p:cNvPr>
          <p:cNvSpPr/>
          <p:nvPr/>
        </p:nvSpPr>
        <p:spPr>
          <a:xfrm>
            <a:off x="7658275" y="339637"/>
            <a:ext cx="3466926" cy="92352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xmlns="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xmlns="" id="{F956596A-ED1D-D299-9145-6BBF9C67971B}"/>
              </a:ext>
            </a:extLst>
          </p:cNvPr>
          <p:cNvGrpSpPr/>
          <p:nvPr/>
        </p:nvGrpSpPr>
        <p:grpSpPr>
          <a:xfrm>
            <a:off x="2815938" y="3645211"/>
            <a:ext cx="8901777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xmlns="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xmlns="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xmlns="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xmlns="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303575" y="8039100"/>
            <a:ext cx="1968850" cy="9128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841222" y="2964153"/>
            <a:ext cx="1378068" cy="128849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xmlns="" id="{24D6FAA2-093C-42F8-0A19-C8CCAF9C4A11}"/>
              </a:ext>
            </a:extLst>
          </p:cNvPr>
          <p:cNvSpPr/>
          <p:nvPr/>
        </p:nvSpPr>
        <p:spPr>
          <a:xfrm>
            <a:off x="2605525" y="181826"/>
            <a:ext cx="4862075" cy="96068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xmlns="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xmlns="" id="{F956596A-ED1D-D299-9145-6BBF9C67971B}"/>
              </a:ext>
            </a:extLst>
          </p:cNvPr>
          <p:cNvGrpSpPr/>
          <p:nvPr/>
        </p:nvGrpSpPr>
        <p:grpSpPr>
          <a:xfrm>
            <a:off x="286452" y="1655134"/>
            <a:ext cx="8901777" cy="2303138"/>
            <a:chOff x="3616118" y="6336989"/>
            <a:chExt cx="8901777" cy="2303138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xmlns="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6336989"/>
              <a:ext cx="0" cy="23031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xmlns="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xmlns="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xmlns="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p:sp>
        <p:nvSpPr>
          <p:cNvPr id="27" name="Hộp Văn bản 19">
            <a:extLst>
              <a:ext uri="{FF2B5EF4-FFF2-40B4-BE49-F238E27FC236}">
                <a16:creationId xmlns:a16="http://schemas.microsoft.com/office/drawing/2014/main" xmlns="" id="{4CE573D4-32E4-F2FA-4726-25B27E589E46}"/>
              </a:ext>
            </a:extLst>
          </p:cNvPr>
          <p:cNvSpPr txBox="1"/>
          <p:nvPr/>
        </p:nvSpPr>
        <p:spPr>
          <a:xfrm>
            <a:off x="493980" y="4137906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xmlns="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318740" y="4657777"/>
                <a:ext cx="9121365" cy="3404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</m:oMath>
                </a14:m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A’B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’=AB,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’=BC,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C’A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’=CA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c.c.c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0" y="4657777"/>
                <a:ext cx="9121365" cy="3404458"/>
              </a:xfrm>
              <a:prstGeom prst="rect">
                <a:avLst/>
              </a:prstGeom>
              <a:blipFill>
                <a:blip r:embed="rId18"/>
                <a:stretch>
                  <a:fillRect l="-2004" b="-268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05000" y="6916228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916228"/>
                <a:ext cx="3511282" cy="8338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492" t="7332" r="12373" b="6832"/>
          <a:stretch/>
        </p:blipFill>
        <p:spPr>
          <a:xfrm>
            <a:off x="11201400" y="4452312"/>
            <a:ext cx="4087916" cy="38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xmlns="" id="{24D6FAA2-093C-42F8-0A19-C8CCAF9C4A11}"/>
              </a:ext>
            </a:extLst>
          </p:cNvPr>
          <p:cNvSpPr/>
          <p:nvPr/>
        </p:nvSpPr>
        <p:spPr>
          <a:xfrm>
            <a:off x="2605525" y="181826"/>
            <a:ext cx="4862075" cy="96068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xmlns="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xmlns="" id="{F956596A-ED1D-D299-9145-6BBF9C67971B}"/>
              </a:ext>
            </a:extLst>
          </p:cNvPr>
          <p:cNvGrpSpPr/>
          <p:nvPr/>
        </p:nvGrpSpPr>
        <p:grpSpPr>
          <a:xfrm>
            <a:off x="286452" y="1655134"/>
            <a:ext cx="8901777" cy="2303138"/>
            <a:chOff x="3616118" y="6336989"/>
            <a:chExt cx="8901777" cy="2303138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xmlns="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6336989"/>
              <a:ext cx="0" cy="23031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xmlns="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xmlns="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xmlns="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p:sp>
        <p:nvSpPr>
          <p:cNvPr id="30" name="Hộp Văn bản 19">
            <a:extLst>
              <a:ext uri="{FF2B5EF4-FFF2-40B4-BE49-F238E27FC236}">
                <a16:creationId xmlns:a16="http://schemas.microsoft.com/office/drawing/2014/main" xmlns="" id="{4CE573D4-32E4-F2FA-4726-25B27E589E46}"/>
              </a:ext>
            </a:extLst>
          </p:cNvPr>
          <p:cNvSpPr txBox="1"/>
          <p:nvPr/>
        </p:nvSpPr>
        <p:spPr>
          <a:xfrm>
            <a:off x="398238" y="4493777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xmlns="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404331" y="5172873"/>
                <a:ext cx="7483933" cy="3045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</m:oMath>
                </a14:m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A’B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điểm M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A’M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=AB.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điểm N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A’N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=AC</a:t>
                </a:r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31" y="5172873"/>
                <a:ext cx="7483933" cy="3045385"/>
              </a:xfrm>
              <a:prstGeom prst="rect">
                <a:avLst/>
              </a:prstGeom>
              <a:blipFill>
                <a:blip r:embed="rId20"/>
                <a:stretch>
                  <a:fillRect l="-2443" r="-1954" b="-34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813" t="8359" r="20011"/>
          <a:stretch/>
        </p:blipFill>
        <p:spPr>
          <a:xfrm>
            <a:off x="6093476" y="7230608"/>
            <a:ext cx="2748247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xmlns="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9511387" y="61970"/>
                <a:ext cx="8345565" cy="9597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dirty="0" smtClean="0"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à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MN//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Từ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MN=BC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endParaRPr lang="en-US" sz="3600" i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𝐴𝐵𝐶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MN//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nên ta </a:t>
                </a: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′~∆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387" y="61970"/>
                <a:ext cx="8345565" cy="9597179"/>
              </a:xfrm>
              <a:prstGeom prst="rect">
                <a:avLst/>
              </a:prstGeom>
              <a:blipFill>
                <a:blip r:embed="rId23"/>
                <a:stretch>
                  <a:fillRect l="-2191" b="-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4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xmlns="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xmlns="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xmlns="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xmlns="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xmlns="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xmlns="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xmlns="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xmlns="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xmlns="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xmlns="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xmlns="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xmlns="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1: 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𝑀𝑁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𝑁𝑃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𝐶𝐴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𝑃𝑀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400" b="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𝑁𝑃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𝑃𝑀</m:t>
                        </m:r>
                      </m:den>
                    </m:f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blipFill>
                <a:blip r:embed="rId2"/>
                <a:stretch>
                  <a:fillRect l="-2523" t="-3398" b="-663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2286000" y="131950"/>
            <a:ext cx="1143000" cy="11870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27537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7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677</Words>
  <Application>Microsoft Office PowerPoint</Application>
  <PresentationFormat>Custom</PresentationFormat>
  <Paragraphs>100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Cambria Math</vt:lpstr>
      <vt:lpstr>Arial</vt:lpstr>
      <vt:lpstr>Times New Roman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Minimal Kids English Lesson Presentation</dc:title>
  <dc:creator>Lê Thảo</dc:creator>
  <cp:lastModifiedBy>Admin</cp:lastModifiedBy>
  <cp:revision>76</cp:revision>
  <dcterms:created xsi:type="dcterms:W3CDTF">2006-08-16T00:00:00Z</dcterms:created>
  <dcterms:modified xsi:type="dcterms:W3CDTF">2026-03-03T07:44:37Z</dcterms:modified>
  <dc:identifier>DAFO_vq2ktk</dc:identifier>
</cp:coreProperties>
</file>