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85" r:id="rId2"/>
    <p:sldId id="286" r:id="rId3"/>
    <p:sldId id="287" r:id="rId4"/>
    <p:sldId id="288" r:id="rId5"/>
    <p:sldId id="289" r:id="rId6"/>
    <p:sldId id="290" r:id="rId7"/>
    <p:sldId id="291" r:id="rId8"/>
    <p:sldId id="292" r:id="rId9"/>
    <p:sldId id="293" r:id="rId10"/>
    <p:sldId id="294"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F94"/>
    <a:srgbClr val="FF00FF"/>
    <a:srgbClr val="5AA650"/>
    <a:srgbClr val="71C055"/>
    <a:srgbClr val="70C5A4"/>
    <a:srgbClr val="8ED0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64" d="100"/>
          <a:sy n="64" d="100"/>
        </p:scale>
        <p:origin x="680" y="32"/>
      </p:cViewPr>
      <p:guideLst>
        <p:guide orient="horz" pos="214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9T13:16:45"/>
    </inkml:context>
    <inkml:brush xml:id="br0">
      <inkml:brushProperty name="width" value="0.1" units="cm"/>
      <inkml:brushProperty name="height" value="0.6" units="cm"/>
      <inkml:brushProperty name="color" value="#849398"/>
    </inkml:brush>
  </inkml:definitions>
  <inkml:trace contextRef="#ctx0" brushRef="#br0">0 0,'5'0,"2"6,4 0,5 1,1 3,2 5,2 6,4 3,2 8,1 4,1 1,-4-2,-1-1,-1 4,2 0,-4-1,0-2,-4-2,1 3,-4 2,1 3,4 0,-2-2,1 3,-2-2,1-1,-3 1,-3 1,-3-3,1-3,0-2,3-2,4 0,0-2,2-5,-1-1,-5-6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94F0D-E862-4521-A883-6E4F638627D5}"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9E12A-9D0B-4D70-A625-ABD2FAFD4B3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05130" rtl="0" eaLnBrk="1" fontAlgn="auto" latinLnBrk="0" hangingPunct="1">
              <a:lnSpc>
                <a:spcPct val="100000"/>
              </a:lnSpc>
              <a:spcBef>
                <a:spcPts val="0"/>
              </a:spcBef>
              <a:spcAft>
                <a:spcPts val="0"/>
              </a:spcAft>
              <a:buClrTx/>
              <a:buSzTx/>
              <a:buFontTx/>
              <a:buNone/>
              <a:defRPr/>
            </a:pPr>
            <a:fld id="{DD20450A-354E-44BD-BC39-CF81CF2652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19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77D089-AC8F-4832-A3C3-D9AF30F404B8}" type="slidenum">
              <a:rPr lang="zh-CN" altLang="en-US" smtClean="0"/>
              <a:t>20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800"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61F8B-F623-4588-A9EE-D1963B1AC4BA}"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661F8B-F623-4588-A9EE-D1963B1AC4BA}"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661F8B-F623-4588-A9EE-D1963B1AC4BA}" type="datetimeFigureOut">
              <a:rPr lang="en-US" smtClean="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661F8B-F623-4588-A9EE-D1963B1AC4BA}" type="datetimeFigureOut">
              <a:rPr lang="en-US" smtClean="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61F8B-F623-4588-A9EE-D1963B1AC4BA}"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5C3F0-2CE9-445A-B520-C41D3F81A63F}" type="slidenum">
              <a:rPr lang="en-US" smtClean="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61F8B-F623-4588-A9EE-D1963B1AC4BA}" type="datetimeFigureOut">
              <a:rPr lang="en-US" smtClean="0"/>
              <a:t>1/29/2026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5C3F0-2CE9-445A-B520-C41D3F81A6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4.jpe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customXml" Target="../ink/ink1.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0.svg"/><Relationship Id="rId18" Type="http://schemas.openxmlformats.org/officeDocument/2006/relationships/image" Target="../media/image9.png"/><Relationship Id="rId3" Type="http://schemas.openxmlformats.org/officeDocument/2006/relationships/image" Target="../media/image14.png"/><Relationship Id="rId21" Type="http://schemas.openxmlformats.org/officeDocument/2006/relationships/image" Target="../media/image20.svg"/><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image" Target="../media/image11.svg"/><Relationship Id="rId2" Type="http://schemas.openxmlformats.org/officeDocument/2006/relationships/image" Target="../media/image4.jpeg"/><Relationship Id="rId16" Type="http://schemas.openxmlformats.org/officeDocument/2006/relationships/image" Target="../media/image8.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0.png"/><Relationship Id="rId5" Type="http://schemas.openxmlformats.org/officeDocument/2006/relationships/image" Target="../media/image15.png"/><Relationship Id="rId15" Type="http://schemas.openxmlformats.org/officeDocument/2006/relationships/image" Target="../media/image16.svg"/><Relationship Id="rId10" Type="http://schemas.openxmlformats.org/officeDocument/2006/relationships/image" Target="../media/image28.svg"/><Relationship Id="rId19" Type="http://schemas.openxmlformats.org/officeDocument/2006/relationships/image" Target="../media/image13.svg"/><Relationship Id="rId4" Type="http://schemas.openxmlformats.org/officeDocument/2006/relationships/image" Target="../media/image22.svg"/><Relationship Id="rId9" Type="http://schemas.openxmlformats.org/officeDocument/2006/relationships/image" Target="../media/image1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4.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vi.wikipedia.org/wiki/Spider-Man:_No_Way_Home" TargetMode="External"/><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sp>
      <p:sp>
        <p:nvSpPr>
          <p:cNvPr id="3" name="Freeform 3"/>
          <p:cNvSpPr/>
          <p:nvPr/>
        </p:nvSpPr>
        <p:spPr>
          <a:xfrm>
            <a:off x="685800" y="685800"/>
            <a:ext cx="8281359" cy="54864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7747959" y="845782"/>
            <a:ext cx="3662481" cy="5166436"/>
          </a:xfrm>
          <a:custGeom>
            <a:avLst/>
            <a:gdLst/>
            <a:ahLst/>
            <a:cxnLst/>
            <a:rect l="l" t="t" r="r" b="b"/>
            <a:pathLst>
              <a:path w="5493721" h="7749654">
                <a:moveTo>
                  <a:pt x="0" y="0"/>
                </a:moveTo>
                <a:lnTo>
                  <a:pt x="5493721" y="0"/>
                </a:lnTo>
                <a:lnTo>
                  <a:pt x="5493721" y="7749654"/>
                </a:lnTo>
                <a:lnTo>
                  <a:pt x="0" y="7749654"/>
                </a:lnTo>
                <a:lnTo>
                  <a:pt x="0" y="0"/>
                </a:lnTo>
                <a:close/>
              </a:path>
            </a:pathLst>
          </a:custGeom>
          <a:blipFill>
            <a:blip r:embed="rId5"/>
            <a:stretch>
              <a:fillRect/>
            </a:stretch>
          </a:blipFill>
        </p:spPr>
      </p:sp>
      <p:sp>
        <p:nvSpPr>
          <p:cNvPr id="5" name="TextBox 5"/>
          <p:cNvSpPr txBox="1"/>
          <p:nvPr/>
        </p:nvSpPr>
        <p:spPr>
          <a:xfrm>
            <a:off x="1029335" y="596900"/>
            <a:ext cx="6907530" cy="5664200"/>
          </a:xfrm>
          <a:prstGeom prst="rect">
            <a:avLst/>
          </a:prstGeom>
        </p:spPr>
        <p:txBody>
          <a:bodyPr wrap="square" lIns="0" tIns="0" rIns="0" bIns="0" rtlCol="0" anchor="t">
            <a:noAutofit/>
          </a:bodyPr>
          <a:lstStyle/>
          <a:p>
            <a:pPr marL="0" lvl="0" indent="0" algn="l">
              <a:lnSpc>
                <a:spcPts val="11395"/>
              </a:lnSpc>
            </a:pPr>
            <a:r>
              <a:rPr lang="en-US" sz="8735" b="1" spc="-746">
                <a:solidFill>
                  <a:srgbClr val="764D3A"/>
                </a:solidFill>
                <a:latin typeface="29LT Riwaya Bold" panose="00000800000000000000"/>
                <a:ea typeface="29LT Riwaya Bold" panose="00000800000000000000"/>
                <a:cs typeface="29LT Riwaya Bold" panose="00000800000000000000"/>
                <a:sym typeface="29LT Riwaya Bold" panose="00000800000000000000"/>
              </a:rPr>
              <a:t> </a:t>
            </a:r>
            <a:r>
              <a:rPr lang="en-US" sz="8000" b="1" spc="-746">
                <a:solidFill>
                  <a:srgbClr val="764D3A"/>
                </a:solidFill>
                <a:latin typeface="29LT Riwaya Bold" panose="00000800000000000000"/>
                <a:ea typeface="29LT Riwaya Bold" panose="00000800000000000000"/>
                <a:cs typeface="29LT Riwaya Bold" panose="00000800000000000000"/>
                <a:sym typeface="29LT Riwaya Bold" panose="00000800000000000000"/>
              </a:rPr>
              <a:t>Bài 10. Đại Cồ Việt thời Đinh và Tiền Lê (968 - 1009)</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 y="-7197"/>
            <a:ext cx="12127230" cy="5477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98800" y="5460839"/>
            <a:ext cx="6096000" cy="1245235"/>
          </a:xfrm>
          <a:prstGeom prst="rect">
            <a:avLst/>
          </a:prstGeom>
          <a:noFill/>
        </p:spPr>
        <p:txBody>
          <a:bodyPr wrap="square">
            <a:spAutoFit/>
          </a:bodyPr>
          <a:lstStyle/>
          <a:p>
            <a:pPr algn="ctr"/>
            <a:r>
              <a:rPr lang="en-US" sz="2500" b="1" i="0" dirty="0" err="1">
                <a:solidFill>
                  <a:srgbClr val="FF0000"/>
                </a:solidFill>
                <a:effectLst/>
                <a:latin typeface="Times New Roman" panose="02020603050405020304" pitchFamily="18" charset="0"/>
                <a:cs typeface="Times New Roman" panose="02020603050405020304" pitchFamily="18" charset="0"/>
              </a:rPr>
              <a:t>Thái</a:t>
            </a:r>
            <a:r>
              <a:rPr lang="en-US" sz="2500" b="1" i="0" dirty="0">
                <a:solidFill>
                  <a:srgbClr val="FF0000"/>
                </a:solidFill>
                <a:effectLst/>
                <a:latin typeface="Times New Roman" panose="02020603050405020304" pitchFamily="18" charset="0"/>
                <a:cs typeface="Times New Roman" panose="02020603050405020304" pitchFamily="18" charset="0"/>
              </a:rPr>
              <a:t> </a:t>
            </a:r>
            <a:r>
              <a:rPr lang="en-US" sz="2500" b="1" i="0" dirty="0" err="1">
                <a:solidFill>
                  <a:srgbClr val="FF0000"/>
                </a:solidFill>
                <a:effectLst/>
                <a:latin typeface="Times New Roman" panose="02020603050405020304" pitchFamily="18" charset="0"/>
                <a:cs typeface="Times New Roman" panose="02020603050405020304" pitchFamily="18" charset="0"/>
              </a:rPr>
              <a:t>hậu</a:t>
            </a:r>
            <a:r>
              <a:rPr lang="en-US" sz="2500" b="1" i="0" dirty="0">
                <a:solidFill>
                  <a:srgbClr val="FF0000"/>
                </a:solidFill>
                <a:effectLst/>
                <a:latin typeface="Times New Roman" panose="02020603050405020304" pitchFamily="18" charset="0"/>
                <a:cs typeface="Times New Roman" panose="02020603050405020304" pitchFamily="18" charset="0"/>
              </a:rPr>
              <a:t> </a:t>
            </a:r>
            <a:r>
              <a:rPr lang="vi-VN" sz="2500" b="1" i="0" dirty="0">
                <a:solidFill>
                  <a:srgbClr val="FF0000"/>
                </a:solidFill>
                <a:effectLst/>
                <a:latin typeface="Times New Roman" panose="02020603050405020304" pitchFamily="18" charset="0"/>
                <a:cs typeface="Times New Roman" panose="02020603050405020304" pitchFamily="18" charset="0"/>
              </a:rPr>
              <a:t>Dương Vân Nga </a:t>
            </a:r>
            <a:r>
              <a:rPr lang="vi-VN" sz="2500" b="0" i="0" dirty="0">
                <a:solidFill>
                  <a:srgbClr val="222222"/>
                </a:solidFill>
                <a:effectLst/>
                <a:latin typeface="Times New Roman" panose="02020603050405020304" pitchFamily="18" charset="0"/>
                <a:cs typeface="Times New Roman" panose="02020603050405020304" pitchFamily="18" charset="0"/>
              </a:rPr>
              <a:t>lấy áo long bào</a:t>
            </a:r>
            <a:r>
              <a:rPr lang="en-US" sz="2500" b="0" i="0" dirty="0">
                <a:solidFill>
                  <a:srgbClr val="222222"/>
                </a:solidFill>
                <a:effectLst/>
                <a:latin typeface="Times New Roman" panose="02020603050405020304" pitchFamily="18" charset="0"/>
                <a:cs typeface="Times New Roman" panose="02020603050405020304" pitchFamily="18" charset="0"/>
              </a:rPr>
              <a:t> </a:t>
            </a:r>
            <a:r>
              <a:rPr lang="vi-VN" sz="2500" b="0" i="0" dirty="0">
                <a:solidFill>
                  <a:srgbClr val="222222"/>
                </a:solidFill>
                <a:effectLst/>
                <a:latin typeface="Times New Roman" panose="02020603050405020304" pitchFamily="18" charset="0"/>
                <a:cs typeface="Times New Roman" panose="02020603050405020304" pitchFamily="18" charset="0"/>
              </a:rPr>
              <a:t> khoác lên mình </a:t>
            </a:r>
            <a:r>
              <a:rPr lang="vi-VN" sz="2500" b="1" i="0" dirty="0">
                <a:solidFill>
                  <a:schemeClr val="accent1">
                    <a:lumMod val="50000"/>
                  </a:schemeClr>
                </a:solidFill>
                <a:effectLst/>
                <a:latin typeface="Times New Roman" panose="02020603050405020304" pitchFamily="18" charset="0"/>
                <a:cs typeface="Times New Roman" panose="02020603050405020304" pitchFamily="18" charset="0"/>
              </a:rPr>
              <a:t>"Thập đạo tướng quân" Lê Hoàn</a:t>
            </a:r>
            <a:r>
              <a:rPr lang="vi-VN" sz="2500" b="0" i="0" dirty="0">
                <a:solidFill>
                  <a:srgbClr val="222222"/>
                </a:solidFill>
                <a:effectLst/>
                <a:latin typeface="Times New Roman" panose="02020603050405020304" pitchFamily="18" charset="0"/>
                <a:cs typeface="Times New Roman" panose="02020603050405020304" pitchFamily="18" charset="0"/>
              </a:rPr>
              <a:t> </a:t>
            </a:r>
            <a:r>
              <a:rPr lang="vi-VN" sz="2500" b="0" i="0" dirty="0">
                <a:solidFill>
                  <a:srgbClr val="222222"/>
                </a:solidFill>
                <a:effectLst/>
                <a:latin typeface="+mj-lt"/>
                <a:cs typeface="Times New Roman" panose="02020603050405020304" pitchFamily="18" charset="0"/>
              </a:rPr>
              <a:t>và trao ngôi vua cho ông</a:t>
            </a:r>
            <a:r>
              <a:rPr lang="vi-VN" sz="2500" b="0" i="0" dirty="0">
                <a:solidFill>
                  <a:srgbClr val="222222"/>
                </a:solidFill>
                <a:effectLst/>
                <a:latin typeface="+mj-lt"/>
              </a:rPr>
              <a:t>.</a:t>
            </a:r>
            <a:endParaRPr lang="en-US" sz="25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等腰三角形 8"/>
          <p:cNvSpPr/>
          <p:nvPr/>
        </p:nvSpPr>
        <p:spPr>
          <a:xfrm rot="5400000">
            <a:off x="384463" y="5622480"/>
            <a:ext cx="1005695" cy="866978"/>
          </a:xfrm>
          <a:prstGeom prs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7494" y="259301"/>
            <a:ext cx="1380167" cy="1380167"/>
          </a:xfrm>
          <a:prstGeom prst="rect">
            <a:avLst/>
          </a:prstGeom>
        </p:spPr>
      </p:pic>
      <p:sp>
        <p:nvSpPr>
          <p:cNvPr id="8" name="圆: 空心 7"/>
          <p:cNvSpPr/>
          <p:nvPr/>
        </p:nvSpPr>
        <p:spPr>
          <a:xfrm>
            <a:off x="10012694" y="1207908"/>
            <a:ext cx="863120" cy="863120"/>
          </a:xfrm>
          <a:prstGeom prst="donut">
            <a:avLst>
              <a:gd name="adj" fmla="val 879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425496" y="4837595"/>
            <a:ext cx="461814" cy="461814"/>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a:off x="1325388" y="4350153"/>
            <a:ext cx="17684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908931" y="4350153"/>
            <a:ext cx="17684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506988" y="4350153"/>
            <a:ext cx="17684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9089736" y="4330401"/>
            <a:ext cx="17684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32347" y="173647"/>
            <a:ext cx="10477389" cy="1200329"/>
          </a:xfrm>
          <a:prstGeom prst="rect">
            <a:avLst/>
          </a:prstGeom>
          <a:noFill/>
        </p:spPr>
        <p:txBody>
          <a:bodyPr wrap="square">
            <a:spAutoFit/>
          </a:bodyPr>
          <a:lstStyle/>
          <a:p>
            <a:pPr marL="0" marR="0" algn="ctr">
              <a:spcBef>
                <a:spcPts val="300"/>
              </a:spcBef>
              <a:spcAft>
                <a:spcPts val="0"/>
              </a:spcAft>
              <a:tabLst>
                <a:tab pos="2637155" algn="ctr"/>
                <a:tab pos="5274310" algn="r"/>
              </a:tabLst>
            </a:pPr>
            <a:r>
              <a:rPr lang="nl-NL" sz="3600" b="1">
                <a:solidFill>
                  <a:srgbClr val="FF0000"/>
                </a:solidFill>
                <a:effectLst/>
                <a:latin typeface="Times New Roman" panose="02020603050405020304" pitchFamily="18" charset="0"/>
                <a:ea typeface="Calibri" panose="020F0502020204030204" charset="0"/>
              </a:rPr>
              <a:t>BÀI 10: ĐẠI </a:t>
            </a:r>
            <a:r>
              <a:rPr lang="nl-NL" sz="3600" b="1" dirty="0">
                <a:solidFill>
                  <a:srgbClr val="FF0000"/>
                </a:solidFill>
                <a:effectLst/>
                <a:latin typeface="Times New Roman" panose="02020603050405020304" pitchFamily="18" charset="0"/>
                <a:ea typeface="Calibri" panose="020F0502020204030204" charset="0"/>
              </a:rPr>
              <a:t>CỒ VIỆT THỜI </a:t>
            </a:r>
            <a:r>
              <a:rPr lang="nl-NL" sz="3600" b="1">
                <a:solidFill>
                  <a:srgbClr val="FF0000"/>
                </a:solidFill>
                <a:effectLst/>
                <a:latin typeface="Times New Roman" panose="02020603050405020304" pitchFamily="18" charset="0"/>
                <a:ea typeface="Calibri" panose="020F0502020204030204" charset="0"/>
              </a:rPr>
              <a:t>ĐINH VÀ </a:t>
            </a:r>
            <a:r>
              <a:rPr lang="nl-NL" sz="3600" b="1" dirty="0">
                <a:solidFill>
                  <a:srgbClr val="FF0000"/>
                </a:solidFill>
                <a:effectLst/>
                <a:latin typeface="Times New Roman" panose="02020603050405020304" pitchFamily="18" charset="0"/>
                <a:ea typeface="Calibri" panose="020F0502020204030204" charset="0"/>
              </a:rPr>
              <a:t>TIỀN </a:t>
            </a:r>
            <a:r>
              <a:rPr lang="nl-NL" sz="3600" b="1">
                <a:solidFill>
                  <a:srgbClr val="FF0000"/>
                </a:solidFill>
                <a:effectLst/>
                <a:latin typeface="Times New Roman" panose="02020603050405020304" pitchFamily="18" charset="0"/>
                <a:ea typeface="Calibri" panose="020F0502020204030204" charset="0"/>
              </a:rPr>
              <a:t>LÊ </a:t>
            </a:r>
            <a:r>
              <a:rPr lang="en-US" sz="3600" b="1">
                <a:solidFill>
                  <a:srgbClr val="FF0000"/>
                </a:solidFill>
                <a:latin typeface="Times New Roman" panose="02020603050405020304" pitchFamily="18" charset="0"/>
                <a:ea typeface="Calibri" panose="020F0502020204030204" charset="0"/>
              </a:rPr>
              <a:t>(968 - 1009) (2 tiết)</a:t>
            </a:r>
            <a:endParaRPr lang="nl-NL" sz="3600" b="1">
              <a:solidFill>
                <a:srgbClr val="FF0000"/>
              </a:solidFill>
              <a:latin typeface="Times New Roman" panose="02020603050405020304" pitchFamily="18" charset="0"/>
              <a:ea typeface="Calibri" panose="020F0502020204030204" charset="0"/>
            </a:endParaRPr>
          </a:p>
        </p:txBody>
      </p:sp>
      <p:pic>
        <p:nvPicPr>
          <p:cNvPr id="1026" name="Picture 2" descr="Tìm hiểu về nước Đại Cồ Việt thời Đinh Tiền Lê - Dinhnghia.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03917"/>
            <a:ext cx="6224270" cy="34855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ễ Tịch Điề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4763" y="1743121"/>
            <a:ext cx="59055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par>
                          <p:cTn id="39" fill="hold">
                            <p:stCondLst>
                              <p:cond delay="2500"/>
                            </p:stCondLst>
                            <p:childTnLst>
                              <p:par>
                                <p:cTn id="40" presetID="22" presetClass="entr" presetSubtype="4"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8" grpId="0" bldLvl="0" animBg="1"/>
      <p:bldP spid="14" grpId="0" bldLvl="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等腰三角形 4"/>
          <p:cNvSpPr/>
          <p:nvPr/>
        </p:nvSpPr>
        <p:spPr>
          <a:xfrm rot="5400000">
            <a:off x="262543" y="374115"/>
            <a:ext cx="668964" cy="576693"/>
          </a:xfrm>
          <a:prstGeom prst="triangl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7"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14662" y="-1"/>
            <a:ext cx="1643580" cy="1476719"/>
          </a:xfrm>
          <a:prstGeom prst="rect">
            <a:avLst/>
          </a:prstGeom>
        </p:spPr>
      </p:pic>
      <p:sp>
        <p:nvSpPr>
          <p:cNvPr id="8" name="文本框 6"/>
          <p:cNvSpPr txBox="1"/>
          <p:nvPr/>
        </p:nvSpPr>
        <p:spPr>
          <a:xfrm>
            <a:off x="2999" y="602662"/>
            <a:ext cx="1866903" cy="67710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800" b="1" i="0" u="none" strike="noStrike" kern="1200" cap="none" spc="0" normalizeH="0" baseline="0" noProof="0" dirty="0">
                <a:ln>
                  <a:noFill/>
                </a:ln>
                <a:solidFill>
                  <a:prstClr val="black">
                    <a:lumMod val="85000"/>
                    <a:lumOff val="15000"/>
                  </a:prstClr>
                </a:solidFill>
                <a:effectLst/>
                <a:uLnTx/>
                <a:uFillTx/>
                <a:latin typeface="等线" panose="02010600030101010101" pitchFamily="2" charset="-122"/>
                <a:ea typeface="等线" panose="02010600030101010101" pitchFamily="2" charset="-122"/>
                <a:cs typeface="+mn-cs"/>
              </a:rPr>
              <a:t>1</a:t>
            </a:r>
            <a:endParaRPr kumimoji="0" lang="zh-CN" altLang="en-US" sz="3800" b="1" i="0" u="none" strike="noStrike" kern="1200" cap="none" spc="0" normalizeH="0" baseline="0" noProof="0" dirty="0">
              <a:ln>
                <a:noFill/>
              </a:ln>
              <a:solidFill>
                <a:prstClr val="black">
                  <a:lumMod val="85000"/>
                  <a:lumOff val="15000"/>
                </a:prstClr>
              </a:solidFill>
              <a:effectLst/>
              <a:uLnTx/>
              <a:uFillTx/>
              <a:latin typeface="等线" panose="02010600030101010101" pitchFamily="2" charset="-122"/>
              <a:ea typeface="等线" panose="02010600030101010101" pitchFamily="2" charset="-122"/>
              <a:cs typeface="+mn-cs"/>
            </a:endParaRPr>
          </a:p>
        </p:txBody>
      </p:sp>
      <p:sp>
        <p:nvSpPr>
          <p:cNvPr id="9" name="矩形 7"/>
          <p:cNvSpPr/>
          <p:nvPr/>
        </p:nvSpPr>
        <p:spPr>
          <a:xfrm>
            <a:off x="1666786" y="62822"/>
            <a:ext cx="9964066" cy="1384995"/>
          </a:xfrm>
          <a:prstGeom prst="rect">
            <a:avLst/>
          </a:prstGeom>
        </p:spPr>
        <p:txBody>
          <a:bodyPr wrap="square">
            <a:spAutoFit/>
          </a:bodyPr>
          <a:lstStyle/>
          <a:p>
            <a:pPr defTabSz="914400"/>
            <a:r>
              <a:rPr lang="nl-NL" sz="2800" b="1">
                <a:solidFill>
                  <a:srgbClr val="FF0000"/>
                </a:solidFill>
                <a:latin typeface="Times New Roman" panose="02020603050405020304" pitchFamily="18" charset="0"/>
                <a:cs typeface="Times New Roman" panose="02020603050405020304" pitchFamily="18" charset="0"/>
              </a:rPr>
              <a:t>Công cuộc xây dựng chính quyền và bảo vệ đất nước thời Đinh - Tiền Lê</a:t>
            </a:r>
          </a:p>
          <a:p>
            <a:pPr defTabSz="914400"/>
            <a:r>
              <a:rPr lang="nl-NL" sz="2800" b="1">
                <a:solidFill>
                  <a:srgbClr val="FF0000"/>
                </a:solidFill>
                <a:latin typeface="Times New Roman" panose="02020603050405020304" pitchFamily="18" charset="0"/>
                <a:cs typeface="Times New Roman" panose="02020603050405020304" pitchFamily="18" charset="0"/>
              </a:rPr>
              <a:t>c. Chính quyền thời Tiền Lê</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8597461" y="4651618"/>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207960" y="4639125"/>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611315" y="3679220"/>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773595" y="2431370"/>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334746" y="2428640"/>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254621" y="1403165"/>
            <a:ext cx="2685680"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825508" y="330048"/>
            <a:ext cx="1445475" cy="800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140292" y="491894"/>
            <a:ext cx="713387" cy="477054"/>
          </a:xfrm>
          <a:prstGeom prst="rect">
            <a:avLst/>
          </a:prstGeom>
          <a:noFill/>
        </p:spPr>
        <p:txBody>
          <a:bodyPr wrap="square">
            <a:spAutoFit/>
          </a:bodyPr>
          <a:lstStyle/>
          <a:p>
            <a:r>
              <a:rPr lang="en-US" sz="2500" dirty="0" err="1">
                <a:solidFill>
                  <a:srgbClr val="FF0000"/>
                </a:solidFill>
                <a:latin typeface="Times New Roman" panose="02020603050405020304" pitchFamily="18" charset="0"/>
                <a:cs typeface="Times New Roman" panose="02020603050405020304" pitchFamily="18" charset="0"/>
              </a:rPr>
              <a:t>Vua</a:t>
            </a:r>
            <a:endParaRPr lang="en-US" sz="2500" dirty="0"/>
          </a:p>
        </p:txBody>
      </p:sp>
      <p:sp>
        <p:nvSpPr>
          <p:cNvPr id="33" name="TextBox 32"/>
          <p:cNvSpPr txBox="1"/>
          <p:nvPr/>
        </p:nvSpPr>
        <p:spPr>
          <a:xfrm>
            <a:off x="7369429" y="1474463"/>
            <a:ext cx="2417078" cy="477054"/>
          </a:xfrm>
          <a:prstGeom prst="rect">
            <a:avLst/>
          </a:prstGeom>
          <a:noFill/>
        </p:spPr>
        <p:txBody>
          <a:bodyPr wrap="square">
            <a:spAutoFit/>
          </a:bodyPr>
          <a:lstStyle/>
          <a:p>
            <a:r>
              <a:rPr lang="en-US" sz="2500" dirty="0" err="1">
                <a:solidFill>
                  <a:srgbClr val="FF0000"/>
                </a:solidFill>
                <a:latin typeface="Times New Roman" panose="02020603050405020304" pitchFamily="18" charset="0"/>
                <a:cs typeface="Times New Roman" panose="02020603050405020304" pitchFamily="18" charset="0"/>
              </a:rPr>
              <a:t>Thái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sư</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Đại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sư</a:t>
            </a:r>
            <a:endParaRPr lang="en-US" sz="2500" dirty="0"/>
          </a:p>
        </p:txBody>
      </p:sp>
      <p:sp>
        <p:nvSpPr>
          <p:cNvPr id="34" name="TextBox 33"/>
          <p:cNvSpPr txBox="1"/>
          <p:nvPr/>
        </p:nvSpPr>
        <p:spPr>
          <a:xfrm>
            <a:off x="6542277" y="2452364"/>
            <a:ext cx="1607654" cy="477054"/>
          </a:xfrm>
          <a:prstGeom prst="rect">
            <a:avLst/>
          </a:prstGeom>
          <a:noFill/>
        </p:spPr>
        <p:txBody>
          <a:bodyPr wrap="square">
            <a:spAutoFit/>
          </a:bodyPr>
          <a:lstStyle/>
          <a:p>
            <a:r>
              <a:rPr lang="en-US" sz="2500" dirty="0">
                <a:solidFill>
                  <a:srgbClr val="FF0000"/>
                </a:solidFill>
                <a:latin typeface="Times New Roman" panose="02020603050405020304" pitchFamily="18" charset="0"/>
                <a:cs typeface="Times New Roman" panose="02020603050405020304" pitchFamily="18" charset="0"/>
              </a:rPr>
              <a:t>Quan </a:t>
            </a:r>
            <a:r>
              <a:rPr lang="en-US" sz="2500" dirty="0" err="1">
                <a:solidFill>
                  <a:srgbClr val="FF0000"/>
                </a:solidFill>
                <a:latin typeface="Times New Roman" panose="02020603050405020304" pitchFamily="18" charset="0"/>
                <a:cs typeface="Times New Roman" panose="02020603050405020304" pitchFamily="18" charset="0"/>
              </a:rPr>
              <a:t>võ</a:t>
            </a:r>
            <a:endParaRPr lang="en-US" sz="2500" dirty="0"/>
          </a:p>
        </p:txBody>
      </p:sp>
      <p:sp>
        <p:nvSpPr>
          <p:cNvPr id="35" name="TextBox 34"/>
          <p:cNvSpPr txBox="1"/>
          <p:nvPr/>
        </p:nvSpPr>
        <p:spPr>
          <a:xfrm>
            <a:off x="9029913" y="2452364"/>
            <a:ext cx="1513187" cy="477054"/>
          </a:xfrm>
          <a:prstGeom prst="rect">
            <a:avLst/>
          </a:prstGeom>
          <a:noFill/>
        </p:spPr>
        <p:txBody>
          <a:bodyPr wrap="square">
            <a:spAutoFit/>
          </a:bodyPr>
          <a:lstStyle/>
          <a:p>
            <a:r>
              <a:rPr lang="en-US" sz="2500" dirty="0">
                <a:solidFill>
                  <a:srgbClr val="FF0000"/>
                </a:solidFill>
                <a:latin typeface="Times New Roman" panose="02020603050405020304" pitchFamily="18" charset="0"/>
                <a:cs typeface="Times New Roman" panose="02020603050405020304" pitchFamily="18" charset="0"/>
              </a:rPr>
              <a:t>Quan </a:t>
            </a:r>
            <a:r>
              <a:rPr lang="en-US" sz="2500" dirty="0" err="1">
                <a:solidFill>
                  <a:srgbClr val="FF0000"/>
                </a:solidFill>
                <a:latin typeface="Times New Roman" panose="02020603050405020304" pitchFamily="18" charset="0"/>
                <a:cs typeface="Times New Roman" panose="02020603050405020304" pitchFamily="18" charset="0"/>
              </a:rPr>
              <a:t>văn</a:t>
            </a:r>
            <a:endParaRPr lang="en-US" sz="2500" dirty="0"/>
          </a:p>
        </p:txBody>
      </p:sp>
      <p:sp>
        <p:nvSpPr>
          <p:cNvPr id="36" name="TextBox 35"/>
          <p:cNvSpPr txBox="1"/>
          <p:nvPr/>
        </p:nvSpPr>
        <p:spPr>
          <a:xfrm>
            <a:off x="7873305" y="3780140"/>
            <a:ext cx="1294805" cy="477054"/>
          </a:xfrm>
          <a:prstGeom prst="rect">
            <a:avLst/>
          </a:prstGeom>
          <a:noFill/>
        </p:spPr>
        <p:txBody>
          <a:bodyPr wrap="square">
            <a:spAutoFit/>
          </a:bodyPr>
          <a:lstStyle/>
          <a:p>
            <a:pPr algn="ctr"/>
            <a:r>
              <a:rPr lang="en-US" sz="2500">
                <a:solidFill>
                  <a:srgbClr val="FF0000"/>
                </a:solidFill>
                <a:latin typeface="Times New Roman" panose="02020603050405020304" pitchFamily="18" charset="0"/>
                <a:cs typeface="Times New Roman" panose="02020603050405020304" pitchFamily="18" charset="0"/>
              </a:rPr>
              <a:t>Lộ</a:t>
            </a:r>
            <a:endParaRPr lang="en-US" sz="2500" dirty="0"/>
          </a:p>
        </p:txBody>
      </p:sp>
      <p:sp>
        <p:nvSpPr>
          <p:cNvPr id="37" name="TextBox 36"/>
          <p:cNvSpPr txBox="1"/>
          <p:nvPr/>
        </p:nvSpPr>
        <p:spPr>
          <a:xfrm>
            <a:off x="6892196" y="4760495"/>
            <a:ext cx="713387" cy="477054"/>
          </a:xfrm>
          <a:prstGeom prst="rect">
            <a:avLst/>
          </a:prstGeom>
          <a:noFill/>
        </p:spPr>
        <p:txBody>
          <a:bodyPr wrap="square">
            <a:spAutoFit/>
          </a:bodyPr>
          <a:lstStyle/>
          <a:p>
            <a:r>
              <a:rPr lang="en-US" sz="2500" dirty="0" err="1">
                <a:solidFill>
                  <a:srgbClr val="FF0000"/>
                </a:solidFill>
                <a:latin typeface="Times New Roman" panose="02020603050405020304" pitchFamily="18" charset="0"/>
                <a:cs typeface="Times New Roman" panose="02020603050405020304" pitchFamily="18" charset="0"/>
              </a:rPr>
              <a:t>Phủ</a:t>
            </a:r>
            <a:r>
              <a:rPr lang="en-US" sz="2500" dirty="0">
                <a:solidFill>
                  <a:srgbClr val="FF0000"/>
                </a:solidFill>
                <a:latin typeface="Times New Roman" panose="02020603050405020304" pitchFamily="18" charset="0"/>
                <a:cs typeface="Times New Roman" panose="02020603050405020304" pitchFamily="18" charset="0"/>
              </a:rPr>
              <a:t> </a:t>
            </a:r>
            <a:endParaRPr lang="en-US" sz="2500" dirty="0"/>
          </a:p>
        </p:txBody>
      </p:sp>
      <p:sp>
        <p:nvSpPr>
          <p:cNvPr id="38" name="TextBox 37"/>
          <p:cNvSpPr txBox="1"/>
          <p:nvPr/>
        </p:nvSpPr>
        <p:spPr>
          <a:xfrm>
            <a:off x="9029913" y="4709243"/>
            <a:ext cx="953982" cy="477054"/>
          </a:xfrm>
          <a:prstGeom prst="rect">
            <a:avLst/>
          </a:prstGeom>
          <a:noFill/>
        </p:spPr>
        <p:txBody>
          <a:bodyPr wrap="square">
            <a:spAutoFit/>
          </a:bodyPr>
          <a:lstStyle/>
          <a:p>
            <a:r>
              <a:rPr lang="en-US" sz="2500" dirty="0" err="1">
                <a:solidFill>
                  <a:srgbClr val="FF0000"/>
                </a:solidFill>
                <a:latin typeface="Times New Roman" panose="02020603050405020304" pitchFamily="18" charset="0"/>
                <a:cs typeface="Times New Roman" panose="02020603050405020304" pitchFamily="18" charset="0"/>
              </a:rPr>
              <a:t>Châu</a:t>
            </a:r>
            <a:endParaRPr lang="en-US" sz="2500" dirty="0"/>
          </a:p>
        </p:txBody>
      </p:sp>
      <p:sp>
        <p:nvSpPr>
          <p:cNvPr id="50" name="Rectangle 49"/>
          <p:cNvSpPr/>
          <p:nvPr/>
        </p:nvSpPr>
        <p:spPr>
          <a:xfrm>
            <a:off x="7480330" y="5767682"/>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0000"/>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7678026" y="5869255"/>
            <a:ext cx="1351887" cy="477054"/>
          </a:xfrm>
          <a:prstGeom prst="rect">
            <a:avLst/>
          </a:prstGeom>
          <a:noFill/>
        </p:spPr>
        <p:txBody>
          <a:bodyPr wrap="square">
            <a:spAutoFit/>
          </a:bodyPr>
          <a:lstStyle/>
          <a:p>
            <a:pPr algn="ctr"/>
            <a:r>
              <a:rPr lang="en-US" sz="2500">
                <a:solidFill>
                  <a:srgbClr val="FF0000"/>
                </a:solidFill>
                <a:latin typeface="Times New Roman" panose="02020603050405020304" pitchFamily="18" charset="0"/>
                <a:cs typeface="Times New Roman" panose="02020603050405020304" pitchFamily="18" charset="0"/>
              </a:rPr>
              <a:t>Xã</a:t>
            </a:r>
          </a:p>
        </p:txBody>
      </p:sp>
      <p:cxnSp>
        <p:nvCxnSpPr>
          <p:cNvPr id="52" name="Straight Arrow Connector 51"/>
          <p:cNvCxnSpPr>
            <a:stCxn id="2" idx="2"/>
          </p:cNvCxnSpPr>
          <p:nvPr/>
        </p:nvCxnSpPr>
        <p:spPr>
          <a:xfrm>
            <a:off x="8548246" y="1130794"/>
            <a:ext cx="0" cy="21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4" idx="2"/>
          </p:cNvCxnSpPr>
          <p:nvPr/>
        </p:nvCxnSpPr>
        <p:spPr>
          <a:xfrm flipH="1">
            <a:off x="7248889" y="2001589"/>
            <a:ext cx="1348572" cy="36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4" idx="2"/>
          </p:cNvCxnSpPr>
          <p:nvPr/>
        </p:nvCxnSpPr>
        <p:spPr>
          <a:xfrm>
            <a:off x="8597461" y="2001589"/>
            <a:ext cx="1102810" cy="32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6973285" y="4277644"/>
            <a:ext cx="1380684" cy="341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36" idx="2"/>
          </p:cNvCxnSpPr>
          <p:nvPr/>
        </p:nvCxnSpPr>
        <p:spPr>
          <a:xfrm>
            <a:off x="8520708" y="4257194"/>
            <a:ext cx="999135" cy="36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50" idx="0"/>
          </p:cNvCxnSpPr>
          <p:nvPr/>
        </p:nvCxnSpPr>
        <p:spPr>
          <a:xfrm>
            <a:off x="7261422" y="5254709"/>
            <a:ext cx="1145584" cy="512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49" idx="2"/>
          </p:cNvCxnSpPr>
          <p:nvPr/>
        </p:nvCxnSpPr>
        <p:spPr>
          <a:xfrm flipH="1">
            <a:off x="8604702" y="5250042"/>
            <a:ext cx="919435" cy="49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Right Brace 80"/>
          <p:cNvSpPr/>
          <p:nvPr/>
        </p:nvSpPr>
        <p:spPr>
          <a:xfrm>
            <a:off x="10697387" y="394248"/>
            <a:ext cx="314593" cy="25351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p:cNvSpPr txBox="1"/>
          <p:nvPr/>
        </p:nvSpPr>
        <p:spPr>
          <a:xfrm>
            <a:off x="11125513" y="1230946"/>
            <a:ext cx="1015161" cy="861774"/>
          </a:xfrm>
          <a:prstGeom prst="rect">
            <a:avLst/>
          </a:prstGeom>
          <a:no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Trung </a:t>
            </a:r>
          </a:p>
          <a:p>
            <a:r>
              <a:rPr lang="en-US" sz="2500">
                <a:solidFill>
                  <a:srgbClr val="FF0000"/>
                </a:solidFill>
                <a:latin typeface="Times New Roman" panose="02020603050405020304" pitchFamily="18" charset="0"/>
                <a:cs typeface="Times New Roman" panose="02020603050405020304" pitchFamily="18" charset="0"/>
              </a:rPr>
              <a:t>ương</a:t>
            </a:r>
          </a:p>
        </p:txBody>
      </p:sp>
      <p:sp>
        <p:nvSpPr>
          <p:cNvPr id="83" name="Right Brace 82"/>
          <p:cNvSpPr/>
          <p:nvPr/>
        </p:nvSpPr>
        <p:spPr>
          <a:xfrm>
            <a:off x="10725968" y="3731437"/>
            <a:ext cx="314593" cy="25351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TextBox 83"/>
          <p:cNvSpPr txBox="1"/>
          <p:nvPr/>
        </p:nvSpPr>
        <p:spPr>
          <a:xfrm>
            <a:off x="11037453" y="4507450"/>
            <a:ext cx="1230382" cy="861774"/>
          </a:xfrm>
          <a:prstGeom prst="rect">
            <a:avLst/>
          </a:prstGeom>
          <a:no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Địa </a:t>
            </a:r>
          </a:p>
          <a:p>
            <a:r>
              <a:rPr lang="en-US" sz="2500">
                <a:solidFill>
                  <a:srgbClr val="FF0000"/>
                </a:solidFill>
                <a:latin typeface="Times New Roman" panose="02020603050405020304" pitchFamily="18" charset="0"/>
                <a:cs typeface="Times New Roman" panose="02020603050405020304" pitchFamily="18" charset="0"/>
              </a:rPr>
              <a:t>phương</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8">
                                            <p:txEl>
                                              <p:pRg st="0" end="0"/>
                                            </p:txEl>
                                          </p:spTgt>
                                        </p:tgtEl>
                                        <p:attrNameLst>
                                          <p:attrName>style.visibility</p:attrName>
                                        </p:attrNameLst>
                                      </p:cBhvr>
                                      <p:to>
                                        <p:strVal val="visible"/>
                                      </p:to>
                                    </p:set>
                                    <p:animEffect transition="in" filter="fade">
                                      <p:cBhvr>
                                        <p:cTn id="39" dur="1000"/>
                                        <p:tgtEl>
                                          <p:spTgt spid="38">
                                            <p:txEl>
                                              <p:pRg st="0" end="0"/>
                                            </p:txEl>
                                          </p:spTgt>
                                        </p:tgtEl>
                                      </p:cBhvr>
                                    </p:animEffect>
                                    <p:anim calcmode="lin" valueType="num">
                                      <p:cBhvr>
                                        <p:cTn id="40"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597025" y="148841"/>
            <a:ext cx="358276" cy="358276"/>
          </a:xfrm>
          <a:prstGeom prst="ellipse">
            <a:avLst/>
          </a:prstGeom>
          <a:gradFill flip="none" rotWithShape="1">
            <a:gsLst>
              <a:gs pos="8000">
                <a:srgbClr val="9B7F45"/>
              </a:gs>
              <a:gs pos="83000">
                <a:srgbClr val="E7D6B6"/>
              </a:gs>
            </a:gsLst>
            <a:lin ang="8100000" scaled="1"/>
            <a:tileRect/>
          </a:gradFill>
          <a:ln>
            <a:noFill/>
          </a:ln>
          <a:effectLst>
            <a:innerShdw blurRad="63500" dist="50800" dir="189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lt"/>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sp>
        <p:nvSpPr>
          <p:cNvPr id="7" name="PA_库_矩形 6"/>
          <p:cNvSpPr/>
          <p:nvPr>
            <p:custDataLst>
              <p:tags r:id="rId1"/>
            </p:custDataLst>
          </p:nvPr>
        </p:nvSpPr>
        <p:spPr>
          <a:xfrm>
            <a:off x="523750" y="75566"/>
            <a:ext cx="504825" cy="50482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sz="1800" b="0" i="0" u="none" strike="noStrike" kern="1200" cap="none" spc="0" normalizeH="0" baseline="0" noProof="0">
              <a:ln>
                <a:noFill/>
              </a:ln>
              <a:solidFill>
                <a:srgbClr val="FF0000"/>
              </a:solidFill>
              <a:effectLst/>
              <a:uLnTx/>
              <a:uFillTx/>
              <a:ea typeface="FZHei-B01S"/>
              <a:cs typeface="+mn-lt"/>
              <a:sym typeface="+mn-lt"/>
            </a:endParaRPr>
          </a:p>
        </p:txBody>
      </p:sp>
      <p:sp>
        <p:nvSpPr>
          <p:cNvPr id="68" name="TextBox 64"/>
          <p:cNvSpPr txBox="1">
            <a:spLocks noChangeArrowheads="1"/>
          </p:cNvSpPr>
          <p:nvPr/>
        </p:nvSpPr>
        <p:spPr bwMode="auto">
          <a:xfrm>
            <a:off x="1320800" y="82695"/>
            <a:ext cx="4572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spcBef>
                <a:spcPct val="0"/>
              </a:spcBef>
              <a:buFontTx/>
              <a:buNone/>
            </a:pPr>
            <a:r>
              <a:rPr lang="en-US" altLang="en-US" sz="2500" b="1" i="1">
                <a:latin typeface="Times New Roman" panose="02020603050405020304" pitchFamily="18" charset="0"/>
                <a:cs typeface="Times New Roman" panose="02020603050405020304" pitchFamily="18" charset="0"/>
              </a:rPr>
              <a:t>*Bộ </a:t>
            </a:r>
            <a:r>
              <a:rPr lang="en-US" altLang="en-US" sz="2500" b="1" i="1" dirty="0" err="1">
                <a:latin typeface="Times New Roman" panose="02020603050405020304" pitchFamily="18" charset="0"/>
                <a:cs typeface="Times New Roman" panose="02020603050405020304" pitchFamily="18" charset="0"/>
              </a:rPr>
              <a:t>máy</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nhà</a:t>
            </a:r>
            <a:r>
              <a:rPr lang="en-US" altLang="en-US" sz="2500" b="1" i="1" dirty="0">
                <a:latin typeface="Times New Roman" panose="02020603050405020304" pitchFamily="18" charset="0"/>
                <a:cs typeface="Times New Roman" panose="02020603050405020304" pitchFamily="18" charset="0"/>
              </a:rPr>
              <a:t> </a:t>
            </a:r>
            <a:r>
              <a:rPr lang="en-US" altLang="en-US" sz="2500" b="1" i="1" dirty="0" err="1">
                <a:latin typeface="Times New Roman" panose="02020603050405020304" pitchFamily="18" charset="0"/>
                <a:cs typeface="Times New Roman" panose="02020603050405020304" pitchFamily="18" charset="0"/>
              </a:rPr>
              <a:t>nước</a:t>
            </a:r>
            <a:endParaRPr lang="en-US" altLang="en-US" sz="2500" b="1" i="1"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6422115" y="232459"/>
            <a:ext cx="3905151" cy="1669688"/>
          </a:xfrm>
          <a:prstGeom prst="rect">
            <a:avLst/>
          </a:prstGeom>
          <a:noFill/>
        </p:spPr>
        <p:txBody>
          <a:bodyPr wrap="square">
            <a:spAutoFit/>
          </a:bodyPr>
          <a:lstStyle/>
          <a:p>
            <a:pPr marL="0" marR="0">
              <a:spcBef>
                <a:spcPts val="300"/>
              </a:spcBef>
              <a:spcAft>
                <a:spcPts val="0"/>
              </a:spcAft>
            </a:pPr>
            <a:r>
              <a:rPr lang="nl-NL" sz="2500" b="1" i="1">
                <a:latin typeface="Times New Roman" panose="02020603050405020304" pitchFamily="18" charset="0"/>
                <a:ea typeface="Calibri" panose="020F0502020204030204" charset="0"/>
              </a:rPr>
              <a:t>*</a:t>
            </a:r>
            <a:r>
              <a:rPr lang="nl-NL" sz="2500" b="1" i="1">
                <a:effectLst/>
                <a:latin typeface="Times New Roman" panose="02020603050405020304" pitchFamily="18" charset="0"/>
                <a:ea typeface="Calibri" panose="020F0502020204030204" charset="0"/>
              </a:rPr>
              <a:t>Quân </a:t>
            </a:r>
            <a:r>
              <a:rPr lang="nl-NL" sz="2500" b="1" i="1" dirty="0">
                <a:effectLst/>
                <a:latin typeface="Times New Roman" panose="02020603050405020304" pitchFamily="18" charset="0"/>
                <a:ea typeface="Calibri" panose="020F0502020204030204" charset="0"/>
              </a:rPr>
              <a:t>đội</a:t>
            </a:r>
            <a:r>
              <a:rPr lang="nl-NL" sz="2500" i="1" dirty="0">
                <a:effectLst/>
                <a:latin typeface="Times New Roman" panose="02020603050405020304" pitchFamily="18" charset="0"/>
                <a:ea typeface="Calibri" panose="020F0502020204030204" charset="0"/>
              </a:rPr>
              <a:t>:</a:t>
            </a:r>
            <a:r>
              <a:rPr lang="nl-NL" sz="2500" dirty="0">
                <a:effectLst/>
                <a:latin typeface="Times New Roman" panose="02020603050405020304" pitchFamily="18" charset="0"/>
                <a:ea typeface="Calibri" panose="020F0502020204030204" charset="0"/>
              </a:rPr>
              <a:t>  2 bộ phận</a:t>
            </a:r>
            <a:endParaRPr lang="en-US" sz="2500" dirty="0">
              <a:effectLst/>
              <a:latin typeface="Times New Roman" panose="02020603050405020304" pitchFamily="18" charset="0"/>
              <a:ea typeface="Calibri" panose="020F0502020204030204" charset="0"/>
            </a:endParaRPr>
          </a:p>
          <a:p>
            <a:pPr marL="0" marR="0">
              <a:spcBef>
                <a:spcPts val="300"/>
              </a:spcBef>
              <a:spcAft>
                <a:spcPts val="0"/>
              </a:spcAft>
            </a:pPr>
            <a:r>
              <a:rPr lang="nl-NL" sz="2500" dirty="0">
                <a:effectLst/>
                <a:latin typeface="Times New Roman" panose="02020603050405020304" pitchFamily="18" charset="0"/>
                <a:ea typeface="Calibri" panose="020F0502020204030204" charset="0"/>
              </a:rPr>
              <a:t>- Cấm quân.</a:t>
            </a:r>
            <a:endParaRPr lang="en-US" sz="2500" dirty="0">
              <a:effectLst/>
              <a:latin typeface="Times New Roman" panose="02020603050405020304" pitchFamily="18" charset="0"/>
              <a:ea typeface="Calibri" panose="020F0502020204030204" charset="0"/>
            </a:endParaRPr>
          </a:p>
          <a:p>
            <a:r>
              <a:rPr lang="nl-NL" sz="2500" dirty="0">
                <a:effectLst/>
                <a:latin typeface="Times New Roman" panose="02020603050405020304" pitchFamily="18" charset="0"/>
                <a:ea typeface="Calibri" panose="020F0502020204030204" charset="0"/>
              </a:rPr>
              <a:t>- Quân địa </a:t>
            </a:r>
            <a:r>
              <a:rPr lang="nl-NL" sz="2500">
                <a:effectLst/>
                <a:latin typeface="Times New Roman" panose="02020603050405020304" pitchFamily="18" charset="0"/>
                <a:ea typeface="Calibri" panose="020F0502020204030204" charset="0"/>
              </a:rPr>
              <a:t>phương.</a:t>
            </a:r>
          </a:p>
          <a:p>
            <a:endParaRPr lang="en-US" sz="2500" dirty="0"/>
          </a:p>
        </p:txBody>
      </p:sp>
      <p:sp>
        <p:nvSpPr>
          <p:cNvPr id="35" name="Rectangle 34"/>
          <p:cNvSpPr/>
          <p:nvPr/>
        </p:nvSpPr>
        <p:spPr>
          <a:xfrm>
            <a:off x="2543829" y="5061178"/>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54328" y="5048685"/>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57683" y="4088780"/>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719963" y="2840930"/>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81114" y="2838200"/>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200989" y="1812725"/>
            <a:ext cx="2685680"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771876" y="739608"/>
            <a:ext cx="1445475" cy="800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086660" y="901454"/>
            <a:ext cx="713387" cy="477054"/>
          </a:xfrm>
          <a:prstGeom prst="rect">
            <a:avLst/>
          </a:prstGeom>
          <a:noFill/>
        </p:spPr>
        <p:txBody>
          <a:bodyPr wrap="square">
            <a:spAutoFit/>
          </a:bodyPr>
          <a:lstStyle/>
          <a:p>
            <a:r>
              <a:rPr lang="en-US" sz="2500" dirty="0" err="1">
                <a:solidFill>
                  <a:srgbClr val="FF0000"/>
                </a:solidFill>
                <a:latin typeface="Times New Roman" panose="02020603050405020304" pitchFamily="18" charset="0"/>
                <a:cs typeface="Times New Roman" panose="02020603050405020304" pitchFamily="18" charset="0"/>
              </a:rPr>
              <a:t>Vua</a:t>
            </a:r>
            <a:endParaRPr lang="en-US" sz="2500" dirty="0"/>
          </a:p>
        </p:txBody>
      </p:sp>
      <p:sp>
        <p:nvSpPr>
          <p:cNvPr id="72" name="TextBox 71"/>
          <p:cNvSpPr txBox="1"/>
          <p:nvPr/>
        </p:nvSpPr>
        <p:spPr>
          <a:xfrm>
            <a:off x="1315797" y="1884023"/>
            <a:ext cx="2417078" cy="477054"/>
          </a:xfrm>
          <a:prstGeom prst="rect">
            <a:avLst/>
          </a:prstGeom>
          <a:noFill/>
        </p:spPr>
        <p:txBody>
          <a:bodyPr wrap="square">
            <a:spAutoFit/>
          </a:bodyPr>
          <a:lstStyle/>
          <a:p>
            <a:r>
              <a:rPr lang="en-US" sz="2500" dirty="0" err="1">
                <a:solidFill>
                  <a:srgbClr val="FF0000"/>
                </a:solidFill>
                <a:latin typeface="Times New Roman" panose="02020603050405020304" pitchFamily="18" charset="0"/>
                <a:cs typeface="Times New Roman" panose="02020603050405020304" pitchFamily="18" charset="0"/>
              </a:rPr>
              <a:t>Thái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sư</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Đại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sư</a:t>
            </a:r>
            <a:endParaRPr lang="en-US" sz="2500" dirty="0"/>
          </a:p>
        </p:txBody>
      </p:sp>
      <p:sp>
        <p:nvSpPr>
          <p:cNvPr id="73" name="TextBox 72"/>
          <p:cNvSpPr txBox="1"/>
          <p:nvPr/>
        </p:nvSpPr>
        <p:spPr>
          <a:xfrm>
            <a:off x="488645" y="2861924"/>
            <a:ext cx="1607654" cy="477054"/>
          </a:xfrm>
          <a:prstGeom prst="rect">
            <a:avLst/>
          </a:prstGeom>
          <a:noFill/>
        </p:spPr>
        <p:txBody>
          <a:bodyPr wrap="square">
            <a:spAutoFit/>
          </a:bodyPr>
          <a:lstStyle/>
          <a:p>
            <a:r>
              <a:rPr lang="en-US" sz="2500" dirty="0">
                <a:solidFill>
                  <a:srgbClr val="FF0000"/>
                </a:solidFill>
                <a:latin typeface="Times New Roman" panose="02020603050405020304" pitchFamily="18" charset="0"/>
                <a:cs typeface="Times New Roman" panose="02020603050405020304" pitchFamily="18" charset="0"/>
              </a:rPr>
              <a:t>Quan </a:t>
            </a:r>
            <a:r>
              <a:rPr lang="en-US" sz="2500" dirty="0" err="1">
                <a:solidFill>
                  <a:srgbClr val="FF0000"/>
                </a:solidFill>
                <a:latin typeface="Times New Roman" panose="02020603050405020304" pitchFamily="18" charset="0"/>
                <a:cs typeface="Times New Roman" panose="02020603050405020304" pitchFamily="18" charset="0"/>
              </a:rPr>
              <a:t>võ</a:t>
            </a:r>
            <a:endParaRPr lang="en-US" sz="2500" dirty="0"/>
          </a:p>
        </p:txBody>
      </p:sp>
      <p:sp>
        <p:nvSpPr>
          <p:cNvPr id="74" name="TextBox 73"/>
          <p:cNvSpPr txBox="1"/>
          <p:nvPr/>
        </p:nvSpPr>
        <p:spPr>
          <a:xfrm>
            <a:off x="2976281" y="2861924"/>
            <a:ext cx="1513187" cy="477054"/>
          </a:xfrm>
          <a:prstGeom prst="rect">
            <a:avLst/>
          </a:prstGeom>
          <a:noFill/>
        </p:spPr>
        <p:txBody>
          <a:bodyPr wrap="square">
            <a:spAutoFit/>
          </a:bodyPr>
          <a:lstStyle/>
          <a:p>
            <a:r>
              <a:rPr lang="en-US" sz="2500" dirty="0">
                <a:solidFill>
                  <a:srgbClr val="FF0000"/>
                </a:solidFill>
                <a:latin typeface="Times New Roman" panose="02020603050405020304" pitchFamily="18" charset="0"/>
                <a:cs typeface="Times New Roman" panose="02020603050405020304" pitchFamily="18" charset="0"/>
              </a:rPr>
              <a:t>Quan </a:t>
            </a:r>
            <a:r>
              <a:rPr lang="en-US" sz="2500" dirty="0" err="1">
                <a:solidFill>
                  <a:srgbClr val="FF0000"/>
                </a:solidFill>
                <a:latin typeface="Times New Roman" panose="02020603050405020304" pitchFamily="18" charset="0"/>
                <a:cs typeface="Times New Roman" panose="02020603050405020304" pitchFamily="18" charset="0"/>
              </a:rPr>
              <a:t>văn</a:t>
            </a:r>
            <a:endParaRPr lang="en-US" sz="2500" dirty="0"/>
          </a:p>
        </p:txBody>
      </p:sp>
      <p:sp>
        <p:nvSpPr>
          <p:cNvPr id="75" name="TextBox 74"/>
          <p:cNvSpPr txBox="1"/>
          <p:nvPr/>
        </p:nvSpPr>
        <p:spPr>
          <a:xfrm>
            <a:off x="1819673" y="4189700"/>
            <a:ext cx="1294805" cy="477054"/>
          </a:xfrm>
          <a:prstGeom prst="rect">
            <a:avLst/>
          </a:prstGeom>
          <a:noFill/>
        </p:spPr>
        <p:txBody>
          <a:bodyPr wrap="square">
            <a:spAutoFit/>
          </a:bodyPr>
          <a:lstStyle/>
          <a:p>
            <a:pPr algn="ctr"/>
            <a:r>
              <a:rPr lang="en-US" sz="2500">
                <a:solidFill>
                  <a:srgbClr val="FF0000"/>
                </a:solidFill>
                <a:latin typeface="Times New Roman" panose="02020603050405020304" pitchFamily="18" charset="0"/>
                <a:cs typeface="Times New Roman" panose="02020603050405020304" pitchFamily="18" charset="0"/>
              </a:rPr>
              <a:t>Lộ</a:t>
            </a:r>
            <a:endParaRPr lang="en-US" sz="2500" dirty="0"/>
          </a:p>
        </p:txBody>
      </p:sp>
      <p:sp>
        <p:nvSpPr>
          <p:cNvPr id="76" name="TextBox 75"/>
          <p:cNvSpPr txBox="1"/>
          <p:nvPr/>
        </p:nvSpPr>
        <p:spPr>
          <a:xfrm>
            <a:off x="838564" y="5170055"/>
            <a:ext cx="713387" cy="477054"/>
          </a:xfrm>
          <a:prstGeom prst="rect">
            <a:avLst/>
          </a:prstGeom>
          <a:noFill/>
        </p:spPr>
        <p:txBody>
          <a:bodyPr wrap="square">
            <a:spAutoFit/>
          </a:bodyPr>
          <a:lstStyle/>
          <a:p>
            <a:r>
              <a:rPr lang="en-US" sz="2500" dirty="0" err="1">
                <a:solidFill>
                  <a:srgbClr val="FF0000"/>
                </a:solidFill>
                <a:latin typeface="Times New Roman" panose="02020603050405020304" pitchFamily="18" charset="0"/>
                <a:cs typeface="Times New Roman" panose="02020603050405020304" pitchFamily="18" charset="0"/>
              </a:rPr>
              <a:t>Phủ</a:t>
            </a:r>
            <a:r>
              <a:rPr lang="en-US" sz="2500" dirty="0">
                <a:solidFill>
                  <a:srgbClr val="FF0000"/>
                </a:solidFill>
                <a:latin typeface="Times New Roman" panose="02020603050405020304" pitchFamily="18" charset="0"/>
                <a:cs typeface="Times New Roman" panose="02020603050405020304" pitchFamily="18" charset="0"/>
              </a:rPr>
              <a:t> </a:t>
            </a:r>
            <a:endParaRPr lang="en-US" sz="2500" dirty="0"/>
          </a:p>
        </p:txBody>
      </p:sp>
      <p:sp>
        <p:nvSpPr>
          <p:cNvPr id="77" name="TextBox 76"/>
          <p:cNvSpPr txBox="1"/>
          <p:nvPr/>
        </p:nvSpPr>
        <p:spPr>
          <a:xfrm>
            <a:off x="2976281" y="5118803"/>
            <a:ext cx="953982" cy="477054"/>
          </a:xfrm>
          <a:prstGeom prst="rect">
            <a:avLst/>
          </a:prstGeom>
          <a:noFill/>
        </p:spPr>
        <p:txBody>
          <a:bodyPr wrap="square">
            <a:spAutoFit/>
          </a:bodyPr>
          <a:lstStyle/>
          <a:p>
            <a:r>
              <a:rPr lang="en-US" sz="2500" dirty="0" err="1">
                <a:solidFill>
                  <a:srgbClr val="FF0000"/>
                </a:solidFill>
                <a:latin typeface="Times New Roman" panose="02020603050405020304" pitchFamily="18" charset="0"/>
                <a:cs typeface="Times New Roman" panose="02020603050405020304" pitchFamily="18" charset="0"/>
              </a:rPr>
              <a:t>Châu</a:t>
            </a:r>
            <a:endParaRPr lang="en-US" sz="2500" dirty="0"/>
          </a:p>
        </p:txBody>
      </p:sp>
      <p:sp>
        <p:nvSpPr>
          <p:cNvPr id="78" name="Rectangle 77"/>
          <p:cNvSpPr/>
          <p:nvPr/>
        </p:nvSpPr>
        <p:spPr>
          <a:xfrm>
            <a:off x="1426698" y="6177242"/>
            <a:ext cx="1853352" cy="5984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0000"/>
              </a:solidFill>
              <a:latin typeface="Times New Roman" panose="02020603050405020304" pitchFamily="18" charset="0"/>
              <a:cs typeface="Times New Roman" panose="02020603050405020304" pitchFamily="18" charset="0"/>
            </a:endParaRPr>
          </a:p>
        </p:txBody>
      </p:sp>
      <p:sp>
        <p:nvSpPr>
          <p:cNvPr id="79" name="TextBox 78"/>
          <p:cNvSpPr txBox="1"/>
          <p:nvPr/>
        </p:nvSpPr>
        <p:spPr>
          <a:xfrm>
            <a:off x="1624394" y="6278815"/>
            <a:ext cx="1351887" cy="477054"/>
          </a:xfrm>
          <a:prstGeom prst="rect">
            <a:avLst/>
          </a:prstGeom>
          <a:noFill/>
        </p:spPr>
        <p:txBody>
          <a:bodyPr wrap="square">
            <a:spAutoFit/>
          </a:bodyPr>
          <a:lstStyle/>
          <a:p>
            <a:pPr algn="ctr"/>
            <a:r>
              <a:rPr lang="en-US" sz="2500">
                <a:solidFill>
                  <a:srgbClr val="FF0000"/>
                </a:solidFill>
                <a:latin typeface="Times New Roman" panose="02020603050405020304" pitchFamily="18" charset="0"/>
                <a:cs typeface="Times New Roman" panose="02020603050405020304" pitchFamily="18" charset="0"/>
              </a:rPr>
              <a:t>Xã</a:t>
            </a:r>
          </a:p>
        </p:txBody>
      </p:sp>
      <p:cxnSp>
        <p:nvCxnSpPr>
          <p:cNvPr id="80" name="Straight Arrow Connector 79"/>
          <p:cNvCxnSpPr>
            <a:stCxn id="46" idx="2"/>
          </p:cNvCxnSpPr>
          <p:nvPr/>
        </p:nvCxnSpPr>
        <p:spPr>
          <a:xfrm>
            <a:off x="2494614" y="1540354"/>
            <a:ext cx="0" cy="21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40" idx="2"/>
          </p:cNvCxnSpPr>
          <p:nvPr/>
        </p:nvCxnSpPr>
        <p:spPr>
          <a:xfrm flipH="1">
            <a:off x="1195257" y="2411149"/>
            <a:ext cx="1348572" cy="36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40" idx="2"/>
          </p:cNvCxnSpPr>
          <p:nvPr/>
        </p:nvCxnSpPr>
        <p:spPr>
          <a:xfrm>
            <a:off x="2543829" y="2411149"/>
            <a:ext cx="1102810" cy="32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919653" y="4687204"/>
            <a:ext cx="1380684" cy="341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5" idx="2"/>
          </p:cNvCxnSpPr>
          <p:nvPr/>
        </p:nvCxnSpPr>
        <p:spPr>
          <a:xfrm>
            <a:off x="2467076" y="4666754"/>
            <a:ext cx="999135" cy="36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endCxn id="78" idx="0"/>
          </p:cNvCxnSpPr>
          <p:nvPr/>
        </p:nvCxnSpPr>
        <p:spPr>
          <a:xfrm>
            <a:off x="1207790" y="5664269"/>
            <a:ext cx="1145584" cy="512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35" idx="2"/>
          </p:cNvCxnSpPr>
          <p:nvPr/>
        </p:nvCxnSpPr>
        <p:spPr>
          <a:xfrm flipH="1">
            <a:off x="2551070" y="5659602"/>
            <a:ext cx="919435" cy="49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Right Brace 86"/>
          <p:cNvSpPr/>
          <p:nvPr/>
        </p:nvSpPr>
        <p:spPr>
          <a:xfrm>
            <a:off x="4643755" y="803808"/>
            <a:ext cx="314593" cy="25351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TextBox 87"/>
          <p:cNvSpPr txBox="1"/>
          <p:nvPr/>
        </p:nvSpPr>
        <p:spPr>
          <a:xfrm>
            <a:off x="5071881" y="1640506"/>
            <a:ext cx="1015161" cy="861774"/>
          </a:xfrm>
          <a:prstGeom prst="rect">
            <a:avLst/>
          </a:prstGeom>
          <a:no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Trung </a:t>
            </a:r>
          </a:p>
          <a:p>
            <a:r>
              <a:rPr lang="en-US" sz="2500">
                <a:solidFill>
                  <a:srgbClr val="FF0000"/>
                </a:solidFill>
                <a:latin typeface="Times New Roman" panose="02020603050405020304" pitchFamily="18" charset="0"/>
                <a:cs typeface="Times New Roman" panose="02020603050405020304" pitchFamily="18" charset="0"/>
              </a:rPr>
              <a:t>ương</a:t>
            </a:r>
          </a:p>
        </p:txBody>
      </p:sp>
      <p:sp>
        <p:nvSpPr>
          <p:cNvPr id="89" name="Right Brace 88"/>
          <p:cNvSpPr/>
          <p:nvPr/>
        </p:nvSpPr>
        <p:spPr>
          <a:xfrm>
            <a:off x="4672336" y="4140997"/>
            <a:ext cx="314593" cy="25351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TextBox 89"/>
          <p:cNvSpPr txBox="1"/>
          <p:nvPr/>
        </p:nvSpPr>
        <p:spPr>
          <a:xfrm>
            <a:off x="4983821" y="4917010"/>
            <a:ext cx="1230382" cy="861774"/>
          </a:xfrm>
          <a:prstGeom prst="rect">
            <a:avLst/>
          </a:prstGeom>
          <a:no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Địa </a:t>
            </a:r>
          </a:p>
          <a:p>
            <a:r>
              <a:rPr lang="en-US" sz="2500">
                <a:solidFill>
                  <a:srgbClr val="FF0000"/>
                </a:solidFill>
                <a:latin typeface="Times New Roman" panose="02020603050405020304" pitchFamily="18" charset="0"/>
                <a:cs typeface="Times New Roman" panose="02020603050405020304" pitchFamily="18" charset="0"/>
              </a:rPr>
              <a:t>phương</a:t>
            </a:r>
          </a:p>
        </p:txBody>
      </p:sp>
      <p:sp>
        <p:nvSpPr>
          <p:cNvPr id="91" name="TextBox 90"/>
          <p:cNvSpPr txBox="1"/>
          <p:nvPr/>
        </p:nvSpPr>
        <p:spPr>
          <a:xfrm>
            <a:off x="6446737" y="1467724"/>
            <a:ext cx="5745263" cy="477054"/>
          </a:xfrm>
          <a:prstGeom prst="rect">
            <a:avLst/>
          </a:prstGeom>
          <a:noFill/>
        </p:spPr>
        <p:txBody>
          <a:bodyPr wrap="square">
            <a:spAutoFit/>
          </a:bodyPr>
          <a:lstStyle/>
          <a:p>
            <a:pPr marL="0" marR="0">
              <a:spcBef>
                <a:spcPts val="300"/>
              </a:spcBef>
              <a:spcAft>
                <a:spcPts val="0"/>
              </a:spcAft>
            </a:pPr>
            <a:r>
              <a:rPr lang="nl-NL" sz="2500" b="1" i="1">
                <a:latin typeface="Times New Roman" panose="02020603050405020304" pitchFamily="18" charset="0"/>
                <a:ea typeface="Calibri" panose="020F0502020204030204" charset="0"/>
              </a:rPr>
              <a:t>*Luật pháp: </a:t>
            </a:r>
            <a:r>
              <a:rPr lang="nl-NL" sz="2500">
                <a:latin typeface="Times New Roman" panose="02020603050405020304" pitchFamily="18" charset="0"/>
                <a:ea typeface="Calibri" panose="020F0502020204030204" charset="0"/>
              </a:rPr>
              <a:t>1002 định ra luật lệ</a:t>
            </a:r>
            <a:endParaRPr lang="en-US" sz="2500" dirty="0"/>
          </a:p>
        </p:txBody>
      </p:sp>
      <p:sp>
        <p:nvSpPr>
          <p:cNvPr id="92" name="TextBox 91"/>
          <p:cNvSpPr txBox="1"/>
          <p:nvPr/>
        </p:nvSpPr>
        <p:spPr>
          <a:xfrm>
            <a:off x="6384752" y="1891644"/>
            <a:ext cx="5745263" cy="861774"/>
          </a:xfrm>
          <a:prstGeom prst="rect">
            <a:avLst/>
          </a:prstGeom>
          <a:noFill/>
        </p:spPr>
        <p:txBody>
          <a:bodyPr wrap="square">
            <a:spAutoFit/>
          </a:bodyPr>
          <a:lstStyle/>
          <a:p>
            <a:pPr marL="0" marR="0">
              <a:spcBef>
                <a:spcPts val="300"/>
              </a:spcBef>
              <a:spcAft>
                <a:spcPts val="0"/>
              </a:spcAft>
            </a:pPr>
            <a:r>
              <a:rPr lang="nl-NL" sz="2500" b="1" i="1">
                <a:latin typeface="Times New Roman" panose="02020603050405020304" pitchFamily="18" charset="0"/>
                <a:ea typeface="Calibri" panose="020F0502020204030204" charset="0"/>
              </a:rPr>
              <a:t> *Đối ngoại: </a:t>
            </a:r>
            <a:r>
              <a:rPr lang="nl-NL" sz="2500">
                <a:latin typeface="Times New Roman" panose="02020603050405020304" pitchFamily="18" charset="0"/>
                <a:ea typeface="Calibri" panose="020F0502020204030204" charset="0"/>
              </a:rPr>
              <a:t>tăng cường quan hệ với nhà Tống</a:t>
            </a:r>
            <a:endParaRPr lang="en-US" sz="2500" dirty="0"/>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1000"/>
                            </p:stCondLst>
                            <p:childTnLst>
                              <p:par>
                                <p:cTn id="24" presetID="2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edge">
                                      <p:cBhvr>
                                        <p:cTn id="32" dur="20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1000"/>
                                        <p:tgtEl>
                                          <p:spTgt spid="69"/>
                                        </p:tgtEl>
                                      </p:cBhvr>
                                    </p:animEffect>
                                    <p:anim calcmode="lin" valueType="num">
                                      <p:cBhvr>
                                        <p:cTn id="38" dur="1000" fill="hold"/>
                                        <p:tgtEl>
                                          <p:spTgt spid="69"/>
                                        </p:tgtEl>
                                        <p:attrNameLst>
                                          <p:attrName>ppt_x</p:attrName>
                                        </p:attrNameLst>
                                      </p:cBhvr>
                                      <p:tavLst>
                                        <p:tav tm="0">
                                          <p:val>
                                            <p:strVal val="#ppt_x"/>
                                          </p:val>
                                        </p:tav>
                                        <p:tav tm="100000">
                                          <p:val>
                                            <p:strVal val="#ppt_x"/>
                                          </p:val>
                                        </p:tav>
                                      </p:tavLst>
                                    </p:anim>
                                    <p:anim calcmode="lin" valueType="num">
                                      <p:cBhvr>
                                        <p:cTn id="3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fade">
                                      <p:cBhvr>
                                        <p:cTn id="44" dur="1000"/>
                                        <p:tgtEl>
                                          <p:spTgt spid="91"/>
                                        </p:tgtEl>
                                      </p:cBhvr>
                                    </p:animEffect>
                                    <p:anim calcmode="lin" valueType="num">
                                      <p:cBhvr>
                                        <p:cTn id="45" dur="1000" fill="hold"/>
                                        <p:tgtEl>
                                          <p:spTgt spid="91"/>
                                        </p:tgtEl>
                                        <p:attrNameLst>
                                          <p:attrName>ppt_x</p:attrName>
                                        </p:attrNameLst>
                                      </p:cBhvr>
                                      <p:tavLst>
                                        <p:tav tm="0">
                                          <p:val>
                                            <p:strVal val="#ppt_x"/>
                                          </p:val>
                                        </p:tav>
                                        <p:tav tm="100000">
                                          <p:val>
                                            <p:strVal val="#ppt_x"/>
                                          </p:val>
                                        </p:tav>
                                      </p:tavLst>
                                    </p:anim>
                                    <p:anim calcmode="lin" valueType="num">
                                      <p:cBhvr>
                                        <p:cTn id="46"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1000"/>
                                        <p:tgtEl>
                                          <p:spTgt spid="92"/>
                                        </p:tgtEl>
                                      </p:cBhvr>
                                    </p:animEffect>
                                    <p:anim calcmode="lin" valueType="num">
                                      <p:cBhvr>
                                        <p:cTn id="52" dur="1000" fill="hold"/>
                                        <p:tgtEl>
                                          <p:spTgt spid="92"/>
                                        </p:tgtEl>
                                        <p:attrNameLst>
                                          <p:attrName>ppt_x</p:attrName>
                                        </p:attrNameLst>
                                      </p:cBhvr>
                                      <p:tavLst>
                                        <p:tav tm="0">
                                          <p:val>
                                            <p:strVal val="#ppt_x"/>
                                          </p:val>
                                        </p:tav>
                                        <p:tav tm="100000">
                                          <p:val>
                                            <p:strVal val="#ppt_x"/>
                                          </p:val>
                                        </p:tav>
                                      </p:tavLst>
                                    </p:anim>
                                    <p:anim calcmode="lin" valueType="num">
                                      <p:cBhvr>
                                        <p:cTn id="53"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68" grpId="0"/>
      <p:bldP spid="69" grpId="0"/>
      <p:bldP spid="91" grpId="0"/>
      <p:bldP spid="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SimSun"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grpSp>
      <p:sp>
        <p:nvSpPr>
          <p:cNvPr id="29" name="TextBox 28"/>
          <p:cNvSpPr txBox="1"/>
          <p:nvPr/>
        </p:nvSpPr>
        <p:spPr>
          <a:xfrm>
            <a:off x="1823825" y="378035"/>
            <a:ext cx="9433787" cy="1115690"/>
          </a:xfrm>
          <a:prstGeom prst="rect">
            <a:avLst/>
          </a:prstGeom>
          <a:noFill/>
        </p:spPr>
        <p:txBody>
          <a:bodyPr wrap="square">
            <a:spAutoFit/>
          </a:bodyPr>
          <a:lstStyle/>
          <a:p>
            <a:pPr marL="0" marR="0">
              <a:spcBef>
                <a:spcPts val="300"/>
              </a:spcBef>
              <a:spcAft>
                <a:spcPts val="0"/>
              </a:spcAft>
            </a:pPr>
            <a:r>
              <a:rPr lang="nl-NL" sz="3200" b="1" dirty="0">
                <a:solidFill>
                  <a:srgbClr val="FF0000"/>
                </a:solidFill>
                <a:latin typeface="Times New Roman" panose="02020603050405020304" pitchFamily="18" charset="0"/>
                <a:ea typeface="Calibri" panose="020F0502020204030204" charset="0"/>
              </a:rPr>
              <a:t>2</a:t>
            </a:r>
            <a:r>
              <a:rPr lang="nl-NL" sz="3200" b="1">
                <a:solidFill>
                  <a:srgbClr val="FF0000"/>
                </a:solidFill>
                <a:effectLst/>
                <a:latin typeface="Times New Roman" panose="02020603050405020304" pitchFamily="18" charset="0"/>
                <a:ea typeface="Calibri" panose="020F0502020204030204" charset="0"/>
              </a:rPr>
              <a:t>. </a:t>
            </a:r>
            <a:r>
              <a:rPr lang="en-US" sz="3200" b="1">
                <a:solidFill>
                  <a:srgbClr val="FF0000"/>
                </a:solidFill>
                <a:latin typeface="Times New Roman" panose="02020603050405020304" pitchFamily="18" charset="0"/>
                <a:ea typeface="Calibri" panose="020F0502020204030204" charset="0"/>
              </a:rPr>
              <a:t>Đời sống xã hội và văn hóa thời Đinh - Tiền Lê</a:t>
            </a:r>
          </a:p>
          <a:p>
            <a:pPr marL="0" marR="0">
              <a:spcBef>
                <a:spcPts val="300"/>
              </a:spcBef>
              <a:spcAft>
                <a:spcPts val="0"/>
              </a:spcAft>
            </a:pPr>
            <a:r>
              <a:rPr lang="en-US" sz="3200" b="1">
                <a:solidFill>
                  <a:srgbClr val="FF0000"/>
                </a:solidFill>
                <a:effectLst/>
                <a:latin typeface="Times New Roman" panose="02020603050405020304" pitchFamily="18" charset="0"/>
                <a:ea typeface="Calibri" panose="020F0502020204030204" charset="0"/>
              </a:rPr>
              <a:t>a. Tình hình xã hội</a:t>
            </a:r>
            <a:endParaRPr lang="en-US" sz="3200" dirty="0">
              <a:solidFill>
                <a:srgbClr val="FF0000"/>
              </a:solidFill>
              <a:effectLst/>
              <a:latin typeface="Times New Roman" panose="02020603050405020304" pitchFamily="18" charset="0"/>
              <a:ea typeface="Calibri" panose="020F050202020403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SimSun"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grpSp>
      <p:sp>
        <p:nvSpPr>
          <p:cNvPr id="11" name="Rectangle 10"/>
          <p:cNvSpPr/>
          <p:nvPr/>
        </p:nvSpPr>
        <p:spPr>
          <a:xfrm>
            <a:off x="689852" y="2143593"/>
            <a:ext cx="3372482" cy="84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Thống trị</a:t>
            </a:r>
          </a:p>
        </p:txBody>
      </p:sp>
      <p:sp>
        <p:nvSpPr>
          <p:cNvPr id="16" name="Rectangle 15"/>
          <p:cNvSpPr/>
          <p:nvPr/>
        </p:nvSpPr>
        <p:spPr>
          <a:xfrm>
            <a:off x="689852" y="4539962"/>
            <a:ext cx="3372482" cy="84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Bị trị</a:t>
            </a:r>
          </a:p>
        </p:txBody>
      </p:sp>
      <p:sp>
        <p:nvSpPr>
          <p:cNvPr id="12" name="Arrow: Down 11"/>
          <p:cNvSpPr/>
          <p:nvPr/>
        </p:nvSpPr>
        <p:spPr>
          <a:xfrm>
            <a:off x="2151316" y="3361294"/>
            <a:ext cx="449554" cy="737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96000" y="190525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9" name="Rectangle 18"/>
          <p:cNvSpPr/>
          <p:nvPr/>
        </p:nvSpPr>
        <p:spPr>
          <a:xfrm>
            <a:off x="6096000" y="294181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cxnSp>
        <p:nvCxnSpPr>
          <p:cNvPr id="20" name="Straight Arrow Connector 19"/>
          <p:cNvCxnSpPr>
            <a:endCxn id="18" idx="1"/>
          </p:cNvCxnSpPr>
          <p:nvPr/>
        </p:nvCxnSpPr>
        <p:spPr>
          <a:xfrm flipV="1">
            <a:off x="4062334" y="2219299"/>
            <a:ext cx="2033666" cy="344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3"/>
            <a:endCxn id="19" idx="1"/>
          </p:cNvCxnSpPr>
          <p:nvPr/>
        </p:nvCxnSpPr>
        <p:spPr>
          <a:xfrm>
            <a:off x="4062334" y="2564064"/>
            <a:ext cx="2033666" cy="691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130976" y="4225922"/>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cxnSp>
        <p:nvCxnSpPr>
          <p:cNvPr id="27" name="Straight Arrow Connector 26"/>
          <p:cNvCxnSpPr>
            <a:stCxn id="16" idx="3"/>
            <a:endCxn id="26" idx="1"/>
          </p:cNvCxnSpPr>
          <p:nvPr/>
        </p:nvCxnSpPr>
        <p:spPr>
          <a:xfrm flipV="1">
            <a:off x="4062334" y="4539962"/>
            <a:ext cx="2068642" cy="420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095999" y="5130255"/>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1" name="Rectangle 30"/>
          <p:cNvSpPr/>
          <p:nvPr/>
        </p:nvSpPr>
        <p:spPr>
          <a:xfrm>
            <a:off x="6095999" y="6054010"/>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cxnSp>
        <p:nvCxnSpPr>
          <p:cNvPr id="32" name="Straight Arrow Connector 31"/>
          <p:cNvCxnSpPr>
            <a:stCxn id="16" idx="3"/>
          </p:cNvCxnSpPr>
          <p:nvPr/>
        </p:nvCxnSpPr>
        <p:spPr>
          <a:xfrm>
            <a:off x="4062334" y="4960433"/>
            <a:ext cx="2068642" cy="412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3"/>
            <a:endCxn id="31" idx="1"/>
          </p:cNvCxnSpPr>
          <p:nvPr/>
        </p:nvCxnSpPr>
        <p:spPr>
          <a:xfrm>
            <a:off x="4062334" y="4960433"/>
            <a:ext cx="2033665" cy="1407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554444" y="115004"/>
            <a:ext cx="9708346" cy="1200329"/>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Thảo luận cặp đôi</a:t>
            </a:r>
          </a:p>
          <a:p>
            <a:r>
              <a:rPr lang="en-US" sz="2400">
                <a:latin typeface="Times New Roman" panose="02020603050405020304" pitchFamily="18" charset="0"/>
                <a:cs typeface="Times New Roman" panose="02020603050405020304" pitchFamily="18" charset="0"/>
              </a:rPr>
              <a:t>Yêu cầu: Hoàn thành phiếu học tập về tình hình xã hội thời Đinh - Tiền Lê?</a:t>
            </a:r>
          </a:p>
          <a:p>
            <a:r>
              <a:rPr lang="en-US" sz="2400">
                <a:latin typeface="Times New Roman" panose="02020603050405020304" pitchFamily="18" charset="0"/>
                <a:cs typeface="Times New Roman" panose="02020603050405020304" pitchFamily="18" charset="0"/>
              </a:rPr>
              <a:t>Thời gian: 3 phút</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SimSun"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grpSp>
      <p:sp>
        <p:nvSpPr>
          <p:cNvPr id="13" name="TextBox 12"/>
          <p:cNvSpPr txBox="1"/>
          <p:nvPr/>
        </p:nvSpPr>
        <p:spPr>
          <a:xfrm>
            <a:off x="1554444" y="115004"/>
            <a:ext cx="9708346" cy="1200329"/>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Thảo luận cặp đôi</a:t>
            </a:r>
          </a:p>
          <a:p>
            <a:r>
              <a:rPr lang="en-US" sz="2400">
                <a:latin typeface="Times New Roman" panose="02020603050405020304" pitchFamily="18" charset="0"/>
                <a:cs typeface="Times New Roman" panose="02020603050405020304" pitchFamily="18" charset="0"/>
              </a:rPr>
              <a:t>Yêu cầu: Hoàn thành phiếu học tập về tình hình xã hội thời Đinh - Tiền Lê?</a:t>
            </a:r>
          </a:p>
          <a:p>
            <a:r>
              <a:rPr lang="en-US" sz="2400">
                <a:latin typeface="Times New Roman" panose="02020603050405020304" pitchFamily="18" charset="0"/>
                <a:cs typeface="Times New Roman" panose="02020603050405020304" pitchFamily="18" charset="0"/>
              </a:rPr>
              <a:t>Thời gian: 3 phút</a:t>
            </a:r>
          </a:p>
        </p:txBody>
      </p:sp>
      <p:sp>
        <p:nvSpPr>
          <p:cNvPr id="11" name="Rectangle 10"/>
          <p:cNvSpPr/>
          <p:nvPr/>
        </p:nvSpPr>
        <p:spPr>
          <a:xfrm>
            <a:off x="689852" y="2143593"/>
            <a:ext cx="3372482" cy="84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Thống trị</a:t>
            </a:r>
          </a:p>
        </p:txBody>
      </p:sp>
      <p:sp>
        <p:nvSpPr>
          <p:cNvPr id="16" name="Rectangle 15"/>
          <p:cNvSpPr/>
          <p:nvPr/>
        </p:nvSpPr>
        <p:spPr>
          <a:xfrm>
            <a:off x="689852" y="4539962"/>
            <a:ext cx="3372482" cy="84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Bị trị</a:t>
            </a:r>
          </a:p>
        </p:txBody>
      </p:sp>
      <p:sp>
        <p:nvSpPr>
          <p:cNvPr id="12" name="Arrow: Down 11"/>
          <p:cNvSpPr/>
          <p:nvPr/>
        </p:nvSpPr>
        <p:spPr>
          <a:xfrm>
            <a:off x="2151316" y="3361294"/>
            <a:ext cx="449554" cy="737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96000" y="190525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Vua</a:t>
            </a:r>
          </a:p>
        </p:txBody>
      </p:sp>
      <p:sp>
        <p:nvSpPr>
          <p:cNvPr id="19" name="Rectangle 18"/>
          <p:cNvSpPr/>
          <p:nvPr/>
        </p:nvSpPr>
        <p:spPr>
          <a:xfrm>
            <a:off x="6096000" y="294181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Quan lại</a:t>
            </a:r>
          </a:p>
        </p:txBody>
      </p:sp>
      <p:cxnSp>
        <p:nvCxnSpPr>
          <p:cNvPr id="20" name="Straight Arrow Connector 19"/>
          <p:cNvCxnSpPr>
            <a:endCxn id="18" idx="1"/>
          </p:cNvCxnSpPr>
          <p:nvPr/>
        </p:nvCxnSpPr>
        <p:spPr>
          <a:xfrm flipV="1">
            <a:off x="4062334" y="2219299"/>
            <a:ext cx="2033666" cy="344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3"/>
            <a:endCxn id="19" idx="1"/>
          </p:cNvCxnSpPr>
          <p:nvPr/>
        </p:nvCxnSpPr>
        <p:spPr>
          <a:xfrm>
            <a:off x="4062334" y="2564064"/>
            <a:ext cx="2033666" cy="691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130976" y="4225922"/>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Nông dân</a:t>
            </a:r>
          </a:p>
        </p:txBody>
      </p:sp>
      <p:cxnSp>
        <p:nvCxnSpPr>
          <p:cNvPr id="27" name="Straight Arrow Connector 26"/>
          <p:cNvCxnSpPr>
            <a:stCxn id="16" idx="3"/>
            <a:endCxn id="26" idx="1"/>
          </p:cNvCxnSpPr>
          <p:nvPr/>
        </p:nvCxnSpPr>
        <p:spPr>
          <a:xfrm flipV="1">
            <a:off x="4062334" y="4539962"/>
            <a:ext cx="2068642" cy="420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095999" y="5130255"/>
            <a:ext cx="3872460"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Thợ thủ công, thương nhân</a:t>
            </a:r>
          </a:p>
        </p:txBody>
      </p:sp>
      <p:sp>
        <p:nvSpPr>
          <p:cNvPr id="31" name="Rectangle 30"/>
          <p:cNvSpPr/>
          <p:nvPr/>
        </p:nvSpPr>
        <p:spPr>
          <a:xfrm>
            <a:off x="6095999" y="6054010"/>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Nô tì</a:t>
            </a:r>
          </a:p>
        </p:txBody>
      </p:sp>
      <p:cxnSp>
        <p:nvCxnSpPr>
          <p:cNvPr id="32" name="Straight Arrow Connector 31"/>
          <p:cNvCxnSpPr>
            <a:stCxn id="16" idx="3"/>
          </p:cNvCxnSpPr>
          <p:nvPr/>
        </p:nvCxnSpPr>
        <p:spPr>
          <a:xfrm>
            <a:off x="4062334" y="4960433"/>
            <a:ext cx="2068642" cy="412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3"/>
            <a:endCxn id="31" idx="1"/>
          </p:cNvCxnSpPr>
          <p:nvPr/>
        </p:nvCxnSpPr>
        <p:spPr>
          <a:xfrm>
            <a:off x="4062334" y="4960433"/>
            <a:ext cx="2033665" cy="1407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095999" y="1908045"/>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5" name="Rectangle 24"/>
          <p:cNvSpPr/>
          <p:nvPr/>
        </p:nvSpPr>
        <p:spPr>
          <a:xfrm>
            <a:off x="6095998" y="2941819"/>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8" name="Rectangle 27"/>
          <p:cNvSpPr/>
          <p:nvPr/>
        </p:nvSpPr>
        <p:spPr>
          <a:xfrm>
            <a:off x="6130975" y="4218204"/>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9" name="Rectangle 28"/>
          <p:cNvSpPr/>
          <p:nvPr/>
        </p:nvSpPr>
        <p:spPr>
          <a:xfrm>
            <a:off x="6095998" y="5137973"/>
            <a:ext cx="3872460"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3" name="Rectangle 32"/>
          <p:cNvSpPr/>
          <p:nvPr/>
        </p:nvSpPr>
        <p:spPr>
          <a:xfrm>
            <a:off x="6086777" y="6061728"/>
            <a:ext cx="1698885" cy="62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4"/>
                                        </p:tgtEl>
                                      </p:cBhvr>
                                    </p:animEffect>
                                    <p:set>
                                      <p:cBhvr>
                                        <p:cTn id="27" dur="1" fill="hold">
                                          <p:stCondLst>
                                            <p:cond delay="19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5"/>
                                        </p:tgtEl>
                                      </p:cBhvr>
                                    </p:animEffect>
                                    <p:set>
                                      <p:cBhvr>
                                        <p:cTn id="32" dur="1" fill="hold">
                                          <p:stCondLst>
                                            <p:cond delay="19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8"/>
                                        </p:tgtEl>
                                      </p:cBhvr>
                                    </p:animEffect>
                                    <p:set>
                                      <p:cBhvr>
                                        <p:cTn id="37" dur="1" fill="hold">
                                          <p:stCondLst>
                                            <p:cond delay="1999"/>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29"/>
                                        </p:tgtEl>
                                      </p:cBhvr>
                                    </p:animEffect>
                                    <p:set>
                                      <p:cBhvr>
                                        <p:cTn id="42" dur="1" fill="hold">
                                          <p:stCondLst>
                                            <p:cond delay="19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33"/>
                                        </p:tgtEl>
                                      </p:cBhvr>
                                    </p:animEffect>
                                    <p:set>
                                      <p:cBhvr>
                                        <p:cTn id="47" dur="1" fill="hold">
                                          <p:stCondLst>
                                            <p:cond delay="1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8" grpId="0" bldLvl="0" animBg="1"/>
      <p:bldP spid="29" grpId="0" bldLvl="0" animBg="1"/>
      <p:bldP spid="3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SimSun"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grpSp>
      <p:sp>
        <p:nvSpPr>
          <p:cNvPr id="29" name="TextBox 28"/>
          <p:cNvSpPr txBox="1"/>
          <p:nvPr/>
        </p:nvSpPr>
        <p:spPr>
          <a:xfrm>
            <a:off x="1823825" y="378035"/>
            <a:ext cx="9433787" cy="1115690"/>
          </a:xfrm>
          <a:prstGeom prst="rect">
            <a:avLst/>
          </a:prstGeom>
          <a:noFill/>
        </p:spPr>
        <p:txBody>
          <a:bodyPr wrap="square">
            <a:spAutoFit/>
          </a:bodyPr>
          <a:lstStyle/>
          <a:p>
            <a:pPr marL="0" marR="0">
              <a:spcBef>
                <a:spcPts val="300"/>
              </a:spcBef>
              <a:spcAft>
                <a:spcPts val="0"/>
              </a:spcAft>
            </a:pPr>
            <a:r>
              <a:rPr lang="nl-NL" sz="3200" b="1" dirty="0">
                <a:solidFill>
                  <a:srgbClr val="FF0000"/>
                </a:solidFill>
                <a:latin typeface="Times New Roman" panose="02020603050405020304" pitchFamily="18" charset="0"/>
                <a:ea typeface="Calibri" panose="020F0502020204030204" charset="0"/>
              </a:rPr>
              <a:t>2</a:t>
            </a:r>
            <a:r>
              <a:rPr lang="nl-NL" sz="3200" b="1">
                <a:solidFill>
                  <a:srgbClr val="FF0000"/>
                </a:solidFill>
                <a:effectLst/>
                <a:latin typeface="Times New Roman" panose="02020603050405020304" pitchFamily="18" charset="0"/>
                <a:ea typeface="Calibri" panose="020F0502020204030204" charset="0"/>
              </a:rPr>
              <a:t>. </a:t>
            </a:r>
            <a:r>
              <a:rPr lang="en-US" sz="3200" b="1">
                <a:solidFill>
                  <a:srgbClr val="FF0000"/>
                </a:solidFill>
                <a:latin typeface="Times New Roman" panose="02020603050405020304" pitchFamily="18" charset="0"/>
                <a:ea typeface="Calibri" panose="020F0502020204030204" charset="0"/>
              </a:rPr>
              <a:t>Đời sống xã hội và văn hóa thời Đinh - Tiền Lê</a:t>
            </a:r>
          </a:p>
          <a:p>
            <a:pPr marL="0" marR="0">
              <a:spcBef>
                <a:spcPts val="300"/>
              </a:spcBef>
              <a:spcAft>
                <a:spcPts val="0"/>
              </a:spcAft>
            </a:pPr>
            <a:r>
              <a:rPr lang="en-US" sz="3200" b="1">
                <a:solidFill>
                  <a:srgbClr val="FF0000"/>
                </a:solidFill>
                <a:effectLst/>
                <a:latin typeface="Times New Roman" panose="02020603050405020304" pitchFamily="18" charset="0"/>
                <a:ea typeface="Calibri" panose="020F0502020204030204" charset="0"/>
              </a:rPr>
              <a:t>a. Tình hình xã hội</a:t>
            </a:r>
            <a:endParaRPr lang="en-US" sz="3200" dirty="0">
              <a:solidFill>
                <a:srgbClr val="FF0000"/>
              </a:solidFill>
              <a:effectLst/>
              <a:latin typeface="Times New Roman" panose="02020603050405020304" pitchFamily="18" charset="0"/>
              <a:ea typeface="Calibri" panose="020F0502020204030204" charset="0"/>
            </a:endParaRPr>
          </a:p>
        </p:txBody>
      </p:sp>
      <p:sp>
        <p:nvSpPr>
          <p:cNvPr id="2" name="TextBox 1"/>
          <p:cNvSpPr txBox="1"/>
          <p:nvPr/>
        </p:nvSpPr>
        <p:spPr>
          <a:xfrm>
            <a:off x="399759" y="1993080"/>
            <a:ext cx="10239513"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Xã hội phân chia thành hai bộ phận:</a:t>
            </a:r>
          </a:p>
          <a:p>
            <a:r>
              <a:rPr lang="en-US" sz="2800">
                <a:latin typeface="Times New Roman" panose="02020603050405020304" pitchFamily="18" charset="0"/>
                <a:cs typeface="Times New Roman" panose="02020603050405020304" pitchFamily="18" charset="0"/>
              </a:rPr>
              <a:t>+ Thống trị: vua, quan</a:t>
            </a:r>
          </a:p>
          <a:p>
            <a:r>
              <a:rPr lang="en-US" sz="2800">
                <a:latin typeface="Times New Roman" panose="02020603050405020304" pitchFamily="18" charset="0"/>
                <a:cs typeface="Times New Roman" panose="02020603050405020304" pitchFamily="18" charset="0"/>
              </a:rPr>
              <a:t>+ Bị trị: người dân lao động như nông dân, thợ thủ công, thương nhân, nô tì có địa vị thấp kém nhất</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SimSun"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grpSp>
      <p:sp>
        <p:nvSpPr>
          <p:cNvPr id="29" name="TextBox 28"/>
          <p:cNvSpPr txBox="1"/>
          <p:nvPr/>
        </p:nvSpPr>
        <p:spPr>
          <a:xfrm>
            <a:off x="1823825" y="378035"/>
            <a:ext cx="9433787" cy="1115690"/>
          </a:xfrm>
          <a:prstGeom prst="rect">
            <a:avLst/>
          </a:prstGeom>
          <a:noFill/>
        </p:spPr>
        <p:txBody>
          <a:bodyPr wrap="square">
            <a:spAutoFit/>
          </a:bodyPr>
          <a:lstStyle/>
          <a:p>
            <a:pPr marL="0" marR="0">
              <a:spcBef>
                <a:spcPts val="300"/>
              </a:spcBef>
              <a:spcAft>
                <a:spcPts val="0"/>
              </a:spcAft>
            </a:pPr>
            <a:r>
              <a:rPr lang="nl-NL" sz="3200" b="1" dirty="0">
                <a:solidFill>
                  <a:srgbClr val="FF0000"/>
                </a:solidFill>
                <a:latin typeface="Times New Roman" panose="02020603050405020304" pitchFamily="18" charset="0"/>
                <a:ea typeface="Calibri" panose="020F0502020204030204" charset="0"/>
              </a:rPr>
              <a:t>2</a:t>
            </a:r>
            <a:r>
              <a:rPr lang="nl-NL" sz="3200" b="1">
                <a:solidFill>
                  <a:srgbClr val="FF0000"/>
                </a:solidFill>
                <a:effectLst/>
                <a:latin typeface="Times New Roman" panose="02020603050405020304" pitchFamily="18" charset="0"/>
                <a:ea typeface="Calibri" panose="020F0502020204030204" charset="0"/>
              </a:rPr>
              <a:t>. </a:t>
            </a:r>
            <a:r>
              <a:rPr lang="en-US" sz="3200" b="1">
                <a:solidFill>
                  <a:srgbClr val="FF0000"/>
                </a:solidFill>
                <a:latin typeface="Times New Roman" panose="02020603050405020304" pitchFamily="18" charset="0"/>
                <a:ea typeface="Calibri" panose="020F0502020204030204" charset="0"/>
              </a:rPr>
              <a:t>Đời sống xã hội và văn hóa thời Đinh - Tiền Lê</a:t>
            </a:r>
          </a:p>
          <a:p>
            <a:pPr marL="0" marR="0">
              <a:spcBef>
                <a:spcPts val="300"/>
              </a:spcBef>
              <a:spcAft>
                <a:spcPts val="0"/>
              </a:spcAft>
            </a:pPr>
            <a:r>
              <a:rPr lang="en-US" sz="3200" b="1">
                <a:solidFill>
                  <a:srgbClr val="FF0000"/>
                </a:solidFill>
                <a:effectLst/>
                <a:latin typeface="Times New Roman" panose="02020603050405020304" pitchFamily="18" charset="0"/>
                <a:ea typeface="Calibri" panose="020F0502020204030204" charset="0"/>
              </a:rPr>
              <a:t>b. Đời sống văn hóa</a:t>
            </a:r>
            <a:endParaRPr lang="en-US" sz="3200" dirty="0">
              <a:solidFill>
                <a:srgbClr val="FF0000"/>
              </a:solidFill>
              <a:effectLst/>
              <a:latin typeface="Times New Roman" panose="02020603050405020304" pitchFamily="18" charset="0"/>
              <a:ea typeface="Calibri" panose="020F050202020403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sp>
        <p:nvSpPr>
          <p:cNvPr id="3" name="Freeform 3"/>
          <p:cNvSpPr/>
          <p:nvPr/>
        </p:nvSpPr>
        <p:spPr>
          <a:xfrm>
            <a:off x="746357" y="3383491"/>
            <a:ext cx="10820400" cy="3185797"/>
          </a:xfrm>
          <a:custGeom>
            <a:avLst/>
            <a:gdLst/>
            <a:ahLst/>
            <a:cxnLst/>
            <a:rect l="l" t="t" r="r" b="b"/>
            <a:pathLst>
              <a:path w="16230600" h="4778696">
                <a:moveTo>
                  <a:pt x="0" y="0"/>
                </a:moveTo>
                <a:lnTo>
                  <a:pt x="16230600" y="0"/>
                </a:lnTo>
                <a:lnTo>
                  <a:pt x="16230600" y="4778696"/>
                </a:lnTo>
                <a:lnTo>
                  <a:pt x="0" y="47786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746357" y="731218"/>
            <a:ext cx="10820400" cy="2743200"/>
            <a:chOff x="0" y="0"/>
            <a:chExt cx="4274726" cy="1083733"/>
          </a:xfrm>
        </p:grpSpPr>
        <p:sp>
          <p:nvSpPr>
            <p:cNvPr id="5" name="Freeform 5"/>
            <p:cNvSpPr/>
            <p:nvPr/>
          </p:nvSpPr>
          <p:spPr>
            <a:xfrm>
              <a:off x="0" y="0"/>
              <a:ext cx="4274726" cy="1083733"/>
            </a:xfrm>
            <a:custGeom>
              <a:avLst/>
              <a:gdLst/>
              <a:ahLst/>
              <a:cxnLst/>
              <a:rect l="l" t="t" r="r" b="b"/>
              <a:pathLst>
                <a:path w="4274726" h="1083733">
                  <a:moveTo>
                    <a:pt x="0" y="0"/>
                  </a:moveTo>
                  <a:lnTo>
                    <a:pt x="4274726" y="0"/>
                  </a:lnTo>
                  <a:lnTo>
                    <a:pt x="4274726" y="1083733"/>
                  </a:lnTo>
                  <a:lnTo>
                    <a:pt x="0" y="1083733"/>
                  </a:lnTo>
                  <a:close/>
                </a:path>
              </a:pathLst>
            </a:custGeom>
            <a:solidFill>
              <a:srgbClr val="F1E4CA"/>
            </a:solidFill>
          </p:spPr>
        </p:sp>
        <p:sp>
          <p:nvSpPr>
            <p:cNvPr id="6" name="TextBox 6"/>
            <p:cNvSpPr txBox="1"/>
            <p:nvPr/>
          </p:nvSpPr>
          <p:spPr>
            <a:xfrm>
              <a:off x="0" y="-47625"/>
              <a:ext cx="4274726" cy="1131358"/>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960845" y="914652"/>
            <a:ext cx="10820400" cy="5486400"/>
          </a:xfrm>
          <a:custGeom>
            <a:avLst/>
            <a:gdLst/>
            <a:ahLst/>
            <a:cxnLst/>
            <a:rect l="l" t="t" r="r" b="b"/>
            <a:pathLst>
              <a:path w="16230600" h="8229600">
                <a:moveTo>
                  <a:pt x="0" y="0"/>
                </a:moveTo>
                <a:lnTo>
                  <a:pt x="16230600" y="0"/>
                </a:lnTo>
                <a:lnTo>
                  <a:pt x="16230600" y="8229600"/>
                </a:lnTo>
                <a:lnTo>
                  <a:pt x="0" y="8229600"/>
                </a:lnTo>
                <a:lnTo>
                  <a:pt x="0" y="0"/>
                </a:lnTo>
                <a:close/>
              </a:path>
            </a:pathLst>
          </a:custGeom>
          <a:blipFill>
            <a:blip r:embed="rId5">
              <a:alphaModFix amt="35000"/>
            </a:blip>
            <a:stretch>
              <a:fillRect t="-19027" b="-19027"/>
            </a:stretch>
          </a:blipFill>
        </p:spPr>
      </p:sp>
      <p:sp>
        <p:nvSpPr>
          <p:cNvPr id="8" name="TextBox 8"/>
          <p:cNvSpPr txBox="1"/>
          <p:nvPr/>
        </p:nvSpPr>
        <p:spPr>
          <a:xfrm>
            <a:off x="60557" y="98334"/>
            <a:ext cx="12192000" cy="1579880"/>
          </a:xfrm>
          <a:prstGeom prst="rect">
            <a:avLst/>
          </a:prstGeom>
        </p:spPr>
        <p:txBody>
          <a:bodyPr lIns="0" tIns="0" rIns="0" bIns="0" rtlCol="0" anchor="t">
            <a:spAutoFit/>
          </a:bodyPr>
          <a:lstStyle/>
          <a:p>
            <a:pPr algn="ctr">
              <a:lnSpc>
                <a:spcPts val="12320"/>
              </a:lnSpc>
            </a:pPr>
            <a:r>
              <a:rPr lang="en-US" sz="5865">
                <a:solidFill>
                  <a:srgbClr val="E1C79D"/>
                </a:solidFill>
                <a:latin typeface="Bobby Jones Soft"/>
                <a:ea typeface="Bobby Jones Soft"/>
                <a:cs typeface="Bobby Jones Soft"/>
                <a:sym typeface="Bobby Jones Soft"/>
              </a:rPr>
              <a:t>NỘI DUNG </a:t>
            </a:r>
          </a:p>
        </p:txBody>
      </p:sp>
      <p:sp>
        <p:nvSpPr>
          <p:cNvPr id="9" name="Freeform 9"/>
          <p:cNvSpPr/>
          <p:nvPr/>
        </p:nvSpPr>
        <p:spPr>
          <a:xfrm rot="2090202">
            <a:off x="10853137" y="756860"/>
            <a:ext cx="992961" cy="377325"/>
          </a:xfrm>
          <a:custGeom>
            <a:avLst/>
            <a:gdLst/>
            <a:ahLst/>
            <a:cxnLst/>
            <a:rect l="l" t="t" r="r" b="b"/>
            <a:pathLst>
              <a:path w="1489442" h="565988">
                <a:moveTo>
                  <a:pt x="0" y="0"/>
                </a:moveTo>
                <a:lnTo>
                  <a:pt x="1489441" y="0"/>
                </a:lnTo>
                <a:lnTo>
                  <a:pt x="1489441" y="565988"/>
                </a:lnTo>
                <a:lnTo>
                  <a:pt x="0" y="565988"/>
                </a:lnTo>
                <a:lnTo>
                  <a:pt x="0" y="0"/>
                </a:lnTo>
                <a:close/>
              </a:path>
            </a:pathLst>
          </a:custGeom>
          <a:blipFill>
            <a:blip r:embed="rId6"/>
            <a:stretch>
              <a:fillRect/>
            </a:stretch>
          </a:blipFill>
        </p:spPr>
      </p:sp>
      <p:sp>
        <p:nvSpPr>
          <p:cNvPr id="10" name="Freeform 10"/>
          <p:cNvSpPr/>
          <p:nvPr/>
        </p:nvSpPr>
        <p:spPr>
          <a:xfrm rot="-10267570">
            <a:off x="9415310" y="-414734"/>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11" name="Freeform 11"/>
          <p:cNvSpPr/>
          <p:nvPr/>
        </p:nvSpPr>
        <p:spPr>
          <a:xfrm rot="-2141916">
            <a:off x="464364" y="768203"/>
            <a:ext cx="992961" cy="377325"/>
          </a:xfrm>
          <a:custGeom>
            <a:avLst/>
            <a:gdLst/>
            <a:ahLst/>
            <a:cxnLst/>
            <a:rect l="l" t="t" r="r" b="b"/>
            <a:pathLst>
              <a:path w="1489442" h="565988">
                <a:moveTo>
                  <a:pt x="0" y="0"/>
                </a:moveTo>
                <a:lnTo>
                  <a:pt x="1489442" y="0"/>
                </a:lnTo>
                <a:lnTo>
                  <a:pt x="1489442" y="565988"/>
                </a:lnTo>
                <a:lnTo>
                  <a:pt x="0" y="565988"/>
                </a:lnTo>
                <a:lnTo>
                  <a:pt x="0" y="0"/>
                </a:lnTo>
                <a:close/>
              </a:path>
            </a:pathLst>
          </a:custGeom>
          <a:blipFill>
            <a:blip r:embed="rId6"/>
            <a:stretch>
              <a:fillRect/>
            </a:stretch>
          </a:blipFill>
        </p:spPr>
      </p:sp>
      <p:sp>
        <p:nvSpPr>
          <p:cNvPr id="12" name="Freeform 12"/>
          <p:cNvSpPr/>
          <p:nvPr/>
        </p:nvSpPr>
        <p:spPr>
          <a:xfrm>
            <a:off x="-1036808" y="45418"/>
            <a:ext cx="2510932" cy="2323753"/>
          </a:xfrm>
          <a:custGeom>
            <a:avLst/>
            <a:gdLst/>
            <a:ahLst/>
            <a:cxnLst/>
            <a:rect l="l" t="t" r="r" b="b"/>
            <a:pathLst>
              <a:path w="3766398" h="3485630">
                <a:moveTo>
                  <a:pt x="0" y="0"/>
                </a:moveTo>
                <a:lnTo>
                  <a:pt x="3766398" y="0"/>
                </a:lnTo>
                <a:lnTo>
                  <a:pt x="3766398" y="3485630"/>
                </a:lnTo>
                <a:lnTo>
                  <a:pt x="0" y="34856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3" name="Freeform 13"/>
          <p:cNvSpPr/>
          <p:nvPr/>
        </p:nvSpPr>
        <p:spPr>
          <a:xfrm>
            <a:off x="60557" y="4982740"/>
            <a:ext cx="1800575" cy="1937839"/>
          </a:xfrm>
          <a:custGeom>
            <a:avLst/>
            <a:gdLst/>
            <a:ahLst/>
            <a:cxnLst/>
            <a:rect l="l" t="t" r="r" b="b"/>
            <a:pathLst>
              <a:path w="2700863" h="2906758">
                <a:moveTo>
                  <a:pt x="0" y="0"/>
                </a:moveTo>
                <a:lnTo>
                  <a:pt x="2700863" y="0"/>
                </a:lnTo>
                <a:lnTo>
                  <a:pt x="2700863" y="2906758"/>
                </a:lnTo>
                <a:lnTo>
                  <a:pt x="0" y="2906758"/>
                </a:lnTo>
                <a:lnTo>
                  <a:pt x="0" y="0"/>
                </a:lnTo>
                <a:close/>
              </a:path>
            </a:pathLst>
          </a:custGeom>
          <a:blipFill>
            <a:blip r:embed="rId11"/>
            <a:stretch>
              <a:fillRect/>
            </a:stretch>
          </a:blipFill>
        </p:spPr>
      </p:sp>
      <p:sp>
        <p:nvSpPr>
          <p:cNvPr id="14" name="Freeform 14"/>
          <p:cNvSpPr/>
          <p:nvPr/>
        </p:nvSpPr>
        <p:spPr>
          <a:xfrm>
            <a:off x="9862989" y="4976390"/>
            <a:ext cx="2389568" cy="1933378"/>
          </a:xfrm>
          <a:custGeom>
            <a:avLst/>
            <a:gdLst/>
            <a:ahLst/>
            <a:cxnLst/>
            <a:rect l="l" t="t" r="r" b="b"/>
            <a:pathLst>
              <a:path w="3584352" h="2900067">
                <a:moveTo>
                  <a:pt x="0" y="0"/>
                </a:moveTo>
                <a:lnTo>
                  <a:pt x="3584352" y="0"/>
                </a:lnTo>
                <a:lnTo>
                  <a:pt x="3584352" y="2900067"/>
                </a:lnTo>
                <a:lnTo>
                  <a:pt x="0" y="29000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7199409">
            <a:off x="4581433" y="6413512"/>
            <a:ext cx="3670949" cy="2743200"/>
          </a:xfrm>
          <a:custGeom>
            <a:avLst/>
            <a:gdLst/>
            <a:ahLst/>
            <a:cxnLst/>
            <a:rect l="l" t="t" r="r" b="b"/>
            <a:pathLst>
              <a:path w="5506423" h="4114800">
                <a:moveTo>
                  <a:pt x="0" y="0"/>
                </a:moveTo>
                <a:lnTo>
                  <a:pt x="5506423" y="0"/>
                </a:lnTo>
                <a:lnTo>
                  <a:pt x="550642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Freeform 16"/>
          <p:cNvSpPr/>
          <p:nvPr/>
        </p:nvSpPr>
        <p:spPr>
          <a:xfrm>
            <a:off x="2494847" y="1702935"/>
            <a:ext cx="399883" cy="399883"/>
          </a:xfrm>
          <a:custGeom>
            <a:avLst/>
            <a:gdLst/>
            <a:ahLst/>
            <a:cxnLst/>
            <a:rect l="l" t="t" r="r" b="b"/>
            <a:pathLst>
              <a:path w="599825" h="599825">
                <a:moveTo>
                  <a:pt x="0" y="0"/>
                </a:moveTo>
                <a:lnTo>
                  <a:pt x="599825" y="0"/>
                </a:lnTo>
                <a:lnTo>
                  <a:pt x="599825" y="599825"/>
                </a:lnTo>
                <a:lnTo>
                  <a:pt x="0" y="5998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2494847" y="3583433"/>
            <a:ext cx="399883" cy="399883"/>
          </a:xfrm>
          <a:custGeom>
            <a:avLst/>
            <a:gdLst/>
            <a:ahLst/>
            <a:cxnLst/>
            <a:rect l="l" t="t" r="r" b="b"/>
            <a:pathLst>
              <a:path w="599825" h="599825">
                <a:moveTo>
                  <a:pt x="0" y="0"/>
                </a:moveTo>
                <a:lnTo>
                  <a:pt x="599825" y="0"/>
                </a:lnTo>
                <a:lnTo>
                  <a:pt x="599825" y="599824"/>
                </a:lnTo>
                <a:lnTo>
                  <a:pt x="0" y="59982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TextBox 18"/>
          <p:cNvSpPr txBox="1"/>
          <p:nvPr/>
        </p:nvSpPr>
        <p:spPr>
          <a:xfrm>
            <a:off x="3351679" y="3532633"/>
            <a:ext cx="6752417" cy="2110105"/>
          </a:xfrm>
          <a:prstGeom prst="rect">
            <a:avLst/>
          </a:prstGeom>
        </p:spPr>
        <p:txBody>
          <a:bodyPr lIns="0" tIns="0" rIns="0" bIns="0" rtlCol="0" anchor="t">
            <a:spAutoFit/>
          </a:bodyPr>
          <a:lstStyle/>
          <a:p>
            <a:pPr algn="l">
              <a:lnSpc>
                <a:spcPts val="5485"/>
              </a:lnSpc>
            </a:pPr>
            <a:r>
              <a:rPr lang="en-US" sz="2615" b="1">
                <a:solidFill>
                  <a:srgbClr val="330E04"/>
                </a:solidFill>
                <a:latin typeface="Aristotelica Pro Bold" panose="00000800000000000000"/>
                <a:ea typeface="Aristotelica Pro Bold" panose="00000800000000000000"/>
                <a:cs typeface="Aristotelica Pro Bold" panose="00000800000000000000"/>
                <a:sym typeface="Aristotelica Pro Bold" panose="00000800000000000000"/>
              </a:rPr>
              <a:t> 2. Đời sống xã hội và văn hóa thời Đinh - Tiền Lê</a:t>
            </a:r>
          </a:p>
          <a:p>
            <a:pPr algn="l">
              <a:lnSpc>
                <a:spcPts val="5485"/>
              </a:lnSpc>
            </a:pPr>
            <a:endParaRPr sz="1200"/>
          </a:p>
        </p:txBody>
      </p:sp>
      <p:sp>
        <p:nvSpPr>
          <p:cNvPr id="19" name="TextBox 19"/>
          <p:cNvSpPr txBox="1"/>
          <p:nvPr/>
        </p:nvSpPr>
        <p:spPr>
          <a:xfrm>
            <a:off x="3168096" y="1591053"/>
            <a:ext cx="6936001" cy="1363980"/>
          </a:xfrm>
          <a:prstGeom prst="rect">
            <a:avLst/>
          </a:prstGeom>
        </p:spPr>
        <p:txBody>
          <a:bodyPr lIns="0" tIns="0" rIns="0" bIns="0" rtlCol="0" anchor="t">
            <a:spAutoFit/>
          </a:bodyPr>
          <a:lstStyle/>
          <a:p>
            <a:pPr algn="ctr">
              <a:lnSpc>
                <a:spcPts val="5320"/>
              </a:lnSpc>
              <a:spcBef>
                <a:spcPct val="0"/>
              </a:spcBef>
            </a:pPr>
            <a:r>
              <a:rPr lang="en-US" sz="2535" b="1">
                <a:solidFill>
                  <a:srgbClr val="000000"/>
                </a:solidFill>
                <a:latin typeface="Aristotelica Pro Bold" panose="00000800000000000000"/>
                <a:ea typeface="Aristotelica Pro Bold" panose="00000800000000000000"/>
                <a:cs typeface="Aristotelica Pro Bold" panose="00000800000000000000"/>
                <a:sym typeface="Aristotelica Pro Bold" panose="00000800000000000000"/>
              </a:rPr>
              <a:t>1. Công cuộc xây dựng chính quyền và bảo vệ đất nước thời Đinh, Tiền Lê</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SimSun"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grpSp>
      <p:sp>
        <p:nvSpPr>
          <p:cNvPr id="29" name="TextBox 28"/>
          <p:cNvSpPr txBox="1"/>
          <p:nvPr/>
        </p:nvSpPr>
        <p:spPr>
          <a:xfrm>
            <a:off x="1671616" y="463310"/>
            <a:ext cx="10239513" cy="2139047"/>
          </a:xfrm>
          <a:prstGeom prst="rect">
            <a:avLst/>
          </a:prstGeom>
          <a:noFill/>
        </p:spPr>
        <p:txBody>
          <a:bodyPr wrap="square">
            <a:spAutoFit/>
          </a:bodyPr>
          <a:lstStyle/>
          <a:p>
            <a:pPr marL="0" marR="0">
              <a:spcBef>
                <a:spcPts val="300"/>
              </a:spcBef>
              <a:spcAft>
                <a:spcPts val="0"/>
              </a:spcAft>
            </a:pPr>
            <a:r>
              <a:rPr lang="en-US" sz="3200" b="1">
                <a:solidFill>
                  <a:srgbClr val="FF0000"/>
                </a:solidFill>
                <a:latin typeface="Times New Roman" panose="02020603050405020304" pitchFamily="18" charset="0"/>
                <a:ea typeface="Calibri" panose="020F0502020204030204" charset="0"/>
              </a:rPr>
              <a:t>Thảo luận nhóm: chia lớp thành 4 nhóm</a:t>
            </a:r>
            <a:endParaRPr lang="en-US" sz="3200" b="1" dirty="0">
              <a:solidFill>
                <a:srgbClr val="FF0000"/>
              </a:solidFill>
              <a:latin typeface="Times New Roman" panose="02020603050405020304" pitchFamily="18" charset="0"/>
              <a:ea typeface="Calibri" panose="020F0502020204030204" charset="0"/>
            </a:endParaRPr>
          </a:p>
          <a:p>
            <a:pPr marL="0" marR="0">
              <a:spcBef>
                <a:spcPts val="300"/>
              </a:spcBef>
              <a:spcAft>
                <a:spcPts val="0"/>
              </a:spcAft>
            </a:pPr>
            <a:r>
              <a:rPr lang="en-US" sz="3200" b="1">
                <a:solidFill>
                  <a:srgbClr val="FF0000"/>
                </a:solidFill>
                <a:latin typeface="Times New Roman" panose="02020603050405020304" pitchFamily="18" charset="0"/>
                <a:ea typeface="Calibri" panose="020F0502020204030204" charset="0"/>
              </a:rPr>
              <a:t>Câu hỏi: Đời sống văn hóa thời Đinh - Tiền Lê có điểm gì nổi bật?</a:t>
            </a:r>
          </a:p>
          <a:p>
            <a:pPr marL="0" marR="0">
              <a:spcBef>
                <a:spcPts val="300"/>
              </a:spcBef>
              <a:spcAft>
                <a:spcPts val="0"/>
              </a:spcAft>
            </a:pPr>
            <a:r>
              <a:rPr lang="en-US" sz="3200" b="1">
                <a:solidFill>
                  <a:srgbClr val="FF0000"/>
                </a:solidFill>
                <a:latin typeface="Times New Roman" panose="02020603050405020304" pitchFamily="18" charset="0"/>
                <a:ea typeface="Calibri" panose="020F0502020204030204" charset="0"/>
              </a:rPr>
              <a:t>Thời gian: 3 phút</a:t>
            </a:r>
          </a:p>
        </p:txBody>
      </p:sp>
      <p:graphicFrame>
        <p:nvGraphicFramePr>
          <p:cNvPr id="5" name="Table 5"/>
          <p:cNvGraphicFramePr>
            <a:graphicFrameLocks noGrp="1"/>
          </p:cNvGraphicFramePr>
          <p:nvPr/>
        </p:nvGraphicFramePr>
        <p:xfrm>
          <a:off x="1244183" y="2948518"/>
          <a:ext cx="9983450" cy="2316480"/>
        </p:xfrm>
        <a:graphic>
          <a:graphicData uri="http://schemas.openxmlformats.org/drawingml/2006/table">
            <a:tbl>
              <a:tblPr firstRow="1" bandRow="1">
                <a:tableStyleId>{5C22544A-7EE6-4342-B048-85BDC9FD1C3A}</a:tableStyleId>
              </a:tblPr>
              <a:tblGrid>
                <a:gridCol w="4991725">
                  <a:extLst>
                    <a:ext uri="{9D8B030D-6E8A-4147-A177-3AD203B41FA5}">
                      <a16:colId xmlns:a16="http://schemas.microsoft.com/office/drawing/2014/main" val="20000"/>
                    </a:ext>
                  </a:extLst>
                </a:gridCol>
                <a:gridCol w="4991725">
                  <a:extLst>
                    <a:ext uri="{9D8B030D-6E8A-4147-A177-3AD203B41FA5}">
                      <a16:colId xmlns:a16="http://schemas.microsoft.com/office/drawing/2014/main" val="20001"/>
                    </a:ext>
                  </a:extLst>
                </a:gridCol>
              </a:tblGrid>
              <a:tr h="529200">
                <a:tc>
                  <a:txBody>
                    <a:bodyPr/>
                    <a:lstStyle/>
                    <a:p>
                      <a:r>
                        <a:rPr lang="en-US" sz="3200">
                          <a:latin typeface="Times New Roman" panose="02020603050405020304" pitchFamily="18" charset="0"/>
                          <a:cs typeface="Times New Roman" panose="02020603050405020304" pitchFamily="18" charset="0"/>
                        </a:rPr>
                        <a:t>Văn hóa</a:t>
                      </a:r>
                    </a:p>
                  </a:txBody>
                  <a:tcPr/>
                </a:tc>
                <a:tc>
                  <a:txBody>
                    <a:bodyPr/>
                    <a:lstStyle/>
                    <a:p>
                      <a:r>
                        <a:rPr lang="en-US" sz="3200">
                          <a:latin typeface="Times New Roman" panose="02020603050405020304" pitchFamily="18" charset="0"/>
                          <a:cs typeface="Times New Roman" panose="02020603050405020304" pitchFamily="18" charset="0"/>
                        </a:rPr>
                        <a:t>Nội dung</a:t>
                      </a:r>
                    </a:p>
                  </a:txBody>
                  <a:tcPr/>
                </a:tc>
                <a:extLst>
                  <a:ext uri="{0D108BD9-81ED-4DB2-BD59-A6C34878D82A}">
                    <a16:rowId xmlns:a16="http://schemas.microsoft.com/office/drawing/2014/main" val="10000"/>
                  </a:ext>
                </a:extLst>
              </a:tr>
              <a:tr h="370840">
                <a:tc>
                  <a:txBody>
                    <a:bodyPr/>
                    <a:lstStyle/>
                    <a:p>
                      <a:r>
                        <a:rPr lang="en-US" sz="3200">
                          <a:latin typeface="Times New Roman" panose="02020603050405020304" pitchFamily="18" charset="0"/>
                          <a:cs typeface="Times New Roman" panose="02020603050405020304" pitchFamily="18" charset="0"/>
                        </a:rPr>
                        <a:t>Giáo dục</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r>
                        <a:rPr lang="en-US" sz="3200">
                          <a:latin typeface="Times New Roman" panose="02020603050405020304" pitchFamily="18" charset="0"/>
                          <a:cs typeface="Times New Roman" panose="02020603050405020304" pitchFamily="18" charset="0"/>
                        </a:rPr>
                        <a:t>Tôn giáo</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lang="en-US" sz="3200">
                          <a:latin typeface="Times New Roman" panose="02020603050405020304" pitchFamily="18" charset="0"/>
                          <a:cs typeface="Times New Roman" panose="02020603050405020304" pitchFamily="18" charset="0"/>
                        </a:rPr>
                        <a:t>Sinh hoạt văn hóa dân gian</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SimSun"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grpSp>
      <p:sp>
        <p:nvSpPr>
          <p:cNvPr id="29" name="TextBox 28"/>
          <p:cNvSpPr txBox="1"/>
          <p:nvPr/>
        </p:nvSpPr>
        <p:spPr>
          <a:xfrm>
            <a:off x="1671616" y="463310"/>
            <a:ext cx="10239513" cy="2139047"/>
          </a:xfrm>
          <a:prstGeom prst="rect">
            <a:avLst/>
          </a:prstGeom>
          <a:noFill/>
        </p:spPr>
        <p:txBody>
          <a:bodyPr wrap="square">
            <a:spAutoFit/>
          </a:bodyPr>
          <a:lstStyle/>
          <a:p>
            <a:pPr marL="0" marR="0">
              <a:spcBef>
                <a:spcPts val="300"/>
              </a:spcBef>
              <a:spcAft>
                <a:spcPts val="0"/>
              </a:spcAft>
            </a:pPr>
            <a:r>
              <a:rPr lang="en-US" sz="3200" b="1">
                <a:solidFill>
                  <a:srgbClr val="FF0000"/>
                </a:solidFill>
                <a:latin typeface="Times New Roman" panose="02020603050405020304" pitchFamily="18" charset="0"/>
                <a:ea typeface="Calibri" panose="020F0502020204030204" charset="0"/>
              </a:rPr>
              <a:t>Thảo luận nhóm: chia lớp thành 4 nhóm</a:t>
            </a:r>
            <a:endParaRPr lang="en-US" sz="3200" b="1" dirty="0">
              <a:solidFill>
                <a:srgbClr val="FF0000"/>
              </a:solidFill>
              <a:latin typeface="Times New Roman" panose="02020603050405020304" pitchFamily="18" charset="0"/>
              <a:ea typeface="Calibri" panose="020F0502020204030204" charset="0"/>
            </a:endParaRPr>
          </a:p>
          <a:p>
            <a:pPr marL="0" marR="0">
              <a:spcBef>
                <a:spcPts val="300"/>
              </a:spcBef>
              <a:spcAft>
                <a:spcPts val="0"/>
              </a:spcAft>
            </a:pPr>
            <a:r>
              <a:rPr lang="en-US" sz="3200" b="1">
                <a:solidFill>
                  <a:srgbClr val="FF0000"/>
                </a:solidFill>
                <a:latin typeface="Times New Roman" panose="02020603050405020304" pitchFamily="18" charset="0"/>
                <a:ea typeface="Calibri" panose="020F0502020204030204" charset="0"/>
              </a:rPr>
              <a:t>Câu hỏi: Đời sống văn hóa thời Đinh - Tiền Lê có điểm gì nổi bật?</a:t>
            </a:r>
          </a:p>
          <a:p>
            <a:pPr marL="0" marR="0">
              <a:spcBef>
                <a:spcPts val="300"/>
              </a:spcBef>
              <a:spcAft>
                <a:spcPts val="0"/>
              </a:spcAft>
            </a:pPr>
            <a:r>
              <a:rPr lang="en-US" sz="3200" b="1">
                <a:solidFill>
                  <a:srgbClr val="FF0000"/>
                </a:solidFill>
                <a:latin typeface="Times New Roman" panose="02020603050405020304" pitchFamily="18" charset="0"/>
                <a:ea typeface="Calibri" panose="020F0502020204030204" charset="0"/>
              </a:rPr>
              <a:t>Thời gian: 3 phút</a:t>
            </a:r>
          </a:p>
        </p:txBody>
      </p:sp>
      <p:graphicFrame>
        <p:nvGraphicFramePr>
          <p:cNvPr id="5" name="Table 5"/>
          <p:cNvGraphicFramePr>
            <a:graphicFrameLocks noGrp="1"/>
          </p:cNvGraphicFramePr>
          <p:nvPr/>
        </p:nvGraphicFramePr>
        <p:xfrm>
          <a:off x="539646" y="2948518"/>
          <a:ext cx="11523692" cy="2266560"/>
        </p:xfrm>
        <a:graphic>
          <a:graphicData uri="http://schemas.openxmlformats.org/drawingml/2006/table">
            <a:tbl>
              <a:tblPr firstRow="1" bandRow="1">
                <a:tableStyleId>{5C22544A-7EE6-4342-B048-85BDC9FD1C3A}</a:tableStyleId>
              </a:tblPr>
              <a:tblGrid>
                <a:gridCol w="5349708">
                  <a:extLst>
                    <a:ext uri="{9D8B030D-6E8A-4147-A177-3AD203B41FA5}">
                      <a16:colId xmlns:a16="http://schemas.microsoft.com/office/drawing/2014/main" val="20000"/>
                    </a:ext>
                  </a:extLst>
                </a:gridCol>
                <a:gridCol w="6173984">
                  <a:extLst>
                    <a:ext uri="{9D8B030D-6E8A-4147-A177-3AD203B41FA5}">
                      <a16:colId xmlns:a16="http://schemas.microsoft.com/office/drawing/2014/main" val="20001"/>
                    </a:ext>
                  </a:extLst>
                </a:gridCol>
              </a:tblGrid>
              <a:tr h="529200">
                <a:tc>
                  <a:txBody>
                    <a:bodyPr/>
                    <a:lstStyle/>
                    <a:p>
                      <a:r>
                        <a:rPr lang="en-US" sz="2400">
                          <a:latin typeface="Times New Roman" panose="02020603050405020304" pitchFamily="18" charset="0"/>
                          <a:cs typeface="Times New Roman" panose="02020603050405020304" pitchFamily="18" charset="0"/>
                        </a:rPr>
                        <a:t>Văn hóa</a:t>
                      </a:r>
                    </a:p>
                  </a:txBody>
                  <a:tcPr/>
                </a:tc>
                <a:tc>
                  <a:txBody>
                    <a:bodyPr/>
                    <a:lstStyle/>
                    <a:p>
                      <a:r>
                        <a:rPr lang="en-US" sz="2400">
                          <a:latin typeface="Times New Roman" panose="02020603050405020304" pitchFamily="18" charset="0"/>
                          <a:cs typeface="Times New Roman" panose="02020603050405020304" pitchFamily="18" charset="0"/>
                        </a:rPr>
                        <a:t>Nội dung</a:t>
                      </a:r>
                    </a:p>
                  </a:txBody>
                  <a:tcPr/>
                </a:tc>
                <a:extLst>
                  <a:ext uri="{0D108BD9-81ED-4DB2-BD59-A6C34878D82A}">
                    <a16:rowId xmlns:a16="http://schemas.microsoft.com/office/drawing/2014/main" val="10000"/>
                  </a:ext>
                </a:extLst>
              </a:tr>
              <a:tr h="370840">
                <a:tc>
                  <a:txBody>
                    <a:bodyPr/>
                    <a:lstStyle/>
                    <a:p>
                      <a:r>
                        <a:rPr lang="en-US" sz="2400">
                          <a:latin typeface="Times New Roman" panose="02020603050405020304" pitchFamily="18" charset="0"/>
                          <a:cs typeface="Times New Roman" panose="02020603050405020304" pitchFamily="18" charset="0"/>
                        </a:rPr>
                        <a:t>Giáo dục</a:t>
                      </a:r>
                    </a:p>
                  </a:txBody>
                  <a:tcPr/>
                </a:tc>
                <a:tc>
                  <a:txBody>
                    <a:bodyPr/>
                    <a:lstStyle/>
                    <a:p>
                      <a:r>
                        <a:rPr lang="en-US" sz="2400">
                          <a:latin typeface="Times New Roman" panose="02020603050405020304" pitchFamily="18" charset="0"/>
                          <a:cs typeface="Times New Roman" panose="02020603050405020304" pitchFamily="18" charset="0"/>
                        </a:rPr>
                        <a:t>chưa phát triển</a:t>
                      </a:r>
                    </a:p>
                  </a:txBody>
                  <a:tcPr/>
                </a:tc>
                <a:extLst>
                  <a:ext uri="{0D108BD9-81ED-4DB2-BD59-A6C34878D82A}">
                    <a16:rowId xmlns:a16="http://schemas.microsoft.com/office/drawing/2014/main" val="10001"/>
                  </a:ext>
                </a:extLst>
              </a:tr>
              <a:tr h="370840">
                <a:tc>
                  <a:txBody>
                    <a:bodyPr/>
                    <a:lstStyle/>
                    <a:p>
                      <a:r>
                        <a:rPr lang="en-US" sz="2400">
                          <a:latin typeface="Times New Roman" panose="02020603050405020304" pitchFamily="18" charset="0"/>
                          <a:cs typeface="Times New Roman" panose="02020603050405020304" pitchFamily="18" charset="0"/>
                        </a:rPr>
                        <a:t>Tôn giáo</a:t>
                      </a:r>
                    </a:p>
                  </a:txBody>
                  <a:tcPr/>
                </a:tc>
                <a:tc>
                  <a:txBody>
                    <a:bodyPr/>
                    <a:lstStyle/>
                    <a:p>
                      <a:r>
                        <a:rPr lang="en-US" sz="2400">
                          <a:latin typeface="Times New Roman" panose="02020603050405020304" pitchFamily="18" charset="0"/>
                          <a:cs typeface="Times New Roman" panose="02020603050405020304" pitchFamily="18" charset="0"/>
                        </a:rPr>
                        <a:t>Nho giáo chưa phát triển, Phật giáo được truyền bá rộng rãi</a:t>
                      </a:r>
                    </a:p>
                  </a:txBody>
                  <a:tcPr/>
                </a:tc>
                <a:extLst>
                  <a:ext uri="{0D108BD9-81ED-4DB2-BD59-A6C34878D82A}">
                    <a16:rowId xmlns:a16="http://schemas.microsoft.com/office/drawing/2014/main" val="10002"/>
                  </a:ext>
                </a:extLst>
              </a:tr>
              <a:tr h="370840">
                <a:tc>
                  <a:txBody>
                    <a:bodyPr/>
                    <a:lstStyle/>
                    <a:p>
                      <a:r>
                        <a:rPr lang="en-US" sz="2400">
                          <a:latin typeface="Times New Roman" panose="02020603050405020304" pitchFamily="18" charset="0"/>
                          <a:cs typeface="Times New Roman" panose="02020603050405020304" pitchFamily="18" charset="0"/>
                        </a:rPr>
                        <a:t>Sinh hoạt văn hóa dân gian</a:t>
                      </a:r>
                    </a:p>
                  </a:txBody>
                  <a:tcPr/>
                </a:tc>
                <a:tc>
                  <a:txBody>
                    <a:bodyPr/>
                    <a:lstStyle/>
                    <a:p>
                      <a:r>
                        <a:rPr lang="en-US" sz="2400">
                          <a:latin typeface="Times New Roman" panose="02020603050405020304" pitchFamily="18" charset="0"/>
                          <a:cs typeface="Times New Roman" panose="02020603050405020304" pitchFamily="18" charset="0"/>
                        </a:rPr>
                        <a:t>tiếp tục được giữ gìn như ca hát, nhảy múa...</a:t>
                      </a:r>
                    </a:p>
                  </a:txBody>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8921" y="6028357"/>
            <a:ext cx="304417" cy="366333"/>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SimSun"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grpSp>
      <p:pic>
        <p:nvPicPr>
          <p:cNvPr id="1026" name="Picture 2" descr="Tịch Điền: Lễ cày ruộng đầu xuân thời xưa - Trí Thức 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 y="1658541"/>
            <a:ext cx="5905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035040" y="1439882"/>
            <a:ext cx="6136640" cy="4324261"/>
          </a:xfrm>
          <a:prstGeom prst="rect">
            <a:avLst/>
          </a:prstGeom>
          <a:noFill/>
        </p:spPr>
        <p:txBody>
          <a:bodyPr wrap="square">
            <a:spAutoFit/>
          </a:bodyPr>
          <a:lstStyle/>
          <a:p>
            <a:pPr marL="285750" marR="0" lvl="0" indent="-285750" rtl="0">
              <a:lnSpc>
                <a:spcPct val="100000"/>
              </a:lnSpc>
              <a:spcBef>
                <a:spcPts val="600"/>
              </a:spcBef>
              <a:spcAft>
                <a:spcPts val="0"/>
              </a:spcAft>
              <a:buClr>
                <a:schemeClr val="accent1"/>
              </a:buClr>
              <a:buSzPts val="2760"/>
              <a:buFont typeface="Arial" panose="020B0604020202020204"/>
              <a:buNone/>
            </a:pPr>
            <a:r>
              <a:rPr lang="en-US"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a:t>
            </a:r>
            <a: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Hôm ấy một buổi sáng đẹp trời, nghe tin nhà vua về là</a:t>
            </a:r>
            <a:r>
              <a:rPr lang="vi-VN" sz="1800" i="0" u="none" strike="noStrike" cap="none" dirty="0">
                <a:solidFill>
                  <a:schemeClr val="tx1">
                    <a:lumMod val="95000"/>
                    <a:lumOff val="5000"/>
                  </a:schemeClr>
                </a:solidFill>
                <a:latin typeface="Garamond"/>
                <a:ea typeface="Garamond"/>
                <a:cs typeface="Garamond"/>
                <a:sym typeface="Garamond"/>
              </a:rPr>
              <a:t>m </a:t>
            </a:r>
            <a: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lễ “tịch điền”, dân làng Thọ Xuân ( Thanh Hóa) nô nức tham gia. Sau khi nhận nén hương khấn trời cầu cho mưa thuận gió hòa, nhà vua bỏ hia, xắn quần, chuẩn bị bước xuống ruộng, bỗng có một cụ già bước đến</a:t>
            </a:r>
            <a:r>
              <a:rPr lang="vi-VN" sz="1800" i="0" u="none" strike="noStrike" cap="none" dirty="0">
                <a:solidFill>
                  <a:schemeClr val="tx1">
                    <a:lumMod val="95000"/>
                    <a:lumOff val="5000"/>
                  </a:schemeClr>
                </a:solidFill>
                <a:latin typeface="Garamond"/>
                <a:ea typeface="Garamond"/>
                <a:cs typeface="Garamond"/>
                <a:sym typeface="Garamond"/>
              </a:rPr>
              <a:t> </a:t>
            </a:r>
            <a: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can:</a:t>
            </a:r>
            <a:b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br>
            <a: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Bệ hạ là đấng chí tôn cày bừa là việc của nhân dân, can chi bệ hạ phải mệt mình vàng. </a:t>
            </a:r>
            <a:b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br>
            <a: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Nhà vua mỉm cười, vui vẻ nói: Nghề nông là cái gốc của nước nhà. Xôi rượu, cơm gạo nuôi quân đều từ lúa gạo mà ra. Vậy nên ai ai cũng phải chăm lo cày cấy.</a:t>
            </a:r>
            <a:b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br>
            <a: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Đoạn nhà vua bước xuống ruộng. Do ruộng có chỗ nông, sâu, nên có lúc vua chao người, trâu vẩy bùn lên quần áo, mọi người cười ồ lên. Nhưng dần dần đường cày đã “dẻo”hơn, mọi người đều trầm trồ, thán phục. </a:t>
            </a:r>
            <a:endParaRPr lang="en-US"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endParaRPr>
          </a:p>
          <a:p>
            <a:pPr marL="285750" marR="0" lvl="0" indent="-285750" algn="l" rtl="0">
              <a:lnSpc>
                <a:spcPct val="100000"/>
              </a:lnSpc>
              <a:spcBef>
                <a:spcPts val="600"/>
              </a:spcBef>
              <a:spcAft>
                <a:spcPts val="0"/>
              </a:spcAft>
              <a:buClr>
                <a:schemeClr val="accent1"/>
              </a:buClr>
              <a:buSzPts val="2760"/>
              <a:buFont typeface="Arial" panose="020B0604020202020204"/>
              <a:buNone/>
            </a:pPr>
            <a:r>
              <a:rPr lang="en-US"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a:t>
            </a:r>
            <a:r>
              <a:rPr lang="vi-VN" sz="1800"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trích Gương sáng người xưa).</a:t>
            </a:r>
            <a:endParaRPr lang="vi-VN" dirty="0">
              <a:solidFill>
                <a:schemeClr val="tx1">
                  <a:lumMod val="95000"/>
                  <a:lumOff val="5000"/>
                </a:schemeClr>
              </a:solidFill>
            </a:endParaRPr>
          </a:p>
        </p:txBody>
      </p:sp>
      <p:sp>
        <p:nvSpPr>
          <p:cNvPr id="35" name="TextBox 34"/>
          <p:cNvSpPr txBox="1"/>
          <p:nvPr/>
        </p:nvSpPr>
        <p:spPr>
          <a:xfrm>
            <a:off x="6035040" y="1009799"/>
            <a:ext cx="6136640" cy="369332"/>
          </a:xfrm>
          <a:prstGeom prst="rect">
            <a:avLst/>
          </a:prstGeom>
          <a:noFill/>
        </p:spPr>
        <p:txBody>
          <a:bodyPr wrap="square">
            <a:spAutoFit/>
          </a:bodyPr>
          <a:lstStyle/>
          <a:p>
            <a:pPr marL="285750" marR="0" lvl="0" indent="-285750" algn="just" rtl="0">
              <a:lnSpc>
                <a:spcPct val="100000"/>
              </a:lnSpc>
              <a:spcBef>
                <a:spcPts val="1200"/>
              </a:spcBef>
              <a:spcAft>
                <a:spcPts val="0"/>
              </a:spcAft>
              <a:buClr>
                <a:schemeClr val="accent1"/>
              </a:buClr>
              <a:buSzPts val="2760"/>
              <a:buFont typeface="Arial" panose="020B0604020202020204"/>
              <a:buNone/>
            </a:pPr>
            <a:r>
              <a:rPr lang="en-US" sz="1800" b="1" i="0" u="none" strike="noStrike" cap="none" dirty="0" err="1">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Vua</a:t>
            </a:r>
            <a:r>
              <a:rPr lang="en-US" sz="1800" b="1"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Lê </a:t>
            </a:r>
            <a:r>
              <a:rPr lang="en-US" sz="1800" b="1" i="0" u="none" strike="noStrike" cap="none" dirty="0" err="1">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với</a:t>
            </a:r>
            <a:r>
              <a:rPr lang="en-US" sz="1800" b="1"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1800" b="1" i="0" u="none" strike="noStrike" cap="none" dirty="0" err="1">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việc</a:t>
            </a:r>
            <a:r>
              <a:rPr lang="en-US" sz="1800" b="1"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1800" b="1" i="0" u="none" strike="noStrike" cap="none" dirty="0" err="1">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khuyến</a:t>
            </a:r>
            <a:r>
              <a:rPr lang="en-US" sz="1800" b="1"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1800" b="1" i="0" u="none" strike="noStrike" cap="none" dirty="0" err="1">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nông</a:t>
            </a:r>
            <a:r>
              <a:rPr lang="en-US" sz="1800" b="1" i="0" u="none" strike="noStrike" cap="none" dirty="0">
                <a:solidFill>
                  <a:schemeClr val="tx1">
                    <a:lumMod val="95000"/>
                    <a:lumOff val="5000"/>
                  </a:schemeClr>
                </a:solidFill>
                <a:latin typeface="Times New Roman" panose="02020603050405020304"/>
                <a:ea typeface="Times New Roman" panose="02020603050405020304"/>
                <a:cs typeface="Times New Roman" panose="02020603050405020304"/>
                <a:sym typeface="Times New Roman" panose="02020603050405020304"/>
              </a:rPr>
              <a:t>:</a:t>
            </a:r>
            <a:endParaRPr lang="en-US" sz="1800" b="1" i="0" u="none" strike="noStrike" cap="none" dirty="0">
              <a:solidFill>
                <a:schemeClr val="tx1">
                  <a:lumMod val="95000"/>
                  <a:lumOff val="5000"/>
                </a:schemeClr>
              </a:solidFill>
              <a:latin typeface="Garamond"/>
              <a:ea typeface="Garamond"/>
              <a:cs typeface="Garamond"/>
              <a:sym typeface="Garamond"/>
            </a:endParaRPr>
          </a:p>
        </p:txBody>
      </p:sp>
      <p:sp>
        <p:nvSpPr>
          <p:cNvPr id="37" name="TextBox 36"/>
          <p:cNvSpPr txBox="1"/>
          <p:nvPr/>
        </p:nvSpPr>
        <p:spPr>
          <a:xfrm>
            <a:off x="2140003" y="5633998"/>
            <a:ext cx="2006494" cy="477054"/>
          </a:xfrm>
          <a:prstGeom prst="rect">
            <a:avLst/>
          </a:prstGeom>
          <a:noFill/>
        </p:spPr>
        <p:txBody>
          <a:bodyPr wrap="square">
            <a:spAutoFit/>
          </a:bodyPr>
          <a:lstStyle/>
          <a:p>
            <a:pPr marL="285750" marR="0" lvl="0" indent="-285750" algn="just" rtl="0">
              <a:lnSpc>
                <a:spcPct val="100000"/>
              </a:lnSpc>
              <a:spcBef>
                <a:spcPts val="1200"/>
              </a:spcBef>
              <a:spcAft>
                <a:spcPts val="0"/>
              </a:spcAft>
              <a:buClr>
                <a:schemeClr val="accent1"/>
              </a:buClr>
              <a:buSzPts val="2760"/>
              <a:buFont typeface="Arial" panose="020B0604020202020204"/>
              <a:buNone/>
            </a:pPr>
            <a:r>
              <a:rPr lang="en-US" sz="2500" b="1" i="0" u="none" strike="noStrike" cap="none" dirty="0" err="1">
                <a:solidFill>
                  <a:srgbClr val="0070C0"/>
                </a:solidFill>
                <a:latin typeface="Times New Roman" panose="02020603050405020304"/>
                <a:ea typeface="Times New Roman" panose="02020603050405020304"/>
                <a:cs typeface="Times New Roman" panose="02020603050405020304"/>
                <a:sym typeface="Times New Roman" panose="02020603050405020304"/>
              </a:rPr>
              <a:t>Lễ</a:t>
            </a:r>
            <a:r>
              <a:rPr lang="en-US" sz="2500" b="1" i="0" u="none" strike="noStrike" cap="none" dirty="0">
                <a:solidFill>
                  <a:srgbClr val="0070C0"/>
                </a:solidFill>
                <a:latin typeface="Times New Roman" panose="02020603050405020304"/>
                <a:ea typeface="Times New Roman" panose="02020603050405020304"/>
                <a:cs typeface="Times New Roman" panose="02020603050405020304"/>
                <a:sym typeface="Times New Roman" panose="02020603050405020304"/>
              </a:rPr>
              <a:t> </a:t>
            </a:r>
            <a:r>
              <a:rPr lang="en-US" sz="2500" b="1" i="0" u="none" strike="noStrike" cap="none" dirty="0" err="1">
                <a:solidFill>
                  <a:srgbClr val="0070C0"/>
                </a:solidFill>
                <a:latin typeface="Times New Roman" panose="02020603050405020304"/>
                <a:ea typeface="Times New Roman" panose="02020603050405020304"/>
                <a:cs typeface="Times New Roman" panose="02020603050405020304"/>
                <a:sym typeface="Times New Roman" panose="02020603050405020304"/>
              </a:rPr>
              <a:t>tịch</a:t>
            </a:r>
            <a:r>
              <a:rPr lang="en-US" sz="2500" b="1" i="0" u="none" strike="noStrike" cap="none" dirty="0">
                <a:solidFill>
                  <a:srgbClr val="0070C0"/>
                </a:solidFill>
                <a:latin typeface="Times New Roman" panose="02020603050405020304"/>
                <a:ea typeface="Times New Roman" panose="02020603050405020304"/>
                <a:cs typeface="Times New Roman" panose="02020603050405020304"/>
                <a:sym typeface="Times New Roman" panose="02020603050405020304"/>
              </a:rPr>
              <a:t> </a:t>
            </a:r>
            <a:r>
              <a:rPr lang="en-US" sz="2500" b="1" i="0" u="none" strike="noStrike" cap="none" dirty="0" err="1">
                <a:solidFill>
                  <a:srgbClr val="0070C0"/>
                </a:solidFill>
                <a:latin typeface="Times New Roman" panose="02020603050405020304"/>
                <a:ea typeface="Times New Roman" panose="02020603050405020304"/>
                <a:cs typeface="Times New Roman" panose="02020603050405020304"/>
                <a:sym typeface="Times New Roman" panose="02020603050405020304"/>
              </a:rPr>
              <a:t>điền</a:t>
            </a:r>
            <a:endParaRPr lang="en-US" sz="2500" b="1" i="0" u="none" strike="noStrike" cap="none" dirty="0">
              <a:solidFill>
                <a:srgbClr val="0070C0"/>
              </a:solidFill>
              <a:latin typeface="Garamond"/>
              <a:ea typeface="Garamond"/>
              <a:cs typeface="Garamond"/>
              <a:sym typeface="Garamond"/>
            </a:endParaRPr>
          </a:p>
        </p:txBody>
      </p:sp>
      <p:sp>
        <p:nvSpPr>
          <p:cNvPr id="2" name="TextBox 1"/>
          <p:cNvSpPr txBox="1"/>
          <p:nvPr/>
        </p:nvSpPr>
        <p:spPr>
          <a:xfrm>
            <a:off x="3392108" y="235727"/>
            <a:ext cx="5711252"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MỞ RỘNG KIẾN THỨC</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文本框 465"/>
          <p:cNvSpPr txBox="1"/>
          <p:nvPr/>
        </p:nvSpPr>
        <p:spPr>
          <a:xfrm>
            <a:off x="5284814" y="2682633"/>
            <a:ext cx="703856" cy="707702"/>
          </a:xfrm>
          <a:prstGeom prst="rect">
            <a:avLst/>
          </a:prstGeom>
          <a:noFill/>
        </p:spPr>
        <p:txBody>
          <a:bodyPr wrap="none" rtlCol="0">
            <a:spAutoFit/>
          </a:bodyPr>
          <a:lstStyle/>
          <a:p>
            <a:pPr defTabSz="914400">
              <a:defRPr/>
            </a:pPr>
            <a:r>
              <a:rPr lang="en-US" altLang="zh-CN" sz="4000" b="1" kern="0" dirty="0">
                <a:solidFill>
                  <a:prstClr val="white"/>
                </a:solidFill>
                <a:latin typeface="Calibri" panose="020F0502020204030204"/>
                <a:ea typeface="Microsoft YaHei" panose="020B0503020204020204" charset="-122"/>
              </a:rPr>
              <a:t>01</a:t>
            </a:r>
            <a:endParaRPr lang="zh-CN" altLang="en-US" sz="4000" b="1" kern="0" dirty="0">
              <a:solidFill>
                <a:prstClr val="white"/>
              </a:solidFill>
              <a:latin typeface="Calibri" panose="020F0502020204030204"/>
              <a:ea typeface="Microsoft YaHei" panose="020B0503020204020204" charset="-122"/>
            </a:endParaRPr>
          </a:p>
        </p:txBody>
      </p:sp>
      <p:sp>
        <p:nvSpPr>
          <p:cNvPr id="581" name="文本框 466"/>
          <p:cNvSpPr txBox="1"/>
          <p:nvPr/>
        </p:nvSpPr>
        <p:spPr>
          <a:xfrm>
            <a:off x="5284814" y="3602746"/>
            <a:ext cx="703856" cy="707702"/>
          </a:xfrm>
          <a:prstGeom prst="rect">
            <a:avLst/>
          </a:prstGeom>
          <a:noFill/>
        </p:spPr>
        <p:txBody>
          <a:bodyPr wrap="none" rtlCol="0">
            <a:spAutoFit/>
          </a:bodyPr>
          <a:lstStyle/>
          <a:p>
            <a:pPr defTabSz="914400">
              <a:defRPr/>
            </a:pPr>
            <a:r>
              <a:rPr lang="en-US" altLang="zh-CN" sz="4000" b="1" kern="0" dirty="0">
                <a:solidFill>
                  <a:prstClr val="white"/>
                </a:solidFill>
                <a:latin typeface="Calibri" panose="020F0502020204030204"/>
                <a:ea typeface="Microsoft YaHei" panose="020B0503020204020204" charset="-122"/>
              </a:rPr>
              <a:t>03</a:t>
            </a:r>
            <a:endParaRPr lang="zh-CN" altLang="en-US" sz="4000" b="1" kern="0" dirty="0">
              <a:solidFill>
                <a:prstClr val="white"/>
              </a:solidFill>
              <a:latin typeface="Calibri" panose="020F0502020204030204"/>
              <a:ea typeface="Microsoft YaHei" panose="020B0503020204020204" charset="-122"/>
            </a:endParaRPr>
          </a:p>
        </p:txBody>
      </p:sp>
      <p:sp>
        <p:nvSpPr>
          <p:cNvPr id="582" name="文本框 467"/>
          <p:cNvSpPr txBox="1"/>
          <p:nvPr/>
        </p:nvSpPr>
        <p:spPr>
          <a:xfrm>
            <a:off x="6287039" y="2697692"/>
            <a:ext cx="703856" cy="707702"/>
          </a:xfrm>
          <a:prstGeom prst="rect">
            <a:avLst/>
          </a:prstGeom>
          <a:noFill/>
        </p:spPr>
        <p:txBody>
          <a:bodyPr wrap="none" rtlCol="0">
            <a:spAutoFit/>
          </a:bodyPr>
          <a:lstStyle/>
          <a:p>
            <a:pPr defTabSz="914400">
              <a:defRPr/>
            </a:pPr>
            <a:r>
              <a:rPr lang="en-US" altLang="zh-CN" sz="4000" b="1" kern="0" dirty="0">
                <a:solidFill>
                  <a:prstClr val="white"/>
                </a:solidFill>
                <a:latin typeface="Calibri" panose="020F0502020204030204"/>
                <a:ea typeface="Microsoft YaHei" panose="020B0503020204020204" charset="-122"/>
              </a:rPr>
              <a:t>02</a:t>
            </a:r>
            <a:endParaRPr lang="zh-CN" altLang="en-US" sz="4000" b="1" kern="0" dirty="0">
              <a:solidFill>
                <a:prstClr val="white"/>
              </a:solidFill>
              <a:latin typeface="Calibri" panose="020F0502020204030204"/>
              <a:ea typeface="Microsoft YaHei" panose="020B0503020204020204" charset="-122"/>
            </a:endParaRPr>
          </a:p>
        </p:txBody>
      </p:sp>
      <p:sp>
        <p:nvSpPr>
          <p:cNvPr id="583" name="文本框 468"/>
          <p:cNvSpPr txBox="1"/>
          <p:nvPr/>
        </p:nvSpPr>
        <p:spPr>
          <a:xfrm>
            <a:off x="6298234" y="3602746"/>
            <a:ext cx="703856" cy="707702"/>
          </a:xfrm>
          <a:prstGeom prst="rect">
            <a:avLst/>
          </a:prstGeom>
          <a:noFill/>
        </p:spPr>
        <p:txBody>
          <a:bodyPr wrap="none" rtlCol="0">
            <a:spAutoFit/>
          </a:bodyPr>
          <a:lstStyle/>
          <a:p>
            <a:pPr defTabSz="914400">
              <a:defRPr/>
            </a:pPr>
            <a:r>
              <a:rPr lang="en-US" altLang="zh-CN" sz="4000" b="1" kern="0" dirty="0">
                <a:solidFill>
                  <a:prstClr val="white"/>
                </a:solidFill>
                <a:latin typeface="Calibri" panose="020F0502020204030204"/>
                <a:ea typeface="Microsoft YaHei" panose="020B0503020204020204" charset="-122"/>
              </a:rPr>
              <a:t>04</a:t>
            </a:r>
            <a:endParaRPr lang="zh-CN" altLang="en-US" sz="4000" b="1" kern="0" dirty="0">
              <a:solidFill>
                <a:prstClr val="white"/>
              </a:solidFill>
              <a:latin typeface="Calibri" panose="020F0502020204030204"/>
              <a:ea typeface="Microsoft YaHei" panose="020B0503020204020204" charset="-122"/>
            </a:endParaRPr>
          </a:p>
        </p:txBody>
      </p:sp>
      <p:pic>
        <p:nvPicPr>
          <p:cNvPr id="33"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163925"/>
            <a:ext cx="466407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C:\Users\HP\Pictures\Thai_Binh_Thong_Bao-_Dinh_Bo_L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80" y="1158633"/>
            <a:ext cx="3429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9"/>
          <p:cNvSpPr/>
          <p:nvPr/>
        </p:nvSpPr>
        <p:spPr>
          <a:xfrm>
            <a:off x="4431334" y="4381356"/>
            <a:ext cx="3733800" cy="1447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altLang="vi-VN" sz="2800" dirty="0" err="1">
                <a:solidFill>
                  <a:schemeClr val="tx1"/>
                </a:solidFill>
                <a:latin typeface="Times New Roman" panose="02020603050405020304" pitchFamily="18" charset="0"/>
                <a:cs typeface="Times New Roman" panose="02020603050405020304" pitchFamily="18" charset="0"/>
              </a:rPr>
              <a:t>Mặt</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trước</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ghi</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Thái</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Bình</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hưng</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bảo</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mặt</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sau</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ghi</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chữ</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Đinh</a:t>
            </a:r>
            <a:r>
              <a:rPr lang="en-US" altLang="vi-VN" sz="2800" dirty="0">
                <a:solidFill>
                  <a:schemeClr val="tx1"/>
                </a:solidFill>
                <a:latin typeface="Times New Roman" panose="02020603050405020304" pitchFamily="18" charset="0"/>
                <a:cs typeface="Times New Roman" panose="02020603050405020304" pitchFamily="18" charset="0"/>
              </a:rPr>
              <a:t>”</a:t>
            </a:r>
          </a:p>
        </p:txBody>
      </p:sp>
      <p:sp>
        <p:nvSpPr>
          <p:cNvPr id="36" name="Rounded Rectangle 20"/>
          <p:cNvSpPr/>
          <p:nvPr/>
        </p:nvSpPr>
        <p:spPr>
          <a:xfrm>
            <a:off x="195580" y="4527939"/>
            <a:ext cx="3429000"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Nam</a:t>
            </a:r>
          </a:p>
        </p:txBody>
      </p:sp>
      <p:pic>
        <p:nvPicPr>
          <p:cNvPr id="2050" name="Picture 2" descr="Tiền triều Tiền Lê, 980 - 988, Thiên Phúc Trấn Bả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1915" y="1205352"/>
            <a:ext cx="2915285" cy="295968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9"/>
          <p:cNvSpPr/>
          <p:nvPr/>
        </p:nvSpPr>
        <p:spPr>
          <a:xfrm>
            <a:off x="8971888" y="4451739"/>
            <a:ext cx="3220112" cy="1447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altLang="vi-VN" sz="2800" dirty="0" err="1">
                <a:solidFill>
                  <a:schemeClr val="tx1"/>
                </a:solidFill>
                <a:latin typeface="Times New Roman" panose="02020603050405020304" pitchFamily="18" charset="0"/>
                <a:cs typeface="Times New Roman" panose="02020603050405020304" pitchFamily="18" charset="0"/>
              </a:rPr>
              <a:t>Đồng</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tiền</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triều</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Tiền</a:t>
            </a:r>
            <a:r>
              <a:rPr lang="en-US" altLang="vi-VN" sz="2800" dirty="0">
                <a:solidFill>
                  <a:schemeClr val="tx1"/>
                </a:solidFill>
                <a:latin typeface="Times New Roman" panose="02020603050405020304" pitchFamily="18" charset="0"/>
                <a:cs typeface="Times New Roman" panose="02020603050405020304" pitchFamily="18" charset="0"/>
              </a:rPr>
              <a:t> Lê - </a:t>
            </a:r>
            <a:r>
              <a:rPr lang="en-US" altLang="vi-VN" sz="2800" dirty="0" err="1">
                <a:solidFill>
                  <a:schemeClr val="tx1"/>
                </a:solidFill>
                <a:latin typeface="Times New Roman" panose="02020603050405020304" pitchFamily="18" charset="0"/>
                <a:cs typeface="Times New Roman" panose="02020603050405020304" pitchFamily="18" charset="0"/>
              </a:rPr>
              <a:t>Thiên</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Phúc</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Trấn</a:t>
            </a:r>
            <a:r>
              <a:rPr lang="en-US" altLang="vi-VN" sz="2800" dirty="0">
                <a:solidFill>
                  <a:schemeClr val="tx1"/>
                </a:solidFill>
                <a:latin typeface="Times New Roman" panose="02020603050405020304" pitchFamily="18" charset="0"/>
                <a:cs typeface="Times New Roman" panose="02020603050405020304" pitchFamily="18" charset="0"/>
              </a:rPr>
              <a:t> </a:t>
            </a:r>
            <a:r>
              <a:rPr lang="en-US" altLang="vi-VN" sz="2800" dirty="0" err="1">
                <a:solidFill>
                  <a:schemeClr val="tx1"/>
                </a:solidFill>
                <a:latin typeface="Times New Roman" panose="02020603050405020304" pitchFamily="18" charset="0"/>
                <a:cs typeface="Times New Roman" panose="02020603050405020304" pitchFamily="18" charset="0"/>
              </a:rPr>
              <a:t>Bảo</a:t>
            </a:r>
            <a:endParaRPr lang="en-US" altLang="vi-VN" sz="28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1605558" y="1424252"/>
              <a:ext cx="229680" cy="397080"/>
            </p14:xfrm>
          </p:contentPart>
        </mc:Choice>
        <mc:Fallback xmlns="">
          <p:pic>
            <p:nvPicPr>
              <p:cNvPr id="4" name="Ink 3"/>
            </p:nvPicPr>
            <p:blipFill>
              <a:blip r:embed="rId7"/>
            </p:blipFill>
            <p:spPr>
              <a:xfrm>
                <a:off x="-1605558" y="1424252"/>
                <a:ext cx="229680" cy="397080"/>
              </a:xfrm>
              <a:prstGeom prst="rect"/>
            </p:spPr>
          </p:pic>
        </mc:Fallback>
      </mc:AlternateContent>
    </p:spTree>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1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flipH="1">
            <a:off x="9810914" y="2494569"/>
            <a:ext cx="3969973" cy="4146416"/>
          </a:xfrm>
          <a:prstGeom prst="rect">
            <a:avLst/>
          </a:prstGeom>
        </p:spPr>
      </p:pic>
      <p:sp>
        <p:nvSpPr>
          <p:cNvPr id="46" name="TextBox 45"/>
          <p:cNvSpPr txBox="1"/>
          <p:nvPr/>
        </p:nvSpPr>
        <p:spPr>
          <a:xfrm>
            <a:off x="489114" y="943669"/>
            <a:ext cx="10331286" cy="4169410"/>
          </a:xfrm>
          <a:prstGeom prst="rect">
            <a:avLst/>
          </a:prstGeom>
          <a:noFill/>
        </p:spPr>
        <p:txBody>
          <a:bodyPr wrap="square">
            <a:spAutoFit/>
          </a:bodyPr>
          <a:lstStyle/>
          <a:p>
            <a:pPr marL="0" marR="0">
              <a:spcBef>
                <a:spcPts val="300"/>
              </a:spcBef>
              <a:spcAft>
                <a:spcPts val="0"/>
              </a:spcAft>
            </a:pPr>
            <a:r>
              <a:rPr lang="vi-VN" sz="2500" b="1" u="sng" dirty="0">
                <a:ln>
                  <a:solidFill>
                    <a:sysClr val="windowText" lastClr="000000"/>
                  </a:solidFill>
                </a:ln>
                <a:solidFill>
                  <a:srgbClr val="FBFBFB"/>
                </a:solidFill>
                <a:effectLst/>
                <a:latin typeface="Times New Roman" panose="02020603050405020304" pitchFamily="18" charset="0"/>
                <a:ea typeface="Calibri" panose="020F0502020204030204" charset="0"/>
              </a:rPr>
              <a:t>Câu 1</a:t>
            </a:r>
            <a:r>
              <a:rPr lang="en-US" sz="2500" b="1" dirty="0">
                <a:ln>
                  <a:solidFill>
                    <a:sysClr val="windowText" lastClr="000000"/>
                  </a:solidFill>
                </a:ln>
                <a:solidFill>
                  <a:srgbClr val="FBFBFB"/>
                </a:solidFill>
                <a:latin typeface="Times New Roman" panose="02020603050405020304" pitchFamily="18" charset="0"/>
                <a:ea typeface="Calibri" panose="020F0502020204030204" charset="0"/>
              </a:rPr>
              <a:t>: </a:t>
            </a:r>
            <a:r>
              <a:rPr lang="vi-VN" sz="2500" dirty="0">
                <a:ln>
                  <a:solidFill>
                    <a:sysClr val="windowText" lastClr="000000"/>
                  </a:solidFill>
                </a:ln>
                <a:solidFill>
                  <a:srgbClr val="FBFBFB"/>
                </a:solidFill>
                <a:effectLst/>
                <a:latin typeface="Times New Roman" panose="02020603050405020304" pitchFamily="18" charset="0"/>
                <a:ea typeface="Calibri" panose="020F0502020204030204" charset="0"/>
              </a:rPr>
              <a:t>Đinh Tiên Hoàng lên ngôi vua đặt tên nước là gì? Đóng đô ở đâu?</a:t>
            </a:r>
            <a:endParaRPr lang="en-US" sz="2500" dirty="0">
              <a:ln>
                <a:solidFill>
                  <a:sysClr val="windowText" lastClr="000000"/>
                </a:solidFill>
              </a:ln>
              <a:solidFill>
                <a:srgbClr val="FBFBFB"/>
              </a:solidFill>
              <a:effectLst/>
              <a:latin typeface="Times New Roman" panose="02020603050405020304" pitchFamily="18" charset="0"/>
              <a:ea typeface="Calibri" panose="020F0502020204030204" charset="0"/>
            </a:endParaRPr>
          </a:p>
          <a:p>
            <a:pPr marL="0" marR="0">
              <a:spcBef>
                <a:spcPts val="300"/>
              </a:spcBef>
              <a:spcAft>
                <a:spcPts val="0"/>
              </a:spcAft>
            </a:pPr>
            <a:r>
              <a:rPr lang="vi-VN" sz="2500" dirty="0">
                <a:ln>
                  <a:solidFill>
                    <a:sysClr val="windowText" lastClr="000000"/>
                  </a:solidFill>
                </a:ln>
                <a:solidFill>
                  <a:srgbClr val="FBFBFB"/>
                </a:solidFill>
                <a:effectLst/>
                <a:latin typeface="Times New Roman" panose="02020603050405020304" pitchFamily="18" charset="0"/>
                <a:ea typeface="Calibri" panose="020F0502020204030204" charset="0"/>
              </a:rPr>
              <a:t>A. Đại Việt. Ở Hoa Lư                  B. Đại Cồ Việt. Ở Hoa Lư   </a:t>
            </a:r>
            <a:endParaRPr lang="en-US" sz="2500" dirty="0">
              <a:ln>
                <a:solidFill>
                  <a:sysClr val="windowText" lastClr="000000"/>
                </a:solidFill>
              </a:ln>
              <a:solidFill>
                <a:srgbClr val="FBFBFB"/>
              </a:solidFill>
              <a:effectLst/>
              <a:latin typeface="Times New Roman" panose="02020603050405020304" pitchFamily="18" charset="0"/>
              <a:ea typeface="Calibri" panose="020F0502020204030204" charset="0"/>
            </a:endParaRPr>
          </a:p>
          <a:p>
            <a:pPr marL="0" marR="0">
              <a:spcBef>
                <a:spcPts val="300"/>
              </a:spcBef>
              <a:spcAft>
                <a:spcPts val="0"/>
              </a:spcAft>
            </a:pPr>
            <a:r>
              <a:rPr lang="vi-VN" sz="2500" dirty="0">
                <a:ln>
                  <a:solidFill>
                    <a:sysClr val="windowText" lastClr="000000"/>
                  </a:solidFill>
                </a:ln>
                <a:solidFill>
                  <a:srgbClr val="FBFBFB"/>
                </a:solidFill>
                <a:effectLst/>
                <a:latin typeface="Times New Roman" panose="02020603050405020304" pitchFamily="18" charset="0"/>
                <a:ea typeface="Calibri" panose="020F0502020204030204" charset="0"/>
              </a:rPr>
              <a:t>C. Đại Cồ Việt.Ở Cổ Loa              D. Đại Việt.Ở Đại La</a:t>
            </a:r>
            <a:endParaRPr lang="en-US" sz="2500" dirty="0">
              <a:ln>
                <a:solidFill>
                  <a:sysClr val="windowText" lastClr="000000"/>
                </a:solidFill>
              </a:ln>
              <a:solidFill>
                <a:srgbClr val="FBFBFB"/>
              </a:solidFill>
              <a:effectLst/>
              <a:latin typeface="Times New Roman" panose="02020603050405020304" pitchFamily="18" charset="0"/>
              <a:ea typeface="Calibri" panose="020F0502020204030204" charset="0"/>
            </a:endParaRPr>
          </a:p>
          <a:p>
            <a:pPr marL="0" marR="0">
              <a:spcBef>
                <a:spcPts val="300"/>
              </a:spcBef>
              <a:spcAft>
                <a:spcPts val="0"/>
              </a:spcAft>
            </a:pPr>
            <a:r>
              <a:rPr lang="vi-VN" sz="2500" b="1" u="sng" dirty="0">
                <a:ln>
                  <a:solidFill>
                    <a:sysClr val="windowText" lastClr="000000"/>
                  </a:solidFill>
                </a:ln>
                <a:solidFill>
                  <a:srgbClr val="FBFBFB"/>
                </a:solidFill>
                <a:effectLst/>
                <a:latin typeface="Times New Roman" panose="02020603050405020304" pitchFamily="18" charset="0"/>
                <a:ea typeface="Calibri" panose="020F0502020204030204" charset="0"/>
              </a:rPr>
              <a:t>Câu 2</a:t>
            </a:r>
            <a:r>
              <a:rPr lang="en-US" sz="2500" b="1" u="sng" dirty="0">
                <a:ln>
                  <a:solidFill>
                    <a:sysClr val="windowText" lastClr="000000"/>
                  </a:solidFill>
                </a:ln>
                <a:solidFill>
                  <a:srgbClr val="FBFBFB"/>
                </a:solidFill>
                <a:effectLst/>
                <a:latin typeface="Times New Roman" panose="02020603050405020304" pitchFamily="18" charset="0"/>
                <a:ea typeface="Calibri" panose="020F0502020204030204" charset="0"/>
              </a:rPr>
              <a:t>:</a:t>
            </a:r>
            <a:r>
              <a:rPr lang="vi-VN" sz="2500" b="1" dirty="0">
                <a:ln>
                  <a:solidFill>
                    <a:sysClr val="windowText" lastClr="000000"/>
                  </a:solidFill>
                </a:ln>
                <a:solidFill>
                  <a:srgbClr val="FBFBFB"/>
                </a:solidFill>
                <a:effectLst/>
                <a:latin typeface="Times New Roman" panose="02020603050405020304" pitchFamily="18" charset="0"/>
                <a:ea typeface="Calibri" panose="020F0502020204030204" charset="0"/>
              </a:rPr>
              <a:t> </a:t>
            </a:r>
            <a:r>
              <a:rPr lang="vi-VN" sz="2500" dirty="0">
                <a:ln>
                  <a:solidFill>
                    <a:sysClr val="windowText" lastClr="000000"/>
                  </a:solidFill>
                </a:ln>
                <a:solidFill>
                  <a:srgbClr val="FBFBFB"/>
                </a:solidFill>
                <a:effectLst/>
                <a:latin typeface="Times New Roman" panose="02020603050405020304" pitchFamily="18" charset="0"/>
                <a:ea typeface="Calibri" panose="020F0502020204030204" charset="0"/>
              </a:rPr>
              <a:t>Khi Lê Hoàn lên ngôi vua, nước ta phải đối phó với bọn xâm lược nào?</a:t>
            </a:r>
            <a:endParaRPr lang="en-US" sz="2500" dirty="0">
              <a:ln>
                <a:solidFill>
                  <a:sysClr val="windowText" lastClr="000000"/>
                </a:solidFill>
              </a:ln>
              <a:solidFill>
                <a:srgbClr val="FBFBFB"/>
              </a:solidFill>
              <a:effectLst/>
              <a:latin typeface="Times New Roman" panose="02020603050405020304" pitchFamily="18" charset="0"/>
              <a:ea typeface="Calibri" panose="020F0502020204030204" charset="0"/>
            </a:endParaRPr>
          </a:p>
          <a:p>
            <a:pPr marL="0" marR="0">
              <a:spcBef>
                <a:spcPts val="300"/>
              </a:spcBef>
              <a:spcAft>
                <a:spcPts val="0"/>
              </a:spcAft>
            </a:pPr>
            <a:r>
              <a:rPr lang="vi-VN" sz="2500" dirty="0">
                <a:ln>
                  <a:solidFill>
                    <a:sysClr val="windowText" lastClr="000000"/>
                  </a:solidFill>
                </a:ln>
                <a:solidFill>
                  <a:srgbClr val="FBFBFB"/>
                </a:solidFill>
                <a:effectLst/>
                <a:latin typeface="Times New Roman" panose="02020603050405020304" pitchFamily="18" charset="0"/>
                <a:ea typeface="Calibri" panose="020F0502020204030204" charset="0"/>
              </a:rPr>
              <a:t>A. Nhà Minh ở Trung Quốc          B. Nhà Hán ở Trung Quốc</a:t>
            </a:r>
            <a:endParaRPr lang="en-US" sz="2500" dirty="0">
              <a:ln>
                <a:solidFill>
                  <a:sysClr val="windowText" lastClr="000000"/>
                </a:solidFill>
              </a:ln>
              <a:solidFill>
                <a:srgbClr val="FBFBFB"/>
              </a:solidFill>
              <a:effectLst/>
              <a:latin typeface="Times New Roman" panose="02020603050405020304" pitchFamily="18" charset="0"/>
              <a:ea typeface="Calibri" panose="020F0502020204030204" charset="0"/>
            </a:endParaRPr>
          </a:p>
          <a:p>
            <a:pPr marL="0" marR="0">
              <a:spcBef>
                <a:spcPts val="300"/>
              </a:spcBef>
              <a:spcAft>
                <a:spcPts val="0"/>
              </a:spcAft>
            </a:pPr>
            <a:r>
              <a:rPr lang="vi-VN" sz="2500" dirty="0">
                <a:ln>
                  <a:solidFill>
                    <a:sysClr val="windowText" lastClr="000000"/>
                  </a:solidFill>
                </a:ln>
                <a:solidFill>
                  <a:srgbClr val="FBFBFB"/>
                </a:solidFill>
                <a:effectLst/>
                <a:latin typeface="Times New Roman" panose="02020603050405020304" pitchFamily="18" charset="0"/>
                <a:ea typeface="Calibri" panose="020F0502020204030204" charset="0"/>
              </a:rPr>
              <a:t>C. Nhà Đường ở Tr</a:t>
            </a:r>
            <a:r>
              <a:rPr lang="vi-VN" sz="2500" b="1" dirty="0">
                <a:ln>
                  <a:solidFill>
                    <a:sysClr val="windowText" lastClr="000000"/>
                  </a:solidFill>
                </a:ln>
                <a:solidFill>
                  <a:srgbClr val="FBFBFB"/>
                </a:solidFill>
                <a:effectLst/>
                <a:latin typeface="Times New Roman" panose="02020603050405020304" pitchFamily="18" charset="0"/>
                <a:ea typeface="Calibri" panose="020F0502020204030204" charset="0"/>
              </a:rPr>
              <a:t>ung Quốc        D. Nhà Tống ở Trung Quốc </a:t>
            </a:r>
            <a:endParaRPr lang="en-US" sz="2500" b="1" dirty="0">
              <a:ln>
                <a:solidFill>
                  <a:sysClr val="windowText" lastClr="000000"/>
                </a:solidFill>
              </a:ln>
              <a:solidFill>
                <a:srgbClr val="FBFBFB"/>
              </a:solidFill>
              <a:effectLst/>
              <a:latin typeface="Times New Roman" panose="02020603050405020304" pitchFamily="18" charset="0"/>
              <a:ea typeface="Calibri" panose="020F0502020204030204" charset="0"/>
            </a:endParaRPr>
          </a:p>
          <a:p>
            <a:pPr marL="0" marR="0">
              <a:spcBef>
                <a:spcPts val="300"/>
              </a:spcBef>
              <a:spcAft>
                <a:spcPts val="0"/>
              </a:spcAft>
            </a:pPr>
            <a:r>
              <a:rPr lang="vi-VN" sz="2500" b="1" u="sng" dirty="0">
                <a:ln>
                  <a:solidFill>
                    <a:sysClr val="windowText" lastClr="000000"/>
                  </a:solidFill>
                </a:ln>
                <a:solidFill>
                  <a:srgbClr val="FBFBFB"/>
                </a:solidFill>
                <a:effectLst/>
                <a:latin typeface="Times New Roman" panose="02020603050405020304" pitchFamily="18" charset="0"/>
                <a:ea typeface="Calibri" panose="020F0502020204030204" charset="0"/>
              </a:rPr>
              <a:t>Câu </a:t>
            </a:r>
            <a:r>
              <a:rPr lang="en-US" sz="2500" b="1" u="sng" dirty="0">
                <a:ln>
                  <a:solidFill>
                    <a:sysClr val="windowText" lastClr="000000"/>
                  </a:solidFill>
                </a:ln>
                <a:solidFill>
                  <a:srgbClr val="FBFBFB"/>
                </a:solidFill>
                <a:latin typeface="Times New Roman" panose="02020603050405020304" pitchFamily="18" charset="0"/>
                <a:ea typeface="Calibri" panose="020F0502020204030204" charset="0"/>
              </a:rPr>
              <a:t>3</a:t>
            </a:r>
            <a:r>
              <a:rPr lang="vi-VN" sz="2500" b="1" u="sng" dirty="0">
                <a:ln>
                  <a:solidFill>
                    <a:sysClr val="windowText" lastClr="000000"/>
                  </a:solidFill>
                </a:ln>
                <a:solidFill>
                  <a:srgbClr val="FBFBFB"/>
                </a:solidFill>
                <a:effectLst/>
                <a:latin typeface="Times New Roman" panose="02020603050405020304" pitchFamily="18" charset="0"/>
                <a:ea typeface="Calibri" panose="020F0502020204030204" charset="0"/>
              </a:rPr>
              <a:t>: </a:t>
            </a:r>
            <a:r>
              <a:rPr lang="vi-VN" sz="2500" b="1" dirty="0">
                <a:ln>
                  <a:solidFill>
                    <a:sysClr val="windowText" lastClr="000000"/>
                  </a:solidFill>
                </a:ln>
                <a:solidFill>
                  <a:srgbClr val="FBFBFB"/>
                </a:solidFill>
                <a:effectLst/>
                <a:latin typeface="Times New Roman" panose="02020603050405020304" pitchFamily="18" charset="0"/>
                <a:ea typeface="Calibri" panose="020F0502020204030204" charset="0"/>
              </a:rPr>
              <a:t>Lê Hoàn chỉ huy cuộc kháng chiến chống Tống giành thắng lợi ở đâu?</a:t>
            </a:r>
            <a:br>
              <a:rPr lang="vi-VN" sz="2500" b="1" dirty="0">
                <a:ln>
                  <a:solidFill>
                    <a:sysClr val="windowText" lastClr="000000"/>
                  </a:solidFill>
                </a:ln>
                <a:solidFill>
                  <a:srgbClr val="FBFBFB"/>
                </a:solidFill>
                <a:effectLst/>
                <a:latin typeface="Times New Roman" panose="02020603050405020304" pitchFamily="18" charset="0"/>
                <a:ea typeface="Calibri" panose="020F0502020204030204" charset="0"/>
              </a:rPr>
            </a:br>
            <a:r>
              <a:rPr lang="vi-VN" sz="2500" b="1" dirty="0">
                <a:ln>
                  <a:solidFill>
                    <a:sysClr val="windowText" lastClr="000000"/>
                  </a:solidFill>
                </a:ln>
                <a:solidFill>
                  <a:srgbClr val="FBFBFB"/>
                </a:solidFill>
                <a:effectLst/>
                <a:latin typeface="Times New Roman" panose="02020603050405020304" pitchFamily="18" charset="0"/>
                <a:ea typeface="Calibri" panose="020F0502020204030204" charset="0"/>
              </a:rPr>
              <a:t>A. Ở sông Như Nguyệt                    B. Ở Chi Lăng-Xương Giang</a:t>
            </a:r>
            <a:br>
              <a:rPr lang="vi-VN" sz="2500" b="1" dirty="0">
                <a:ln>
                  <a:solidFill>
                    <a:sysClr val="windowText" lastClr="000000"/>
                  </a:solidFill>
                </a:ln>
                <a:solidFill>
                  <a:srgbClr val="FBFBFB"/>
                </a:solidFill>
                <a:effectLst/>
                <a:latin typeface="Times New Roman" panose="02020603050405020304" pitchFamily="18" charset="0"/>
                <a:ea typeface="Calibri" panose="020F0502020204030204" charset="0"/>
              </a:rPr>
            </a:br>
            <a:r>
              <a:rPr lang="vi-VN" sz="2500" b="1" dirty="0">
                <a:ln>
                  <a:solidFill>
                    <a:sysClr val="windowText" lastClr="000000"/>
                  </a:solidFill>
                </a:ln>
                <a:solidFill>
                  <a:srgbClr val="FBFBFB"/>
                </a:solidFill>
                <a:effectLst/>
                <a:latin typeface="Times New Roman" panose="02020603050405020304" pitchFamily="18" charset="0"/>
                <a:ea typeface="Calibri" panose="020F0502020204030204" charset="0"/>
              </a:rPr>
              <a:t>C. Ở Rạch Gầm-Xoài mút               D. Ở sông </a:t>
            </a:r>
            <a:r>
              <a:rPr lang="vi-VN" sz="2500" b="1">
                <a:ln>
                  <a:solidFill>
                    <a:sysClr val="windowText" lastClr="000000"/>
                  </a:solidFill>
                </a:ln>
                <a:solidFill>
                  <a:srgbClr val="FBFBFB"/>
                </a:solidFill>
                <a:effectLst/>
                <a:latin typeface="Times New Roman" panose="02020603050405020304" pitchFamily="18" charset="0"/>
                <a:ea typeface="Calibri" panose="020F0502020204030204" charset="0"/>
              </a:rPr>
              <a:t>Bạch Đằng</a:t>
            </a:r>
            <a:endParaRPr lang="vi-VN" sz="2500" b="1" dirty="0">
              <a:ln>
                <a:solidFill>
                  <a:sysClr val="windowText" lastClr="000000"/>
                </a:solidFill>
              </a:ln>
              <a:solidFill>
                <a:srgbClr val="FBFBFB"/>
              </a:solidFill>
              <a:effectLst/>
              <a:latin typeface="Times New Roman" panose="02020603050405020304" pitchFamily="18" charset="0"/>
              <a:ea typeface="Calibri" panose="020F0502020204030204" charset="0"/>
            </a:endParaRPr>
          </a:p>
        </p:txBody>
      </p:sp>
      <p:sp>
        <p:nvSpPr>
          <p:cNvPr id="48" name="TextBox 47"/>
          <p:cNvSpPr txBox="1"/>
          <p:nvPr/>
        </p:nvSpPr>
        <p:spPr>
          <a:xfrm>
            <a:off x="2594774" y="358894"/>
            <a:ext cx="6497320" cy="584775"/>
          </a:xfrm>
          <a:prstGeom prst="rect">
            <a:avLst/>
          </a:prstGeom>
          <a:noFill/>
        </p:spPr>
        <p:txBody>
          <a:bodyPr wrap="square">
            <a:spAutoFit/>
          </a:bodyPr>
          <a:lstStyle/>
          <a:p>
            <a:pPr algn="ctr" defTabSz="1219200" eaLnBrk="1" hangingPunct="1"/>
            <a:r>
              <a:rPr lang="en-US" altLang="zh-CN" sz="3200" spc="800" dirty="0">
                <a:solidFill>
                  <a:prstClr val="white"/>
                </a:solidFill>
                <a:highlight>
                  <a:srgbClr val="800000"/>
                </a:highlight>
                <a:latin typeface="Times New Roman" panose="02020603050405020304" pitchFamily="18" charset="0"/>
                <a:ea typeface="方正剪纸简体" pitchFamily="65" charset="-122"/>
                <a:cs typeface="Times New Roman" panose="02020603050405020304" pitchFamily="18" charset="0"/>
              </a:rPr>
              <a:t>CỦNG CỐ</a:t>
            </a:r>
            <a:endParaRPr lang="zh-CN" altLang="en-US" sz="3200" spc="800" dirty="0">
              <a:solidFill>
                <a:prstClr val="white"/>
              </a:solidFill>
              <a:highlight>
                <a:srgbClr val="800000"/>
              </a:highlight>
              <a:latin typeface="Times New Roman" panose="02020603050405020304" pitchFamily="18" charset="0"/>
              <a:ea typeface="方正剪纸简体" pitchFamily="65" charset="-122"/>
              <a:cs typeface="Times New Roman" panose="02020603050405020304" pitchFamily="18" charset="0"/>
            </a:endParaRPr>
          </a:p>
        </p:txBody>
      </p:sp>
      <p:sp>
        <p:nvSpPr>
          <p:cNvPr id="51" name="Oval 50"/>
          <p:cNvSpPr/>
          <p:nvPr/>
        </p:nvSpPr>
        <p:spPr>
          <a:xfrm>
            <a:off x="4720754" y="1402927"/>
            <a:ext cx="558800" cy="41148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897448" y="4288145"/>
            <a:ext cx="558800" cy="41148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Oval 1"/>
          <p:cNvSpPr/>
          <p:nvPr/>
        </p:nvSpPr>
        <p:spPr>
          <a:xfrm>
            <a:off x="4847754" y="3225377"/>
            <a:ext cx="558800" cy="41148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xEl>
                                              <p:pRg st="0" end="0"/>
                                            </p:txEl>
                                          </p:spTgt>
                                        </p:tgtEl>
                                        <p:attrNameLst>
                                          <p:attrName>style.visibility</p:attrName>
                                        </p:attrNameLst>
                                      </p:cBhvr>
                                      <p:to>
                                        <p:strVal val="visible"/>
                                      </p:to>
                                    </p:set>
                                    <p:animEffect transition="in" filter="fade">
                                      <p:cBhvr>
                                        <p:cTn id="14" dur="1000"/>
                                        <p:tgtEl>
                                          <p:spTgt spid="46">
                                            <p:txEl>
                                              <p:pRg st="0" end="0"/>
                                            </p:txEl>
                                          </p:spTgt>
                                        </p:tgtEl>
                                      </p:cBhvr>
                                    </p:animEffect>
                                    <p:anim calcmode="lin" valueType="num">
                                      <p:cBhvr>
                                        <p:cTn id="15"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6">
                                            <p:txEl>
                                              <p:pRg st="1" end="1"/>
                                            </p:txEl>
                                          </p:spTgt>
                                        </p:tgtEl>
                                        <p:attrNameLst>
                                          <p:attrName>style.visibility</p:attrName>
                                        </p:attrNameLst>
                                      </p:cBhvr>
                                      <p:to>
                                        <p:strVal val="visible"/>
                                      </p:to>
                                    </p:set>
                                    <p:animEffect transition="in" filter="fade">
                                      <p:cBhvr>
                                        <p:cTn id="19" dur="1000"/>
                                        <p:tgtEl>
                                          <p:spTgt spid="46">
                                            <p:txEl>
                                              <p:pRg st="1" end="1"/>
                                            </p:txEl>
                                          </p:spTgt>
                                        </p:tgtEl>
                                      </p:cBhvr>
                                    </p:animEffect>
                                    <p:anim calcmode="lin" valueType="num">
                                      <p:cBhvr>
                                        <p:cTn id="20" dur="1000" fill="hold"/>
                                        <p:tgtEl>
                                          <p:spTgt spid="4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6">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6">
                                            <p:txEl>
                                              <p:pRg st="2" end="2"/>
                                            </p:txEl>
                                          </p:spTgt>
                                        </p:tgtEl>
                                        <p:attrNameLst>
                                          <p:attrName>style.visibility</p:attrName>
                                        </p:attrNameLst>
                                      </p:cBhvr>
                                      <p:to>
                                        <p:strVal val="visible"/>
                                      </p:to>
                                    </p:set>
                                    <p:animEffect transition="in" filter="fade">
                                      <p:cBhvr>
                                        <p:cTn id="24" dur="1000"/>
                                        <p:tgtEl>
                                          <p:spTgt spid="46">
                                            <p:txEl>
                                              <p:pRg st="2" end="2"/>
                                            </p:txEl>
                                          </p:spTgt>
                                        </p:tgtEl>
                                      </p:cBhvr>
                                    </p:animEffect>
                                    <p:anim calcmode="lin" valueType="num">
                                      <p:cBhvr>
                                        <p:cTn id="25" dur="1000" fill="hold"/>
                                        <p:tgtEl>
                                          <p:spTgt spid="4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6">
                                            <p:txEl>
                                              <p:pRg st="3" end="3"/>
                                            </p:txEl>
                                          </p:spTgt>
                                        </p:tgtEl>
                                        <p:attrNameLst>
                                          <p:attrName>style.visibility</p:attrName>
                                        </p:attrNameLst>
                                      </p:cBhvr>
                                      <p:to>
                                        <p:strVal val="visible"/>
                                      </p:to>
                                    </p:set>
                                    <p:animEffect transition="in" filter="fade">
                                      <p:cBhvr>
                                        <p:cTn id="31" dur="1000"/>
                                        <p:tgtEl>
                                          <p:spTgt spid="46">
                                            <p:txEl>
                                              <p:pRg st="3" end="3"/>
                                            </p:txEl>
                                          </p:spTgt>
                                        </p:tgtEl>
                                      </p:cBhvr>
                                    </p:animEffect>
                                    <p:anim calcmode="lin" valueType="num">
                                      <p:cBhvr>
                                        <p:cTn id="32" dur="1000" fill="hold"/>
                                        <p:tgtEl>
                                          <p:spTgt spid="4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6">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xEl>
                                              <p:pRg st="4" end="4"/>
                                            </p:txEl>
                                          </p:spTgt>
                                        </p:tgtEl>
                                        <p:attrNameLst>
                                          <p:attrName>style.visibility</p:attrName>
                                        </p:attrNameLst>
                                      </p:cBhvr>
                                      <p:to>
                                        <p:strVal val="visible"/>
                                      </p:to>
                                    </p:set>
                                    <p:animEffect transition="in" filter="fade">
                                      <p:cBhvr>
                                        <p:cTn id="36" dur="1000"/>
                                        <p:tgtEl>
                                          <p:spTgt spid="46">
                                            <p:txEl>
                                              <p:pRg st="4" end="4"/>
                                            </p:txEl>
                                          </p:spTgt>
                                        </p:tgtEl>
                                      </p:cBhvr>
                                    </p:animEffect>
                                    <p:anim calcmode="lin" valueType="num">
                                      <p:cBhvr>
                                        <p:cTn id="37" dur="1000" fill="hold"/>
                                        <p:tgtEl>
                                          <p:spTgt spid="4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46">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6">
                                            <p:txEl>
                                              <p:pRg st="5" end="5"/>
                                            </p:txEl>
                                          </p:spTgt>
                                        </p:tgtEl>
                                        <p:attrNameLst>
                                          <p:attrName>style.visibility</p:attrName>
                                        </p:attrNameLst>
                                      </p:cBhvr>
                                      <p:to>
                                        <p:strVal val="visible"/>
                                      </p:to>
                                    </p:set>
                                    <p:animEffect transition="in" filter="fade">
                                      <p:cBhvr>
                                        <p:cTn id="41" dur="1000"/>
                                        <p:tgtEl>
                                          <p:spTgt spid="46">
                                            <p:txEl>
                                              <p:pRg st="5" end="5"/>
                                            </p:txEl>
                                          </p:spTgt>
                                        </p:tgtEl>
                                      </p:cBhvr>
                                    </p:animEffect>
                                    <p:anim calcmode="lin" valueType="num">
                                      <p:cBhvr>
                                        <p:cTn id="42" dur="1000" fill="hold"/>
                                        <p:tgtEl>
                                          <p:spTgt spid="46">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4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6">
                                            <p:txEl>
                                              <p:pRg st="6" end="6"/>
                                            </p:txEl>
                                          </p:spTgt>
                                        </p:tgtEl>
                                        <p:attrNameLst>
                                          <p:attrName>style.visibility</p:attrName>
                                        </p:attrNameLst>
                                      </p:cBhvr>
                                      <p:to>
                                        <p:strVal val="visible"/>
                                      </p:to>
                                    </p:set>
                                    <p:animEffect transition="in" filter="fade">
                                      <p:cBhvr>
                                        <p:cTn id="55" dur="1000"/>
                                        <p:tgtEl>
                                          <p:spTgt spid="46">
                                            <p:txEl>
                                              <p:pRg st="6" end="6"/>
                                            </p:txEl>
                                          </p:spTgt>
                                        </p:tgtEl>
                                      </p:cBhvr>
                                    </p:animEffect>
                                    <p:anim calcmode="lin" valueType="num">
                                      <p:cBhvr>
                                        <p:cTn id="56" dur="1000" fill="hold"/>
                                        <p:tgtEl>
                                          <p:spTgt spid="46">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4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p:cTn id="62" dur="1000" fill="hold"/>
                                        <p:tgtEl>
                                          <p:spTgt spid="52"/>
                                        </p:tgtEl>
                                        <p:attrNameLst>
                                          <p:attrName>ppt_w</p:attrName>
                                        </p:attrNameLst>
                                      </p:cBhvr>
                                      <p:tavLst>
                                        <p:tav tm="0">
                                          <p:val>
                                            <p:fltVal val="0"/>
                                          </p:val>
                                        </p:tav>
                                        <p:tav tm="100000">
                                          <p:val>
                                            <p:strVal val="#ppt_w"/>
                                          </p:val>
                                        </p:tav>
                                      </p:tavLst>
                                    </p:anim>
                                    <p:anim calcmode="lin" valueType="num">
                                      <p:cBhvr>
                                        <p:cTn id="63" dur="1000" fill="hold"/>
                                        <p:tgtEl>
                                          <p:spTgt spid="52"/>
                                        </p:tgtEl>
                                        <p:attrNameLst>
                                          <p:attrName>ppt_h</p:attrName>
                                        </p:attrNameLst>
                                      </p:cBhvr>
                                      <p:tavLst>
                                        <p:tav tm="0">
                                          <p:val>
                                            <p:fltVal val="0"/>
                                          </p:val>
                                        </p:tav>
                                        <p:tav tm="100000">
                                          <p:val>
                                            <p:strVal val="#ppt_h"/>
                                          </p:val>
                                        </p:tav>
                                      </p:tavLst>
                                    </p:anim>
                                    <p:anim calcmode="lin" valueType="num">
                                      <p:cBhvr>
                                        <p:cTn id="64" dur="1000" fill="hold"/>
                                        <p:tgtEl>
                                          <p:spTgt spid="52"/>
                                        </p:tgtEl>
                                        <p:attrNameLst>
                                          <p:attrName>style.rotation</p:attrName>
                                        </p:attrNameLst>
                                      </p:cBhvr>
                                      <p:tavLst>
                                        <p:tav tm="0">
                                          <p:val>
                                            <p:fltVal val="90"/>
                                          </p:val>
                                        </p:tav>
                                        <p:tav tm="100000">
                                          <p:val>
                                            <p:fltVal val="0"/>
                                          </p:val>
                                        </p:tav>
                                      </p:tavLst>
                                    </p:anim>
                                    <p:animEffect transition="in" filter="fade">
                                      <p:cBhvr>
                                        <p:cTn id="65" dur="1000"/>
                                        <p:tgtEl>
                                          <p:spTgt spid="52"/>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anim calcmode="lin" valueType="num">
                                      <p:cBhvr>
                                        <p:cTn id="71" dur="1000" fill="hold"/>
                                        <p:tgtEl>
                                          <p:spTgt spid="2"/>
                                        </p:tgtEl>
                                        <p:attrNameLst>
                                          <p:attrName>ppt_x</p:attrName>
                                        </p:attrNameLst>
                                      </p:cBhvr>
                                      <p:tavLst>
                                        <p:tav tm="0">
                                          <p:val>
                                            <p:strVal val="#ppt_x"/>
                                          </p:val>
                                        </p:tav>
                                        <p:tav tm="100000">
                                          <p:val>
                                            <p:strVal val="#ppt_x"/>
                                          </p:val>
                                        </p:tav>
                                      </p:tavLst>
                                    </p:anim>
                                    <p:anim calcmode="lin" valueType="num">
                                      <p:cBhvr>
                                        <p:cTn id="7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918700" y="6006681"/>
            <a:ext cx="1352550" cy="1352550"/>
          </a:xfrm>
          <a:prstGeom prst="rect">
            <a:avLst/>
          </a:prstGeom>
        </p:spPr>
      </p:pic>
      <p:grpSp>
        <p:nvGrpSpPr>
          <p:cNvPr id="3" name="组合 2"/>
          <p:cNvGrpSpPr/>
          <p:nvPr/>
        </p:nvGrpSpPr>
        <p:grpSpPr>
          <a:xfrm>
            <a:off x="411586" y="182879"/>
            <a:ext cx="1000654" cy="1187643"/>
            <a:chOff x="4063354" y="1787807"/>
            <a:chExt cx="3796678" cy="3964344"/>
          </a:xfrm>
          <a:solidFill>
            <a:srgbClr val="F27F00"/>
          </a:solidFill>
        </p:grpSpPr>
        <p:sp>
          <p:nvSpPr>
            <p:cNvPr id="7" name="矩形 2"/>
            <p:cNvSpPr/>
            <p:nvPr/>
          </p:nvSpPr>
          <p:spPr>
            <a:xfrm rot="2700000">
              <a:off x="5748200"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8" name="矩形 2"/>
            <p:cNvSpPr/>
            <p:nvPr/>
          </p:nvSpPr>
          <p:spPr>
            <a:xfrm rot="2700000">
              <a:off x="4063115" y="2677058"/>
              <a:ext cx="2112072" cy="2111593"/>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sp>
          <p:nvSpPr>
            <p:cNvPr id="14" name="矩形 13"/>
            <p:cNvSpPr/>
            <p:nvPr/>
          </p:nvSpPr>
          <p:spPr>
            <a:xfrm rot="2700000">
              <a:off x="5681996" y="1787870"/>
              <a:ext cx="559394" cy="559267"/>
            </a:xfrm>
            <a:prstGeom prst="rect">
              <a:avLst/>
            </a:prstGeom>
            <a:solidFill>
              <a:srgbClr val="E19520"/>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ysClr val="window" lastClr="FFFFFF"/>
                </a:solidFill>
                <a:effectLst/>
                <a:uLnTx/>
                <a:uFillTx/>
                <a:ea typeface="SimSun" panose="02010600030101010101" pitchFamily="2" charset="-122"/>
                <a:cs typeface="+mn-lt"/>
              </a:endParaRPr>
            </a:p>
          </p:txBody>
        </p:sp>
        <p:sp>
          <p:nvSpPr>
            <p:cNvPr id="15" name="矩形 14"/>
            <p:cNvSpPr/>
            <p:nvPr/>
          </p:nvSpPr>
          <p:spPr>
            <a:xfrm rot="2700000">
              <a:off x="5681996" y="5192820"/>
              <a:ext cx="559394" cy="559267"/>
            </a:xfrm>
            <a:prstGeom prst="rect">
              <a:avLst/>
            </a:prstGeom>
            <a:solidFill>
              <a:srgbClr val="4D8689"/>
            </a:solidFill>
            <a:ln w="25400" cap="flat" cmpd="sng" algn="ctr">
              <a:noFill/>
              <a:prstDash val="solid"/>
            </a:ln>
            <a:effectLst/>
          </p:spPr>
          <p:txBody>
            <a:bodyPr lIns="121890" tIns="60945" rIns="121890" bIns="60945" rtlCol="0" anchor="ct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 lastClr="FFFFFF"/>
                </a:solidFill>
                <a:effectLst/>
                <a:uLnTx/>
                <a:uFillTx/>
                <a:ea typeface="SimSun" panose="02010600030101010101" pitchFamily="2" charset="-122"/>
                <a:cs typeface="+mn-lt"/>
              </a:endParaRPr>
            </a:p>
          </p:txBody>
        </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7707" y="1007337"/>
            <a:ext cx="5096586" cy="2924583"/>
          </a:xfrm>
          <a:prstGeom prst="rect">
            <a:avLst/>
          </a:prstGeom>
        </p:spPr>
      </p:pic>
      <p:sp>
        <p:nvSpPr>
          <p:cNvPr id="49" name="TextBox 48"/>
          <p:cNvSpPr txBox="1"/>
          <p:nvPr/>
        </p:nvSpPr>
        <p:spPr>
          <a:xfrm>
            <a:off x="4031719" y="4322286"/>
            <a:ext cx="4353397"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Sơ đồ tổ chức chính quyền thời Ngô</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sp>
        <p:nvSpPr>
          <p:cNvPr id="3" name="Freeform 3"/>
          <p:cNvSpPr/>
          <p:nvPr/>
        </p:nvSpPr>
        <p:spPr>
          <a:xfrm>
            <a:off x="8549435" y="5377305"/>
            <a:ext cx="3662039" cy="27432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7663151" y="4458033"/>
            <a:ext cx="3345366" cy="2743200"/>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5" name="Freeform 5"/>
          <p:cNvSpPr/>
          <p:nvPr/>
        </p:nvSpPr>
        <p:spPr>
          <a:xfrm>
            <a:off x="10380454" y="4114800"/>
            <a:ext cx="2015005" cy="2743200"/>
          </a:xfrm>
          <a:custGeom>
            <a:avLst/>
            <a:gdLst/>
            <a:ahLst/>
            <a:cxnLst/>
            <a:rect l="l" t="t" r="r" b="b"/>
            <a:pathLst>
              <a:path w="3022508" h="4114800">
                <a:moveTo>
                  <a:pt x="0" y="0"/>
                </a:moveTo>
                <a:lnTo>
                  <a:pt x="3022508" y="0"/>
                </a:lnTo>
                <a:lnTo>
                  <a:pt x="302250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880021" y="5517853"/>
            <a:ext cx="4876800" cy="1817717"/>
          </a:xfrm>
          <a:custGeom>
            <a:avLst/>
            <a:gdLst/>
            <a:ahLst/>
            <a:cxnLst/>
            <a:rect l="l" t="t" r="r" b="b"/>
            <a:pathLst>
              <a:path w="7315200" h="2726575">
                <a:moveTo>
                  <a:pt x="0" y="0"/>
                </a:moveTo>
                <a:lnTo>
                  <a:pt x="7315200" y="0"/>
                </a:lnTo>
                <a:lnTo>
                  <a:pt x="7315200" y="2726575"/>
                </a:lnTo>
                <a:lnTo>
                  <a:pt x="0" y="27265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89548" y="4434597"/>
            <a:ext cx="2510932" cy="2702349"/>
          </a:xfrm>
          <a:custGeom>
            <a:avLst/>
            <a:gdLst/>
            <a:ahLst/>
            <a:cxnLst/>
            <a:rect l="l" t="t" r="r" b="b"/>
            <a:pathLst>
              <a:path w="3766398" h="4053523">
                <a:moveTo>
                  <a:pt x="0" y="0"/>
                </a:moveTo>
                <a:lnTo>
                  <a:pt x="3766398" y="0"/>
                </a:lnTo>
                <a:lnTo>
                  <a:pt x="3766398" y="4053523"/>
                </a:lnTo>
                <a:lnTo>
                  <a:pt x="0" y="4053523"/>
                </a:lnTo>
                <a:lnTo>
                  <a:pt x="0" y="0"/>
                </a:lnTo>
                <a:close/>
              </a:path>
            </a:pathLst>
          </a:custGeom>
          <a:blipFill>
            <a:blip r:embed="rId11"/>
            <a:stretch>
              <a:fillRect/>
            </a:stretch>
          </a:blipFill>
        </p:spPr>
      </p:sp>
      <p:sp>
        <p:nvSpPr>
          <p:cNvPr id="8" name="Freeform 8"/>
          <p:cNvSpPr/>
          <p:nvPr/>
        </p:nvSpPr>
        <p:spPr>
          <a:xfrm flipH="1">
            <a:off x="5061153" y="5517853"/>
            <a:ext cx="1391335" cy="1659945"/>
          </a:xfrm>
          <a:custGeom>
            <a:avLst/>
            <a:gdLst/>
            <a:ahLst/>
            <a:cxnLst/>
            <a:rect l="l" t="t" r="r" b="b"/>
            <a:pathLst>
              <a:path w="2087003" h="2489917">
                <a:moveTo>
                  <a:pt x="2087003" y="0"/>
                </a:moveTo>
                <a:lnTo>
                  <a:pt x="0" y="0"/>
                </a:lnTo>
                <a:lnTo>
                  <a:pt x="0" y="2489917"/>
                </a:lnTo>
                <a:lnTo>
                  <a:pt x="2087003" y="2489917"/>
                </a:lnTo>
                <a:lnTo>
                  <a:pt x="2087003"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9" name="Freeform 9"/>
          <p:cNvSpPr/>
          <p:nvPr/>
        </p:nvSpPr>
        <p:spPr>
          <a:xfrm>
            <a:off x="6214243" y="4969937"/>
            <a:ext cx="1850589" cy="2207861"/>
          </a:xfrm>
          <a:custGeom>
            <a:avLst/>
            <a:gdLst/>
            <a:ahLst/>
            <a:cxnLst/>
            <a:rect l="l" t="t" r="r" b="b"/>
            <a:pathLst>
              <a:path w="2775883" h="3311791">
                <a:moveTo>
                  <a:pt x="0" y="0"/>
                </a:moveTo>
                <a:lnTo>
                  <a:pt x="2775883" y="0"/>
                </a:lnTo>
                <a:lnTo>
                  <a:pt x="2775883" y="3311791"/>
                </a:lnTo>
                <a:lnTo>
                  <a:pt x="0" y="33117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2021384" y="4800600"/>
            <a:ext cx="3390472" cy="27432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10267570">
            <a:off x="9181697" y="-370200"/>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12" name="Freeform 12"/>
          <p:cNvSpPr/>
          <p:nvPr/>
        </p:nvSpPr>
        <p:spPr>
          <a:xfrm>
            <a:off x="-276798" y="-106937"/>
            <a:ext cx="2510932" cy="2323753"/>
          </a:xfrm>
          <a:custGeom>
            <a:avLst/>
            <a:gdLst/>
            <a:ahLst/>
            <a:cxnLst/>
            <a:rect l="l" t="t" r="r" b="b"/>
            <a:pathLst>
              <a:path w="3766398" h="3485630">
                <a:moveTo>
                  <a:pt x="0" y="0"/>
                </a:moveTo>
                <a:lnTo>
                  <a:pt x="3766398" y="0"/>
                </a:lnTo>
                <a:lnTo>
                  <a:pt x="3766398" y="3485630"/>
                </a:lnTo>
                <a:lnTo>
                  <a:pt x="0" y="34856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4" name="TextBox 14"/>
          <p:cNvSpPr txBox="1"/>
          <p:nvPr/>
        </p:nvSpPr>
        <p:spPr>
          <a:xfrm>
            <a:off x="0" y="978567"/>
            <a:ext cx="12192000" cy="2693035"/>
          </a:xfrm>
          <a:prstGeom prst="rect">
            <a:avLst/>
          </a:prstGeom>
        </p:spPr>
        <p:txBody>
          <a:bodyPr lIns="0" tIns="0" rIns="0" bIns="0" rtlCol="0" anchor="t">
            <a:spAutoFit/>
          </a:bodyPr>
          <a:lstStyle/>
          <a:p>
            <a:pPr algn="ctr">
              <a:lnSpc>
                <a:spcPts val="21000"/>
              </a:lnSpc>
            </a:pPr>
            <a:r>
              <a:rPr lang="en-US" sz="10000">
                <a:solidFill>
                  <a:srgbClr val="F1E4CA"/>
                </a:solidFill>
                <a:latin typeface="Bobby Jones Soft"/>
                <a:ea typeface="Bobby Jones Soft"/>
                <a:cs typeface="Bobby Jones Soft"/>
                <a:sym typeface="Bobby Jones Soft"/>
              </a:rPr>
              <a:t>TÌM HIỂU PHẦN 1 </a:t>
            </a:r>
          </a:p>
        </p:txBody>
      </p:sp>
      <p:grpSp>
        <p:nvGrpSpPr>
          <p:cNvPr id="15" name="Group 15"/>
          <p:cNvGrpSpPr/>
          <p:nvPr/>
        </p:nvGrpSpPr>
        <p:grpSpPr>
          <a:xfrm>
            <a:off x="1618535" y="2654967"/>
            <a:ext cx="9497469" cy="1721197"/>
            <a:chOff x="0" y="0"/>
            <a:chExt cx="3752087" cy="679979"/>
          </a:xfrm>
        </p:grpSpPr>
        <p:sp>
          <p:nvSpPr>
            <p:cNvPr id="16" name="Freeform 16"/>
            <p:cNvSpPr/>
            <p:nvPr/>
          </p:nvSpPr>
          <p:spPr>
            <a:xfrm>
              <a:off x="0" y="0"/>
              <a:ext cx="3752086" cy="679979"/>
            </a:xfrm>
            <a:custGeom>
              <a:avLst/>
              <a:gdLst/>
              <a:ahLst/>
              <a:cxnLst/>
              <a:rect l="l" t="t" r="r" b="b"/>
              <a:pathLst>
                <a:path w="3752086" h="679979">
                  <a:moveTo>
                    <a:pt x="21737" y="0"/>
                  </a:moveTo>
                  <a:lnTo>
                    <a:pt x="3730349" y="0"/>
                  </a:lnTo>
                  <a:cubicBezTo>
                    <a:pt x="3742354" y="0"/>
                    <a:pt x="3752086" y="9732"/>
                    <a:pt x="3752086" y="21737"/>
                  </a:cubicBezTo>
                  <a:lnTo>
                    <a:pt x="3752086" y="658242"/>
                  </a:lnTo>
                  <a:cubicBezTo>
                    <a:pt x="3752086" y="664007"/>
                    <a:pt x="3749796" y="669536"/>
                    <a:pt x="3745720" y="673613"/>
                  </a:cubicBezTo>
                  <a:cubicBezTo>
                    <a:pt x="3741643" y="677689"/>
                    <a:pt x="3736114" y="679979"/>
                    <a:pt x="3730349" y="679979"/>
                  </a:cubicBezTo>
                  <a:lnTo>
                    <a:pt x="21737" y="679979"/>
                  </a:lnTo>
                  <a:cubicBezTo>
                    <a:pt x="9732" y="679979"/>
                    <a:pt x="0" y="670247"/>
                    <a:pt x="0" y="658242"/>
                  </a:cubicBezTo>
                  <a:lnTo>
                    <a:pt x="0" y="21737"/>
                  </a:lnTo>
                  <a:cubicBezTo>
                    <a:pt x="0" y="9732"/>
                    <a:pt x="9732" y="0"/>
                    <a:pt x="21737" y="0"/>
                  </a:cubicBezTo>
                  <a:close/>
                </a:path>
              </a:pathLst>
            </a:custGeom>
            <a:solidFill>
              <a:srgbClr val="FFFFFF">
                <a:alpha val="44706"/>
              </a:srgbClr>
            </a:solidFill>
            <a:ln w="38100" cap="rnd">
              <a:solidFill>
                <a:srgbClr val="5D3505">
                  <a:alpha val="44706"/>
                </a:srgbClr>
              </a:solidFill>
              <a:prstDash val="solid"/>
              <a:round/>
            </a:ln>
          </p:spPr>
        </p:sp>
        <p:sp>
          <p:nvSpPr>
            <p:cNvPr id="17" name="TextBox 17"/>
            <p:cNvSpPr txBox="1"/>
            <p:nvPr/>
          </p:nvSpPr>
          <p:spPr>
            <a:xfrm>
              <a:off x="0" y="-47625"/>
              <a:ext cx="3752087" cy="727604"/>
            </a:xfrm>
            <a:prstGeom prst="rect">
              <a:avLst/>
            </a:prstGeom>
          </p:spPr>
          <p:txBody>
            <a:bodyPr lIns="33866" tIns="33866" rIns="33866" bIns="33866" rtlCol="0" anchor="ctr"/>
            <a:lstStyle/>
            <a:p>
              <a:pPr algn="ctr">
                <a:lnSpc>
                  <a:spcPts val="2660"/>
                </a:lnSpc>
              </a:pPr>
              <a:endParaRPr sz="1200"/>
            </a:p>
          </p:txBody>
        </p:sp>
      </p:grpSp>
      <p:sp>
        <p:nvSpPr>
          <p:cNvPr id="18" name="Freeform 18"/>
          <p:cNvSpPr/>
          <p:nvPr/>
        </p:nvSpPr>
        <p:spPr>
          <a:xfrm>
            <a:off x="10180513" y="3219867"/>
            <a:ext cx="399883" cy="399883"/>
          </a:xfrm>
          <a:custGeom>
            <a:avLst/>
            <a:gdLst/>
            <a:ahLst/>
            <a:cxnLst/>
            <a:rect l="l" t="t" r="r" b="b"/>
            <a:pathLst>
              <a:path w="599825" h="599825">
                <a:moveTo>
                  <a:pt x="0" y="0"/>
                </a:moveTo>
                <a:lnTo>
                  <a:pt x="599825" y="0"/>
                </a:lnTo>
                <a:lnTo>
                  <a:pt x="599825" y="599825"/>
                </a:lnTo>
                <a:lnTo>
                  <a:pt x="0" y="59982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9" name="TextBox 19"/>
          <p:cNvSpPr txBox="1"/>
          <p:nvPr/>
        </p:nvSpPr>
        <p:spPr>
          <a:xfrm>
            <a:off x="1617980" y="2330450"/>
            <a:ext cx="8562340" cy="2249805"/>
          </a:xfrm>
          <a:prstGeom prst="rect">
            <a:avLst/>
          </a:prstGeom>
        </p:spPr>
        <p:txBody>
          <a:bodyPr lIns="0" tIns="0" rIns="0" bIns="0" rtlCol="0" anchor="t">
            <a:noAutofit/>
          </a:bodyPr>
          <a:lstStyle/>
          <a:p>
            <a:pPr algn="l">
              <a:lnSpc>
                <a:spcPts val="7000"/>
              </a:lnSpc>
            </a:pPr>
            <a:r>
              <a:rPr lang="en-US" sz="3335" b="1">
                <a:solidFill>
                  <a:srgbClr val="330E04"/>
                </a:solidFill>
                <a:latin typeface="Aristotelica Pro Bold" panose="00000800000000000000"/>
                <a:ea typeface="Aristotelica Pro Bold" panose="00000800000000000000"/>
                <a:cs typeface="Aristotelica Pro Bold" panose="00000800000000000000"/>
                <a:sym typeface="Aristotelica Pro Bold" panose="00000800000000000000"/>
              </a:rPr>
              <a:t>1. Công cuộc xây dựng chính quyền</a:t>
            </a:r>
          </a:p>
          <a:p>
            <a:pPr algn="l">
              <a:lnSpc>
                <a:spcPts val="7000"/>
              </a:lnSpc>
            </a:pPr>
            <a:r>
              <a:rPr lang="en-US" sz="3335" b="1">
                <a:solidFill>
                  <a:srgbClr val="330E04"/>
                </a:solidFill>
                <a:latin typeface="Aristotelica Pro Bold" panose="00000800000000000000"/>
                <a:ea typeface="Aristotelica Pro Bold" panose="00000800000000000000"/>
                <a:cs typeface="Aristotelica Pro Bold" panose="00000800000000000000"/>
                <a:sym typeface="Aristotelica Pro Bold" panose="00000800000000000000"/>
              </a:rPr>
              <a:t>và bảo vệ đất nước thời Đinh, Tiền Lê</a:t>
            </a:r>
          </a:p>
          <a:p>
            <a:pPr algn="l">
              <a:lnSpc>
                <a:spcPts val="6300"/>
              </a:lnSpc>
            </a:pPr>
            <a:endParaRPr sz="1200"/>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sp>
        <p:nvSpPr>
          <p:cNvPr id="3" name="Freeform 3"/>
          <p:cNvSpPr/>
          <p:nvPr/>
        </p:nvSpPr>
        <p:spPr>
          <a:xfrm>
            <a:off x="685800" y="3338074"/>
            <a:ext cx="10820400" cy="3185797"/>
          </a:xfrm>
          <a:custGeom>
            <a:avLst/>
            <a:gdLst/>
            <a:ahLst/>
            <a:cxnLst/>
            <a:rect l="l" t="t" r="r" b="b"/>
            <a:pathLst>
              <a:path w="16230600" h="4778696">
                <a:moveTo>
                  <a:pt x="0" y="0"/>
                </a:moveTo>
                <a:lnTo>
                  <a:pt x="16230600" y="0"/>
                </a:lnTo>
                <a:lnTo>
                  <a:pt x="16230600" y="4778695"/>
                </a:lnTo>
                <a:lnTo>
                  <a:pt x="0" y="47786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685800" y="685800"/>
            <a:ext cx="10820400" cy="2743200"/>
            <a:chOff x="0" y="0"/>
            <a:chExt cx="4274726" cy="1083733"/>
          </a:xfrm>
        </p:grpSpPr>
        <p:sp>
          <p:nvSpPr>
            <p:cNvPr id="5" name="Freeform 5"/>
            <p:cNvSpPr/>
            <p:nvPr/>
          </p:nvSpPr>
          <p:spPr>
            <a:xfrm>
              <a:off x="0" y="0"/>
              <a:ext cx="4274726" cy="1083733"/>
            </a:xfrm>
            <a:custGeom>
              <a:avLst/>
              <a:gdLst/>
              <a:ahLst/>
              <a:cxnLst/>
              <a:rect l="l" t="t" r="r" b="b"/>
              <a:pathLst>
                <a:path w="4274726" h="1083733">
                  <a:moveTo>
                    <a:pt x="0" y="0"/>
                  </a:moveTo>
                  <a:lnTo>
                    <a:pt x="4274726" y="0"/>
                  </a:lnTo>
                  <a:lnTo>
                    <a:pt x="4274726" y="1083733"/>
                  </a:lnTo>
                  <a:lnTo>
                    <a:pt x="0" y="1083733"/>
                  </a:lnTo>
                  <a:close/>
                </a:path>
              </a:pathLst>
            </a:custGeom>
            <a:solidFill>
              <a:srgbClr val="F1E4CA"/>
            </a:solidFill>
          </p:spPr>
        </p:sp>
        <p:sp>
          <p:nvSpPr>
            <p:cNvPr id="6" name="TextBox 6"/>
            <p:cNvSpPr txBox="1"/>
            <p:nvPr/>
          </p:nvSpPr>
          <p:spPr>
            <a:xfrm>
              <a:off x="0" y="-47625"/>
              <a:ext cx="4274726" cy="1131358"/>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685800" y="685800"/>
            <a:ext cx="10820400" cy="5486400"/>
          </a:xfrm>
          <a:custGeom>
            <a:avLst/>
            <a:gdLst/>
            <a:ahLst/>
            <a:cxnLst/>
            <a:rect l="l" t="t" r="r" b="b"/>
            <a:pathLst>
              <a:path w="16230600" h="8229600">
                <a:moveTo>
                  <a:pt x="0" y="0"/>
                </a:moveTo>
                <a:lnTo>
                  <a:pt x="16230600" y="0"/>
                </a:lnTo>
                <a:lnTo>
                  <a:pt x="16230600" y="8229600"/>
                </a:lnTo>
                <a:lnTo>
                  <a:pt x="0" y="8229600"/>
                </a:lnTo>
                <a:lnTo>
                  <a:pt x="0" y="0"/>
                </a:lnTo>
                <a:close/>
              </a:path>
            </a:pathLst>
          </a:custGeom>
          <a:blipFill>
            <a:blip r:embed="rId5">
              <a:alphaModFix amt="35000"/>
            </a:blip>
            <a:stretch>
              <a:fillRect t="-19027" b="-19027"/>
            </a:stretch>
          </a:blipFill>
        </p:spPr>
      </p:sp>
      <p:sp>
        <p:nvSpPr>
          <p:cNvPr id="8" name="TextBox 8"/>
          <p:cNvSpPr txBox="1"/>
          <p:nvPr/>
        </p:nvSpPr>
        <p:spPr>
          <a:xfrm>
            <a:off x="457200" y="0"/>
            <a:ext cx="10202545" cy="2710815"/>
          </a:xfrm>
          <a:prstGeom prst="rect">
            <a:avLst/>
          </a:prstGeom>
        </p:spPr>
        <p:txBody>
          <a:bodyPr lIns="0" tIns="0" rIns="0" bIns="0" rtlCol="0" anchor="t">
            <a:noAutofit/>
          </a:bodyPr>
          <a:lstStyle/>
          <a:p>
            <a:pPr algn="ctr">
              <a:lnSpc>
                <a:spcPts val="8490"/>
              </a:lnSpc>
            </a:pPr>
            <a:r>
              <a:rPr lang="en-US" sz="4045" b="1">
                <a:solidFill>
                  <a:srgbClr val="E1C79D"/>
                </a:solidFill>
                <a:latin typeface="Bobby Jones Soft"/>
                <a:ea typeface="Bobby Jones Soft"/>
                <a:cs typeface="Bobby Jones Soft"/>
                <a:sym typeface="Bobby Jones Soft"/>
              </a:rPr>
              <a:t>1</a:t>
            </a:r>
            <a:r>
              <a:rPr lang="en-US" sz="3700">
                <a:solidFill>
                  <a:srgbClr val="E1C79D"/>
                </a:solidFill>
                <a:latin typeface="Bobby Jones Soft"/>
                <a:ea typeface="Bobby Jones Soft"/>
                <a:cs typeface="Bobby Jones Soft"/>
                <a:sym typeface="Bobby Jones Soft"/>
              </a:rPr>
              <a:t>. Công cuộc xây dựng chính quyền và</a:t>
            </a:r>
          </a:p>
          <a:p>
            <a:pPr algn="ctr">
              <a:lnSpc>
                <a:spcPts val="8490"/>
              </a:lnSpc>
            </a:pPr>
            <a:r>
              <a:rPr lang="en-US" sz="3700">
                <a:solidFill>
                  <a:srgbClr val="E1C79D"/>
                </a:solidFill>
                <a:latin typeface="Bobby Jones Soft"/>
                <a:ea typeface="Bobby Jones Soft"/>
                <a:cs typeface="Bobby Jones Soft"/>
                <a:sym typeface="Bobby Jones Soft"/>
              </a:rPr>
              <a:t>bảo vệ đất nước thời Đinh, Tiền Lê</a:t>
            </a:r>
          </a:p>
          <a:p>
            <a:pPr algn="ctr">
              <a:lnSpc>
                <a:spcPts val="8490"/>
              </a:lnSpc>
            </a:pPr>
            <a:endParaRPr lang="en-US" sz="3700">
              <a:solidFill>
                <a:srgbClr val="E1C79D"/>
              </a:solidFill>
              <a:latin typeface="Bobby Jones Soft"/>
              <a:ea typeface="Bobby Jones Soft"/>
              <a:cs typeface="Bobby Jones Soft"/>
              <a:sym typeface="Bobby Jones Soft"/>
            </a:endParaRPr>
          </a:p>
        </p:txBody>
      </p:sp>
      <p:sp>
        <p:nvSpPr>
          <p:cNvPr id="9" name="Freeform 9"/>
          <p:cNvSpPr/>
          <p:nvPr/>
        </p:nvSpPr>
        <p:spPr>
          <a:xfrm rot="2090202">
            <a:off x="10792580" y="711443"/>
            <a:ext cx="992961" cy="377325"/>
          </a:xfrm>
          <a:custGeom>
            <a:avLst/>
            <a:gdLst/>
            <a:ahLst/>
            <a:cxnLst/>
            <a:rect l="l" t="t" r="r" b="b"/>
            <a:pathLst>
              <a:path w="1489442" h="565988">
                <a:moveTo>
                  <a:pt x="0" y="0"/>
                </a:moveTo>
                <a:lnTo>
                  <a:pt x="1489442" y="0"/>
                </a:lnTo>
                <a:lnTo>
                  <a:pt x="1489442" y="565987"/>
                </a:lnTo>
                <a:lnTo>
                  <a:pt x="0" y="565987"/>
                </a:lnTo>
                <a:lnTo>
                  <a:pt x="0" y="0"/>
                </a:lnTo>
                <a:close/>
              </a:path>
            </a:pathLst>
          </a:custGeom>
          <a:blipFill>
            <a:blip r:embed="rId6"/>
            <a:stretch>
              <a:fillRect/>
            </a:stretch>
          </a:blipFill>
        </p:spPr>
      </p:sp>
      <p:sp>
        <p:nvSpPr>
          <p:cNvPr id="10" name="Freeform 10"/>
          <p:cNvSpPr/>
          <p:nvPr/>
        </p:nvSpPr>
        <p:spPr>
          <a:xfrm rot="-10267570">
            <a:off x="9729403" y="-405542"/>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11" name="Freeform 11"/>
          <p:cNvSpPr/>
          <p:nvPr/>
        </p:nvSpPr>
        <p:spPr>
          <a:xfrm rot="-2141916">
            <a:off x="-108638" y="680240"/>
            <a:ext cx="992961" cy="377325"/>
          </a:xfrm>
          <a:custGeom>
            <a:avLst/>
            <a:gdLst/>
            <a:ahLst/>
            <a:cxnLst/>
            <a:rect l="l" t="t" r="r" b="b"/>
            <a:pathLst>
              <a:path w="1489442" h="565988">
                <a:moveTo>
                  <a:pt x="0" y="0"/>
                </a:moveTo>
                <a:lnTo>
                  <a:pt x="1489441" y="0"/>
                </a:lnTo>
                <a:lnTo>
                  <a:pt x="1489441" y="565988"/>
                </a:lnTo>
                <a:lnTo>
                  <a:pt x="0" y="565988"/>
                </a:lnTo>
                <a:lnTo>
                  <a:pt x="0" y="0"/>
                </a:lnTo>
                <a:close/>
              </a:path>
            </a:pathLst>
          </a:custGeom>
          <a:blipFill>
            <a:blip r:embed="rId6"/>
            <a:stretch>
              <a:fillRect/>
            </a:stretch>
          </a:blipFill>
        </p:spPr>
      </p:sp>
      <p:sp>
        <p:nvSpPr>
          <p:cNvPr id="12" name="Freeform 12"/>
          <p:cNvSpPr/>
          <p:nvPr/>
        </p:nvSpPr>
        <p:spPr>
          <a:xfrm>
            <a:off x="-1255395" y="-541655"/>
            <a:ext cx="2294255" cy="2323465"/>
          </a:xfrm>
          <a:custGeom>
            <a:avLst/>
            <a:gdLst/>
            <a:ahLst/>
            <a:cxnLst/>
            <a:rect l="l" t="t" r="r" b="b"/>
            <a:pathLst>
              <a:path w="3766398" h="3485630">
                <a:moveTo>
                  <a:pt x="0" y="0"/>
                </a:moveTo>
                <a:lnTo>
                  <a:pt x="3766398" y="0"/>
                </a:lnTo>
                <a:lnTo>
                  <a:pt x="3766398" y="3485630"/>
                </a:lnTo>
                <a:lnTo>
                  <a:pt x="0" y="34856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3" name="Freeform 13"/>
          <p:cNvSpPr/>
          <p:nvPr/>
        </p:nvSpPr>
        <p:spPr>
          <a:xfrm>
            <a:off x="0" y="4937322"/>
            <a:ext cx="1800575" cy="1937839"/>
          </a:xfrm>
          <a:custGeom>
            <a:avLst/>
            <a:gdLst/>
            <a:ahLst/>
            <a:cxnLst/>
            <a:rect l="l" t="t" r="r" b="b"/>
            <a:pathLst>
              <a:path w="2700863" h="2906758">
                <a:moveTo>
                  <a:pt x="0" y="0"/>
                </a:moveTo>
                <a:lnTo>
                  <a:pt x="2700863" y="0"/>
                </a:lnTo>
                <a:lnTo>
                  <a:pt x="2700863" y="2906759"/>
                </a:lnTo>
                <a:lnTo>
                  <a:pt x="0" y="2906759"/>
                </a:lnTo>
                <a:lnTo>
                  <a:pt x="0" y="0"/>
                </a:lnTo>
                <a:close/>
              </a:path>
            </a:pathLst>
          </a:custGeom>
          <a:blipFill>
            <a:blip r:embed="rId11"/>
            <a:stretch>
              <a:fillRect/>
            </a:stretch>
          </a:blipFill>
        </p:spPr>
      </p:sp>
      <p:sp>
        <p:nvSpPr>
          <p:cNvPr id="14" name="Freeform 14"/>
          <p:cNvSpPr/>
          <p:nvPr/>
        </p:nvSpPr>
        <p:spPr>
          <a:xfrm>
            <a:off x="9802432" y="4930972"/>
            <a:ext cx="2389568" cy="1933378"/>
          </a:xfrm>
          <a:custGeom>
            <a:avLst/>
            <a:gdLst/>
            <a:ahLst/>
            <a:cxnLst/>
            <a:rect l="l" t="t" r="r" b="b"/>
            <a:pathLst>
              <a:path w="3584352" h="2900067">
                <a:moveTo>
                  <a:pt x="0" y="0"/>
                </a:moveTo>
                <a:lnTo>
                  <a:pt x="3584352" y="0"/>
                </a:lnTo>
                <a:lnTo>
                  <a:pt x="3584352" y="2900067"/>
                </a:lnTo>
                <a:lnTo>
                  <a:pt x="0" y="29000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7199409">
            <a:off x="5279813" y="4221480"/>
            <a:ext cx="2123440" cy="2743200"/>
          </a:xfrm>
          <a:custGeom>
            <a:avLst/>
            <a:gdLst/>
            <a:ahLst/>
            <a:cxnLst/>
            <a:rect l="l" t="t" r="r" b="b"/>
            <a:pathLst>
              <a:path w="5506423" h="4114800">
                <a:moveTo>
                  <a:pt x="0" y="0"/>
                </a:moveTo>
                <a:lnTo>
                  <a:pt x="5506424" y="0"/>
                </a:lnTo>
                <a:lnTo>
                  <a:pt x="5506424"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Text Box 15"/>
          <p:cNvSpPr txBox="1"/>
          <p:nvPr/>
        </p:nvSpPr>
        <p:spPr>
          <a:xfrm>
            <a:off x="609600" y="1651000"/>
            <a:ext cx="10492740" cy="2940473"/>
          </a:xfrm>
          <a:prstGeom prst="rect">
            <a:avLst/>
          </a:prstGeom>
          <a:noFill/>
        </p:spPr>
        <p:txBody>
          <a:bodyPr wrap="square" rtlCol="0">
            <a:noAutofit/>
          </a:bodyPr>
          <a:lstStyle/>
          <a:p>
            <a:r>
              <a:rPr lang="en-GB" altLang="en-US" sz="1200"/>
              <a:t> </a:t>
            </a:r>
            <a:endParaRPr lang="en-GB" altLang="en-US" sz="4800"/>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ChangeArrowheads="1"/>
          </p:cNvSpPr>
          <p:nvPr/>
        </p:nvSpPr>
        <p:spPr bwMode="auto">
          <a:xfrm>
            <a:off x="-20743" y="304800"/>
            <a:ext cx="10688743" cy="685800"/>
          </a:xfrm>
          <a:prstGeom prst="rect">
            <a:avLst/>
          </a:prstGeom>
          <a:gradFill rotWithShape="1">
            <a:gsLst>
              <a:gs pos="0">
                <a:schemeClr val="bg1"/>
              </a:gs>
              <a:gs pos="100000">
                <a:srgbClr val="FF9933">
                  <a:alpha val="5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endParaRPr lang="en-US" altLang="en-US" sz="1800">
              <a:latin typeface="Times New Roman" panose="02020603050405020304" pitchFamily="18" charset="0"/>
            </a:endParaRPr>
          </a:p>
        </p:txBody>
      </p:sp>
      <p:sp>
        <p:nvSpPr>
          <p:cNvPr id="15363" name="Rectangle 12"/>
          <p:cNvSpPr>
            <a:spLocks noGrp="1"/>
          </p:cNvSpPr>
          <p:nvPr>
            <p:ph type="title"/>
          </p:nvPr>
        </p:nvSpPr>
        <p:spPr>
          <a:xfrm>
            <a:off x="50800" y="482600"/>
            <a:ext cx="8686800" cy="457200"/>
          </a:xfrm>
        </p:spPr>
        <p:txBody>
          <a:bodyPr>
            <a:normAutofit fontScale="90000"/>
          </a:bodyPr>
          <a:lstStyle/>
          <a:p>
            <a:pPr algn="l"/>
            <a:r>
              <a:rPr lang="en-US" altLang="en-US" sz="3600" b="1" smtClean="0">
                <a:latin typeface="Times New Roman" panose="02020603050405020304" pitchFamily="18" charset="0"/>
                <a:cs typeface="Times New Roman" panose="02020603050405020304" pitchFamily="18" charset="0"/>
              </a:rPr>
              <a:t>a. Chính quyền thời Đinh</a:t>
            </a:r>
            <a:endParaRPr lang="en-US" altLang="en-US" sz="3600" b="1">
              <a:solidFill>
                <a:srgbClr val="0000FF"/>
              </a:solidFill>
              <a:latin typeface="Times New Roman" panose="02020603050405020304" pitchFamily="18" charset="0"/>
            </a:endParaRPr>
          </a:p>
        </p:txBody>
      </p:sp>
      <p:pic>
        <p:nvPicPr>
          <p:cNvPr id="15364" name="Picture 6" descr="child001 - 04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0" y="1"/>
            <a:ext cx="11430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child001 - 04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064" y="-76200"/>
            <a:ext cx="7699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p:cNvGrpSpPr/>
          <p:nvPr/>
        </p:nvGrpSpPr>
        <p:grpSpPr bwMode="auto">
          <a:xfrm>
            <a:off x="152401" y="1092113"/>
            <a:ext cx="5121233" cy="5675275"/>
            <a:chOff x="228600" y="3120044"/>
            <a:chExt cx="8915400" cy="3660243"/>
          </a:xfrm>
          <a:solidFill>
            <a:schemeClr val="accent1"/>
          </a:solidFill>
        </p:grpSpPr>
        <p:pic>
          <p:nvPicPr>
            <p:cNvPr id="11" name="Picture 6" descr="images420838_1228962086"/>
            <p:cNvPicPr>
              <a:picLocks noChangeAspect="1" noChangeArrowheads="1"/>
            </p:cNvPicPr>
            <p:nvPr/>
          </p:nvPicPr>
          <p:blipFill>
            <a:blip r:embed="rId4"/>
            <a:srcRect/>
            <a:stretch>
              <a:fillRect/>
            </a:stretch>
          </p:blipFill>
          <p:spPr bwMode="auto">
            <a:xfrm>
              <a:off x="228600" y="3120044"/>
              <a:ext cx="8915400" cy="3280756"/>
            </a:xfrm>
            <a:prstGeom prst="rect">
              <a:avLst/>
            </a:prstGeom>
            <a:grpFill/>
            <a:ln>
              <a:noFill/>
            </a:ln>
          </p:spPr>
        </p:pic>
        <p:sp>
          <p:nvSpPr>
            <p:cNvPr id="12" name="TextBox 4"/>
            <p:cNvSpPr txBox="1">
              <a:spLocks noChangeArrowheads="1"/>
            </p:cNvSpPr>
            <p:nvPr/>
          </p:nvSpPr>
          <p:spPr bwMode="auto">
            <a:xfrm>
              <a:off x="230144" y="6483370"/>
              <a:ext cx="8886293" cy="296917"/>
            </a:xfrm>
            <a:prstGeom prst="rect">
              <a:avLst/>
            </a:prstGeom>
            <a:solidFill>
              <a:schemeClr val="bg1"/>
            </a:solidFill>
            <a:ln w="9525">
              <a:solidFill>
                <a:srgbClr val="0000FF"/>
              </a:solidFill>
              <a:miter lim="800000"/>
            </a:ln>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defRPr/>
              </a:pPr>
              <a:r>
                <a:rPr lang="vi-VN" altLang="vi-VN" sz="2400" b="1" dirty="0"/>
                <a:t>Toàn cảnh cố đô Hoa Lư (Ninh Bình)</a:t>
              </a:r>
            </a:p>
          </p:txBody>
        </p:sp>
      </p:grpSp>
      <p:sp>
        <p:nvSpPr>
          <p:cNvPr id="13" name="Rounded Rectangular Callout 12"/>
          <p:cNvSpPr/>
          <p:nvPr/>
        </p:nvSpPr>
        <p:spPr>
          <a:xfrm>
            <a:off x="5689600" y="1685290"/>
            <a:ext cx="4135543" cy="1676400"/>
          </a:xfrm>
          <a:prstGeom prst="wedgeRoundRectCallout">
            <a:avLst>
              <a:gd name="adj1" fmla="val -5435"/>
              <a:gd name="adj2" fmla="val 104754"/>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i="1" dirty="0" err="1">
                <a:solidFill>
                  <a:srgbClr val="FF0000"/>
                </a:solidFill>
                <a:latin typeface="Times New Roman" panose="02020603050405020304" pitchFamily="18" charset="0"/>
                <a:cs typeface="Times New Roman" panose="02020603050405020304" pitchFamily="18" charset="0"/>
              </a:rPr>
              <a:t>Tại</a:t>
            </a:r>
            <a:r>
              <a:rPr lang="en-US" sz="2600" i="1" dirty="0">
                <a:solidFill>
                  <a:srgbClr val="FF0000"/>
                </a:solidFill>
                <a:latin typeface="Times New Roman" panose="02020603050405020304" pitchFamily="18" charset="0"/>
                <a:cs typeface="Times New Roman" panose="02020603050405020304" pitchFamily="18" charset="0"/>
              </a:rPr>
              <a:t> </a:t>
            </a:r>
            <a:r>
              <a:rPr lang="en-US" sz="2600" i="1" dirty="0" err="1">
                <a:solidFill>
                  <a:srgbClr val="FF0000"/>
                </a:solidFill>
                <a:latin typeface="Times New Roman" panose="02020603050405020304" pitchFamily="18" charset="0"/>
                <a:cs typeface="Times New Roman" panose="02020603050405020304" pitchFamily="18" charset="0"/>
              </a:rPr>
              <a:t>sao</a:t>
            </a:r>
            <a:r>
              <a:rPr lang="en-US" sz="2600" i="1" dirty="0">
                <a:solidFill>
                  <a:srgbClr val="FF0000"/>
                </a:solidFill>
                <a:latin typeface="Times New Roman" panose="02020603050405020304" pitchFamily="18" charset="0"/>
                <a:cs typeface="Times New Roman" panose="02020603050405020304" pitchFamily="18" charset="0"/>
              </a:rPr>
              <a:t> </a:t>
            </a:r>
            <a:r>
              <a:rPr lang="en-US" sz="2600" i="1" dirty="0" err="1">
                <a:solidFill>
                  <a:srgbClr val="FF0000"/>
                </a:solidFill>
                <a:latin typeface="Times New Roman" panose="02020603050405020304" pitchFamily="18" charset="0"/>
                <a:cs typeface="Times New Roman" panose="02020603050405020304" pitchFamily="18" charset="0"/>
              </a:rPr>
              <a:t>Đinh</a:t>
            </a:r>
            <a:r>
              <a:rPr lang="en-US" sz="2600" i="1" dirty="0">
                <a:solidFill>
                  <a:srgbClr val="FF0000"/>
                </a:solidFill>
                <a:latin typeface="Times New Roman" panose="02020603050405020304" pitchFamily="18" charset="0"/>
                <a:cs typeface="Times New Roman" panose="02020603050405020304" pitchFamily="18" charset="0"/>
              </a:rPr>
              <a:t> </a:t>
            </a:r>
            <a:r>
              <a:rPr lang="en-US" sz="2600" i="1" dirty="0" err="1">
                <a:solidFill>
                  <a:srgbClr val="FF0000"/>
                </a:solidFill>
                <a:latin typeface="Times New Roman" panose="02020603050405020304" pitchFamily="18" charset="0"/>
                <a:cs typeface="Times New Roman" panose="02020603050405020304" pitchFamily="18" charset="0"/>
              </a:rPr>
              <a:t>Tiên</a:t>
            </a:r>
            <a:r>
              <a:rPr lang="en-US" sz="2600" i="1" dirty="0">
                <a:solidFill>
                  <a:srgbClr val="FF0000"/>
                </a:solidFill>
                <a:latin typeface="Times New Roman" panose="02020603050405020304" pitchFamily="18" charset="0"/>
                <a:cs typeface="Times New Roman" panose="02020603050405020304" pitchFamily="18" charset="0"/>
              </a:rPr>
              <a:t> </a:t>
            </a:r>
            <a:r>
              <a:rPr lang="en-US" sz="2600" i="1" dirty="0" err="1">
                <a:solidFill>
                  <a:srgbClr val="FF0000"/>
                </a:solidFill>
                <a:latin typeface="Times New Roman" panose="02020603050405020304" pitchFamily="18" charset="0"/>
                <a:cs typeface="Times New Roman" panose="02020603050405020304" pitchFamily="18" charset="0"/>
              </a:rPr>
              <a:t>Hoàng</a:t>
            </a:r>
            <a:r>
              <a:rPr lang="en-US" sz="2600" i="1" dirty="0">
                <a:solidFill>
                  <a:srgbClr val="FF0000"/>
                </a:solidFill>
                <a:latin typeface="Times New Roman" panose="02020603050405020304" pitchFamily="18" charset="0"/>
                <a:cs typeface="Times New Roman" panose="02020603050405020304" pitchFamily="18" charset="0"/>
              </a:rPr>
              <a:t> </a:t>
            </a:r>
            <a:r>
              <a:rPr lang="en-US" sz="2600" i="1" dirty="0" err="1">
                <a:solidFill>
                  <a:srgbClr val="FF0000"/>
                </a:solidFill>
                <a:latin typeface="Times New Roman" panose="02020603050405020304" pitchFamily="18" charset="0"/>
                <a:cs typeface="Times New Roman" panose="02020603050405020304" pitchFamily="18" charset="0"/>
              </a:rPr>
              <a:t>lại</a:t>
            </a:r>
            <a:r>
              <a:rPr lang="en-US" sz="2600" i="1" dirty="0">
                <a:solidFill>
                  <a:srgbClr val="FF0000"/>
                </a:solidFill>
                <a:latin typeface="Times New Roman" panose="02020603050405020304" pitchFamily="18" charset="0"/>
                <a:cs typeface="Times New Roman" panose="02020603050405020304" pitchFamily="18" charset="0"/>
              </a:rPr>
              <a:t> </a:t>
            </a:r>
            <a:r>
              <a:rPr lang="en-US" sz="2600" i="1" dirty="0" err="1">
                <a:solidFill>
                  <a:srgbClr val="FF0000"/>
                </a:solidFill>
                <a:latin typeface="Times New Roman" panose="02020603050405020304" pitchFamily="18" charset="0"/>
                <a:cs typeface="Times New Roman" panose="02020603050405020304" pitchFamily="18" charset="0"/>
              </a:rPr>
              <a:t>đóng</a:t>
            </a:r>
            <a:r>
              <a:rPr lang="en-US" sz="2600" i="1" dirty="0">
                <a:solidFill>
                  <a:srgbClr val="FF0000"/>
                </a:solidFill>
                <a:latin typeface="Times New Roman" panose="02020603050405020304" pitchFamily="18" charset="0"/>
                <a:cs typeface="Times New Roman" panose="02020603050405020304" pitchFamily="18" charset="0"/>
              </a:rPr>
              <a:t> </a:t>
            </a:r>
            <a:r>
              <a:rPr lang="en-US" sz="2600" i="1" dirty="0" err="1">
                <a:solidFill>
                  <a:srgbClr val="FF0000"/>
                </a:solidFill>
                <a:latin typeface="Times New Roman" panose="02020603050405020304" pitchFamily="18" charset="0"/>
                <a:cs typeface="Times New Roman" panose="02020603050405020304" pitchFamily="18" charset="0"/>
              </a:rPr>
              <a:t>đô</a:t>
            </a:r>
            <a:r>
              <a:rPr lang="en-US" sz="2600" i="1" dirty="0">
                <a:solidFill>
                  <a:srgbClr val="FF0000"/>
                </a:solidFill>
                <a:latin typeface="Times New Roman" panose="02020603050405020304" pitchFamily="18" charset="0"/>
                <a:cs typeface="Times New Roman" panose="02020603050405020304" pitchFamily="18" charset="0"/>
              </a:rPr>
              <a:t> ở </a:t>
            </a:r>
            <a:r>
              <a:rPr lang="en-US" sz="2600" i="1" dirty="0" err="1">
                <a:solidFill>
                  <a:srgbClr val="FF0000"/>
                </a:solidFill>
                <a:latin typeface="Times New Roman" panose="02020603050405020304" pitchFamily="18" charset="0"/>
                <a:cs typeface="Times New Roman" panose="02020603050405020304" pitchFamily="18" charset="0"/>
              </a:rPr>
              <a:t>Hoa</a:t>
            </a:r>
            <a:r>
              <a:rPr lang="en-US" sz="2600" i="1" dirty="0">
                <a:solidFill>
                  <a:srgbClr val="FF0000"/>
                </a:solidFill>
                <a:latin typeface="Times New Roman" panose="02020603050405020304" pitchFamily="18" charset="0"/>
                <a:cs typeface="Times New Roman" panose="02020603050405020304" pitchFamily="18" charset="0"/>
              </a:rPr>
              <a:t> </a:t>
            </a:r>
            <a:r>
              <a:rPr lang="en-US" sz="2600" i="1" dirty="0" err="1">
                <a:solidFill>
                  <a:srgbClr val="FF0000"/>
                </a:solidFill>
                <a:latin typeface="Times New Roman" panose="02020603050405020304" pitchFamily="18" charset="0"/>
                <a:cs typeface="Times New Roman" panose="02020603050405020304" pitchFamily="18" charset="0"/>
              </a:rPr>
              <a:t>Lư</a:t>
            </a:r>
            <a:r>
              <a:rPr lang="en-US" sz="2600" i="1" dirty="0">
                <a:solidFill>
                  <a:srgbClr val="FF0000"/>
                </a:solidFill>
                <a:latin typeface="Times New Roman" panose="02020603050405020304" pitchFamily="18" charset="0"/>
                <a:cs typeface="Times New Roman" panose="02020603050405020304" pitchFamily="18" charset="0"/>
              </a:rPr>
              <a:t>?</a:t>
            </a:r>
            <a:r>
              <a:rPr lang="en-US" sz="2600" dirty="0">
                <a:solidFill>
                  <a:srgbClr val="FF0000"/>
                </a:solidFill>
                <a:latin typeface="Times New Roman" panose="02020603050405020304" pitchFamily="18" charset="0"/>
                <a:cs typeface="Times New Roman" panose="02020603050405020304" pitchFamily="18" charset="0"/>
              </a:rPr>
              <a:t> </a:t>
            </a:r>
          </a:p>
        </p:txBody>
      </p:sp>
      <p:sp>
        <p:nvSpPr>
          <p:cNvPr id="5" name="Text Box 4"/>
          <p:cNvSpPr txBox="1"/>
          <p:nvPr/>
        </p:nvSpPr>
        <p:spPr>
          <a:xfrm>
            <a:off x="5689600" y="4345517"/>
            <a:ext cx="6178127" cy="2463377"/>
          </a:xfrm>
          <a:prstGeom prst="rect">
            <a:avLst/>
          </a:prstGeom>
          <a:noFill/>
        </p:spPr>
        <p:txBody>
          <a:bodyPr wrap="square" rtlCol="0">
            <a:noAutofit/>
          </a:bodyPr>
          <a:lstStyle/>
          <a:p>
            <a:pPr marL="0" marR="0" algn="just">
              <a:spcBef>
                <a:spcPts val="300"/>
              </a:spcBef>
              <a:spcAft>
                <a:spcPts val="0"/>
              </a:spcAft>
            </a:pPr>
            <a:r>
              <a:rPr lang="nl-NL" sz="2535">
                <a:latin typeface="Times New Roman" panose="02020603050405020304" pitchFamily="18" charset="0"/>
                <a:ea typeface="Calibri" panose="020F0502020204030204" charset="0"/>
                <a:sym typeface="+mn-ea"/>
              </a:rPr>
              <a:t>Đây là quê hương của Đinh Bộ Lĩnh, </a:t>
            </a:r>
            <a:r>
              <a:rPr lang="nl-NL" sz="2535">
                <a:effectLst/>
                <a:latin typeface="Times New Roman" panose="02020603050405020304" pitchFamily="18" charset="0"/>
                <a:ea typeface="Calibri" panose="020F0502020204030204" charset="0"/>
                <a:sym typeface="+mn-ea"/>
              </a:rPr>
              <a:t>Hoa </a:t>
            </a:r>
            <a:r>
              <a:rPr lang="nl-NL" sz="2535" dirty="0">
                <a:effectLst/>
                <a:latin typeface="Times New Roman" panose="02020603050405020304" pitchFamily="18" charset="0"/>
                <a:ea typeface="Calibri" panose="020F0502020204030204" charset="0"/>
                <a:sym typeface="+mn-ea"/>
              </a:rPr>
              <a:t>Lư là vùng đất hẹp, xung quanh có nhiều đồi núi. Căn cứ thủy bộ rất thuận tiện. Sau lưng là rừng, trước mặt là đồng bằng, xa hơn nữa là </a:t>
            </a:r>
            <a:r>
              <a:rPr lang="nl-NL" sz="2535">
                <a:effectLst/>
                <a:latin typeface="Times New Roman" panose="02020603050405020304" pitchFamily="18" charset="0"/>
                <a:ea typeface="Calibri" panose="020F0502020204030204" charset="0"/>
                <a:sym typeface="+mn-ea"/>
              </a:rPr>
              <a:t>biển cả tạo ra thế phòng thủ vững chắc</a:t>
            </a:r>
            <a:r>
              <a:rPr lang="en-US" altLang="nl-NL" sz="2535">
                <a:effectLst/>
                <a:latin typeface="Times New Roman" panose="02020603050405020304" pitchFamily="18" charset="0"/>
                <a:ea typeface="Calibri" panose="020F0502020204030204" charset="0"/>
                <a:sym typeface="+mn-ea"/>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strips(downLeft)">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sp>
        <p:nvSpPr>
          <p:cNvPr id="3" name="Freeform 3"/>
          <p:cNvSpPr/>
          <p:nvPr/>
        </p:nvSpPr>
        <p:spPr>
          <a:xfrm>
            <a:off x="685800" y="3338074"/>
            <a:ext cx="10820400" cy="3185797"/>
          </a:xfrm>
          <a:custGeom>
            <a:avLst/>
            <a:gdLst/>
            <a:ahLst/>
            <a:cxnLst/>
            <a:rect l="l" t="t" r="r" b="b"/>
            <a:pathLst>
              <a:path w="16230600" h="4778696">
                <a:moveTo>
                  <a:pt x="0" y="0"/>
                </a:moveTo>
                <a:lnTo>
                  <a:pt x="16230600" y="0"/>
                </a:lnTo>
                <a:lnTo>
                  <a:pt x="16230600" y="4778695"/>
                </a:lnTo>
                <a:lnTo>
                  <a:pt x="0" y="47786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685800" y="685800"/>
            <a:ext cx="10820400" cy="2743200"/>
            <a:chOff x="0" y="0"/>
            <a:chExt cx="4274726" cy="1083733"/>
          </a:xfrm>
        </p:grpSpPr>
        <p:sp>
          <p:nvSpPr>
            <p:cNvPr id="5" name="Freeform 5"/>
            <p:cNvSpPr/>
            <p:nvPr/>
          </p:nvSpPr>
          <p:spPr>
            <a:xfrm>
              <a:off x="0" y="0"/>
              <a:ext cx="4274726" cy="1083733"/>
            </a:xfrm>
            <a:custGeom>
              <a:avLst/>
              <a:gdLst/>
              <a:ahLst/>
              <a:cxnLst/>
              <a:rect l="l" t="t" r="r" b="b"/>
              <a:pathLst>
                <a:path w="4274726" h="1083733">
                  <a:moveTo>
                    <a:pt x="0" y="0"/>
                  </a:moveTo>
                  <a:lnTo>
                    <a:pt x="4274726" y="0"/>
                  </a:lnTo>
                  <a:lnTo>
                    <a:pt x="4274726" y="1083733"/>
                  </a:lnTo>
                  <a:lnTo>
                    <a:pt x="0" y="1083733"/>
                  </a:lnTo>
                  <a:close/>
                </a:path>
              </a:pathLst>
            </a:custGeom>
            <a:solidFill>
              <a:srgbClr val="F1E4CA"/>
            </a:solidFill>
          </p:spPr>
        </p:sp>
        <p:sp>
          <p:nvSpPr>
            <p:cNvPr id="6" name="TextBox 6"/>
            <p:cNvSpPr txBox="1"/>
            <p:nvPr/>
          </p:nvSpPr>
          <p:spPr>
            <a:xfrm>
              <a:off x="0" y="-47625"/>
              <a:ext cx="4274726" cy="1131358"/>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685800" y="685800"/>
            <a:ext cx="10820400" cy="5486400"/>
          </a:xfrm>
          <a:custGeom>
            <a:avLst/>
            <a:gdLst/>
            <a:ahLst/>
            <a:cxnLst/>
            <a:rect l="l" t="t" r="r" b="b"/>
            <a:pathLst>
              <a:path w="16230600" h="8229600">
                <a:moveTo>
                  <a:pt x="0" y="0"/>
                </a:moveTo>
                <a:lnTo>
                  <a:pt x="16230600" y="0"/>
                </a:lnTo>
                <a:lnTo>
                  <a:pt x="16230600" y="8229600"/>
                </a:lnTo>
                <a:lnTo>
                  <a:pt x="0" y="8229600"/>
                </a:lnTo>
                <a:lnTo>
                  <a:pt x="0" y="0"/>
                </a:lnTo>
                <a:close/>
              </a:path>
            </a:pathLst>
          </a:custGeom>
          <a:blipFill>
            <a:blip r:embed="rId5">
              <a:alphaModFix amt="35000"/>
            </a:blip>
            <a:stretch>
              <a:fillRect t="-19027" b="-19027"/>
            </a:stretch>
          </a:blipFill>
        </p:spPr>
      </p:sp>
      <p:sp>
        <p:nvSpPr>
          <p:cNvPr id="8" name="TextBox 8"/>
          <p:cNvSpPr txBox="1"/>
          <p:nvPr/>
        </p:nvSpPr>
        <p:spPr>
          <a:xfrm>
            <a:off x="457200" y="0"/>
            <a:ext cx="10997216" cy="3265805"/>
          </a:xfrm>
          <a:prstGeom prst="rect">
            <a:avLst/>
          </a:prstGeom>
        </p:spPr>
        <p:txBody>
          <a:bodyPr lIns="0" tIns="0" rIns="0" bIns="0" rtlCol="0" anchor="t">
            <a:spAutoFit/>
          </a:bodyPr>
          <a:lstStyle/>
          <a:p>
            <a:pPr algn="ctr">
              <a:lnSpc>
                <a:spcPts val="8490"/>
              </a:lnSpc>
            </a:pPr>
            <a:r>
              <a:rPr lang="en-US" sz="4045" b="1">
                <a:solidFill>
                  <a:srgbClr val="E1C79D"/>
                </a:solidFill>
                <a:latin typeface="Bobby Jones Soft"/>
                <a:ea typeface="Bobby Jones Soft"/>
                <a:cs typeface="Bobby Jones Soft"/>
                <a:sym typeface="Bobby Jones Soft"/>
              </a:rPr>
              <a:t>1.</a:t>
            </a:r>
            <a:r>
              <a:rPr lang="en-US" sz="4045">
                <a:solidFill>
                  <a:srgbClr val="E1C79D"/>
                </a:solidFill>
                <a:latin typeface="Bobby Jones Soft"/>
                <a:ea typeface="Bobby Jones Soft"/>
                <a:cs typeface="Bobby Jones Soft"/>
                <a:sym typeface="Bobby Jones Soft"/>
              </a:rPr>
              <a:t> Công cuộc xây dựng chính quyền và bảo vệ đất nước thời Đinh, Tiền Lê</a:t>
            </a:r>
          </a:p>
          <a:p>
            <a:pPr algn="ctr">
              <a:lnSpc>
                <a:spcPts val="8490"/>
              </a:lnSpc>
            </a:pPr>
            <a:endParaRPr sz="1200"/>
          </a:p>
        </p:txBody>
      </p:sp>
      <p:sp>
        <p:nvSpPr>
          <p:cNvPr id="9" name="Freeform 9"/>
          <p:cNvSpPr/>
          <p:nvPr/>
        </p:nvSpPr>
        <p:spPr>
          <a:xfrm rot="2090202">
            <a:off x="10792580" y="711443"/>
            <a:ext cx="992961" cy="377325"/>
          </a:xfrm>
          <a:custGeom>
            <a:avLst/>
            <a:gdLst/>
            <a:ahLst/>
            <a:cxnLst/>
            <a:rect l="l" t="t" r="r" b="b"/>
            <a:pathLst>
              <a:path w="1489442" h="565988">
                <a:moveTo>
                  <a:pt x="0" y="0"/>
                </a:moveTo>
                <a:lnTo>
                  <a:pt x="1489442" y="0"/>
                </a:lnTo>
                <a:lnTo>
                  <a:pt x="1489442" y="565987"/>
                </a:lnTo>
                <a:lnTo>
                  <a:pt x="0" y="565987"/>
                </a:lnTo>
                <a:lnTo>
                  <a:pt x="0" y="0"/>
                </a:lnTo>
                <a:close/>
              </a:path>
            </a:pathLst>
          </a:custGeom>
          <a:blipFill>
            <a:blip r:embed="rId6"/>
            <a:stretch>
              <a:fillRect/>
            </a:stretch>
          </a:blipFill>
        </p:spPr>
      </p:sp>
      <p:sp>
        <p:nvSpPr>
          <p:cNvPr id="10" name="Freeform 10"/>
          <p:cNvSpPr/>
          <p:nvPr/>
        </p:nvSpPr>
        <p:spPr>
          <a:xfrm rot="-10267570">
            <a:off x="9354753" y="-460152"/>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11" name="Freeform 11"/>
          <p:cNvSpPr/>
          <p:nvPr/>
        </p:nvSpPr>
        <p:spPr>
          <a:xfrm rot="-2141916">
            <a:off x="-148008" y="1328575"/>
            <a:ext cx="992961" cy="377325"/>
          </a:xfrm>
          <a:custGeom>
            <a:avLst/>
            <a:gdLst/>
            <a:ahLst/>
            <a:cxnLst/>
            <a:rect l="l" t="t" r="r" b="b"/>
            <a:pathLst>
              <a:path w="1489442" h="565988">
                <a:moveTo>
                  <a:pt x="0" y="0"/>
                </a:moveTo>
                <a:lnTo>
                  <a:pt x="1489441" y="0"/>
                </a:lnTo>
                <a:lnTo>
                  <a:pt x="1489441" y="565988"/>
                </a:lnTo>
                <a:lnTo>
                  <a:pt x="0" y="565988"/>
                </a:lnTo>
                <a:lnTo>
                  <a:pt x="0" y="0"/>
                </a:lnTo>
                <a:close/>
              </a:path>
            </a:pathLst>
          </a:custGeom>
          <a:blipFill>
            <a:blip r:embed="rId6"/>
            <a:stretch>
              <a:fillRect/>
            </a:stretch>
          </a:blipFill>
        </p:spPr>
      </p:sp>
      <p:sp>
        <p:nvSpPr>
          <p:cNvPr id="12" name="Freeform 12"/>
          <p:cNvSpPr/>
          <p:nvPr/>
        </p:nvSpPr>
        <p:spPr>
          <a:xfrm>
            <a:off x="-1255395" y="-363220"/>
            <a:ext cx="2369820" cy="2323465"/>
          </a:xfrm>
          <a:custGeom>
            <a:avLst/>
            <a:gdLst/>
            <a:ahLst/>
            <a:cxnLst/>
            <a:rect l="l" t="t" r="r" b="b"/>
            <a:pathLst>
              <a:path w="3766398" h="3485630">
                <a:moveTo>
                  <a:pt x="0" y="0"/>
                </a:moveTo>
                <a:lnTo>
                  <a:pt x="3766398" y="0"/>
                </a:lnTo>
                <a:lnTo>
                  <a:pt x="3766398" y="3485630"/>
                </a:lnTo>
                <a:lnTo>
                  <a:pt x="0" y="34856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3" name="Freeform 13"/>
          <p:cNvSpPr/>
          <p:nvPr/>
        </p:nvSpPr>
        <p:spPr>
          <a:xfrm>
            <a:off x="0" y="4937322"/>
            <a:ext cx="1800575" cy="1937839"/>
          </a:xfrm>
          <a:custGeom>
            <a:avLst/>
            <a:gdLst/>
            <a:ahLst/>
            <a:cxnLst/>
            <a:rect l="l" t="t" r="r" b="b"/>
            <a:pathLst>
              <a:path w="2700863" h="2906758">
                <a:moveTo>
                  <a:pt x="0" y="0"/>
                </a:moveTo>
                <a:lnTo>
                  <a:pt x="2700863" y="0"/>
                </a:lnTo>
                <a:lnTo>
                  <a:pt x="2700863" y="2906759"/>
                </a:lnTo>
                <a:lnTo>
                  <a:pt x="0" y="2906759"/>
                </a:lnTo>
                <a:lnTo>
                  <a:pt x="0" y="0"/>
                </a:lnTo>
                <a:close/>
              </a:path>
            </a:pathLst>
          </a:custGeom>
          <a:blipFill>
            <a:blip r:embed="rId11"/>
            <a:stretch>
              <a:fillRect/>
            </a:stretch>
          </a:blipFill>
        </p:spPr>
      </p:sp>
      <p:sp>
        <p:nvSpPr>
          <p:cNvPr id="14" name="Freeform 14"/>
          <p:cNvSpPr/>
          <p:nvPr/>
        </p:nvSpPr>
        <p:spPr>
          <a:xfrm>
            <a:off x="9802432" y="4930972"/>
            <a:ext cx="2389568" cy="1933378"/>
          </a:xfrm>
          <a:custGeom>
            <a:avLst/>
            <a:gdLst/>
            <a:ahLst/>
            <a:cxnLst/>
            <a:rect l="l" t="t" r="r" b="b"/>
            <a:pathLst>
              <a:path w="3584352" h="2900067">
                <a:moveTo>
                  <a:pt x="0" y="0"/>
                </a:moveTo>
                <a:lnTo>
                  <a:pt x="3584352" y="0"/>
                </a:lnTo>
                <a:lnTo>
                  <a:pt x="3584352" y="2900067"/>
                </a:lnTo>
                <a:lnTo>
                  <a:pt x="0" y="29000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7199409">
            <a:off x="6832699" y="4180308"/>
            <a:ext cx="3670949" cy="2743200"/>
          </a:xfrm>
          <a:custGeom>
            <a:avLst/>
            <a:gdLst/>
            <a:ahLst/>
            <a:cxnLst/>
            <a:rect l="l" t="t" r="r" b="b"/>
            <a:pathLst>
              <a:path w="5506423" h="4114800">
                <a:moveTo>
                  <a:pt x="0" y="0"/>
                </a:moveTo>
                <a:lnTo>
                  <a:pt x="5506424" y="0"/>
                </a:lnTo>
                <a:lnTo>
                  <a:pt x="5506424"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Text Box 15"/>
          <p:cNvSpPr txBox="1"/>
          <p:nvPr/>
        </p:nvSpPr>
        <p:spPr>
          <a:xfrm>
            <a:off x="775970" y="2172970"/>
            <a:ext cx="10654030" cy="3310043"/>
          </a:xfrm>
          <a:prstGeom prst="rect">
            <a:avLst/>
          </a:prstGeom>
          <a:noFill/>
        </p:spPr>
        <p:txBody>
          <a:bodyPr wrap="square" rtlCol="0">
            <a:noAutofit/>
          </a:bodyPr>
          <a:lstStyle/>
          <a:p>
            <a:r>
              <a:rPr lang="en-US" sz="4800">
                <a:latin typeface="Times New Roman" panose="02020603050405020304" pitchFamily="18" charset="0"/>
                <a:cs typeface="Times New Roman" panose="02020603050405020304" pitchFamily="18" charset="0"/>
                <a:sym typeface="+mn-ea"/>
              </a:rPr>
              <a:t>Nhiệm vụ: Dựa vào thông tin trong sách giáo khoa, hãy vẽ sơ đồ tổ chức chính quyền thời Đinh và rút ra nhận xét?</a:t>
            </a:r>
            <a:endParaRPr lang="en-US"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sym typeface="+mn-ea"/>
              </a:rPr>
              <a:t>Thời gian 3: phút</a:t>
            </a:r>
            <a:endParaRPr lang="en-US" sz="4800">
              <a:latin typeface="Times New Roman" panose="02020603050405020304" pitchFamily="18" charset="0"/>
              <a:cs typeface="Times New Roman" panose="02020603050405020304" pitchFamily="18" charset="0"/>
            </a:endParaRPr>
          </a:p>
          <a:p>
            <a:endParaRPr lang="en-GB" altLang="en-US" sz="4800"/>
          </a:p>
        </p:txBody>
      </p:sp>
    </p:spTree>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sp>
        <p:nvSpPr>
          <p:cNvPr id="3" name="Freeform 3"/>
          <p:cNvSpPr/>
          <p:nvPr/>
        </p:nvSpPr>
        <p:spPr>
          <a:xfrm>
            <a:off x="685800" y="3338074"/>
            <a:ext cx="10820400" cy="3185797"/>
          </a:xfrm>
          <a:custGeom>
            <a:avLst/>
            <a:gdLst/>
            <a:ahLst/>
            <a:cxnLst/>
            <a:rect l="l" t="t" r="r" b="b"/>
            <a:pathLst>
              <a:path w="16230600" h="4778696">
                <a:moveTo>
                  <a:pt x="0" y="0"/>
                </a:moveTo>
                <a:lnTo>
                  <a:pt x="16230600" y="0"/>
                </a:lnTo>
                <a:lnTo>
                  <a:pt x="16230600" y="4778695"/>
                </a:lnTo>
                <a:lnTo>
                  <a:pt x="0" y="47786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685800" y="685800"/>
            <a:ext cx="10820400" cy="2743200"/>
            <a:chOff x="0" y="0"/>
            <a:chExt cx="4274726" cy="1083733"/>
          </a:xfrm>
        </p:grpSpPr>
        <p:sp>
          <p:nvSpPr>
            <p:cNvPr id="5" name="Freeform 5"/>
            <p:cNvSpPr/>
            <p:nvPr/>
          </p:nvSpPr>
          <p:spPr>
            <a:xfrm>
              <a:off x="0" y="0"/>
              <a:ext cx="4274726" cy="1083733"/>
            </a:xfrm>
            <a:custGeom>
              <a:avLst/>
              <a:gdLst/>
              <a:ahLst/>
              <a:cxnLst/>
              <a:rect l="l" t="t" r="r" b="b"/>
              <a:pathLst>
                <a:path w="4274726" h="1083733">
                  <a:moveTo>
                    <a:pt x="0" y="0"/>
                  </a:moveTo>
                  <a:lnTo>
                    <a:pt x="4274726" y="0"/>
                  </a:lnTo>
                  <a:lnTo>
                    <a:pt x="4274726" y="1083733"/>
                  </a:lnTo>
                  <a:lnTo>
                    <a:pt x="0" y="1083733"/>
                  </a:lnTo>
                  <a:close/>
                </a:path>
              </a:pathLst>
            </a:custGeom>
            <a:solidFill>
              <a:srgbClr val="F1E4CA"/>
            </a:solidFill>
          </p:spPr>
        </p:sp>
        <p:sp>
          <p:nvSpPr>
            <p:cNvPr id="6" name="TextBox 6"/>
            <p:cNvSpPr txBox="1"/>
            <p:nvPr/>
          </p:nvSpPr>
          <p:spPr>
            <a:xfrm>
              <a:off x="0" y="-47625"/>
              <a:ext cx="4274726" cy="1131358"/>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685800" y="685800"/>
            <a:ext cx="10820400" cy="5486400"/>
          </a:xfrm>
          <a:custGeom>
            <a:avLst/>
            <a:gdLst/>
            <a:ahLst/>
            <a:cxnLst/>
            <a:rect l="l" t="t" r="r" b="b"/>
            <a:pathLst>
              <a:path w="16230600" h="8229600">
                <a:moveTo>
                  <a:pt x="0" y="0"/>
                </a:moveTo>
                <a:lnTo>
                  <a:pt x="16230600" y="0"/>
                </a:lnTo>
                <a:lnTo>
                  <a:pt x="16230600" y="8229600"/>
                </a:lnTo>
                <a:lnTo>
                  <a:pt x="0" y="8229600"/>
                </a:lnTo>
                <a:lnTo>
                  <a:pt x="0" y="0"/>
                </a:lnTo>
                <a:close/>
              </a:path>
            </a:pathLst>
          </a:custGeom>
          <a:blipFill>
            <a:blip r:embed="rId5">
              <a:alphaModFix amt="35000"/>
            </a:blip>
            <a:stretch>
              <a:fillRect t="-19027" b="-19027"/>
            </a:stretch>
          </a:blipFill>
        </p:spPr>
      </p:sp>
      <p:sp>
        <p:nvSpPr>
          <p:cNvPr id="8" name="TextBox 8"/>
          <p:cNvSpPr txBox="1"/>
          <p:nvPr/>
        </p:nvSpPr>
        <p:spPr>
          <a:xfrm>
            <a:off x="457200" y="0"/>
            <a:ext cx="10997216" cy="3265805"/>
          </a:xfrm>
          <a:prstGeom prst="rect">
            <a:avLst/>
          </a:prstGeom>
        </p:spPr>
        <p:txBody>
          <a:bodyPr lIns="0" tIns="0" rIns="0" bIns="0" rtlCol="0" anchor="t">
            <a:spAutoFit/>
          </a:bodyPr>
          <a:lstStyle/>
          <a:p>
            <a:pPr algn="ctr">
              <a:lnSpc>
                <a:spcPts val="8490"/>
              </a:lnSpc>
            </a:pPr>
            <a:r>
              <a:rPr lang="en-US" sz="4045">
                <a:solidFill>
                  <a:srgbClr val="E1C79D"/>
                </a:solidFill>
                <a:latin typeface="Bobby Jones Soft"/>
                <a:ea typeface="Bobby Jones Soft"/>
                <a:cs typeface="Bobby Jones Soft"/>
                <a:sym typeface="Bobby Jones Soft"/>
              </a:rPr>
              <a:t>1. Công cuộc xây dựng chính quyền và bảo vệ đất nước thời Đinh, Tiền Lê</a:t>
            </a:r>
          </a:p>
          <a:p>
            <a:pPr algn="ctr">
              <a:lnSpc>
                <a:spcPts val="8490"/>
              </a:lnSpc>
            </a:pPr>
            <a:endParaRPr sz="1200"/>
          </a:p>
        </p:txBody>
      </p:sp>
      <p:sp>
        <p:nvSpPr>
          <p:cNvPr id="9" name="Freeform 9"/>
          <p:cNvSpPr/>
          <p:nvPr/>
        </p:nvSpPr>
        <p:spPr>
          <a:xfrm rot="2090202">
            <a:off x="10792580" y="711443"/>
            <a:ext cx="992961" cy="377325"/>
          </a:xfrm>
          <a:custGeom>
            <a:avLst/>
            <a:gdLst/>
            <a:ahLst/>
            <a:cxnLst/>
            <a:rect l="l" t="t" r="r" b="b"/>
            <a:pathLst>
              <a:path w="1489442" h="565988">
                <a:moveTo>
                  <a:pt x="0" y="0"/>
                </a:moveTo>
                <a:lnTo>
                  <a:pt x="1489442" y="0"/>
                </a:lnTo>
                <a:lnTo>
                  <a:pt x="1489442" y="565987"/>
                </a:lnTo>
                <a:lnTo>
                  <a:pt x="0" y="565987"/>
                </a:lnTo>
                <a:lnTo>
                  <a:pt x="0" y="0"/>
                </a:lnTo>
                <a:close/>
              </a:path>
            </a:pathLst>
          </a:custGeom>
          <a:blipFill>
            <a:blip r:embed="rId6"/>
            <a:stretch>
              <a:fillRect/>
            </a:stretch>
          </a:blipFill>
        </p:spPr>
      </p:sp>
      <p:sp>
        <p:nvSpPr>
          <p:cNvPr id="10" name="Freeform 10"/>
          <p:cNvSpPr/>
          <p:nvPr/>
        </p:nvSpPr>
        <p:spPr>
          <a:xfrm rot="-10267570">
            <a:off x="9354753" y="-460152"/>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11" name="Freeform 11"/>
          <p:cNvSpPr/>
          <p:nvPr/>
        </p:nvSpPr>
        <p:spPr>
          <a:xfrm rot="-2141916">
            <a:off x="-552503" y="819305"/>
            <a:ext cx="992961" cy="377325"/>
          </a:xfrm>
          <a:custGeom>
            <a:avLst/>
            <a:gdLst/>
            <a:ahLst/>
            <a:cxnLst/>
            <a:rect l="l" t="t" r="r" b="b"/>
            <a:pathLst>
              <a:path w="1489442" h="565988">
                <a:moveTo>
                  <a:pt x="0" y="0"/>
                </a:moveTo>
                <a:lnTo>
                  <a:pt x="1489441" y="0"/>
                </a:lnTo>
                <a:lnTo>
                  <a:pt x="1489441" y="565988"/>
                </a:lnTo>
                <a:lnTo>
                  <a:pt x="0" y="565988"/>
                </a:lnTo>
                <a:lnTo>
                  <a:pt x="0" y="0"/>
                </a:lnTo>
                <a:close/>
              </a:path>
            </a:pathLst>
          </a:custGeom>
          <a:blipFill>
            <a:blip r:embed="rId6"/>
            <a:stretch>
              <a:fillRect/>
            </a:stretch>
          </a:blipFill>
        </p:spPr>
      </p:sp>
      <p:sp>
        <p:nvSpPr>
          <p:cNvPr id="12" name="Freeform 12"/>
          <p:cNvSpPr/>
          <p:nvPr/>
        </p:nvSpPr>
        <p:spPr>
          <a:xfrm>
            <a:off x="-1255395" y="-363220"/>
            <a:ext cx="2267585" cy="2323465"/>
          </a:xfrm>
          <a:custGeom>
            <a:avLst/>
            <a:gdLst/>
            <a:ahLst/>
            <a:cxnLst/>
            <a:rect l="l" t="t" r="r" b="b"/>
            <a:pathLst>
              <a:path w="3766398" h="3485630">
                <a:moveTo>
                  <a:pt x="0" y="0"/>
                </a:moveTo>
                <a:lnTo>
                  <a:pt x="3766398" y="0"/>
                </a:lnTo>
                <a:lnTo>
                  <a:pt x="3766398" y="3485630"/>
                </a:lnTo>
                <a:lnTo>
                  <a:pt x="0" y="34856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3" name="Freeform 13"/>
          <p:cNvSpPr/>
          <p:nvPr/>
        </p:nvSpPr>
        <p:spPr>
          <a:xfrm>
            <a:off x="0" y="4937322"/>
            <a:ext cx="1800575" cy="1937839"/>
          </a:xfrm>
          <a:custGeom>
            <a:avLst/>
            <a:gdLst/>
            <a:ahLst/>
            <a:cxnLst/>
            <a:rect l="l" t="t" r="r" b="b"/>
            <a:pathLst>
              <a:path w="2700863" h="2906758">
                <a:moveTo>
                  <a:pt x="0" y="0"/>
                </a:moveTo>
                <a:lnTo>
                  <a:pt x="2700863" y="0"/>
                </a:lnTo>
                <a:lnTo>
                  <a:pt x="2700863" y="2906759"/>
                </a:lnTo>
                <a:lnTo>
                  <a:pt x="0" y="2906759"/>
                </a:lnTo>
                <a:lnTo>
                  <a:pt x="0" y="0"/>
                </a:lnTo>
                <a:close/>
              </a:path>
            </a:pathLst>
          </a:custGeom>
          <a:blipFill>
            <a:blip r:embed="rId11"/>
            <a:stretch>
              <a:fillRect/>
            </a:stretch>
          </a:blipFill>
        </p:spPr>
      </p:sp>
      <p:sp>
        <p:nvSpPr>
          <p:cNvPr id="14" name="Freeform 14"/>
          <p:cNvSpPr/>
          <p:nvPr/>
        </p:nvSpPr>
        <p:spPr>
          <a:xfrm>
            <a:off x="9802432" y="4930972"/>
            <a:ext cx="2389568" cy="1933378"/>
          </a:xfrm>
          <a:custGeom>
            <a:avLst/>
            <a:gdLst/>
            <a:ahLst/>
            <a:cxnLst/>
            <a:rect l="l" t="t" r="r" b="b"/>
            <a:pathLst>
              <a:path w="3584352" h="2900067">
                <a:moveTo>
                  <a:pt x="0" y="0"/>
                </a:moveTo>
                <a:lnTo>
                  <a:pt x="3584352" y="0"/>
                </a:lnTo>
                <a:lnTo>
                  <a:pt x="3584352" y="2900067"/>
                </a:lnTo>
                <a:lnTo>
                  <a:pt x="0" y="29000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7199409">
            <a:off x="5766647" y="5588000"/>
            <a:ext cx="2816013" cy="2743200"/>
          </a:xfrm>
          <a:custGeom>
            <a:avLst/>
            <a:gdLst/>
            <a:ahLst/>
            <a:cxnLst/>
            <a:rect l="l" t="t" r="r" b="b"/>
            <a:pathLst>
              <a:path w="5506423" h="4114800">
                <a:moveTo>
                  <a:pt x="0" y="0"/>
                </a:moveTo>
                <a:lnTo>
                  <a:pt x="5506424" y="0"/>
                </a:lnTo>
                <a:lnTo>
                  <a:pt x="5506424"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Text Box 15"/>
          <p:cNvSpPr txBox="1"/>
          <p:nvPr/>
        </p:nvSpPr>
        <p:spPr>
          <a:xfrm>
            <a:off x="775970" y="1600200"/>
            <a:ext cx="10654030" cy="3310043"/>
          </a:xfrm>
          <a:prstGeom prst="rect">
            <a:avLst/>
          </a:prstGeom>
          <a:noFill/>
        </p:spPr>
        <p:txBody>
          <a:bodyPr wrap="square" rtlCol="0">
            <a:noAutofit/>
          </a:bodyPr>
          <a:lstStyle/>
          <a:p>
            <a:endParaRPr lang="en-GB" altLang="en-US" sz="4800"/>
          </a:p>
        </p:txBody>
      </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800" y="1444413"/>
            <a:ext cx="6031230" cy="3601720"/>
          </a:xfrm>
          <a:prstGeom prst="rect">
            <a:avLst/>
          </a:prstGeom>
        </p:spPr>
      </p:pic>
      <p:sp>
        <p:nvSpPr>
          <p:cNvPr id="19" name="Text Box 18"/>
          <p:cNvSpPr txBox="1"/>
          <p:nvPr/>
        </p:nvSpPr>
        <p:spPr>
          <a:xfrm>
            <a:off x="1255607" y="4800600"/>
            <a:ext cx="10038503" cy="1176020"/>
          </a:xfrm>
          <a:prstGeom prst="rect">
            <a:avLst/>
          </a:prstGeom>
          <a:noFill/>
        </p:spPr>
        <p:txBody>
          <a:bodyPr wrap="square" rtlCol="0">
            <a:noAutofit/>
          </a:bodyPr>
          <a:lstStyle/>
          <a:p>
            <a:r>
              <a:rPr lang="en-US" sz="2135">
                <a:latin typeface="Times New Roman" panose="02020603050405020304" pitchFamily="18" charset="0"/>
                <a:cs typeface="Times New Roman" panose="02020603050405020304" pitchFamily="18" charset="0"/>
                <a:sym typeface="+mn-ea"/>
              </a:rPr>
              <a:t>Nhận xét: Tổ chức chính quyền thời Đinh được xây dựng từ trung ương đến địa phương khá quy củ với nhiều cấp hành chính; Hoàng đế là người có quyền lực cao nhất. Đinh Bộ Lĩnh đã tiến thêm một bước trong việc xây dựng chính quyền độc lập, tự chủ, khẳng định chủ quyền quốc gia dân tộc so với thời Ngô Quyền.</a:t>
            </a:r>
            <a:endParaRPr lang="en-GB" altLang="en-US" sz="2135"/>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heckerboard(across)">
                                      <p:cBhvr>
                                        <p:cTn id="1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sp>
        <p:nvSpPr>
          <p:cNvPr id="3" name="Freeform 3"/>
          <p:cNvSpPr/>
          <p:nvPr/>
        </p:nvSpPr>
        <p:spPr>
          <a:xfrm>
            <a:off x="685800" y="3338074"/>
            <a:ext cx="10820400" cy="3185797"/>
          </a:xfrm>
          <a:custGeom>
            <a:avLst/>
            <a:gdLst/>
            <a:ahLst/>
            <a:cxnLst/>
            <a:rect l="l" t="t" r="r" b="b"/>
            <a:pathLst>
              <a:path w="16230600" h="4778696">
                <a:moveTo>
                  <a:pt x="0" y="0"/>
                </a:moveTo>
                <a:lnTo>
                  <a:pt x="16230600" y="0"/>
                </a:lnTo>
                <a:lnTo>
                  <a:pt x="16230600" y="4778695"/>
                </a:lnTo>
                <a:lnTo>
                  <a:pt x="0" y="47786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685800" y="685800"/>
            <a:ext cx="10820400" cy="2743200"/>
            <a:chOff x="0" y="0"/>
            <a:chExt cx="4274726" cy="1083733"/>
          </a:xfrm>
        </p:grpSpPr>
        <p:sp>
          <p:nvSpPr>
            <p:cNvPr id="5" name="Freeform 5"/>
            <p:cNvSpPr/>
            <p:nvPr/>
          </p:nvSpPr>
          <p:spPr>
            <a:xfrm>
              <a:off x="0" y="0"/>
              <a:ext cx="4274726" cy="1083733"/>
            </a:xfrm>
            <a:custGeom>
              <a:avLst/>
              <a:gdLst/>
              <a:ahLst/>
              <a:cxnLst/>
              <a:rect l="l" t="t" r="r" b="b"/>
              <a:pathLst>
                <a:path w="4274726" h="1083733">
                  <a:moveTo>
                    <a:pt x="0" y="0"/>
                  </a:moveTo>
                  <a:lnTo>
                    <a:pt x="4274726" y="0"/>
                  </a:lnTo>
                  <a:lnTo>
                    <a:pt x="4274726" y="1083733"/>
                  </a:lnTo>
                  <a:lnTo>
                    <a:pt x="0" y="1083733"/>
                  </a:lnTo>
                  <a:close/>
                </a:path>
              </a:pathLst>
            </a:custGeom>
            <a:solidFill>
              <a:srgbClr val="F1E4CA"/>
            </a:solidFill>
          </p:spPr>
        </p:sp>
        <p:sp>
          <p:nvSpPr>
            <p:cNvPr id="6" name="TextBox 6"/>
            <p:cNvSpPr txBox="1"/>
            <p:nvPr/>
          </p:nvSpPr>
          <p:spPr>
            <a:xfrm>
              <a:off x="0" y="-47625"/>
              <a:ext cx="4274726" cy="1131358"/>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685800" y="685800"/>
            <a:ext cx="10820400" cy="5486400"/>
          </a:xfrm>
          <a:custGeom>
            <a:avLst/>
            <a:gdLst/>
            <a:ahLst/>
            <a:cxnLst/>
            <a:rect l="l" t="t" r="r" b="b"/>
            <a:pathLst>
              <a:path w="16230600" h="8229600">
                <a:moveTo>
                  <a:pt x="0" y="0"/>
                </a:moveTo>
                <a:lnTo>
                  <a:pt x="16230600" y="0"/>
                </a:lnTo>
                <a:lnTo>
                  <a:pt x="16230600" y="8229600"/>
                </a:lnTo>
                <a:lnTo>
                  <a:pt x="0" y="8229600"/>
                </a:lnTo>
                <a:lnTo>
                  <a:pt x="0" y="0"/>
                </a:lnTo>
                <a:close/>
              </a:path>
            </a:pathLst>
          </a:custGeom>
          <a:blipFill>
            <a:blip r:embed="rId5">
              <a:alphaModFix amt="35000"/>
            </a:blip>
            <a:stretch>
              <a:fillRect t="-19027" b="-19027"/>
            </a:stretch>
          </a:blipFill>
        </p:spPr>
      </p:sp>
      <p:sp>
        <p:nvSpPr>
          <p:cNvPr id="8" name="TextBox 8"/>
          <p:cNvSpPr txBox="1"/>
          <p:nvPr/>
        </p:nvSpPr>
        <p:spPr>
          <a:xfrm>
            <a:off x="457200" y="0"/>
            <a:ext cx="10997216" cy="3265805"/>
          </a:xfrm>
          <a:prstGeom prst="rect">
            <a:avLst/>
          </a:prstGeom>
        </p:spPr>
        <p:txBody>
          <a:bodyPr lIns="0" tIns="0" rIns="0" bIns="0" rtlCol="0" anchor="t">
            <a:spAutoFit/>
          </a:bodyPr>
          <a:lstStyle/>
          <a:p>
            <a:pPr algn="ctr">
              <a:lnSpc>
                <a:spcPts val="8490"/>
              </a:lnSpc>
            </a:pPr>
            <a:r>
              <a:rPr lang="en-US" sz="4045" b="1">
                <a:solidFill>
                  <a:srgbClr val="E1C79D"/>
                </a:solidFill>
                <a:latin typeface="Bobby Jones Soft"/>
                <a:ea typeface="Bobby Jones Soft"/>
                <a:cs typeface="Bobby Jones Soft"/>
                <a:sym typeface="Bobby Jones Soft"/>
              </a:rPr>
              <a:t>1.</a:t>
            </a:r>
            <a:r>
              <a:rPr lang="en-US" sz="4045">
                <a:solidFill>
                  <a:srgbClr val="E1C79D"/>
                </a:solidFill>
                <a:latin typeface="Bobby Jones Soft"/>
                <a:ea typeface="Bobby Jones Soft"/>
                <a:cs typeface="Bobby Jones Soft"/>
                <a:sym typeface="Bobby Jones Soft"/>
              </a:rPr>
              <a:t> Công cuộc xây dựng chính quyền và bảo vệ đất nước thời Đinh, Tiền Lê</a:t>
            </a:r>
          </a:p>
          <a:p>
            <a:pPr algn="ctr">
              <a:lnSpc>
                <a:spcPts val="8490"/>
              </a:lnSpc>
            </a:pPr>
            <a:endParaRPr sz="1200"/>
          </a:p>
        </p:txBody>
      </p:sp>
      <p:sp>
        <p:nvSpPr>
          <p:cNvPr id="9" name="Freeform 9"/>
          <p:cNvSpPr/>
          <p:nvPr/>
        </p:nvSpPr>
        <p:spPr>
          <a:xfrm rot="2090202">
            <a:off x="10792580" y="711443"/>
            <a:ext cx="992961" cy="377325"/>
          </a:xfrm>
          <a:custGeom>
            <a:avLst/>
            <a:gdLst/>
            <a:ahLst/>
            <a:cxnLst/>
            <a:rect l="l" t="t" r="r" b="b"/>
            <a:pathLst>
              <a:path w="1489442" h="565988">
                <a:moveTo>
                  <a:pt x="0" y="0"/>
                </a:moveTo>
                <a:lnTo>
                  <a:pt x="1489442" y="0"/>
                </a:lnTo>
                <a:lnTo>
                  <a:pt x="1489442" y="565987"/>
                </a:lnTo>
                <a:lnTo>
                  <a:pt x="0" y="565987"/>
                </a:lnTo>
                <a:lnTo>
                  <a:pt x="0" y="0"/>
                </a:lnTo>
                <a:close/>
              </a:path>
            </a:pathLst>
          </a:custGeom>
          <a:blipFill>
            <a:blip r:embed="rId6"/>
            <a:stretch>
              <a:fillRect/>
            </a:stretch>
          </a:blipFill>
        </p:spPr>
      </p:sp>
      <p:sp>
        <p:nvSpPr>
          <p:cNvPr id="10" name="Freeform 10"/>
          <p:cNvSpPr/>
          <p:nvPr/>
        </p:nvSpPr>
        <p:spPr>
          <a:xfrm rot="-10267570">
            <a:off x="9354753" y="-460152"/>
            <a:ext cx="3868615" cy="27432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11" name="Freeform 11"/>
          <p:cNvSpPr/>
          <p:nvPr/>
        </p:nvSpPr>
        <p:spPr>
          <a:xfrm rot="-2141916">
            <a:off x="-323903" y="819305"/>
            <a:ext cx="992961" cy="377325"/>
          </a:xfrm>
          <a:custGeom>
            <a:avLst/>
            <a:gdLst/>
            <a:ahLst/>
            <a:cxnLst/>
            <a:rect l="l" t="t" r="r" b="b"/>
            <a:pathLst>
              <a:path w="1489442" h="565988">
                <a:moveTo>
                  <a:pt x="0" y="0"/>
                </a:moveTo>
                <a:lnTo>
                  <a:pt x="1489441" y="0"/>
                </a:lnTo>
                <a:lnTo>
                  <a:pt x="1489441" y="565988"/>
                </a:lnTo>
                <a:lnTo>
                  <a:pt x="0" y="565988"/>
                </a:lnTo>
                <a:lnTo>
                  <a:pt x="0" y="0"/>
                </a:lnTo>
                <a:close/>
              </a:path>
            </a:pathLst>
          </a:custGeom>
          <a:blipFill>
            <a:blip r:embed="rId6"/>
            <a:stretch>
              <a:fillRect/>
            </a:stretch>
          </a:blipFill>
        </p:spPr>
      </p:sp>
      <p:sp>
        <p:nvSpPr>
          <p:cNvPr id="12" name="Freeform 12"/>
          <p:cNvSpPr/>
          <p:nvPr/>
        </p:nvSpPr>
        <p:spPr>
          <a:xfrm>
            <a:off x="-1255395" y="-363220"/>
            <a:ext cx="2245995" cy="2323465"/>
          </a:xfrm>
          <a:custGeom>
            <a:avLst/>
            <a:gdLst/>
            <a:ahLst/>
            <a:cxnLst/>
            <a:rect l="l" t="t" r="r" b="b"/>
            <a:pathLst>
              <a:path w="3766398" h="3485630">
                <a:moveTo>
                  <a:pt x="0" y="0"/>
                </a:moveTo>
                <a:lnTo>
                  <a:pt x="3766398" y="0"/>
                </a:lnTo>
                <a:lnTo>
                  <a:pt x="3766398" y="3485630"/>
                </a:lnTo>
                <a:lnTo>
                  <a:pt x="0" y="34856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3" name="Freeform 13"/>
          <p:cNvSpPr/>
          <p:nvPr/>
        </p:nvSpPr>
        <p:spPr>
          <a:xfrm>
            <a:off x="0" y="4937322"/>
            <a:ext cx="1800575" cy="1937839"/>
          </a:xfrm>
          <a:custGeom>
            <a:avLst/>
            <a:gdLst/>
            <a:ahLst/>
            <a:cxnLst/>
            <a:rect l="l" t="t" r="r" b="b"/>
            <a:pathLst>
              <a:path w="2700863" h="2906758">
                <a:moveTo>
                  <a:pt x="0" y="0"/>
                </a:moveTo>
                <a:lnTo>
                  <a:pt x="2700863" y="0"/>
                </a:lnTo>
                <a:lnTo>
                  <a:pt x="2700863" y="2906759"/>
                </a:lnTo>
                <a:lnTo>
                  <a:pt x="0" y="2906759"/>
                </a:lnTo>
                <a:lnTo>
                  <a:pt x="0" y="0"/>
                </a:lnTo>
                <a:close/>
              </a:path>
            </a:pathLst>
          </a:custGeom>
          <a:blipFill>
            <a:blip r:embed="rId11"/>
            <a:stretch>
              <a:fillRect/>
            </a:stretch>
          </a:blipFill>
        </p:spPr>
      </p:sp>
      <p:sp>
        <p:nvSpPr>
          <p:cNvPr id="14" name="Freeform 14"/>
          <p:cNvSpPr/>
          <p:nvPr/>
        </p:nvSpPr>
        <p:spPr>
          <a:xfrm>
            <a:off x="9855349" y="5054585"/>
            <a:ext cx="2389568" cy="1933378"/>
          </a:xfrm>
          <a:custGeom>
            <a:avLst/>
            <a:gdLst/>
            <a:ahLst/>
            <a:cxnLst/>
            <a:rect l="l" t="t" r="r" b="b"/>
            <a:pathLst>
              <a:path w="3584352" h="2900067">
                <a:moveTo>
                  <a:pt x="0" y="0"/>
                </a:moveTo>
                <a:lnTo>
                  <a:pt x="3584352" y="0"/>
                </a:lnTo>
                <a:lnTo>
                  <a:pt x="3584352" y="2900067"/>
                </a:lnTo>
                <a:lnTo>
                  <a:pt x="0" y="29000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7199409">
            <a:off x="7513419" y="4241691"/>
            <a:ext cx="3670949" cy="2743200"/>
          </a:xfrm>
          <a:custGeom>
            <a:avLst/>
            <a:gdLst/>
            <a:ahLst/>
            <a:cxnLst/>
            <a:rect l="l" t="t" r="r" b="b"/>
            <a:pathLst>
              <a:path w="5506423" h="4114800">
                <a:moveTo>
                  <a:pt x="0" y="0"/>
                </a:moveTo>
                <a:lnTo>
                  <a:pt x="5506424" y="0"/>
                </a:lnTo>
                <a:lnTo>
                  <a:pt x="5506424"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Text Box 15"/>
          <p:cNvSpPr txBox="1"/>
          <p:nvPr/>
        </p:nvSpPr>
        <p:spPr>
          <a:xfrm>
            <a:off x="685800" y="1812925"/>
            <a:ext cx="10815320" cy="4711277"/>
          </a:xfrm>
          <a:prstGeom prst="rect">
            <a:avLst/>
          </a:prstGeom>
          <a:noFill/>
        </p:spPr>
        <p:txBody>
          <a:bodyPr wrap="square" rtlCol="0">
            <a:noAutofit/>
          </a:bodyPr>
          <a:lstStyle/>
          <a:p>
            <a:r>
              <a:rPr lang="en-GB" altLang="en-US" sz="2665"/>
              <a:t>a. Chính quyền thời Đinh</a:t>
            </a:r>
          </a:p>
          <a:p>
            <a:r>
              <a:rPr lang="en-GB" altLang="en-US" sz="2665"/>
              <a:t>- Năm 968, Đinh Bộ Lĩnh lên ngôi hoàng đế, đặt tên nước là Đại Cồ Việt, đóng đô tại Hoa Lư.</a:t>
            </a:r>
          </a:p>
          <a:p>
            <a:r>
              <a:rPr lang="en-GB" altLang="en-US" sz="2665"/>
              <a:t>- Trung ương: đứng đầu là hoàng đế, giúp việc có Ban Văn, Ban Võ và cao tăng.</a:t>
            </a:r>
          </a:p>
          <a:p>
            <a:r>
              <a:rPr lang="en-GB" altLang="en-US" sz="2665"/>
              <a:t>- Địa phương: gồm các cấp: đạo (châu), giáp, xã.</a:t>
            </a:r>
          </a:p>
          <a:p>
            <a:r>
              <a:rPr lang="en-GB" altLang="en-US" sz="2665"/>
              <a:t>- Phong vương cho các con.</a:t>
            </a:r>
          </a:p>
          <a:p>
            <a:r>
              <a:rPr lang="en-GB" altLang="en-US" sz="2665"/>
              <a:t>- Đúc tiền, xử phạt nghiêm kẻ phạm tội.</a:t>
            </a:r>
          </a:p>
          <a:p>
            <a:r>
              <a:rPr lang="en-GB" altLang="en-US" sz="2665"/>
              <a:t>- Quân đội có 10 đạo, giao hảo với nhà Tống.</a:t>
            </a:r>
          </a:p>
        </p:txBody>
      </p:sp>
      <p:sp>
        <p:nvSpPr>
          <p:cNvPr id="17" name="Cloud 16"/>
          <p:cNvSpPr/>
          <p:nvPr/>
        </p:nvSpPr>
        <p:spPr>
          <a:xfrm>
            <a:off x="8991600" y="3225800"/>
            <a:ext cx="3184737" cy="201760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Nêu những hiểu biết của em về Lê Hoàn?</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strips(downLeft)">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linds(horizontal)">
                                      <p:cBhvr>
                                        <p:cTn id="12" dur="500"/>
                                        <p:tgtEl>
                                          <p:spTgt spid="16">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blinds(horizontal)">
                                      <p:cBhvr>
                                        <p:cTn id="15" dur="500"/>
                                        <p:tgtEl>
                                          <p:spTgt spid="1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6">
                                            <p:txEl>
                                              <p:pRg st="4" end="4"/>
                                            </p:txEl>
                                          </p:spTgt>
                                        </p:tgtEl>
                                        <p:attrNameLst>
                                          <p:attrName>style.visibility</p:attrName>
                                        </p:attrNameLst>
                                      </p:cBhvr>
                                      <p:to>
                                        <p:strVal val="visible"/>
                                      </p:to>
                                    </p:set>
                                    <p:animEffect transition="in" filter="checkerboard(across)">
                                      <p:cBhvr>
                                        <p:cTn id="20" dur="500"/>
                                        <p:tgtEl>
                                          <p:spTgt spid="16">
                                            <p:txEl>
                                              <p:pRg st="4" end="4"/>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animEffect transition="in" filter="checkerboard(across)">
                                      <p:cBhvr>
                                        <p:cTn id="23" dur="500"/>
                                        <p:tgtEl>
                                          <p:spTgt spid="16">
                                            <p:txEl>
                                              <p:pRg st="5" end="5"/>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16">
                                            <p:txEl>
                                              <p:pRg st="6" end="6"/>
                                            </p:txEl>
                                          </p:spTgt>
                                        </p:tgtEl>
                                        <p:attrNameLst>
                                          <p:attrName>style.visibility</p:attrName>
                                        </p:attrNameLst>
                                      </p:cBhvr>
                                      <p:to>
                                        <p:strVal val="visible"/>
                                      </p:to>
                                    </p:set>
                                    <p:animEffect transition="in" filter="checkerboard(across)">
                                      <p:cBhvr>
                                        <p:cTn id="26" dur="500"/>
                                        <p:tgtEl>
                                          <p:spTgt spid="16">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ox(in)">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bwMode="auto">
          <a:xfrm>
            <a:off x="603250" y="450850"/>
            <a:ext cx="4171950" cy="6029960"/>
            <a:chOff x="4972050" y="685800"/>
            <a:chExt cx="4171950" cy="6173757"/>
          </a:xfrm>
        </p:grpSpPr>
        <p:pic>
          <p:nvPicPr>
            <p:cNvPr id="3" name="Picture 3" descr="Tập tin:Ledai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050" y="685800"/>
              <a:ext cx="4171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8"/>
            <p:cNvSpPr txBox="1">
              <a:spLocks noChangeArrowheads="1"/>
            </p:cNvSpPr>
            <p:nvPr/>
          </p:nvSpPr>
          <p:spPr bwMode="auto">
            <a:xfrm>
              <a:off x="5191760" y="6372600"/>
              <a:ext cx="3581400" cy="48695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r>
                <a:rPr lang="vi-VN" sz="2500" dirty="0">
                  <a:latin typeface="+mj-lt"/>
                </a:rPr>
                <a:t>Vua Lê </a:t>
              </a:r>
              <a:r>
                <a:rPr lang="en-US" sz="2500" dirty="0" err="1">
                  <a:latin typeface="+mj-lt"/>
                </a:rPr>
                <a:t>Hoàn</a:t>
              </a:r>
              <a:endParaRPr lang="vi-VN" sz="2500" dirty="0">
                <a:latin typeface="+mj-lt"/>
              </a:endParaRPr>
            </a:p>
          </p:txBody>
        </p:sp>
      </p:grpSp>
      <p:sp>
        <p:nvSpPr>
          <p:cNvPr id="6" name="TextBox 5"/>
          <p:cNvSpPr txBox="1"/>
          <p:nvPr/>
        </p:nvSpPr>
        <p:spPr>
          <a:xfrm>
            <a:off x="5140960" y="919187"/>
            <a:ext cx="6096000" cy="5015865"/>
          </a:xfrm>
          <a:prstGeom prst="rect">
            <a:avLst/>
          </a:prstGeom>
          <a:noFill/>
        </p:spPr>
        <p:txBody>
          <a:bodyPr wrap="square">
            <a:spAutoFit/>
          </a:bodyPr>
          <a:lstStyle/>
          <a:p>
            <a:pPr algn="just"/>
            <a:r>
              <a:rPr lang="vi-VN" sz="2000" b="1" i="0" dirty="0">
                <a:solidFill>
                  <a:schemeClr val="tx1">
                    <a:lumMod val="95000"/>
                    <a:lumOff val="5000"/>
                  </a:schemeClr>
                </a:solidFill>
                <a:effectLst/>
                <a:latin typeface="+mj-lt"/>
              </a:rPr>
              <a:t>Lê Hoàn</a:t>
            </a:r>
            <a:r>
              <a:rPr lang="vi-VN" sz="2000" b="0" i="0" dirty="0">
                <a:solidFill>
                  <a:schemeClr val="tx1">
                    <a:lumMod val="95000"/>
                    <a:lumOff val="5000"/>
                  </a:schemeClr>
                </a:solidFill>
                <a:effectLst/>
                <a:latin typeface="+mj-lt"/>
              </a:rPr>
              <a:t> (</a:t>
            </a:r>
            <a:r>
              <a:rPr lang="vi-VN" sz="2000" b="0" i="0" u="none" strike="noStrike" dirty="0">
                <a:solidFill>
                  <a:schemeClr val="tx1">
                    <a:lumMod val="95000"/>
                    <a:lumOff val="5000"/>
                  </a:schemeClr>
                </a:solidFill>
                <a:effectLst/>
                <a:latin typeface="+mj-lt"/>
              </a:rPr>
              <a:t>941</a:t>
            </a:r>
            <a:r>
              <a:rPr lang="vi-VN" sz="2000" b="0" i="0" dirty="0">
                <a:solidFill>
                  <a:schemeClr val="tx1">
                    <a:lumMod val="95000"/>
                    <a:lumOff val="5000"/>
                  </a:schemeClr>
                </a:solidFill>
                <a:effectLst/>
                <a:latin typeface="+mj-lt"/>
              </a:rPr>
              <a:t> – </a:t>
            </a:r>
            <a:r>
              <a:rPr lang="vi-VN" sz="2000" b="0" i="0" u="none" strike="noStrike" dirty="0">
                <a:solidFill>
                  <a:schemeClr val="tx1">
                    <a:lumMod val="95000"/>
                    <a:lumOff val="5000"/>
                  </a:schemeClr>
                </a:solidFill>
                <a:effectLst/>
                <a:latin typeface="+mj-lt"/>
              </a:rPr>
              <a:t>18 tháng 4</a:t>
            </a:r>
            <a:r>
              <a:rPr lang="vi-VN" sz="2000" b="0" i="0" dirty="0">
                <a:solidFill>
                  <a:schemeClr val="tx1">
                    <a:lumMod val="95000"/>
                    <a:lumOff val="5000"/>
                  </a:schemeClr>
                </a:solidFill>
                <a:effectLst/>
                <a:latin typeface="+mj-lt"/>
              </a:rPr>
              <a:t> năm </a:t>
            </a:r>
            <a:r>
              <a:rPr lang="vi-VN" sz="2000" b="0" i="0" u="none" strike="noStrike" dirty="0">
                <a:solidFill>
                  <a:schemeClr val="tx1">
                    <a:lumMod val="95000"/>
                    <a:lumOff val="5000"/>
                  </a:schemeClr>
                </a:solidFill>
                <a:effectLst/>
                <a:latin typeface="+mj-lt"/>
              </a:rPr>
              <a:t>1005</a:t>
            </a:r>
            <a:r>
              <a:rPr lang="vi-VN" sz="2000" b="0" i="0" dirty="0">
                <a:solidFill>
                  <a:schemeClr val="tx1">
                    <a:lumMod val="95000"/>
                    <a:lumOff val="5000"/>
                  </a:schemeClr>
                </a:solidFill>
                <a:effectLst/>
                <a:latin typeface="+mj-lt"/>
              </a:rPr>
              <a:t>) là vị </a:t>
            </a:r>
            <a:r>
              <a:rPr lang="vi-VN" sz="2000" b="0" i="0" u="none" strike="noStrike" dirty="0">
                <a:solidFill>
                  <a:schemeClr val="tx1">
                    <a:lumMod val="95000"/>
                    <a:lumOff val="5000"/>
                  </a:schemeClr>
                </a:solidFill>
                <a:effectLst/>
                <a:latin typeface="+mj-lt"/>
              </a:rPr>
              <a:t>Hoàng đế</a:t>
            </a:r>
            <a:r>
              <a:rPr lang="vi-VN" sz="2000" b="0" i="0" dirty="0">
                <a:solidFill>
                  <a:schemeClr val="tx1">
                    <a:lumMod val="95000"/>
                    <a:lumOff val="5000"/>
                  </a:schemeClr>
                </a:solidFill>
                <a:effectLst/>
                <a:latin typeface="+mj-lt"/>
              </a:rPr>
              <a:t> sáng lập </a:t>
            </a:r>
            <a:r>
              <a:rPr lang="vi-VN" sz="2000" b="0" i="0" u="none" strike="noStrike" dirty="0">
                <a:solidFill>
                  <a:schemeClr val="tx1">
                    <a:lumMod val="95000"/>
                    <a:lumOff val="5000"/>
                  </a:schemeClr>
                </a:solidFill>
                <a:effectLst/>
                <a:latin typeface="+mj-lt"/>
              </a:rPr>
              <a:t>nhà Tiền Lê</a:t>
            </a:r>
            <a:r>
              <a:rPr lang="vi-VN" sz="2000" b="0" i="0" dirty="0">
                <a:solidFill>
                  <a:schemeClr val="tx1">
                    <a:lumMod val="95000"/>
                    <a:lumOff val="5000"/>
                  </a:schemeClr>
                </a:solidFill>
                <a:effectLst/>
                <a:latin typeface="+mj-lt"/>
              </a:rPr>
              <a:t> nước </a:t>
            </a:r>
            <a:r>
              <a:rPr lang="vi-VN" sz="2000" b="1" i="0" u="none" strike="noStrike" dirty="0">
                <a:solidFill>
                  <a:srgbClr val="FF0000"/>
                </a:solidFill>
                <a:effectLst/>
                <a:latin typeface="+mj-lt"/>
              </a:rPr>
              <a:t>Đại Cồ Việt</a:t>
            </a:r>
            <a:r>
              <a:rPr lang="vi-VN" sz="2000" b="0" i="0" dirty="0">
                <a:solidFill>
                  <a:schemeClr val="tx1">
                    <a:lumMod val="95000"/>
                    <a:lumOff val="5000"/>
                  </a:schemeClr>
                </a:solidFill>
                <a:effectLst/>
                <a:latin typeface="+mj-lt"/>
              </a:rPr>
              <a:t>, trị vì nước </a:t>
            </a:r>
            <a:r>
              <a:rPr lang="vi-VN" sz="2000" b="0" i="0" u="none" strike="noStrike" dirty="0">
                <a:solidFill>
                  <a:schemeClr val="tx1">
                    <a:lumMod val="95000"/>
                    <a:lumOff val="5000"/>
                  </a:schemeClr>
                </a:solidFill>
                <a:effectLst/>
                <a:latin typeface="+mj-lt"/>
              </a:rPr>
              <a:t>Đại Cồ Việt</a:t>
            </a:r>
            <a:r>
              <a:rPr lang="vi-VN" sz="2000" b="0" i="0" dirty="0">
                <a:solidFill>
                  <a:schemeClr val="tx1">
                    <a:lumMod val="95000"/>
                    <a:lumOff val="5000"/>
                  </a:schemeClr>
                </a:solidFill>
                <a:effectLst/>
                <a:latin typeface="+mj-lt"/>
              </a:rPr>
              <a:t> trong 24 năm. Ông là 1 trong 14 vị anh hùng tiêu biểu của dân tộc Việt Nam.</a:t>
            </a:r>
          </a:p>
          <a:p>
            <a:pPr algn="just"/>
            <a:r>
              <a:rPr lang="vi-VN" sz="2000" b="0" i="0" dirty="0">
                <a:solidFill>
                  <a:schemeClr val="tx1">
                    <a:lumMod val="95000"/>
                    <a:lumOff val="5000"/>
                  </a:schemeClr>
                </a:solidFill>
                <a:effectLst/>
                <a:latin typeface="+mj-lt"/>
              </a:rPr>
              <a:t>Khi còn thiếu thời ông làm quan cho </a:t>
            </a:r>
            <a:r>
              <a:rPr lang="vi-VN" sz="2000" b="0" i="0" u="none" strike="noStrike" dirty="0">
                <a:solidFill>
                  <a:schemeClr val="tx1">
                    <a:lumMod val="95000"/>
                    <a:lumOff val="5000"/>
                  </a:schemeClr>
                </a:solidFill>
                <a:effectLst/>
                <a:latin typeface="+mj-lt"/>
              </a:rPr>
              <a:t>nhà Đinh</a:t>
            </a:r>
            <a:r>
              <a:rPr lang="vi-VN" sz="2000" b="0" i="0" dirty="0">
                <a:solidFill>
                  <a:schemeClr val="tx1">
                    <a:lumMod val="95000"/>
                    <a:lumOff val="5000"/>
                  </a:schemeClr>
                </a:solidFill>
                <a:effectLst/>
                <a:latin typeface="+mj-lt"/>
              </a:rPr>
              <a:t> dưới thời </a:t>
            </a:r>
            <a:r>
              <a:rPr lang="vi-VN" sz="2000" b="0" i="0" u="none" strike="noStrike" dirty="0">
                <a:solidFill>
                  <a:schemeClr val="tx1">
                    <a:lumMod val="95000"/>
                    <a:lumOff val="5000"/>
                  </a:schemeClr>
                </a:solidFill>
                <a:effectLst/>
                <a:latin typeface="+mj-lt"/>
              </a:rPr>
              <a:t>Đinh Tiên Hoàng</a:t>
            </a:r>
            <a:r>
              <a:rPr lang="vi-VN" sz="2000" b="0" i="0" dirty="0">
                <a:solidFill>
                  <a:schemeClr val="tx1">
                    <a:lumMod val="95000"/>
                    <a:lumOff val="5000"/>
                  </a:schemeClr>
                </a:solidFill>
                <a:effectLst/>
                <a:latin typeface="+mj-lt"/>
              </a:rPr>
              <a:t>, đến chức </a:t>
            </a:r>
            <a:r>
              <a:rPr lang="vi-VN" sz="2000" b="1" i="1" dirty="0">
                <a:solidFill>
                  <a:srgbClr val="FF0000"/>
                </a:solidFill>
                <a:effectLst/>
                <a:latin typeface="+mj-lt"/>
              </a:rPr>
              <a:t>Thập đạo tướng quân</a:t>
            </a:r>
            <a:r>
              <a:rPr lang="vi-VN" sz="2000" b="1" i="0" dirty="0">
                <a:solidFill>
                  <a:srgbClr val="FF0000"/>
                </a:solidFill>
                <a:effectLst/>
                <a:latin typeface="+mj-lt"/>
              </a:rPr>
              <a:t>. </a:t>
            </a:r>
            <a:r>
              <a:rPr lang="vi-VN" sz="2000" b="0" i="0" dirty="0">
                <a:solidFill>
                  <a:schemeClr val="tx1">
                    <a:lumMod val="95000"/>
                    <a:lumOff val="5000"/>
                  </a:schemeClr>
                </a:solidFill>
                <a:effectLst/>
                <a:latin typeface="+mj-lt"/>
              </a:rPr>
              <a:t>Năm 979</a:t>
            </a:r>
            <a:r>
              <a:rPr lang="vi-VN" sz="2000" b="0" i="0" u="none" strike="noStrike" dirty="0">
                <a:solidFill>
                  <a:schemeClr val="tx1">
                    <a:lumMod val="95000"/>
                    <a:lumOff val="5000"/>
                  </a:schemeClr>
                </a:solidFill>
                <a:effectLst/>
                <a:latin typeface="+mj-lt"/>
                <a:hlinkClick r:id="rId3" tooltip="Spider-Man: No Way Home"/>
              </a:rPr>
              <a:t>,</a:t>
            </a:r>
            <a:r>
              <a:rPr lang="vi-VN" sz="2000" b="0" i="0" dirty="0">
                <a:solidFill>
                  <a:schemeClr val="tx1">
                    <a:lumMod val="95000"/>
                    <a:lumOff val="5000"/>
                  </a:schemeClr>
                </a:solidFill>
                <a:effectLst/>
                <a:latin typeface="+mj-lt"/>
              </a:rPr>
              <a:t> viên quan Đỗ Thích giết vua </a:t>
            </a:r>
            <a:r>
              <a:rPr lang="vi-VN" sz="2000" b="0" i="0" u="none" strike="noStrike" dirty="0">
                <a:solidFill>
                  <a:schemeClr val="tx1">
                    <a:lumMod val="95000"/>
                    <a:lumOff val="5000"/>
                  </a:schemeClr>
                </a:solidFill>
                <a:effectLst/>
                <a:latin typeface="+mj-lt"/>
              </a:rPr>
              <a:t>Đinh Tiên Hoàng</a:t>
            </a:r>
            <a:r>
              <a:rPr lang="vi-VN" sz="2000" b="0" i="0" dirty="0">
                <a:solidFill>
                  <a:schemeClr val="tx1">
                    <a:lumMod val="95000"/>
                    <a:lumOff val="5000"/>
                  </a:schemeClr>
                </a:solidFill>
                <a:effectLst/>
                <a:latin typeface="+mj-lt"/>
              </a:rPr>
              <a:t> và người con </a:t>
            </a:r>
            <a:r>
              <a:rPr lang="vi-VN" sz="2000" b="0" i="0" u="none" strike="noStrike" dirty="0">
                <a:solidFill>
                  <a:schemeClr val="tx1">
                    <a:lumMod val="95000"/>
                    <a:lumOff val="5000"/>
                  </a:schemeClr>
                </a:solidFill>
                <a:effectLst/>
                <a:latin typeface="+mj-lt"/>
              </a:rPr>
              <a:t>Đinh Liễn</a:t>
            </a:r>
            <a:r>
              <a:rPr lang="vi-VN" sz="2000" b="0" i="0" dirty="0">
                <a:solidFill>
                  <a:schemeClr val="tx1">
                    <a:lumMod val="95000"/>
                    <a:lumOff val="5000"/>
                  </a:schemeClr>
                </a:solidFill>
                <a:effectLst/>
                <a:latin typeface="+mj-lt"/>
              </a:rPr>
              <a:t>, người con thứ tên </a:t>
            </a:r>
            <a:r>
              <a:rPr lang="vi-VN" sz="2000" b="0" i="0" u="none" strike="noStrike" dirty="0">
                <a:solidFill>
                  <a:schemeClr val="tx1">
                    <a:lumMod val="95000"/>
                    <a:lumOff val="5000"/>
                  </a:schemeClr>
                </a:solidFill>
                <a:effectLst/>
                <a:latin typeface="+mj-lt"/>
              </a:rPr>
              <a:t>Đinh Toàn</a:t>
            </a:r>
            <a:r>
              <a:rPr lang="vi-VN" sz="2000" b="0" i="0" dirty="0">
                <a:solidFill>
                  <a:schemeClr val="tx1">
                    <a:lumMod val="95000"/>
                    <a:lumOff val="5000"/>
                  </a:schemeClr>
                </a:solidFill>
                <a:effectLst/>
                <a:latin typeface="+mj-lt"/>
              </a:rPr>
              <a:t> nối ngôi lúc 6 tuổi, Lê Đại Hành làm </a:t>
            </a:r>
            <a:r>
              <a:rPr lang="vi-VN" sz="2000" b="0" i="0" u="none" strike="noStrike" dirty="0">
                <a:solidFill>
                  <a:schemeClr val="tx1">
                    <a:lumMod val="95000"/>
                    <a:lumOff val="5000"/>
                  </a:schemeClr>
                </a:solidFill>
                <a:effectLst/>
                <a:latin typeface="+mj-lt"/>
              </a:rPr>
              <a:t>Nhiếp chính</a:t>
            </a:r>
            <a:r>
              <a:rPr lang="vi-VN" sz="2000" b="0" i="0" dirty="0">
                <a:solidFill>
                  <a:schemeClr val="tx1">
                    <a:lumMod val="95000"/>
                    <a:lumOff val="5000"/>
                  </a:schemeClr>
                </a:solidFill>
                <a:effectLst/>
                <a:latin typeface="+mj-lt"/>
              </a:rPr>
              <a:t>, xưng là </a:t>
            </a:r>
            <a:r>
              <a:rPr lang="vi-VN" sz="2000" b="1" i="0" dirty="0">
                <a:solidFill>
                  <a:schemeClr val="tx1">
                    <a:lumMod val="95000"/>
                    <a:lumOff val="5000"/>
                  </a:schemeClr>
                </a:solidFill>
                <a:effectLst/>
                <a:latin typeface="+mj-lt"/>
              </a:rPr>
              <a:t>Phó vương</a:t>
            </a:r>
            <a:r>
              <a:rPr lang="vi-VN" sz="2000" b="0" i="0" dirty="0">
                <a:solidFill>
                  <a:schemeClr val="tx1">
                    <a:lumMod val="95000"/>
                    <a:lumOff val="5000"/>
                  </a:schemeClr>
                </a:solidFill>
                <a:effectLst/>
                <a:latin typeface="+mj-lt"/>
              </a:rPr>
              <a:t>, nắm đại quyền triều đình. </a:t>
            </a:r>
            <a:r>
              <a:rPr lang="vi-VN" sz="2000" b="0" i="0" u="none" strike="noStrike" dirty="0">
                <a:solidFill>
                  <a:schemeClr val="tx1">
                    <a:lumMod val="95000"/>
                    <a:lumOff val="5000"/>
                  </a:schemeClr>
                </a:solidFill>
                <a:effectLst/>
                <a:latin typeface="+mj-lt"/>
              </a:rPr>
              <a:t>Nhà Tống</a:t>
            </a:r>
            <a:r>
              <a:rPr lang="vi-VN" sz="2000" b="0" i="0" dirty="0">
                <a:solidFill>
                  <a:schemeClr val="tx1">
                    <a:lumMod val="95000"/>
                    <a:lumOff val="5000"/>
                  </a:schemeClr>
                </a:solidFill>
                <a:effectLst/>
                <a:latin typeface="+mj-lt"/>
              </a:rPr>
              <a:t> lấy cớ Lê</a:t>
            </a:r>
            <a:r>
              <a:rPr lang="en-US" sz="2000" b="0" i="0" dirty="0">
                <a:solidFill>
                  <a:schemeClr val="tx1">
                    <a:lumMod val="95000"/>
                    <a:lumOff val="5000"/>
                  </a:schemeClr>
                </a:solidFill>
                <a:effectLst/>
                <a:latin typeface="+mj-lt"/>
              </a:rPr>
              <a:t> </a:t>
            </a:r>
            <a:r>
              <a:rPr lang="en-US" sz="20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Hoàn</a:t>
            </a:r>
            <a:r>
              <a:rPr lang="vi-VN" sz="2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000" b="0" i="0" dirty="0">
                <a:solidFill>
                  <a:schemeClr val="tx1">
                    <a:lumMod val="95000"/>
                    <a:lumOff val="5000"/>
                  </a:schemeClr>
                </a:solidFill>
                <a:effectLst/>
                <a:latin typeface="+mj-lt"/>
              </a:rPr>
              <a:t>chuyên quyền để phát binh xâm lược Đại Cồ Việt</a:t>
            </a:r>
            <a:r>
              <a:rPr lang="en-US" sz="2000" b="0" i="0" dirty="0">
                <a:solidFill>
                  <a:schemeClr val="tx1">
                    <a:lumMod val="95000"/>
                    <a:lumOff val="5000"/>
                  </a:schemeClr>
                </a:solidFill>
                <a:effectLst/>
                <a:latin typeface="+mj-lt"/>
              </a:rPr>
              <a:t>.</a:t>
            </a:r>
            <a:r>
              <a:rPr lang="vi-VN" sz="2000" b="0" i="0" dirty="0">
                <a:solidFill>
                  <a:srgbClr val="222222"/>
                </a:solidFill>
                <a:effectLst/>
                <a:latin typeface="+mj-lt"/>
              </a:rPr>
              <a:t> Nội loạn dẹp yên thì ngoại xâm tràn tới, nhà Tống xua quân đánh xuống nước ta. </a:t>
            </a:r>
            <a:endParaRPr lang="en-US" sz="2000" b="0" i="0" dirty="0">
              <a:solidFill>
                <a:srgbClr val="222222"/>
              </a:solidFill>
              <a:effectLst/>
              <a:latin typeface="+mj-lt"/>
            </a:endParaRPr>
          </a:p>
          <a:p>
            <a:pPr algn="just"/>
            <a:r>
              <a:rPr lang="vi-VN" sz="2000" b="0" i="0" dirty="0">
                <a:solidFill>
                  <a:srgbClr val="222222"/>
                </a:solidFill>
                <a:effectLst/>
                <a:latin typeface="+mj-lt"/>
              </a:rPr>
              <a:t>Trước sự đe dọa của giặc, thái hậu </a:t>
            </a:r>
            <a:r>
              <a:rPr lang="vi-VN" sz="2000" b="1" i="0" dirty="0">
                <a:solidFill>
                  <a:srgbClr val="FF0000"/>
                </a:solidFill>
                <a:effectLst/>
                <a:latin typeface="+mj-lt"/>
              </a:rPr>
              <a:t>Dương Vân Nga </a:t>
            </a:r>
            <a:r>
              <a:rPr lang="vi-VN" sz="2000" b="0" i="0" dirty="0">
                <a:solidFill>
                  <a:srgbClr val="222222"/>
                </a:solidFill>
                <a:effectLst/>
                <a:latin typeface="+mj-lt"/>
              </a:rPr>
              <a:t>vì đại cục đã sai lấy áo long bào khoác lên mình "Thập đạo tướng quân" Lê Hoàn và trao ngôi vua cho ông.</a:t>
            </a:r>
            <a:endParaRPr lang="vi-VN" sz="2000" b="0" i="0" dirty="0">
              <a:solidFill>
                <a:schemeClr val="tx1">
                  <a:lumMod val="95000"/>
                  <a:lumOff val="5000"/>
                </a:schemeClr>
              </a:solidFill>
              <a:effectLst/>
              <a:latin typeface="+mj-lt"/>
            </a:endParaRPr>
          </a:p>
        </p:txBody>
      </p:sp>
    </p:spTree>
  </p:cSld>
  <p:clrMapOvr>
    <a:masterClrMapping/>
  </p:clrMapOvr>
  <p:transition spd="slow" advClick="0">
    <p:push dir="u"/>
  </p:transition>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1166</Words>
  <Application>Microsoft Office PowerPoint</Application>
  <PresentationFormat>Widescreen</PresentationFormat>
  <Paragraphs>145</Paragraphs>
  <Slides>25</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Microsoft YaHei</vt:lpstr>
      <vt:lpstr>SimSun</vt:lpstr>
      <vt:lpstr>29LT Riwaya Bold</vt:lpstr>
      <vt:lpstr>Arial</vt:lpstr>
      <vt:lpstr>Aristotelica Pro Bold</vt:lpstr>
      <vt:lpstr>Bobby Jones Soft</vt:lpstr>
      <vt:lpstr>Calibri</vt:lpstr>
      <vt:lpstr>Calibri Light</vt:lpstr>
      <vt:lpstr>等线</vt:lpstr>
      <vt:lpstr>FZHei-B01S</vt:lpstr>
      <vt:lpstr>Garamond</vt:lpstr>
      <vt:lpstr>Times New Roman</vt:lpstr>
      <vt:lpstr>方正剪纸简体</vt:lpstr>
      <vt:lpstr>Office Theme</vt:lpstr>
      <vt:lpstr>PowerPoint Presentation</vt:lpstr>
      <vt:lpstr>PowerPoint Presentation</vt:lpstr>
      <vt:lpstr>PowerPoint Presentation</vt:lpstr>
      <vt:lpstr>PowerPoint Presentation</vt:lpstr>
      <vt:lpstr>a. Chính quyền thời Đinh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Trọng Nguyễn</dc:creator>
  <cp:lastModifiedBy>PKComputer</cp:lastModifiedBy>
  <cp:revision>9</cp:revision>
  <dcterms:created xsi:type="dcterms:W3CDTF">2022-09-16T15:47:00Z</dcterms:created>
  <dcterms:modified xsi:type="dcterms:W3CDTF">2026-01-29T03:27:46Z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7D9A8F49CE4B41FC9E2159204836C90F_13</vt:lpwstr>
  </property>
  <property fmtid="{D5CDD505-2E9C-101B-9397-08002B2CF9AE}" pid="3" name="KSOProductBuildVer">
    <vt:lpwstr>2057-12.2.0.19821</vt:lpwstr>
  </property>
</Properties>
</file>