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ink/ink1.xml" ContentType="application/inkml+xml"/>
  <Override PartName="/ppt/tags/tag12.xml" ContentType="application/vnd.openxmlformats-officedocument.presentationml.tags+xml"/>
  <Override PartName="/ppt/ink/ink2.xml" ContentType="application/inkml+xml"/>
  <Override PartName="/ppt/ink/ink3.xml" ContentType="application/inkml+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41"/>
  </p:notesMasterIdLst>
  <p:sldIdLst>
    <p:sldId id="256" r:id="rId3"/>
    <p:sldId id="257" r:id="rId4"/>
    <p:sldId id="259" r:id="rId5"/>
    <p:sldId id="264" r:id="rId6"/>
    <p:sldId id="260" r:id="rId7"/>
    <p:sldId id="261" r:id="rId8"/>
    <p:sldId id="262" r:id="rId9"/>
    <p:sldId id="268" r:id="rId10"/>
    <p:sldId id="263" r:id="rId11"/>
    <p:sldId id="272" r:id="rId12"/>
    <p:sldId id="267" r:id="rId13"/>
    <p:sldId id="279" r:id="rId14"/>
    <p:sldId id="276" r:id="rId15"/>
    <p:sldId id="265" r:id="rId16"/>
    <p:sldId id="289" r:id="rId17"/>
    <p:sldId id="281" r:id="rId18"/>
    <p:sldId id="282" r:id="rId19"/>
    <p:sldId id="266" r:id="rId20"/>
    <p:sldId id="269" r:id="rId21"/>
    <p:sldId id="295" r:id="rId22"/>
    <p:sldId id="306" r:id="rId23"/>
    <p:sldId id="307" r:id="rId24"/>
    <p:sldId id="309" r:id="rId25"/>
    <p:sldId id="308" r:id="rId26"/>
    <p:sldId id="310" r:id="rId27"/>
    <p:sldId id="320" r:id="rId28"/>
    <p:sldId id="321" r:id="rId29"/>
    <p:sldId id="323" r:id="rId30"/>
    <p:sldId id="322" r:id="rId31"/>
    <p:sldId id="326" r:id="rId32"/>
    <p:sldId id="334" r:id="rId33"/>
    <p:sldId id="336" r:id="rId34"/>
    <p:sldId id="335" r:id="rId35"/>
    <p:sldId id="337" r:id="rId36"/>
    <p:sldId id="339" r:id="rId37"/>
    <p:sldId id="338" r:id="rId38"/>
    <p:sldId id="324" r:id="rId39"/>
    <p:sldId id="325" r:id="rId40"/>
  </p:sldIdLst>
  <p:sldSz cx="18288000" cy="10287000"/>
  <p:notesSz cx="6858000" cy="9144000"/>
  <p:embeddedFontLst>
    <p:embeddedFont>
      <p:font typeface="Cambria Math" panose="02040503050406030204" pitchFamily="18" charset="0"/>
      <p:regular r:id="rId42"/>
    </p:embeddedFont>
  </p:embeddedFontLst>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hông có Kiểu, Lưới Bảng">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22" autoAdjust="0"/>
  </p:normalViewPr>
  <p:slideViewPr>
    <p:cSldViewPr>
      <p:cViewPr varScale="1">
        <p:scale>
          <a:sx n="44" d="100"/>
          <a:sy n="44" d="100"/>
        </p:scale>
        <p:origin x="99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1.fntdata"/><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gs" Target="tags/tag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1:06.371"/>
    </inkml:context>
    <inkml:brush xml:id="br0">
      <inkml:brushProperty name="width" value="0.35" units="cm"/>
      <inkml:brushProperty name="height" value="0.35" units="cm"/>
      <inkml:brushProperty name="color" value="#FFFFFF"/>
    </inkml:brush>
  </inkml:definitions>
  <inkml:trace contextRef="#ctx0" brushRef="#br0">2269 1 24575,'-1'0'0,"0"0"0,0 0 0,0 0 0,1 1 0,-1-1 0,0 0 0,0 1 0,1-1 0,-1 1 0,0-1 0,1 1 0,-1-1 0,0 1 0,1-1 0,-1 1 0,1 0 0,-1-1 0,1 1 0,-1 0 0,1-1 0,-1 1 0,1 0 0,-1 1 0,-6 21 0,6-20 0,-18 78 0,-11 37 0,-153 383 0,122-312 0,23-63 0,10-36 0,-22 61 0,40-128 0,3-3 0,-2-1 0,-17 31 0,15-39 0,11-10 0,-1-1 0,1 0 0,0 0 0,0 0 0,0 0 0,-1 0 0,1 0 0,0 0 0,0 0 0,0 0 0,-1 0 0,1 0 0,0 0 0,0 0 0,0-1 0,-1 1 0,1 0 0,0 0 0,0 0 0,0 0 0,-1 0 0,1 0 0,0 0 0,0 0 0,0-1 0,0 1 0,0 0 0,-1 0 0,1 0 0,0 0 0,0-1 0,0 1 0,0 0 0,0 0 0,0 0 0,0 0 0,0-1 0,-3-30 0,8-24 0,23-103 0,29-56 0,20-97 0,-55 121 0,-24 154 0,-2 35 0,-1 9 0,-18 64 0,-114 523 0,76-312 0,-8 40 0,-34 431 0,117-845 0,49-460-538,-9-662 0,-54 1181 538,-1-47 0,1 72 0,-1 0 0,0 0 0,0 1 0,-1-1 0,1 0 0,-2 1 0,-3-11 0,5 17 0,1-1 0,0 1 0,0 0 0,0-1 0,-1 1 0,1-1 0,0 1 0,0 0 0,-1-1 0,1 1 0,0 0 0,-1 0 0,1-1 0,0 1 0,-1 0 0,1 0 0,-1-1 0,1 1 0,0 0 0,-1 0 0,1 0 0,-1 0 0,1 0 0,-1 0 0,1 0 0,0 0 0,-1 0 0,1 0 0,-1 0 0,1 0 0,-1 0 0,1 0 0,-1 0 0,1 0 0,0 0 0,-1 0 0,1 1 0,-1-1 0,1 0 0,0 0 0,-1 0 0,1 1 0,0-1 0,-1 0 0,1 1 0,0-1 0,-1 0 0,1 1 0,0-1 0,0 0 0,-1 1 0,1-1 0,0 0 0,0 1 0,0-1 0,-1 1 0,1-1 0,0 1 0,0 0 0,-7 12 0,0 1 0,2 0 0,-1 1 0,2 0 0,0-1 0,0 1 0,-1 25 0,-2 3 0,-94 421 173,-44 276 163,104-133-336,48-1970-1336,-8 1271 1491,-20-142 0,19 222-155,-1-1 0,0 1 0,0-1 0,-10-19 0,13 31 0,0 0 0,-1 0 0,1 0 0,-1 0 0,1 0 0,0 0 0,-1 0 0,1 0 0,-1 1 0,0-1 0,1 0 0,-1 0 0,0 0 0,1 1 0,-1-1 0,0 0 0,0 1 0,0-1 0,0 1 0,0-1 0,1 1 0,-1 0 0,0-1 0,0 1 0,0 0 0,0-1 0,0 1 0,0 0 0,0 0 0,0 0 0,0 0 0,0 0 0,0 0 0,0 0 0,0 0 0,0 1 0,0-1 0,0 0 0,0 0 0,0 1 0,0-1 0,0 1 0,0-1 0,0 1 0,0-1 0,0 1 0,1 0 0,-2 0 0,-3 5 0,-1 0 0,1 0 0,1 0 0,-1 1 0,-3 7 0,7-13 0,-30 61 430,-40 110 0,69-166-397,-63 182 273,-46 219 0,-1 203-1040,85-397 691,10 0-1,11 250 0,5-461 42,1 0-1,0 0 0,0 0 1,0 0-1,0 0 0,0 0 1,0 0-1,1 0 0,-1 0 1,1 0-1,-1 0 0,1 0 1,0 0-1,1 3 1,0-8 21,0 0 1,0 0 0,-1 0 0,0 0 0,1 0 0,-1 0-1,0-1 1,-1 1 0,2-6 0,16-84 377,7-102 0,37-971-1246,-65 960 563,1 172 271,-10-59 0,12 90 15,-1 0 0,1 1 0,-1-1 0,0 0 0,0 1 0,0-1 0,0 1 0,-1-1 0,1 1 0,-1-1 0,-1-2 0,2 5 0,1 0 0,-1 0 0,1-1 0,-1 1 0,1 0 0,-1 0 0,1 0 0,0-1 0,-1 1 0,1 0 0,-1 0 0,1 0 0,-1 0 0,1 0 0,-1 0 0,1 0 0,-1 0 0,1 0 0,-1 0 0,1 0 0,-1 1 0,1-1 0,-1 0 0,1 0 0,-1 0 0,1 1 0,-1-1 0,1 0 0,0 1 0,-1-1 0,1 0 0,0 1 0,-1-1 0,1 0 0,-1 1 0,-4 6 0,0 1 0,1-1 0,-1 1 0,2 0 0,-6 14 0,-25 81 3,5 0-1,-18 118 1,13-51-175,-34 130-161,-83 426-234,68 192 1648,77-847-1061,-1-50-20,7-21 0,0 0 0,0 1 0,0-1 0,0 0 0,-1 0 0,1 0 0,0 0 0,0 0 0,0 0 0,0 0 0,0 1 0,-1-1 0,1 0 0,0 0 0,0 0 0,0 0 0,0 0 0,-1 0 0,1 0 0,0 0 0,0 0 0,0 0 0,-1 0 0,1 0 0,0 0 0,0 0 0,0 0 0,0 0 0,-1 0 0,1 0 0,0 0 0,0 0 0,0-1 0,0 1 0,-1 0 0,1 0 0,0 0 0,0 0 0,0 0 0,0 0 0,0 0 0,-1-1 0,1 1 0,0 0 0,0 0 0,0 0 0,0 0 0,0-1 0,-2-3 0,-1-1 0,1 1 0,1-1 0,-1 0 0,-1-8 0,-9-54 400,-4-100 0,6 47-96,-2 17-298,-4 0 0,-4 1 0,-60-176 0,79 275-6,-21-55 0,-33-65 0,54 120 0,-1 0 0,1 0 0,-1 0 0,0 0 0,0 0 0,-1 0 0,1 1 0,0-1 0,-1 1 0,-4-4 0,6 6 0,1 0 0,0 0 0,-1-1 0,1 1 0,-1 0 0,1 0 0,-1 0 0,1 0 0,-1 0 0,1 0 0,-1 0 0,1 0 0,0 0 0,-1 0 0,1 1 0,-1-1 0,1 0 0,-1 0 0,1 0 0,-1 0 0,1 1 0,0-1 0,-1 0 0,1 0 0,0 1 0,-1-1 0,1 0 0,-1 1 0,-10 23 0,2 20 0,2-1 0,2 1 0,2 0 0,3 55 0,0-44 0,6 511 0,-5-564 0,1-10 0,5-27 0,-5 29 0,244-939 0,-154 586 0,-89 345 0,-3 9 0,0 1 0,1-1 0,0 0 0,-1 1 0,2-1 0,-1 1 0,1-1 0,-1 1 0,1 0 0,0 0 0,1-1 0,-1 1 0,5-4 0,2 6 0,0 16 0,-1 14 0,-2 0 0,-1 0 0,-1 1 0,1 38 0,-3-38 0,11 274 0,-9-167 0,4-29 0,-7-100 0,0-1 0,0 1 0,1 0 0,0-1 0,2 7 0,-4-13 0,1 1 0,-1-1 0,0 1 0,0-1 0,0 0 0,1 1 0,-1-1 0,0 0 0,1 1 0,-1-1 0,0 0 0,1 1 0,-1-1 0,0 0 0,1 0 0,-1 1 0,0-1 0,1 0 0,-1 0 0,1 0 0,-1 1 0,1-1 0,-1 0 0,0 0 0,1 0 0,-1 0 0,1 0 0,-1 0 0,1 0 0,0 0 0,0-1 0,0 0 0,1 1 0,-1-1 0,0 0 0,0 0 0,1 0 0,-1 0 0,0-1 0,0 1 0,0 0 0,0 0 0,-1-1 0,1 1 0,1-2 0,16-34 0,-1-1 0,17-55 0,-17 44 0,165-488 0,-182 535 0,6-15 0,1 0 0,0 0 0,1 0 0,13-18 0,-19 31 0,0 1 0,1 1 0,-1-1 0,1 0 0,0 1 0,-1-1 0,1 1 0,0 0 0,1 0 0,-1 0 0,6-3 0,-6 5 0,-1-1 0,0 1 0,1-1 0,-1 1 0,1 0 0,-1 0 0,1 0 0,-1 0 0,1 0 0,-1 1 0,1-1 0,-1 1 0,0 0 0,1 0 0,-1 0 0,0 0 0,1 0 0,-1 0 0,3 2 0,-1 1 0,0-1 0,1 1 0,-2 0 0,1-1 0,0 2 0,-1-1 0,0 0 0,0 1 0,0 0 0,2 5 0,19 55 0,-13-21 0,-2-1 0,-1 2 0,0 52 0,-5 129 0,-4-189 0,0-34 0,0-23 0,-4-439 0,5 388 0,0 63 0,0 0 0,0 0 0,-1 0 0,0 0 0,-1 0 0,0 0 0,0 0 0,-3-7 0,2 11 0,1 0 0,0 0 0,-1 0 0,0 1 0,1-1 0,-2 1 0,1 0 0,0 0 0,-1 0 0,1 0 0,-1 0 0,0 1 0,0 0 0,0 0 0,0 0 0,-5-2 0,-11-2 0,1 1 0,-1 1 0,1 0 0,-1 2 0,0 0 0,0 2 0,-1 0 0,1 1 0,0 1 0,1 1 0,-1 0 0,0 2 0,1 0 0,0 1 0,0 1 0,0 1 0,-19 12 0,17-8 0,1 1 0,1 1 0,0 1 0,1 0 0,1 2 0,1 0 0,0 0 0,1 2 0,1 0 0,0 1 0,-17 35 0,18-28 0,2 0 0,1 1 0,1 0 0,2 1 0,1 0 0,1 0 0,1 0 0,2 1 0,1 30 0,1-42 0,1-1 0,1 1 0,6 27 0,-7-40 0,1-1 0,-1 1 0,1 0 0,0-1 0,0 1 0,0-1 0,0 1 0,1-1 0,0 0 0,0 0 0,0 0 0,0-1 0,1 1 0,0-1 0,-1 0 0,9 6 0,-10-8 0,1 0 0,-1-1 0,1 1 0,-1 0 0,1-1 0,0 1 0,-1-1 0,1 0 0,-1 0 0,1 0 0,0 0 0,-1 0 0,1-1 0,0 1 0,-1-1 0,1 1 0,-1-1 0,1 0 0,-1 0 0,0 0 0,1-1 0,-1 1 0,0 0 0,0-1 0,0 0 0,0 1 0,0-1 0,0 0 0,3-4 0,2-3 0,1-1 0,-1 0 0,-1 0 0,0 0 0,8-19 0,-2 0 0,-2-1 0,-1 0 0,8-54 0,3-99 0,0 7 0,-19 168 0,1 0 0,0 0 0,0 0 0,1 0 0,0 0 0,4-7 0,-6 14 0,-1 0 0,1 1 0,-1-1 0,0 0 0,1 1 0,-1-1 0,1 0 0,-1 1 0,1-1 0,0 1 0,-1-1 0,1 1 0,0-1 0,-1 1 0,1 0 0,0-1 0,-1 1 0,1 0 0,0-1 0,0 1 0,-1 0 0,1 0 0,0 0 0,0 0 0,0 0 0,0 0 0,1 0 0,-1 1 0,1 0 0,-1 0 0,1 0 0,-1 0 0,1 1 0,-1-1 0,0 0 0,0 1 0,0-1 0,0 0 0,0 1 0,0-1 0,0 1 0,0 0 0,0-1 0,0 3 0,11 27 0,-1 0 0,-2 0 0,-1 1 0,6 62 0,-2-16 0,14 47-682,47 142-1,-54-211-6143</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3:45.152"/>
    </inkml:context>
    <inkml:brush xml:id="br0">
      <inkml:brushProperty name="width" value="0.35" units="cm"/>
      <inkml:brushProperty name="height" value="0.35" units="cm"/>
      <inkml:brushProperty name="color" value="#FFFFFF"/>
    </inkml:brush>
  </inkml:definitions>
  <inkml:trace contextRef="#ctx0" brushRef="#br0">884 1563 24575,'1'28'0,"-1"19"0,-7 57 0,5-87 0,-2 0 0,0 0 0,0-1 0,-2 0 0,0 0 0,-16 29 0,18-37 0,-7 13 0,-1-1 0,-18 22 0,30-41 0,-1 0 0,1-1 0,-1 1 0,1-1 0,-1 1 0,1-1 0,-1 1 0,1-1 0,-1 1 0,1-1 0,-1 1 0,0-1 0,1 0 0,-1 1 0,1-1 0,-1 0 0,0 0 0,1 0 0,-1 1 0,0-1 0,-1 0 0,-2-12 0,8-31 0,151-533 0,-129 493 0,12-75 0,-26 99 0,31-88 0,4 33 0,17-46 0,-44 108 0,-20 52 0,1-1 0,-1 0 0,0 0 0,1 1 0,-1-1 0,1 0 0,-1 0 0,1 1 0,-1-1 0,1 0 0,0 1 0,-1-1 0,1 1 0,0-1 0,-1 1 0,1-1 0,0 1 0,1-1 0,7 9 0,-2 29 0,-8-3 0,-1 0 0,-2-1 0,-2 1 0,-18 62 0,6-28 0,-35 108 0,31-112 0,-15 78 0,36-139 0,1-1 0,-1 0 0,1 1 0,-1-1 0,1 1 0,0-1 0,0 1 0,0-1 0,1 1 0,-1-1 0,1 1 0,1 4 0,-2-7 0,0 1 0,1-1 0,-1 1 0,1-1 0,-1 0 0,0 1 0,1-1 0,-1 0 0,1 1 0,-1-1 0,1 0 0,-1 0 0,1 1 0,-1-1 0,1 0 0,0 0 0,-1 0 0,1 0 0,-1 0 0,1 0 0,-1 0 0,1 0 0,-1 0 0,1 0 0,0 0 0,-1 0 0,1 0 0,-1 0 0,1 0 0,-1-1 0,1 1 0,-1 0 0,1-1 0,5-2 0,0-1 0,0 0 0,-1 0 0,0-1 0,0 1 0,0-1 0,8-10 0,7-13 0,-2 0 0,0-1 0,-2-1 0,13-34 0,44-137 0,-50 132 0,38-139 0,-42 138 0,-11 28 0,-1 1 0,-2-1 0,-2-1 0,-3-65 0,2-26 0,-1 121 0,1-1 0,0 1 0,0 0 0,10-25 0,-11 34 0,0 0 0,0 0 0,1 1 0,0-1 0,0 1 0,0-1 0,0 1 0,0 0 0,1 0 0,-1 0 0,1 0 0,0 0 0,0 1 0,0-1 0,0 1 0,1 0 0,-1 0 0,0 0 0,1 0 0,0 1 0,3-2 0,-6 3 0,0 0 0,0-1 0,0 1 0,0 0 0,-1 0 0,1 0 0,0 0 0,0 0 0,0 1 0,0-1 0,0 0 0,-1 0 0,1 1 0,0-1 0,0 0 0,0 1 0,-1-1 0,1 1 0,0-1 0,0 1 0,-1-1 0,1 1 0,0-1 0,-1 1 0,1 0 0,-1-1 0,1 1 0,-1 0 0,1 0 0,-1-1 0,1 3 0,5 15 0,0 1 0,-1 0 0,-1 1 0,-1-1 0,1 37 0,-3-47 0,9 128 0,-13 220 0,-8-274 0,-5-1 0,-2-1 0,-34 92 0,-2 9 0,49-160 0,4-15 0,0 0 0,-1 0 0,0 0 0,0-1 0,0 1 0,-1-1 0,-7 13 0,10-40 0,13-137 0,28-240 0,-34 361 0,13-44 0,-5 43 0,-15 38 0,0 0 0,0-1 0,1 1 0,-1-1 0,0 1 0,0-1 0,0 1 0,0 0 0,1-1 0,-1 1 0,0 0 0,0-1 0,1 1 0,-1 0 0,0-1 0,0 1 0,1 0 0,-1 0 0,0-1 0,1 1 0,-1 0 0,1 0 0,-1 0 0,0-1 0,1 1 0,-1 0 0,0 0 0,1 0 0,-1 0 0,1 0 0,-1 0 0,1 0 0,0 0 0,0 5 0,0-1 0,0 1 0,0 0 0,0 0 0,-1 0 0,1 0 0,-1 0 0,-1 1 0,1-1 0,-1 0 0,-1 5 0,-87 448 0,63-346 0,-3 17 0,-83 343 0,-33-18 0,123-409 0,22-45 0,0 1 0,-1-1 0,1 0 0,0 0 0,0 0 0,-1 1 0,1-1 0,0 0 0,0 0 0,-1 0 0,1 1 0,0-1 0,-1 0 0,1 0 0,0 0 0,-1 0 0,1 0 0,0 0 0,-1 0 0,1 0 0,0 0 0,-1 0 0,1 0 0,-1 0 0,1 0 0,0 0 0,-1 0 0,1 0 0,0 0 0,-1 0 0,1-1 0,0 1 0,0 0 0,-1 0 0,1 0 0,0 0 0,-1-1 0,1 1 0,0 0 0,0 0 0,-1-1 0,1 1 0,0 0 0,0-1 0,0 1 0,0 0 0,-1 0 0,1-1 0,0 1 0,0 0 0,0-1 0,0 1 0,0 0 0,0-1 0,0 1 0,0-1 0,0 1 0,0 0 0,0-1 0,0 1 0,0 0 0,0-1 0,-3-16 0,0 1 0,1 0 0,1-1 0,1 0 0,0 1 0,4-24 0,-2 2 0,13-179 0,6-182 0,-20 374 0,-1-47 0,0 68 0,-1-1 0,1 0 0,-1 1 0,0-1 0,0 1 0,-1-1 0,1 1 0,-1 0 0,0 0 0,-5-8 0,7 11 0,-1 1 0,1-1 0,-1 1 0,1 0 0,0-1 0,-1 1 0,1 0 0,-1 0 0,1-1 0,-1 1 0,1 0 0,-1 0 0,1 0 0,-1 0 0,1 0 0,-1 0 0,1 0 0,-1 0 0,1 0 0,-1 0 0,1 0 0,-1 0 0,0 0 0,1 0 0,-1 0 0,1 0 0,-1 0 0,1 1 0,0-1 0,-1 0 0,1 0 0,-1 1 0,1-1 0,-1 0 0,1 1 0,0-1 0,-1 0 0,1 1 0,0-1 0,-1 1 0,1-1 0,0 1 0,-1-1 0,1 1 0,0-1 0,0 1 0,0-1 0,-1 1 0,1 0 0,-21 32 0,2 1 0,1 2 0,1 0 0,-14 48 0,15-43 0,-165 485 0,159-448 0,4 2 0,3 1 0,-5 107 0,46-509 0,4-258 0,-29 571 0,-1 1 0,-1 0 0,1 0 0,-1-1 0,0 1 0,-1 0 0,0 0 0,0 0 0,0 1 0,-1-1 0,0 0 0,-6-9 0,9 16 0,-1-1 0,0 0 0,1 1 0,-1-1 0,0 1 0,0-1 0,1 1 0,-1-1 0,0 1 0,0 0 0,0-1 0,0 1 0,0 0 0,1 0 0,-1-1 0,0 1 0,0 0 0,0 0 0,0 0 0,0 0 0,0 0 0,0 0 0,0 1 0,0-1 0,0 0 0,1 0 0,-1 1 0,0-1 0,0 0 0,0 1 0,0-1 0,1 1 0,-1-1 0,-1 2 0,-23 23 0,9-2 0,1 0 0,0 2 0,2-1 0,1 2 0,1 0 0,1 0 0,2 1 0,-10 45 0,4 12 0,-7 130 0,19 93 0,27-708 0,-5 100 0,-16 257 0,-3 42 0,-1 10 0,2 71 0,-4 1627 0,2-1786 0,2 8 0,-3 0 0,-3 0 0,-20-107 0,5 117 0,19 61 0,-1 0 0,1 1 0,0-1 0,0 0 0,-1 0 0,1 0 0,-1 0 0,1 0 0,-1 0 0,1 1 0,-1-1 0,0 0 0,1 0 0,-1 1 0,0-1 0,1 1 0,-1-1 0,0 0 0,0 1 0,0-1 0,1 1 0,-1 0 0,0-1 0,0 1 0,0 0 0,0-1 0,-2 1 0,-12 12 0,8-6 0,3-13 0,0-38 0,3-58 0,2 59 0,-1 0 0,-9-49 0,8 81 0,-2 0 0,0 0 0,0 1 0,-1-1 0,0 1 0,-1 0 0,0 1 0,-1-1 0,0 1 0,-1 0 0,0 0 0,-12-12 0,16 18 0,-1 1 0,1-1 0,-1 1 0,0 0 0,0 1 0,0-1 0,0 1 0,-1 0 0,1 0 0,-1 0 0,1 0 0,-1 1 0,0 0 0,0 0 0,1 0 0,-1 0 0,0 1 0,0 0 0,-6 0 0,6 1 0,-1 1 0,0-1 0,1 1 0,-1 0 0,1 0 0,0 1 0,0-1 0,0 1 0,0 1 0,0-1 0,0 1 0,1-1 0,0 1 0,0 0 0,0 1 0,-4 4 0,-5 9 0,1 1 0,1 0 0,1 0 0,1 1 0,-11 32 0,-24 110 0,30-86 0,2 0 0,-1 95 0,15 154 0,-1-309 0,3 43 0,-4-57 0,0 0 0,1 1 0,-1-1 0,1 0 0,0 0 0,-1 0 0,1 0 0,0 1 0,0-1 0,1 0 0,-1-1 0,0 1 0,1 0 0,-1 0 0,1-1 0,-1 1 0,1 0 0,0-1 0,0 0 0,3 3 0,-4-4 0,1 1 0,-1-1 0,0 0 0,0 0 0,0 1 0,1-1 0,-1 0 0,0 0 0,0 0 0,1 0 0,-1-1 0,0 1 0,0 0 0,1 0 0,-1-1 0,0 1 0,0-1 0,0 1 0,0-1 0,0 1 0,0-1 0,0 0 0,0 0 0,0 1 0,0-1 0,0 0 0,2-2 0,20-35 0,-7 2 0,-2-1 0,-2 1 0,9-46 0,17-124 0,-18 83 0,-18 112 0,8-47 0,2 0 0,3 1 0,31-79 0,-44 132 0,0-1 0,0 1 0,0 0 0,1 0 0,-1 0 0,1 0 0,0 0 0,0 0 0,1 1 0,-1 0 0,1 0 0,-1 0 0,1 0 0,0 0 0,0 1 0,8-4 0,-9 5 0,0 1 0,0-1 0,0 1 0,0 0 0,0 0 0,0 0 0,0 1 0,0-1 0,0 1 0,0-1 0,0 1 0,0 0 0,0 0 0,-1 0 0,1 1 0,0-1 0,-1 1 0,1-1 0,-1 1 0,0 0 0,1 0 0,-1 0 0,0 0 0,0 1 0,0-1 0,-1 0 0,1 1 0,2 3 0,7 14 0,0 1 0,-2 0 0,0 0 0,-1 1 0,-1 0 0,-1 0 0,3 25 0,-1-8 0,15 42 0,-20-73 0,1 0 0,-1-1 0,2 1 0,-1-1 0,1 0 0,0 0 0,0 0 0,1 0 0,0-1 0,0 0 0,0 0 0,1-1 0,0 0 0,0 0 0,0 0 0,1-1 0,-1 0 0,1-1 0,11 4 0,-8-4 0,0 0 0,0-1 0,1-1 0,-1 0 0,0 0 0,0-1 0,1-1 0,-1 0 0,0 0 0,0-1 0,0 0 0,0-1 0,0-1 0,15-6 0,-7 0 0,0-1 0,0-1 0,-1 0 0,-1-2 0,0 0 0,-1 0 0,0-2 0,17-22 0,0-4 0,-3-2 0,34-62 0,-23 27 0,-4-2 0,29-91 0,-48 117 0,-2 0 0,-3-2 0,-3 0 0,5-64 0,-28 248 0,-51 228 0,50-306 0,14-49 0,0 0 0,0-1 0,-1 1 0,1 0 0,0 0 0,0 0 0,0-1 0,0 1 0,0 0 0,0 0 0,0 0 0,0-1 0,0 1 0,0 0 0,-1 0 0,1 0 0,0-1 0,0 1 0,0 0 0,0 0 0,0 0 0,-1 0 0,1-1 0,0 1 0,0 0 0,0 0 0,-1 0 0,1 0 0,0 0 0,0 0 0,0 0 0,-1 0 0,1 0 0,0 0 0,0 0 0,-1 0 0,1 0 0,0 0 0,0 0 0,-1 0 0,1 0 0,0 0 0,0 0 0,0 0 0,-1 0 0,1 0 0,0 0 0,0 0 0,0 0 0,-1 1 0,1-1 0,0 0 0,0 0 0,0 0 0,0 0 0,-1 0 0,1 1 0,0-1 0,0 0 0,0 0 0,0 1 0,-4-18 0,1 0 0,0 0 0,2 0 0,0 0 0,1-22 0,13-98 0,-5 73 0,26-194 0,7-59 0,-38 263 0,3 1 0,2-1 0,2 2 0,3 0 0,32-86 0,-40 129 0,-1 1 0,1-1 0,0 1 0,1 0 0,0 0 0,1 0 0,-1 1 0,15-12 0,-16 15 0,1 0 0,-1 0 0,0 1 0,1 0 0,0 0 0,0 1 0,0-1 0,0 1 0,0 1 0,0-1 0,0 1 0,1 0 0,-1 0 0,9 1 0,-11 1 0,0-1 0,0 1 0,0 0 0,0 1 0,0-1 0,0 1 0,-1 0 0,1 0 0,-1 0 0,1 0 0,-1 0 0,0 1 0,0 0 0,0-1 0,0 1 0,0 0 0,-1 1 0,1-1 0,-1 0 0,0 1 0,0-1 0,0 1 0,0 0 0,1 5 0,5 12 0,-2 1 0,0-1 0,4 28 0,-9-42 0,8 51 0,-2 1 0,-3 0 0,-2 0 0,-3 0 0,-3 0 0,-2 0 0,-2 0 0,-3-1 0,-3-1 0,-32 87 0,36-124 0,0 0 0,-1-1 0,-25 32 0,26-38 0,0-1 0,1 2 0,0-1 0,2 1 0,-1 0 0,2 1 0,0 0 0,0 0 0,-3 17 0,6-11 31,1-5 29,-1 0 1,0 0-1,-1 0 0,-9 22 0,11-34-141,0 0 1,0 0-1,0 0 0,-1-1 0,0 1 0,1 0 1,-1-1-1,-1 0 0,1 0 0,0 0 0,-1 0 0,0 0 1,1-1-1,-1 1 0,0-1 0,0 0 0,0 0 0,-1-1 1,1 1-1,-7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7T08:24:21.111"/>
    </inkml:context>
    <inkml:brush xml:id="br0">
      <inkml:brushProperty name="width" value="0.35" units="cm"/>
      <inkml:brushProperty name="height" value="0.35" units="cm"/>
      <inkml:brushProperty name="color" value="#FFFFFF"/>
    </inkml:brush>
  </inkml:definitions>
  <inkml:trace contextRef="#ctx0" brushRef="#br0">1129 671 24575,'-4'3'0,"-1"1"0,0-1 0,0-1 0,0 1 0,0-1 0,0 1 0,-1-2 0,1 1 0,0-1 0,-1 1 0,1-2 0,-9 1 0,0 1 0,-19 4 0,-1-2 0,1-2 0,-1-1 0,1-2 0,0-1 0,-1-2 0,1-1 0,0-2 0,-60-23 0,4-2 0,47 17 0,-57-28 0,85 36 0,0-2 0,0 0 0,1-1 0,0 0 0,1-1 0,0 0 0,-17-22 0,-15-28 0,27 37 0,-1 0 0,0 1 0,-26-24 0,18 24 0,-48-47 0,68 63 0,0 0 0,0-1 0,1 0 0,0 0 0,0-1 0,1 0 0,0 1 0,-5-15 0,8 20 0,0 0 0,0 0 0,1 0 0,-1 0 0,1-1 0,-1 1 0,1 0 0,0 0 0,0 0 0,1-1 0,-1 1 0,0 0 0,1 0 0,0 0 0,0 0 0,-1 0 0,2 0 0,-1 0 0,3-6 0,-1 6 0,0 0 0,-1 0 0,1 0 0,1 0 0,-1 0 0,0 1 0,1-1 0,-1 1 0,1 0 0,0 0 0,-1 1 0,9-3 0,4 0 0,1 1 0,0 0 0,0 2 0,-1 0 0,1 1 0,18 3 0,24 5 0,-1 3 0,-1 3 0,0 3 0,-1 2 0,99 51 0,-115-47 0,-2 2 0,-1 2 0,-1 2 0,-1 1 0,-2 2 0,57 70 0,-65-72 0,1 0 0,1-1 0,2-2 0,0-1 0,2-2 0,0-1 0,1-1 0,1-2 0,1-2 0,1-1 0,71 23 0,160 17 0,-60-15 0,-142-27 0,514 110 0,-511-113 0,-59-8 0,-17-2 0,-301-1 0,164-5 0,-13 1 0,-280 2 0,407 4 0,-1 0 0,2 2 0,-1 2 0,0 1 0,-37 16 0,20-3 0,0 3 0,-61 40 0,98-54 0,-1 1 0,2 0 0,-1 0 0,1 1 0,1 1 0,-13 19 0,-7 7 0,2-2 0,1-1 0,-43 42 0,59-68 0,1-1 0,-2 0 0,1 0 0,-1-1 0,0-1 0,-1 0 0,1-1 0,-19 6 0,-5-3 0,-1-2 0,0-2 0,-1-2 0,-43-1 0,22-1 0,45-1 0,1 2 0,-1-1 0,-22 7 0,33-7 0,0 0 0,0 0 0,0 0 0,0 0 0,1 0 0,-1 1 0,0-1 0,1 1 0,-1 0 0,1 0 0,-1 0 0,1 0 0,0 0 0,0 1 0,0-1 0,0 1 0,0-1 0,0 1 0,1 0 0,-1 0 0,1 0 0,-1 3 0,1-5 0,1-1 0,0 1 0,-1 0 0,1 0 0,0 0 0,0 0 0,0 0 0,0 0 0,0 0 0,0 0 0,0 0 0,0-1 0,0 1 0,0 0 0,0 0 0,1 0 0,-1 0 0,0 0 0,1 0 0,-1-1 0,0 1 0,1 0 0,-1 0 0,1 0 0,-1-1 0,1 1 0,0 0 0,0 0 0,1 0 0,0 0 0,-1-1 0,1 1 0,0-1 0,0 1 0,-1-1 0,1 0 0,0 1 0,0-1 0,-1 0 0,1-1 0,0 1 0,2 0 0,3-2 0,0 0 0,-1 0 0,1 0 0,-1 0 0,1-1 0,9-7 0,-7 3 0,0-2 0,0 0 0,-1 0 0,0 0 0,-1-1 0,0-1 0,0 1 0,-1-1 0,0 0 0,5-16 0,-8 19 0,0 1 0,0-1 0,-1 1 0,0-1 0,0 0 0,-1 0 0,0 0 0,0 0 0,-1 0 0,1-1 0,-2 1 0,1 0 0,-1 0 0,0 0 0,-1 0 0,0 0 0,-3-8 0,3 12 0,-1-1 0,1 1 0,-1 0 0,0 1 0,0-1 0,-1 1 0,1-1 0,-1 1 0,1 0 0,-1 0 0,0 1 0,0-1 0,0 1 0,-1 0 0,1 0 0,0 0 0,-1 1 0,1 0 0,-8-2 0,8 3 0,0-1 0,0 1 0,0-1 0,0 1 0,0 1 0,0-1 0,-1 1 0,2-1 0,-1 1 0,0 0 0,0 1 0,0-1 0,0 1 0,1 0 0,-1 0 0,0 0 0,1 0 0,0 1 0,0 0 0,-1-1 0,1 1 0,-3 5 0,0 1 0,1 1 0,0 0 0,1 1 0,0-1 0,0 1 0,1 0 0,0 0 0,1 0 0,-2 19 0,1 1 0,2 0 0,2 36 0,-3-74 0,0 1 0,0-1 0,-1 0 0,1 1 0,-1 0 0,0 0 0,-1 0 0,0 0 0,0 0 0,0 1 0,-5-6 0,3 4 0,1 1 0,-2-1 0,1 1 0,0 1 0,-1-1 0,0 1 0,0 0 0,-16-7 0,23 12 0,-1-1 0,0 1 0,0 0 0,0-1 0,1 1 0,-1 0 0,0 0 0,0 0 0,0 0 0,0 0 0,0 0 0,1 0 0,-1 0 0,0 0 0,0 0 0,0 0 0,0 1 0,1-1 0,-1 0 0,0 0 0,0 1 0,0-1 0,1 1 0,-1-1 0,0 1 0,1-1 0,-1 1 0,0 0 0,1-1 0,-2 2 0,2 0 0,-1 0 0,0 0 0,1 0 0,-1 1 0,1-1 0,-1 0 0,1 0 0,0 1 0,0-1 0,0 0 0,0 0 0,1 4 0,2 11 0,0 0 0,10 26 0,-11-37 0,11 32 0,2-2 0,1 0 0,1-1 0,31 45 0,-41-70 0,0-1 0,1-1 0,0 0 0,0 0 0,0 0 0,1-1 0,0-1 0,0 0 0,1 0 0,0-1 0,0 0 0,0-1 0,20 6 0,10 0 0,1-3 0,56 4 0,-35-5 0,987 62 0,-997-67 0,-33 0 0,1 0 0,0-1 0,0-2 0,0 0 0,-1-1 0,1-1 0,-1-1 0,29-11 0,72-37 0,-90 42 0,0-1 0,0-2 0,-1-1 0,-1-2 0,0 0 0,33-30 0,-57 44 0,-1 0 0,0 0 0,0-1 0,-1 1 0,1-1 0,0 0 0,-1 1 0,0-2 0,0 1 0,0 0 0,1-5 0,-2 7 0,-1 0 0,0 0 0,0 0 0,0 0 0,0 1 0,0-1 0,0 0 0,-1 0 0,1 0 0,0 0 0,-1 0 0,1 1 0,-1-1 0,0 0 0,0 0 0,1 1 0,-1-1 0,0 1 0,0-1 0,0 1 0,-1-1 0,1 1 0,0 0 0,0-1 0,-1 1 0,1 0 0,-1 0 0,1 0 0,-1 0 0,1 0 0,-4 0 0,-10-7 0,-2 2 0,1 0 0,-1 1 0,-21-3 0,4 0 0,-544-103 0,-3 39 0,487 59 0,92 13 0,1 0 0,0 0 0,0 0 0,-1-1 0,1 1 0,0 0 0,0 0 0,0-1 0,0 1 0,-1-1 0,1 1 0,0-1 0,0 1 0,0-1 0,0 0 0,0 0 0,0 1 0,-1-2 0,22-6 0,76 0 0,1206-11-1030,-1156 20 999,-73 0 31,-67-1 0,-8 0 0,-34 1 0,-109 1 185,-270-6 691,385 2-876,0-1 0,1-2 0,-1-1 0,1-1 0,-50-21 0,71 25 0,0-1 0,-1 0 0,2-1 0,-1 0 0,0 0 0,1-1 0,0 0 0,0 0 0,1-1 0,-1 1 0,1-2 0,1 1 0,-1-1 0,1 0 0,0 0 0,1 0 0,0-1 0,0 0 0,1 0 0,0 0 0,0 0 0,1-1 0,-2-17 0,2-22 22,3 0-1,7-52 1,-2 30-1452,-2 0-5396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9F5E09-40AC-4664-897E-E16133661B0B}" type="datetimeFigureOut">
              <a:rPr lang="en-US" smtClean="0"/>
              <a:t>29/01/2026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36EE4A-88D7-4958-8B71-E9E5DC30369D}" type="slidenum">
              <a:rPr lang="en-US" smtClean="0"/>
              <a:t>‹#›</a:t>
            </a:fld>
            <a:endParaRPr lang="en-US"/>
          </a:p>
        </p:txBody>
      </p:sp>
    </p:spTree>
    <p:extLst>
      <p:ext uri="{BB962C8B-B14F-4D97-AF65-F5344CB8AC3E}">
        <p14:creationId xmlns:p14="http://schemas.microsoft.com/office/powerpoint/2010/main" val="9291106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036EE4A-88D7-4958-8B71-E9E5DC30369D}" type="slidenum">
              <a:rPr lang="en-US" smtClean="0"/>
              <a:t>1</a:t>
            </a:fld>
            <a:endParaRPr lang="en-US"/>
          </a:p>
        </p:txBody>
      </p:sp>
    </p:spTree>
    <p:extLst>
      <p:ext uri="{BB962C8B-B14F-4D97-AF65-F5344CB8AC3E}">
        <p14:creationId xmlns:p14="http://schemas.microsoft.com/office/powerpoint/2010/main" val="3747287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Kick </a:t>
            </a:r>
            <a:r>
              <a:rPr lang="en-US" dirty="0" err="1"/>
              <a:t>chuột</a:t>
            </a:r>
            <a:r>
              <a:rPr lang="en-US" dirty="0"/>
              <a:t> </a:t>
            </a:r>
            <a:r>
              <a:rPr lang="en-US" dirty="0" err="1"/>
              <a:t>vào</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biết</a:t>
            </a:r>
            <a:r>
              <a:rPr lang="en-US" dirty="0"/>
              <a:t> </a:t>
            </a:r>
            <a:r>
              <a:rPr lang="en-US" dirty="0" err="1"/>
              <a:t>đáp</a:t>
            </a:r>
            <a:r>
              <a:rPr lang="en-US" dirty="0"/>
              <a:t> </a:t>
            </a:r>
            <a:r>
              <a:rPr lang="en-US" err="1"/>
              <a:t>án</a:t>
            </a:r>
            <a:r>
              <a:rPr lang="en-US"/>
              <a:t> đúng hay sai</a:t>
            </a:r>
            <a:endParaRPr lang="en-US" dirty="0"/>
          </a:p>
        </p:txBody>
      </p:sp>
      <p:sp>
        <p:nvSpPr>
          <p:cNvPr id="4" name="Slide Number Placeholder 3"/>
          <p:cNvSpPr>
            <a:spLocks noGrp="1"/>
          </p:cNvSpPr>
          <p:nvPr>
            <p:ph type="sldNum" sz="quarter" idx="5"/>
          </p:nvPr>
        </p:nvSpPr>
        <p:spPr/>
        <p:txBody>
          <a:bodyPr/>
          <a:lstStyle/>
          <a:p>
            <a:fld id="{7036EE4A-88D7-4958-8B71-E9E5DC30369D}" type="slidenum">
              <a:rPr lang="en-US" smtClean="0"/>
              <a:t>32</a:t>
            </a:fld>
            <a:endParaRPr lang="en-US"/>
          </a:p>
        </p:txBody>
      </p:sp>
    </p:spTree>
    <p:extLst>
      <p:ext uri="{BB962C8B-B14F-4D97-AF65-F5344CB8AC3E}">
        <p14:creationId xmlns:p14="http://schemas.microsoft.com/office/powerpoint/2010/main" val="354814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81C43-8C97-4787-9E67-6FEE1D84B477}"/>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8585F07-951E-439A-A7DB-15EAAACEFB8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EF62ED7-EB9D-47A9-BF9F-E8FBF1E305B5}"/>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5" name="Footer Placeholder 4">
            <a:extLst>
              <a:ext uri="{FF2B5EF4-FFF2-40B4-BE49-F238E27FC236}">
                <a16:creationId xmlns:a16="http://schemas.microsoft.com/office/drawing/2014/main"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129630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02C0-5D64-4FA8-B7A1-2DC509FE273B}"/>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5" name="Footer Placeholder 4">
            <a:extLst>
              <a:ext uri="{FF2B5EF4-FFF2-40B4-BE49-F238E27FC236}">
                <a16:creationId xmlns:a16="http://schemas.microsoft.com/office/drawing/2014/main"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4127635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47905-26D5-4AAD-B9AA-0768E6AC4592}"/>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02004625-889A-4B5E-91DF-886F4BF9A1B3}"/>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02DD92D-CB11-4825-A48A-651A8410EE3A}"/>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5" name="Footer Placeholder 4">
            <a:extLst>
              <a:ext uri="{FF2B5EF4-FFF2-40B4-BE49-F238E27FC236}">
                <a16:creationId xmlns:a16="http://schemas.microsoft.com/office/drawing/2014/main"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953978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CBC757-CD1E-4576-A47C-CB261696FB33}"/>
              </a:ext>
            </a:extLst>
          </p:cNvPr>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8A03A0-58CF-4752-9C67-37DF396D5749}"/>
              </a:ext>
            </a:extLst>
          </p:cNvPr>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238A83D-B1BD-46AF-9B04-690C8CE8E267}"/>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6" name="Footer Placeholder 5">
            <a:extLst>
              <a:ext uri="{FF2B5EF4-FFF2-40B4-BE49-F238E27FC236}">
                <a16:creationId xmlns:a16="http://schemas.microsoft.com/office/drawing/2014/main"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418553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58389-E235-40B6-936E-696FC894403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14DAA47-EFF5-4C2F-9FDC-F931255CB52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F2C21C54-9AE0-411F-9D51-FEFD85BFDA19}"/>
              </a:ext>
            </a:extLst>
          </p:cNvPr>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FFB7A6-68BD-4C89-BA50-7D80DB075728}"/>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0EDE108A-A856-441A-966E-3E2BB718821D}"/>
              </a:ext>
            </a:extLst>
          </p:cNvPr>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E5D45AB-AD0C-43BD-9C71-577057BE2CC5}"/>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8" name="Footer Placeholder 7">
            <a:extLst>
              <a:ext uri="{FF2B5EF4-FFF2-40B4-BE49-F238E27FC236}">
                <a16:creationId xmlns:a16="http://schemas.microsoft.com/office/drawing/2014/main"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382571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E8AC8DE-6E65-40FA-970C-7DD78403A350}"/>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4" name="Footer Placeholder 3">
            <a:extLst>
              <a:ext uri="{FF2B5EF4-FFF2-40B4-BE49-F238E27FC236}">
                <a16:creationId xmlns:a16="http://schemas.microsoft.com/office/drawing/2014/main"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536012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C7FD9B6-FCA8-493A-8121-06350FF8D4C4}"/>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3" name="Footer Placeholder 2">
            <a:extLst>
              <a:ext uri="{FF2B5EF4-FFF2-40B4-BE49-F238E27FC236}">
                <a16:creationId xmlns:a16="http://schemas.microsoft.com/office/drawing/2014/main"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1851169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A13A2-0F07-409B-831B-72D749F7D2A5}"/>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75E48B1-9887-47FC-8B33-EFB791754619}"/>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2928A-5C9B-4E0E-ACA5-DAC8E8FE679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100497BF-46D2-4ED7-92A6-A0DF26DB8C02}"/>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6" name="Footer Placeholder 5">
            <a:extLst>
              <a:ext uri="{FF2B5EF4-FFF2-40B4-BE49-F238E27FC236}">
                <a16:creationId xmlns:a16="http://schemas.microsoft.com/office/drawing/2014/main"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842333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E272-8DF8-4794-AC33-8E0DC53546E7}"/>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CB5D5AD1-1ACC-41B3-9D01-029208B9BCD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1274EE8-8D24-4E30-85CE-3EAE8BCBF0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86C8062-9A78-4204-B41B-1281F0529629}"/>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6" name="Footer Placeholder 5">
            <a:extLst>
              <a:ext uri="{FF2B5EF4-FFF2-40B4-BE49-F238E27FC236}">
                <a16:creationId xmlns:a16="http://schemas.microsoft.com/office/drawing/2014/main"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2026426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11AE00-ACD7-4A15-B185-BC11A1F04849}"/>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5" name="Footer Placeholder 4">
            <a:extLst>
              <a:ext uri="{FF2B5EF4-FFF2-40B4-BE49-F238E27FC236}">
                <a16:creationId xmlns:a16="http://schemas.microsoft.com/office/drawing/2014/main"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425814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4702B4-D98D-4F11-BE96-F1FF275EA9F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53901C-0C8D-4F10-9997-6AE651BBC890}"/>
              </a:ext>
            </a:extLst>
          </p:cNvPr>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520DE-DAA5-40CC-A3CE-E592942F43FB}"/>
              </a:ext>
            </a:extLst>
          </p:cNvPr>
          <p:cNvSpPr>
            <a:spLocks noGrp="1"/>
          </p:cNvSpPr>
          <p:nvPr>
            <p:ph type="dt" sz="half" idx="10"/>
          </p:nvPr>
        </p:nvSpPr>
        <p:spPr/>
        <p:txBody>
          <a:bodyPr/>
          <a:lstStyle/>
          <a:p>
            <a:fld id="{2BFA6248-9075-44F6-BABA-ACCDFFA54742}" type="datetimeFigureOut">
              <a:rPr lang="en-US" smtClean="0"/>
              <a:t>29/01/2026</a:t>
            </a:fld>
            <a:endParaRPr lang="en-US"/>
          </a:p>
        </p:txBody>
      </p:sp>
      <p:sp>
        <p:nvSpPr>
          <p:cNvPr id="5" name="Footer Placeholder 4">
            <a:extLst>
              <a:ext uri="{FF2B5EF4-FFF2-40B4-BE49-F238E27FC236}">
                <a16:creationId xmlns:a16="http://schemas.microsoft.com/office/drawing/2014/main"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653212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29/01/2026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A2E02D-E0E2-4A80-8F57-8FE31FB5DBF2}"/>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03057-A137-4B19-865C-2FC72969C7E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EFA37F-7CDF-4AA6-93AE-94B3FA4F4A8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FA6248-9075-44F6-BABA-ACCDFFA54742}" type="datetimeFigureOut">
              <a:rPr lang="en-US" smtClean="0"/>
              <a:t>29/01/2026</a:t>
            </a:fld>
            <a:endParaRPr lang="en-US"/>
          </a:p>
        </p:txBody>
      </p:sp>
      <p:sp>
        <p:nvSpPr>
          <p:cNvPr id="5" name="Footer Placeholder 4">
            <a:extLst>
              <a:ext uri="{FF2B5EF4-FFF2-40B4-BE49-F238E27FC236}">
                <a16:creationId xmlns:a16="http://schemas.microsoft.com/office/drawing/2014/main" id="{391D6ECB-C279-47B4-8FA3-DE1ADCE7081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248301-85C3-4A8E-BC22-25CE7E8FE5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679591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notesSlide" Target="../notesSlides/notesSlide1.xml"/><Relationship Id="rId7" Type="http://schemas.openxmlformats.org/officeDocument/2006/relationships/image" Target="../media/image4.png"/><Relationship Id="rId12" Type="http://schemas.openxmlformats.org/officeDocument/2006/relationships/image" Target="../media/image9.sv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sv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sv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9.png"/><Relationship Id="rId3" Type="http://schemas.openxmlformats.org/officeDocument/2006/relationships/image" Target="../media/image1.jpeg"/><Relationship Id="rId7" Type="http://schemas.openxmlformats.org/officeDocument/2006/relationships/image" Target="../media/image5.svg"/><Relationship Id="rId12" Type="http://schemas.openxmlformats.org/officeDocument/2006/relationships/customXml" Target="../ink/ink1.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4.png"/><Relationship Id="rId11" Type="http://schemas.openxmlformats.org/officeDocument/2006/relationships/image" Target="../media/image57.png"/><Relationship Id="rId5" Type="http://schemas.openxmlformats.org/officeDocument/2006/relationships/image" Target="../media/image45.svg"/><Relationship Id="rId10" Type="http://schemas.openxmlformats.org/officeDocument/2006/relationships/image" Target="../media/image58.png"/><Relationship Id="rId4" Type="http://schemas.openxmlformats.org/officeDocument/2006/relationships/image" Target="../media/image44.png"/><Relationship Id="rId9" Type="http://schemas.openxmlformats.org/officeDocument/2006/relationships/image" Target="../media/image47.svg"/></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customXml" Target="../ink/ink2.xml"/><Relationship Id="rId3" Type="http://schemas.openxmlformats.org/officeDocument/2006/relationships/image" Target="../media/image1.jpeg"/><Relationship Id="rId7" Type="http://schemas.openxmlformats.org/officeDocument/2006/relationships/image" Target="../media/image14.png"/><Relationship Id="rId12" Type="http://schemas.openxmlformats.org/officeDocument/2006/relationships/image" Target="../media/image57.png"/><Relationship Id="rId2" Type="http://schemas.openxmlformats.org/officeDocument/2006/relationships/slideLayout" Target="../slideLayouts/slideLayout7.xml"/><Relationship Id="rId16" Type="http://schemas.openxmlformats.org/officeDocument/2006/relationships/image" Target="../media/image62.png"/><Relationship Id="rId1" Type="http://schemas.openxmlformats.org/officeDocument/2006/relationships/tags" Target="../tags/tag12.xml"/><Relationship Id="rId6" Type="http://schemas.openxmlformats.org/officeDocument/2006/relationships/image" Target="../media/image13.svg"/><Relationship Id="rId11" Type="http://schemas.openxmlformats.org/officeDocument/2006/relationships/image" Target="../media/image60.png"/><Relationship Id="rId5" Type="http://schemas.openxmlformats.org/officeDocument/2006/relationships/image" Target="../media/image12.png"/><Relationship Id="rId15" Type="http://schemas.openxmlformats.org/officeDocument/2006/relationships/customXml" Target="../ink/ink3.xml"/><Relationship Id="rId10" Type="http://schemas.openxmlformats.org/officeDocument/2006/relationships/image" Target="../media/image17.svg"/><Relationship Id="rId4" Type="http://schemas.openxmlformats.org/officeDocument/2006/relationships/image" Target="../media/image10.png"/><Relationship Id="rId9" Type="http://schemas.openxmlformats.org/officeDocument/2006/relationships/image" Target="../media/image16.png"/><Relationship Id="rId14" Type="http://schemas.openxmlformats.org/officeDocument/2006/relationships/image" Target="../media/image61.pn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sv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3.png"/><Relationship Id="rId11" Type="http://schemas.openxmlformats.org/officeDocument/2006/relationships/image" Target="../media/image64.png"/><Relationship Id="rId5" Type="http://schemas.openxmlformats.org/officeDocument/2006/relationships/image" Target="../media/image22.svg"/><Relationship Id="rId10" Type="http://schemas.openxmlformats.org/officeDocument/2006/relationships/image" Target="../media/image63.png"/><Relationship Id="rId4" Type="http://schemas.openxmlformats.org/officeDocument/2006/relationships/image" Target="../media/image21.png"/><Relationship Id="rId9" Type="http://schemas.openxmlformats.org/officeDocument/2006/relationships/image" Target="../media/image26.sv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6.png"/><Relationship Id="rId11" Type="http://schemas.openxmlformats.org/officeDocument/2006/relationships/image" Target="../media/image64.png"/><Relationship Id="rId5" Type="http://schemas.openxmlformats.org/officeDocument/2006/relationships/image" Target="../media/image5.svg"/><Relationship Id="rId10" Type="http://schemas.openxmlformats.org/officeDocument/2006/relationships/image" Target="../media/image65.png"/><Relationship Id="rId4" Type="http://schemas.openxmlformats.org/officeDocument/2006/relationships/image" Target="../media/image4.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jpeg"/><Relationship Id="rId7"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39.png"/><Relationship Id="rId5" Type="http://schemas.openxmlformats.org/officeDocument/2006/relationships/image" Target="../media/image67.svg"/><Relationship Id="rId4" Type="http://schemas.openxmlformats.org/officeDocument/2006/relationships/image" Target="../media/image66.pn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sv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3.png"/><Relationship Id="rId11" Type="http://schemas.openxmlformats.org/officeDocument/2006/relationships/image" Target="../media/image68.emf"/><Relationship Id="rId5" Type="http://schemas.openxmlformats.org/officeDocument/2006/relationships/image" Target="../media/image22.svg"/><Relationship Id="rId10" Type="http://schemas.openxmlformats.org/officeDocument/2006/relationships/image" Target="../media/image69.png"/><Relationship Id="rId4" Type="http://schemas.openxmlformats.org/officeDocument/2006/relationships/image" Target="../media/image21.png"/><Relationship Id="rId9" Type="http://schemas.openxmlformats.org/officeDocument/2006/relationships/image" Target="../media/image26.sv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1.jpeg"/><Relationship Id="rId7"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39.png"/><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4.png"/><Relationship Id="rId11" Type="http://schemas.openxmlformats.org/officeDocument/2006/relationships/image" Target="../media/image69.emf"/><Relationship Id="rId5" Type="http://schemas.openxmlformats.org/officeDocument/2006/relationships/image" Target="../media/image45.svg"/><Relationship Id="rId10" Type="http://schemas.openxmlformats.org/officeDocument/2006/relationships/image" Target="../media/image72.png"/><Relationship Id="rId4" Type="http://schemas.openxmlformats.org/officeDocument/2006/relationships/image" Target="../media/image44.png"/><Relationship Id="rId9"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sv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svg"/><Relationship Id="rId12"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image" Target="../media/image23.png"/><Relationship Id="rId11" Type="http://schemas.openxmlformats.org/officeDocument/2006/relationships/image" Target="../media/image75.png"/><Relationship Id="rId5" Type="http://schemas.openxmlformats.org/officeDocument/2006/relationships/image" Target="../media/image22.svg"/><Relationship Id="rId10" Type="http://schemas.openxmlformats.org/officeDocument/2006/relationships/image" Target="../media/image70.png"/><Relationship Id="rId4" Type="http://schemas.openxmlformats.org/officeDocument/2006/relationships/image" Target="../media/image21.png"/><Relationship Id="rId9" Type="http://schemas.openxmlformats.org/officeDocument/2006/relationships/image" Target="../media/image26.sv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image" Target="../media/image1.jpe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 Id="rId14"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jpeg"/><Relationship Id="rId7" Type="http://schemas.openxmlformats.org/officeDocument/2006/relationships/image" Target="../media/image78.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77.png"/><Relationship Id="rId5" Type="http://schemas.openxmlformats.org/officeDocument/2006/relationships/image" Target="../media/image40.svg"/><Relationship Id="rId4" Type="http://schemas.openxmlformats.org/officeDocument/2006/relationships/image" Target="../media/image39.png"/><Relationship Id="rId9" Type="http://schemas.openxmlformats.org/officeDocument/2006/relationships/image" Target="../media/image73.png"/></Relationships>
</file>

<file path=ppt/slides/_rels/slide2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22.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81.png"/><Relationship Id="rId4" Type="http://schemas.openxmlformats.org/officeDocument/2006/relationships/image" Target="../media/image4.png"/><Relationship Id="rId9" Type="http://schemas.openxmlformats.org/officeDocument/2006/relationships/image" Target="../media/image9.svg"/></Relationships>
</file>

<file path=ppt/slides/_rels/slide22.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74.emf"/><Relationship Id="rId3" Type="http://schemas.openxmlformats.org/officeDocument/2006/relationships/image" Target="../media/image1.jpeg"/><Relationship Id="rId7" Type="http://schemas.openxmlformats.org/officeDocument/2006/relationships/image" Target="../media/image13.svg"/><Relationship Id="rId12" Type="http://schemas.openxmlformats.org/officeDocument/2006/relationships/image" Target="../media/image82.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2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svg"/><Relationship Id="rId2" Type="http://schemas.openxmlformats.org/officeDocument/2006/relationships/slideLayout" Target="../slideLayouts/slideLayout7.xml"/><Relationship Id="rId1" Type="http://schemas.openxmlformats.org/officeDocument/2006/relationships/tags" Target="../tags/tag24.xml"/><Relationship Id="rId6" Type="http://schemas.openxmlformats.org/officeDocument/2006/relationships/image" Target="../media/image23.png"/><Relationship Id="rId11" Type="http://schemas.openxmlformats.org/officeDocument/2006/relationships/image" Target="../media/image74.emf"/><Relationship Id="rId5" Type="http://schemas.openxmlformats.org/officeDocument/2006/relationships/image" Target="../media/image22.svg"/><Relationship Id="rId10" Type="http://schemas.openxmlformats.org/officeDocument/2006/relationships/image" Target="../media/image84.png"/><Relationship Id="rId4" Type="http://schemas.openxmlformats.org/officeDocument/2006/relationships/image" Target="../media/image21.png"/><Relationship Id="rId9" Type="http://schemas.openxmlformats.org/officeDocument/2006/relationships/image" Target="../media/image26.svg"/></Relationships>
</file>

<file path=ppt/slides/_rels/slide24.xml.rels><?xml version="1.0" encoding="UTF-8" standalone="yes"?>
<Relationships xmlns="http://schemas.openxmlformats.org/package/2006/relationships"><Relationship Id="rId8" Type="http://schemas.openxmlformats.org/officeDocument/2006/relationships/image" Target="../media/image51.svg"/><Relationship Id="rId13" Type="http://schemas.openxmlformats.org/officeDocument/2006/relationships/image" Target="../media/image80.png"/><Relationship Id="rId3" Type="http://schemas.openxmlformats.org/officeDocument/2006/relationships/image" Target="../media/image1.jpeg"/><Relationship Id="rId7" Type="http://schemas.openxmlformats.org/officeDocument/2006/relationships/image" Target="../media/image50.png"/><Relationship Id="rId12"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9.svg"/><Relationship Id="rId11" Type="http://schemas.openxmlformats.org/officeDocument/2006/relationships/image" Target="../media/image85.png"/><Relationship Id="rId5" Type="http://schemas.openxmlformats.org/officeDocument/2006/relationships/image" Target="../media/image48.png"/><Relationship Id="rId10" Type="http://schemas.openxmlformats.org/officeDocument/2006/relationships/image" Target="../media/image53.svg"/><Relationship Id="rId4" Type="http://schemas.openxmlformats.org/officeDocument/2006/relationships/image" Target="../media/image55.png"/><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8.sv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27.png"/><Relationship Id="rId11" Type="http://schemas.openxmlformats.org/officeDocument/2006/relationships/image" Target="../media/image80.png"/><Relationship Id="rId5" Type="http://schemas.openxmlformats.org/officeDocument/2006/relationships/image" Target="../media/image35.svg"/><Relationship Id="rId10" Type="http://schemas.openxmlformats.org/officeDocument/2006/relationships/image" Target="../media/image88.png"/><Relationship Id="rId4" Type="http://schemas.openxmlformats.org/officeDocument/2006/relationships/image" Target="../media/image34.png"/><Relationship Id="rId9" Type="http://schemas.openxmlformats.org/officeDocument/2006/relationships/image" Target="../media/image30.svg"/></Relationships>
</file>

<file path=ppt/slides/_rels/slide2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jpeg"/><Relationship Id="rId7" Type="http://schemas.openxmlformats.org/officeDocument/2006/relationships/image" Target="../media/image28.svg"/><Relationship Id="rId2" Type="http://schemas.openxmlformats.org/officeDocument/2006/relationships/slideLayout" Target="../slideLayouts/slideLayout7.xml"/><Relationship Id="rId1" Type="http://schemas.openxmlformats.org/officeDocument/2006/relationships/tags" Target="../tags/tag27.xml"/><Relationship Id="rId6" Type="http://schemas.openxmlformats.org/officeDocument/2006/relationships/image" Target="../media/image27.png"/><Relationship Id="rId5" Type="http://schemas.openxmlformats.org/officeDocument/2006/relationships/image" Target="../media/image35.svg"/><Relationship Id="rId10" Type="http://schemas.openxmlformats.org/officeDocument/2006/relationships/image" Target="../media/image83.png"/><Relationship Id="rId4" Type="http://schemas.openxmlformats.org/officeDocument/2006/relationships/image" Target="../media/image34.png"/><Relationship Id="rId9" Type="http://schemas.openxmlformats.org/officeDocument/2006/relationships/image" Target="../media/image30.svg"/></Relationships>
</file>

<file path=ppt/slides/_rels/slide2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1.jpeg"/><Relationship Id="rId7"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91.png"/><Relationship Id="rId4" Type="http://schemas.openxmlformats.org/officeDocument/2006/relationships/image" Target="../media/image37.png"/><Relationship Id="rId9" Type="http://schemas.openxmlformats.org/officeDocument/2006/relationships/image" Target="../media/image83.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89.png"/><Relationship Id="rId5" Type="http://schemas.openxmlformats.org/officeDocument/2006/relationships/image" Target="../media/image87.png"/><Relationship Id="rId4" Type="http://schemas.openxmlformats.org/officeDocument/2006/relationships/image" Target="../media/image11.png"/></Relationships>
</file>

<file path=ppt/slides/_rels/slide2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4.png"/><Relationship Id="rId11" Type="http://schemas.openxmlformats.org/officeDocument/2006/relationships/image" Target="../media/image90.emf"/><Relationship Id="rId5" Type="http://schemas.openxmlformats.org/officeDocument/2006/relationships/image" Target="../media/image45.svg"/><Relationship Id="rId10" Type="http://schemas.openxmlformats.org/officeDocument/2006/relationships/image" Target="../media/image93.png"/><Relationship Id="rId4" Type="http://schemas.openxmlformats.org/officeDocument/2006/relationships/image" Target="../media/image44.png"/><Relationship Id="rId9" Type="http://schemas.openxmlformats.org/officeDocument/2006/relationships/image" Target="../media/image47.svg"/></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jpeg"/><Relationship Id="rId7" Type="http://schemas.openxmlformats.org/officeDocument/2006/relationships/image" Target="../media/image24.sv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26.svg"/></Relationships>
</file>

<file path=ppt/slides/_rels/slide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svg"/><Relationship Id="rId2" Type="http://schemas.openxmlformats.org/officeDocument/2006/relationships/slideLayout" Target="../slideLayouts/slideLayout7.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5.svg"/><Relationship Id="rId10" Type="http://schemas.openxmlformats.org/officeDocument/2006/relationships/image" Target="../media/image95.png"/><Relationship Id="rId4" Type="http://schemas.openxmlformats.org/officeDocument/2006/relationships/image" Target="../media/image4.png"/><Relationship Id="rId9" Type="http://schemas.openxmlformats.org/officeDocument/2006/relationships/image" Target="../media/image9.svg"/></Relationships>
</file>

<file path=ppt/slides/_rels/slide3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12.xml"/><Relationship Id="rId1" Type="http://schemas.openxmlformats.org/officeDocument/2006/relationships/tags" Target="../tags/tag32.xml"/><Relationship Id="rId6" Type="http://schemas.openxmlformats.org/officeDocument/2006/relationships/image" Target="../media/image93.gif"/><Relationship Id="rId5" Type="http://schemas.openxmlformats.org/officeDocument/2006/relationships/image" Target="../media/image92.gif"/><Relationship Id="rId4" Type="http://schemas.openxmlformats.org/officeDocument/2006/relationships/image" Target="../media/image91.jpg"/></Relationships>
</file>

<file path=ppt/slides/_rels/slide32.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image" Target="../media/image98.png"/><Relationship Id="rId3" Type="http://schemas.openxmlformats.org/officeDocument/2006/relationships/notesSlide" Target="../notesSlides/notesSlide2.xml"/><Relationship Id="rId7" Type="http://schemas.openxmlformats.org/officeDocument/2006/relationships/image" Target="../media/image95.gif"/><Relationship Id="rId12" Type="http://schemas.openxmlformats.org/officeDocument/2006/relationships/image" Target="../media/image97.png"/><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94.png"/><Relationship Id="rId11" Type="http://schemas.openxmlformats.org/officeDocument/2006/relationships/image" Target="../media/image96.png"/><Relationship Id="rId5" Type="http://schemas.openxmlformats.org/officeDocument/2006/relationships/audio" Target="../media/audio3.wav"/><Relationship Id="rId10" Type="http://schemas.openxmlformats.org/officeDocument/2006/relationships/image" Target="../media/image93.gif"/><Relationship Id="rId4" Type="http://schemas.openxmlformats.org/officeDocument/2006/relationships/audio" Target="../media/audio2.wav"/><Relationship Id="rId9" Type="http://schemas.openxmlformats.org/officeDocument/2006/relationships/image" Target="../media/image940.png"/><Relationship Id="rId14" Type="http://schemas.openxmlformats.org/officeDocument/2006/relationships/image" Target="../media/image99.pn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4.png"/><Relationship Id="rId3" Type="http://schemas.openxmlformats.org/officeDocument/2006/relationships/audio" Target="../media/audio3.wav"/><Relationship Id="rId7" Type="http://schemas.openxmlformats.org/officeDocument/2006/relationships/image" Target="../media/image92.gif"/><Relationship Id="rId12" Type="http://schemas.openxmlformats.org/officeDocument/2006/relationships/image" Target="../media/image103.png"/><Relationship Id="rId2" Type="http://schemas.openxmlformats.org/officeDocument/2006/relationships/slideLayout" Target="../slideLayouts/slideLayout13.xml"/><Relationship Id="rId1" Type="http://schemas.openxmlformats.org/officeDocument/2006/relationships/tags" Target="../tags/tag34.xml"/><Relationship Id="rId6" Type="http://schemas.openxmlformats.org/officeDocument/2006/relationships/image" Target="../media/image95.gif"/><Relationship Id="rId11" Type="http://schemas.openxmlformats.org/officeDocument/2006/relationships/image" Target="../media/image102.png"/><Relationship Id="rId5" Type="http://schemas.openxmlformats.org/officeDocument/2006/relationships/image" Target="../media/image94.png"/><Relationship Id="rId10" Type="http://schemas.openxmlformats.org/officeDocument/2006/relationships/image" Target="../media/image101.png"/><Relationship Id="rId4" Type="http://schemas.openxmlformats.org/officeDocument/2006/relationships/audio" Target="../media/audio2.wav"/><Relationship Id="rId9" Type="http://schemas.openxmlformats.org/officeDocument/2006/relationships/image" Target="../media/image93.gif"/></Relationships>
</file>

<file path=ppt/slides/_rels/slide34.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9.png"/><Relationship Id="rId3" Type="http://schemas.openxmlformats.org/officeDocument/2006/relationships/audio" Target="../media/audio3.wav"/><Relationship Id="rId7" Type="http://schemas.openxmlformats.org/officeDocument/2006/relationships/image" Target="../media/image92.gif"/><Relationship Id="rId12" Type="http://schemas.openxmlformats.org/officeDocument/2006/relationships/image" Target="../media/image108.png"/><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95.gif"/><Relationship Id="rId11" Type="http://schemas.openxmlformats.org/officeDocument/2006/relationships/image" Target="../media/image107.png"/><Relationship Id="rId5" Type="http://schemas.openxmlformats.org/officeDocument/2006/relationships/image" Target="../media/image94.png"/><Relationship Id="rId10" Type="http://schemas.openxmlformats.org/officeDocument/2006/relationships/image" Target="../media/image106.png"/><Relationship Id="rId4" Type="http://schemas.openxmlformats.org/officeDocument/2006/relationships/audio" Target="../media/audio2.wav"/><Relationship Id="rId9" Type="http://schemas.openxmlformats.org/officeDocument/2006/relationships/image" Target="../media/image93.gif"/></Relationships>
</file>

<file path=ppt/slides/_rels/slide3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9.png"/><Relationship Id="rId3" Type="http://schemas.openxmlformats.org/officeDocument/2006/relationships/audio" Target="../media/audio2.wav"/><Relationship Id="rId7" Type="http://schemas.openxmlformats.org/officeDocument/2006/relationships/image" Target="../media/image92.gif"/><Relationship Id="rId12" Type="http://schemas.openxmlformats.org/officeDocument/2006/relationships/image" Target="../media/image118.png"/><Relationship Id="rId2" Type="http://schemas.openxmlformats.org/officeDocument/2006/relationships/slideLayout" Target="../slideLayouts/slideLayout13.xml"/><Relationship Id="rId1" Type="http://schemas.openxmlformats.org/officeDocument/2006/relationships/tags" Target="../tags/tag36.xml"/><Relationship Id="rId6" Type="http://schemas.openxmlformats.org/officeDocument/2006/relationships/image" Target="../media/image95.gif"/><Relationship Id="rId11" Type="http://schemas.openxmlformats.org/officeDocument/2006/relationships/image" Target="../media/image117.png"/><Relationship Id="rId5" Type="http://schemas.openxmlformats.org/officeDocument/2006/relationships/image" Target="../media/image94.png"/><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93.gif"/></Relationships>
</file>

<file path=ppt/slides/_rels/slide36.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4.png"/><Relationship Id="rId3" Type="http://schemas.openxmlformats.org/officeDocument/2006/relationships/audio" Target="../media/audio2.wav"/><Relationship Id="rId7" Type="http://schemas.openxmlformats.org/officeDocument/2006/relationships/image" Target="../media/image92.gif"/><Relationship Id="rId12" Type="http://schemas.openxmlformats.org/officeDocument/2006/relationships/image" Target="../media/image113.png"/><Relationship Id="rId2" Type="http://schemas.openxmlformats.org/officeDocument/2006/relationships/slideLayout" Target="../slideLayouts/slideLayout13.xml"/><Relationship Id="rId1" Type="http://schemas.openxmlformats.org/officeDocument/2006/relationships/tags" Target="../tags/tag37.xml"/><Relationship Id="rId6" Type="http://schemas.openxmlformats.org/officeDocument/2006/relationships/image" Target="../media/image95.gif"/><Relationship Id="rId11" Type="http://schemas.openxmlformats.org/officeDocument/2006/relationships/image" Target="../media/image112.png"/><Relationship Id="rId5" Type="http://schemas.openxmlformats.org/officeDocument/2006/relationships/image" Target="../media/image94.png"/><Relationship Id="rId10" Type="http://schemas.openxmlformats.org/officeDocument/2006/relationships/image" Target="../media/image1110.png"/><Relationship Id="rId4" Type="http://schemas.openxmlformats.org/officeDocument/2006/relationships/audio" Target="../media/audio3.wav"/><Relationship Id="rId9" Type="http://schemas.openxmlformats.org/officeDocument/2006/relationships/image" Target="../media/image93.gif"/></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16.svg"/><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115.png"/><Relationship Id="rId5" Type="http://schemas.openxmlformats.org/officeDocument/2006/relationships/image" Target="../media/image3.sv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jpeg"/><Relationship Id="rId7"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tags" Target="../tags/tag39.xml"/><Relationship Id="rId6" Type="http://schemas.openxmlformats.org/officeDocument/2006/relationships/image" Target="../media/image39.png"/><Relationship Id="rId11" Type="http://schemas.openxmlformats.org/officeDocument/2006/relationships/image" Target="../media/image51.svg"/><Relationship Id="rId5" Type="http://schemas.openxmlformats.org/officeDocument/2006/relationships/image" Target="../media/image67.svg"/><Relationship Id="rId10" Type="http://schemas.openxmlformats.org/officeDocument/2006/relationships/image" Target="../media/image50.png"/><Relationship Id="rId4" Type="http://schemas.openxmlformats.org/officeDocument/2006/relationships/image" Target="../media/image66.png"/><Relationship Id="rId9" Type="http://schemas.openxmlformats.org/officeDocument/2006/relationships/image" Target="../media/image49.sv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3.sv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1.jpeg"/><Relationship Id="rId7" Type="http://schemas.openxmlformats.org/officeDocument/2006/relationships/image" Target="../media/image30.svg"/><Relationship Id="rId12" Type="http://schemas.openxmlformats.org/officeDocument/2006/relationships/image" Target="../media/image35.svg"/><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jpeg"/><Relationship Id="rId7" Type="http://schemas.openxmlformats.org/officeDocument/2006/relationships/image" Target="../media/image40.svg"/><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39.pn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jpeg"/><Relationship Id="rId7" Type="http://schemas.openxmlformats.org/officeDocument/2006/relationships/image" Target="../media/image5.sv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7.svg"/></Relationships>
</file>

<file path=ppt/slides/_rels/slide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1.jpeg"/><Relationship Id="rId7" Type="http://schemas.openxmlformats.org/officeDocument/2006/relationships/image" Target="../media/image51.svg"/><Relationship Id="rId12" Type="http://schemas.openxmlformats.org/officeDocument/2006/relationships/image" Target="../media/image56.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svg"/></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46.png"/><Relationship Id="rId5" Type="http://schemas.openxmlformats.org/officeDocument/2006/relationships/image" Target="../media/image57.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6427" t="10131" b="10867"/>
          <a:stretch>
            <a:fillRect/>
          </a:stretch>
        </p:blipFill>
        <p:spPr>
          <a:xfrm>
            <a:off x="0" y="0"/>
            <a:ext cx="18288000" cy="10287000"/>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20567" y="8580724"/>
            <a:ext cx="6500263" cy="633776"/>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293619">
            <a:off x="14358359" y="1835487"/>
            <a:ext cx="3090615" cy="1393586"/>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39241">
            <a:off x="2143951" y="7184326"/>
            <a:ext cx="2936731" cy="1254785"/>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r="47952"/>
          <a:stretch>
            <a:fillRect/>
          </a:stretch>
        </p:blipFill>
        <p:spPr>
          <a:xfrm>
            <a:off x="1634885" y="-9553"/>
            <a:ext cx="3074209" cy="4343571"/>
          </a:xfrm>
          <a:prstGeom prst="rect">
            <a:avLst/>
          </a:prstGeom>
        </p:spPr>
      </p:pic>
      <p:pic>
        <p:nvPicPr>
          <p:cNvPr id="8" name="Picture 8"/>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56367" b="59132"/>
          <a:stretch>
            <a:fillRect/>
          </a:stretch>
        </p:blipFill>
        <p:spPr>
          <a:xfrm flipH="1" flipV="1">
            <a:off x="15482233" y="8584978"/>
            <a:ext cx="2805767" cy="1932550"/>
          </a:xfrm>
          <a:prstGeom prst="rect">
            <a:avLst/>
          </a:prstGeom>
        </p:spPr>
      </p:pic>
      <p:sp>
        <p:nvSpPr>
          <p:cNvPr id="12" name="Hộp Văn bản 11">
            <a:extLst>
              <a:ext uri="{FF2B5EF4-FFF2-40B4-BE49-F238E27FC236}">
                <a16:creationId xmlns:a16="http://schemas.microsoft.com/office/drawing/2014/main" id="{99A14EB6-07CF-4A06-33CC-3AF380BD7F33}"/>
              </a:ext>
            </a:extLst>
          </p:cNvPr>
          <p:cNvSpPr txBox="1"/>
          <p:nvPr/>
        </p:nvSpPr>
        <p:spPr>
          <a:xfrm>
            <a:off x="4181475" y="3264198"/>
            <a:ext cx="11291233" cy="3557512"/>
          </a:xfrm>
          <a:prstGeom prst="rect">
            <a:avLst/>
          </a:prstGeom>
          <a:noFill/>
        </p:spPr>
        <p:txBody>
          <a:bodyPr wrap="square" rtlCol="0">
            <a:spAutoFit/>
          </a:bodyPr>
          <a:lstStyle/>
          <a:p>
            <a:pPr algn="ctr">
              <a:lnSpc>
                <a:spcPct val="150000"/>
              </a:lnSpc>
            </a:pPr>
            <a:r>
              <a:rPr lang="en-US" sz="8000" b="1"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CHÀO MỪNG CÁC EM ĐẾN VỚI TIẾT HỌC</a:t>
            </a:r>
          </a:p>
        </p:txBody>
      </p:sp>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27771" flipH="1">
            <a:off x="16061336" y="700761"/>
            <a:ext cx="2550203" cy="11499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9593">
            <a:off x="1798459" y="8050187"/>
            <a:ext cx="957022" cy="2001376"/>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380F380-1D8B-8DB3-3A72-818BD5066864}"/>
                  </a:ext>
                </a:extLst>
              </p:cNvPr>
              <p:cNvSpPr txBox="1"/>
              <p:nvPr/>
            </p:nvSpPr>
            <p:spPr>
              <a:xfrm>
                <a:off x="5829300" y="6647737"/>
                <a:ext cx="8763000" cy="2984791"/>
              </a:xfrm>
              <a:prstGeom prst="rect">
                <a:avLst/>
              </a:prstGeom>
              <a:noFill/>
            </p:spPr>
            <p:txBody>
              <a:bodyPr wrap="square">
                <a:spAutoFit/>
              </a:bodyPr>
              <a:lstStyle/>
              <a:p>
                <a:pPr>
                  <a:lnSpc>
                    <a:spcPct val="150000"/>
                  </a:lnSpc>
                  <a:spcAft>
                    <a:spcPts val="800"/>
                  </a:spcAft>
                </a:pPr>
                <a:r>
                  <a:rPr lang="en-US" sz="4000" dirty="0">
                    <a:effectLst/>
                    <a:latin typeface="Arial" panose="020B0604020202020204" pitchFamily="34" charset="0"/>
                    <a:ea typeface="Calibri" panose="020F0502020204030204" pitchFamily="34" charset="0"/>
                    <a:cs typeface="Arial" panose="020B0604020202020204" pitchFamily="34" charset="0"/>
                  </a:rPr>
                  <a:t>Xét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tam </a:t>
                </a:r>
                <a:r>
                  <a:rPr lang="en-US" sz="4000" dirty="0" err="1">
                    <a:effectLst/>
                    <a:latin typeface="Arial" panose="020B0604020202020204" pitchFamily="34" charset="0"/>
                    <a:ea typeface="Calibri" panose="020F0502020204030204" pitchFamily="34" charset="0"/>
                    <a:cs typeface="Arial" panose="020B0604020202020204" pitchFamily="34" charset="0"/>
                  </a:rPr>
                  <a:t>giác</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và</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ta </a:t>
                </a:r>
                <a:r>
                  <a:rPr lang="en-US" sz="4000" dirty="0" err="1">
                    <a:effectLst/>
                    <a:latin typeface="Arial" panose="020B0604020202020204" pitchFamily="34" charset="0"/>
                    <a:ea typeface="Calibri" panose="020F0502020204030204" pitchFamily="34" charset="0"/>
                    <a:cs typeface="Arial" panose="020B0604020202020204" pitchFamily="34" charset="0"/>
                  </a:rPr>
                  <a:t>có</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000" dirty="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𝐷𝐸</m:t>
                    </m:r>
                  </m:oMath>
                </a14:m>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𝐴</m:t>
                        </m:r>
                      </m:e>
                    </m:acc>
                    <m:r>
                      <a:rPr lang="en-US" sz="4000" b="0" i="1" smtClean="0">
                        <a:latin typeface="Cambria Math" panose="02040503050406030204" pitchFamily="18" charset="0"/>
                        <a:cs typeface="Arial" panose="020B0604020202020204" pitchFamily="34" charset="0"/>
                      </a:rPr>
                      <m: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𝐷</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effectLst/>
                        <a:latin typeface="Cambria Math" panose="02040503050406030204" pitchFamily="18" charset="0"/>
                        <a:ea typeface="Calibri" panose="020F0502020204030204" pitchFamily="34" charset="0"/>
                        <a:cs typeface="Arial" panose="020B0604020202020204" pitchFamily="34" charset="0"/>
                      </a:rPr>
                      <m:t>𝐷𝐺</m:t>
                    </m:r>
                  </m:oMath>
                </a14:m>
                <a:endParaRPr lang="en-US" sz="4000" dirty="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000" dirty="0" err="1">
                    <a:latin typeface="Arial" panose="020B0604020202020204" pitchFamily="34" charset="0"/>
                    <a:ea typeface="Calibri" panose="020F0502020204030204" pitchFamily="34" charset="0"/>
                    <a:cs typeface="Arial" panose="020B0604020202020204" pitchFamily="34" charset="0"/>
                  </a:rPr>
                  <a:t>Suy</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ra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𝐴𝐵𝐶</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𝐷𝐸𝐺</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C380F380-1D8B-8DB3-3A72-818BD5066864}"/>
                  </a:ext>
                </a:extLst>
              </p:cNvPr>
              <p:cNvSpPr txBox="1">
                <a:spLocks noRot="1" noChangeAspect="1" noMove="1" noResize="1" noEditPoints="1" noAdjustHandles="1" noChangeArrowheads="1" noChangeShapeType="1" noTextEdit="1"/>
              </p:cNvSpPr>
              <p:nvPr/>
            </p:nvSpPr>
            <p:spPr>
              <a:xfrm>
                <a:off x="5829300" y="6647737"/>
                <a:ext cx="8763000" cy="2984791"/>
              </a:xfrm>
              <a:prstGeom prst="rect">
                <a:avLst/>
              </a:prstGeom>
              <a:blipFill>
                <a:blip r:embed="rId10"/>
                <a:stretch>
                  <a:fillRect l="-2434" b="-7975"/>
                </a:stretch>
              </a:blipFill>
            </p:spPr>
            <p:txBody>
              <a:bodyPr/>
              <a:lstStyle/>
              <a:p>
                <a:r>
                  <a:rPr lang="en-US">
                    <a:noFill/>
                  </a:rPr>
                  <a:t> </a:t>
                </a:r>
              </a:p>
            </p:txBody>
          </p:sp>
        </mc:Fallback>
      </mc:AlternateContent>
      <p:grpSp>
        <p:nvGrpSpPr>
          <p:cNvPr id="20" name="Group 19">
            <a:extLst>
              <a:ext uri="{FF2B5EF4-FFF2-40B4-BE49-F238E27FC236}">
                <a16:creationId xmlns:a16="http://schemas.microsoft.com/office/drawing/2014/main" id="{240CDDFE-EE7E-CAED-2BCA-A792B1DD48EC}"/>
              </a:ext>
            </a:extLst>
          </p:cNvPr>
          <p:cNvGrpSpPr/>
          <p:nvPr/>
        </p:nvGrpSpPr>
        <p:grpSpPr>
          <a:xfrm>
            <a:off x="5829300" y="1625097"/>
            <a:ext cx="8608317" cy="4835817"/>
            <a:chOff x="5726185" y="1610810"/>
            <a:chExt cx="8608317" cy="4835817"/>
          </a:xfrm>
        </p:grpSpPr>
        <p:pic>
          <p:nvPicPr>
            <p:cNvPr id="8" name="Picture 7">
              <a:extLst>
                <a:ext uri="{FF2B5EF4-FFF2-40B4-BE49-F238E27FC236}">
                  <a16:creationId xmlns:a16="http://schemas.microsoft.com/office/drawing/2014/main" id="{EDE45B8E-1072-E9E8-FFDD-D469B04AE642}"/>
                </a:ext>
              </a:extLst>
            </p:cNvPr>
            <p:cNvPicPr>
              <a:picLocks noChangeAspect="1"/>
            </p:cNvPicPr>
            <p:nvPr/>
          </p:nvPicPr>
          <p:blipFill rotWithShape="1">
            <a:blip r:embed="rId11">
              <a:extLst>
                <a:ext uri="{28A0092B-C50C-407E-A947-70E740481C1C}">
                  <a14:useLocalDpi xmlns:a14="http://schemas.microsoft.com/office/drawing/2010/main" val="0"/>
                </a:ext>
              </a:extLst>
            </a:blip>
            <a:srcRect l="1072" t="11037" r="79823" b="52117"/>
            <a:stretch/>
          </p:blipFill>
          <p:spPr>
            <a:xfrm>
              <a:off x="5726185" y="1610810"/>
              <a:ext cx="3985941" cy="4835817"/>
            </a:xfrm>
            <a:prstGeom prst="rect">
              <a:avLst/>
            </a:prstGeom>
          </p:spPr>
        </p:pic>
        <p:grpSp>
          <p:nvGrpSpPr>
            <p:cNvPr id="18" name="Group 17">
              <a:extLst>
                <a:ext uri="{FF2B5EF4-FFF2-40B4-BE49-F238E27FC236}">
                  <a16:creationId xmlns:a16="http://schemas.microsoft.com/office/drawing/2014/main" id="{074DAE94-FBF9-357D-695D-C220FECF6E6D}"/>
                </a:ext>
              </a:extLst>
            </p:cNvPr>
            <p:cNvGrpSpPr/>
            <p:nvPr/>
          </p:nvGrpSpPr>
          <p:grpSpPr>
            <a:xfrm>
              <a:off x="10972800" y="1747982"/>
              <a:ext cx="3361702" cy="4569117"/>
              <a:chOff x="10884285" y="1657582"/>
              <a:chExt cx="3361702" cy="4569117"/>
            </a:xfrm>
          </p:grpSpPr>
          <p:pic>
            <p:nvPicPr>
              <p:cNvPr id="12" name="Picture 11">
                <a:extLst>
                  <a:ext uri="{FF2B5EF4-FFF2-40B4-BE49-F238E27FC236}">
                    <a16:creationId xmlns:a16="http://schemas.microsoft.com/office/drawing/2014/main" id="{955E0560-CFFF-21AD-EFB4-E1194128F233}"/>
                  </a:ext>
                </a:extLst>
              </p:cNvPr>
              <p:cNvPicPr>
                <a:picLocks noChangeAspect="1"/>
              </p:cNvPicPr>
              <p:nvPr/>
            </p:nvPicPr>
            <p:blipFill rotWithShape="1">
              <a:blip r:embed="rId11">
                <a:extLst>
                  <a:ext uri="{28A0092B-C50C-407E-A947-70E740481C1C}">
                    <a14:useLocalDpi xmlns:a14="http://schemas.microsoft.com/office/drawing/2010/main" val="0"/>
                  </a:ext>
                </a:extLst>
              </a:blip>
              <a:srcRect l="42780" t="12068" r="41333" b="53118"/>
              <a:stretch/>
            </p:blipFill>
            <p:spPr>
              <a:xfrm>
                <a:off x="10931287" y="1657582"/>
                <a:ext cx="3314700" cy="4569117"/>
              </a:xfrm>
              <a:prstGeom prst="rect">
                <a:avLst/>
              </a:prstGeom>
            </p:spPr>
          </p:pic>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754D6EF6-1D6C-F76C-43DF-9C22339C4151}"/>
                      </a:ext>
                    </a:extLst>
                  </p14:cNvPr>
                  <p14:cNvContentPartPr/>
                  <p14:nvPr/>
                </p14:nvContentPartPr>
                <p14:xfrm>
                  <a:off x="10884285" y="2242935"/>
                  <a:ext cx="817200" cy="1401120"/>
                </p14:xfrm>
              </p:contentPart>
            </mc:Choice>
            <mc:Fallback xmlns="">
              <p:pic>
                <p:nvPicPr>
                  <p:cNvPr id="15" name="Ink 14">
                    <a:extLst>
                      <a:ext uri="{FF2B5EF4-FFF2-40B4-BE49-F238E27FC236}">
                        <a16:creationId xmlns:a16="http://schemas.microsoft.com/office/drawing/2014/main" id="{754D6EF6-1D6C-F76C-43DF-9C22339C4151}"/>
                      </a:ext>
                    </a:extLst>
                  </p:cNvPr>
                  <p:cNvPicPr/>
                  <p:nvPr/>
                </p:nvPicPr>
                <p:blipFill>
                  <a:blip r:embed="rId13"/>
                  <a:stretch>
                    <a:fillRect/>
                  </a:stretch>
                </p:blipFill>
                <p:spPr>
                  <a:xfrm>
                    <a:off x="10821285" y="2180295"/>
                    <a:ext cx="942840" cy="1526760"/>
                  </a:xfrm>
                  <a:prstGeom prst="rect">
                    <a:avLst/>
                  </a:prstGeom>
                </p:spPr>
              </p:pic>
            </mc:Fallback>
          </mc:AlternateContent>
        </p:grpSp>
      </p:grpSp>
      <p:sp>
        <p:nvSpPr>
          <p:cNvPr id="7" name="Bong bóng Lời nói: Hình bầu dục 6">
            <a:extLst>
              <a:ext uri="{FF2B5EF4-FFF2-40B4-BE49-F238E27FC236}">
                <a16:creationId xmlns:a16="http://schemas.microsoft.com/office/drawing/2014/main" id="{FFD32EB2-3DE2-0BA6-07C0-A2CF0ADC5A07}"/>
              </a:ext>
            </a:extLst>
          </p:cNvPr>
          <p:cNvSpPr/>
          <p:nvPr/>
        </p:nvSpPr>
        <p:spPr>
          <a:xfrm>
            <a:off x="9249879" y="43102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921078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heckerboard(across)">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fade">
                                      <p:cBhvr>
                                        <p:cTn id="2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7162800" y="7581935"/>
            <a:ext cx="14307375" cy="5476872"/>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7509" y="571500"/>
            <a:ext cx="1887231" cy="957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81200" y="419100"/>
            <a:ext cx="1774367" cy="9097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127942">
            <a:off x="14096104" y="7354409"/>
            <a:ext cx="3982811" cy="3507355"/>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8A496EB7-E84F-3CC9-EF3E-73507FDA1BB3}"/>
                  </a:ext>
                </a:extLst>
              </p:cNvPr>
              <p:cNvSpPr txBox="1"/>
              <p:nvPr/>
            </p:nvSpPr>
            <p:spPr>
              <a:xfrm>
                <a:off x="3755567" y="6030327"/>
                <a:ext cx="9350694" cy="3340723"/>
              </a:xfrm>
              <a:prstGeom prst="rect">
                <a:avLst/>
              </a:prstGeom>
              <a:noFill/>
            </p:spPr>
            <p:txBody>
              <a:bodyPr wrap="square" rtlCol="0">
                <a:spAutoFit/>
              </a:bodyPr>
              <a:lstStyle/>
              <a:p>
                <a:pPr>
                  <a:lnSpc>
                    <a:spcPct val="150000"/>
                  </a:lnSpc>
                  <a:spcAft>
                    <a:spcPts val="800"/>
                  </a:spcAft>
                </a:pPr>
                <a:r>
                  <a:rPr lang="en-US" sz="4400" dirty="0">
                    <a:latin typeface="Arial" panose="020B0604020202020204" pitchFamily="34" charset="0"/>
                    <a:ea typeface="Calibri" panose="020F0502020204030204" pitchFamily="34" charset="0"/>
                    <a:cs typeface="Arial" panose="020B0604020202020204" pitchFamily="34" charset="0"/>
                  </a:rPr>
                  <a:t>Xét </a:t>
                </a:r>
                <a:r>
                  <a:rPr lang="en-US" sz="4400" dirty="0" err="1">
                    <a:latin typeface="Arial" panose="020B0604020202020204" pitchFamily="34" charset="0"/>
                    <a:ea typeface="Calibri" panose="020F0502020204030204" pitchFamily="34" charset="0"/>
                    <a:cs typeface="Arial" panose="020B0604020202020204" pitchFamily="34" charset="0"/>
                  </a:rPr>
                  <a:t>hai</a:t>
                </a:r>
                <a:r>
                  <a:rPr lang="en-US" sz="4400" dirty="0">
                    <a:latin typeface="Arial" panose="020B0604020202020204" pitchFamily="34" charset="0"/>
                    <a:ea typeface="Calibri" panose="020F0502020204030204" pitchFamily="34" charset="0"/>
                    <a:cs typeface="Arial" panose="020B0604020202020204" pitchFamily="34" charset="0"/>
                  </a:rPr>
                  <a:t> tam </a:t>
                </a:r>
                <a:r>
                  <a:rPr lang="en-US" sz="4400" dirty="0" err="1">
                    <a:latin typeface="Arial" panose="020B0604020202020204" pitchFamily="34" charset="0"/>
                    <a:ea typeface="Calibri" panose="020F0502020204030204" pitchFamily="34" charset="0"/>
                    <a:cs typeface="Arial" panose="020B0604020202020204" pitchFamily="34" charset="0"/>
                  </a:rPr>
                  <a:t>giác</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𝑀𝑁𝑃</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và</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ta </a:t>
                </a:r>
                <a:r>
                  <a:rPr lang="en-US" sz="4400" dirty="0" err="1">
                    <a:latin typeface="Arial" panose="020B0604020202020204" pitchFamily="34" charset="0"/>
                    <a:ea typeface="Calibri" panose="020F0502020204030204" pitchFamily="34" charset="0"/>
                    <a:cs typeface="Arial" panose="020B0604020202020204" pitchFamily="34" charset="0"/>
                  </a:rPr>
                  <a:t>có</a:t>
                </a:r>
                <a:r>
                  <a:rPr lang="en-US" sz="4400" dirty="0">
                    <a:latin typeface="Arial" panose="020B0604020202020204" pitchFamily="34" charset="0"/>
                    <a:ea typeface="Calibri" panose="020F0502020204030204" pitchFamily="34" charset="0"/>
                    <a:cs typeface="Arial" panose="020B0604020202020204" pitchFamily="34" charset="0"/>
                  </a:rPr>
                  <a:t>:</a:t>
                </a:r>
              </a:p>
              <a:p>
                <a:pPr>
                  <a:lnSpc>
                    <a:spcPct val="150000"/>
                  </a:lnSpc>
                  <a:spcAft>
                    <a:spcPts val="800"/>
                  </a:spcAft>
                </a:pPr>
                <a:r>
                  <a:rPr lang="en-US" sz="4400" dirty="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𝑀𝑃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𝑄𝑆</m:t>
                    </m:r>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𝑃</m:t>
                        </m:r>
                      </m:e>
                    </m:acc>
                    <m:r>
                      <a:rPr lang="en-US" sz="4400" i="1">
                        <a:latin typeface="Cambria Math" panose="02040503050406030204" pitchFamily="18" charset="0"/>
                        <a:cs typeface="Arial" panose="020B0604020202020204" pitchFamily="34" charset="0"/>
                      </a:rPr>
                      <m:t>=</m:t>
                    </m:r>
                    <m:acc>
                      <m:accPr>
                        <m:chr m:val="̂"/>
                        <m:ctrlPr>
                          <a:rPr lang="en-US" sz="4400" i="1">
                            <a:latin typeface="Cambria Math" panose="02040503050406030204" pitchFamily="18" charset="0"/>
                            <a:cs typeface="Arial" panose="020B0604020202020204" pitchFamily="34" charset="0"/>
                          </a:rPr>
                        </m:ctrlPr>
                      </m:accPr>
                      <m:e>
                        <m:r>
                          <a:rPr lang="en-US" sz="4400" b="0" i="1" smtClean="0">
                            <a:latin typeface="Cambria Math" panose="02040503050406030204" pitchFamily="18" charset="0"/>
                            <a:cs typeface="Arial" panose="020B0604020202020204" pitchFamily="34" charset="0"/>
                          </a:rPr>
                          <m:t>𝑄</m:t>
                        </m:r>
                      </m:e>
                    </m:acc>
                  </m:oMath>
                </a14:m>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b="0" i="1" dirty="0" smtClean="0">
                        <a:latin typeface="Cambria Math" panose="02040503050406030204" pitchFamily="18" charset="0"/>
                        <a:ea typeface="Calibri" panose="020F0502020204030204" pitchFamily="34" charset="0"/>
                        <a:cs typeface="Arial" panose="020B0604020202020204" pitchFamily="34" charset="0"/>
                      </a:rPr>
                      <m:t>𝑁𝑃</m:t>
                    </m:r>
                    <m:r>
                      <a:rPr lang="en-US" sz="4400" i="1" dirty="0">
                        <a:latin typeface="Cambria Math" panose="02040503050406030204" pitchFamily="18" charset="0"/>
                        <a:ea typeface="Calibri" panose="020F0502020204030204" pitchFamily="34" charset="0"/>
                        <a:cs typeface="Arial" panose="020B0604020202020204" pitchFamily="34" charset="0"/>
                      </a:rPr>
                      <m:t>=</m:t>
                    </m:r>
                    <m:r>
                      <a:rPr lang="en-US" sz="4400" b="0" i="1" dirty="0" smtClean="0">
                        <a:latin typeface="Cambria Math" panose="02040503050406030204" pitchFamily="18" charset="0"/>
                        <a:ea typeface="Calibri" panose="020F0502020204030204" pitchFamily="34" charset="0"/>
                        <a:cs typeface="Arial" panose="020B0604020202020204" pitchFamily="34" charset="0"/>
                      </a:rPr>
                      <m:t>𝑅𝑆</m:t>
                    </m:r>
                  </m:oMath>
                </a14:m>
                <a:endParaRPr lang="en-US" sz="4400" dirty="0">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800"/>
                  </a:spcAft>
                </a:pPr>
                <a:r>
                  <a:rPr lang="en-US" sz="4400" dirty="0" err="1">
                    <a:latin typeface="Arial" panose="020B0604020202020204" pitchFamily="34" charset="0"/>
                    <a:ea typeface="Calibri" panose="020F0502020204030204" pitchFamily="34" charset="0"/>
                    <a:cs typeface="Arial" panose="020B0604020202020204" pitchFamily="34" charset="0"/>
                  </a:rPr>
                  <a:t>Suy</a:t>
                </a:r>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ra</a:t>
                </a:r>
                <a:r>
                  <a:rPr lang="en-US" sz="44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𝑀𝑁𝑃</m:t>
                    </m:r>
                    <m:r>
                      <a:rPr lang="en-US" sz="4400" i="1">
                        <a:latin typeface="Cambria Math" panose="02040503050406030204" pitchFamily="18" charset="0"/>
                        <a:ea typeface="Cambria Math" panose="02040503050406030204" pitchFamily="18" charset="0"/>
                        <a:cs typeface="Arial" panose="020B0604020202020204" pitchFamily="34" charset="0"/>
                      </a:rPr>
                      <m:t>=∆</m:t>
                    </m:r>
                    <m:r>
                      <a:rPr lang="en-US" sz="4400" b="0" i="1" smtClean="0">
                        <a:latin typeface="Cambria Math" panose="02040503050406030204" pitchFamily="18" charset="0"/>
                        <a:ea typeface="Cambria Math" panose="02040503050406030204" pitchFamily="18" charset="0"/>
                        <a:cs typeface="Arial" panose="020B0604020202020204" pitchFamily="34" charset="0"/>
                      </a:rPr>
                      <m:t>𝑄𝑅𝑆</m:t>
                    </m:r>
                  </m:oMath>
                </a14:m>
                <a:r>
                  <a:rPr lang="en-US" sz="4400" dirty="0">
                    <a:latin typeface="Arial" panose="020B0604020202020204" pitchFamily="34" charset="0"/>
                    <a:ea typeface="Calibri" panose="020F0502020204030204" pitchFamily="34" charset="0"/>
                    <a:cs typeface="Arial" panose="020B0604020202020204" pitchFamily="34" charset="0"/>
                  </a:rPr>
                  <a:t> (</a:t>
                </a:r>
                <a:r>
                  <a:rPr lang="en-US" sz="4400" dirty="0" err="1">
                    <a:latin typeface="Arial" panose="020B0604020202020204" pitchFamily="34" charset="0"/>
                    <a:ea typeface="Calibri" panose="020F0502020204030204" pitchFamily="34" charset="0"/>
                    <a:cs typeface="Arial" panose="020B0604020202020204" pitchFamily="34" charset="0"/>
                  </a:rPr>
                  <a:t>c.g.c</a:t>
                </a:r>
                <a:r>
                  <a:rPr lang="en-US" sz="4400" dirty="0">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8A496EB7-E84F-3CC9-EF3E-73507FDA1BB3}"/>
                  </a:ext>
                </a:extLst>
              </p:cNvPr>
              <p:cNvSpPr txBox="1">
                <a:spLocks noRot="1" noChangeAspect="1" noMove="1" noResize="1" noEditPoints="1" noAdjustHandles="1" noChangeArrowheads="1" noChangeShapeType="1" noTextEdit="1"/>
              </p:cNvSpPr>
              <p:nvPr/>
            </p:nvSpPr>
            <p:spPr>
              <a:xfrm>
                <a:off x="3755567" y="6030327"/>
                <a:ext cx="9350694" cy="3340723"/>
              </a:xfrm>
              <a:prstGeom prst="rect">
                <a:avLst/>
              </a:prstGeom>
              <a:blipFill>
                <a:blip r:embed="rId11"/>
                <a:stretch>
                  <a:fillRect l="-2608" r="-1239" b="-510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E0171BFD-ED7E-8AFE-2B8E-DE8EF882B4FD}"/>
              </a:ext>
            </a:extLst>
          </p:cNvPr>
          <p:cNvGrpSpPr/>
          <p:nvPr/>
        </p:nvGrpSpPr>
        <p:grpSpPr>
          <a:xfrm>
            <a:off x="4876800" y="1530854"/>
            <a:ext cx="10382532" cy="3806009"/>
            <a:chOff x="4728858" y="1832019"/>
            <a:chExt cx="10382532" cy="3806009"/>
          </a:xfrm>
        </p:grpSpPr>
        <p:grpSp>
          <p:nvGrpSpPr>
            <p:cNvPr id="7" name="Group 6">
              <a:extLst>
                <a:ext uri="{FF2B5EF4-FFF2-40B4-BE49-F238E27FC236}">
                  <a16:creationId xmlns:a16="http://schemas.microsoft.com/office/drawing/2014/main" id="{B444F502-3388-04B5-68E3-1FEC3AE8598B}"/>
                </a:ext>
              </a:extLst>
            </p:cNvPr>
            <p:cNvGrpSpPr/>
            <p:nvPr/>
          </p:nvGrpSpPr>
          <p:grpSpPr>
            <a:xfrm>
              <a:off x="4728858" y="1872049"/>
              <a:ext cx="4714736" cy="3765979"/>
              <a:chOff x="5181600" y="2095499"/>
              <a:chExt cx="4050127" cy="3212235"/>
            </a:xfrm>
          </p:grpSpPr>
          <p:pic>
            <p:nvPicPr>
              <p:cNvPr id="5" name="Picture 4">
                <a:extLst>
                  <a:ext uri="{FF2B5EF4-FFF2-40B4-BE49-F238E27FC236}">
                    <a16:creationId xmlns:a16="http://schemas.microsoft.com/office/drawing/2014/main" id="{5BF1ADFB-625C-E065-76E9-E7424F8F54A7}"/>
                  </a:ext>
                </a:extLst>
              </p:cNvPr>
              <p:cNvPicPr>
                <a:picLocks noChangeAspect="1"/>
              </p:cNvPicPr>
              <p:nvPr/>
            </p:nvPicPr>
            <p:blipFill rotWithShape="1">
              <a:blip r:embed="rId12">
                <a:extLst>
                  <a:ext uri="{28A0092B-C50C-407E-A947-70E740481C1C}">
                    <a14:useLocalDpi xmlns:a14="http://schemas.microsoft.com/office/drawing/2010/main" val="0"/>
                  </a:ext>
                </a:extLst>
              </a:blip>
              <a:srcRect l="22040" t="16453" r="53262" b="52320"/>
              <a:stretch/>
            </p:blipFill>
            <p:spPr>
              <a:xfrm>
                <a:off x="5181600" y="2095499"/>
                <a:ext cx="4038600" cy="3212235"/>
              </a:xfrm>
              <a:prstGeom prst="rect">
                <a:avLst/>
              </a:prstGeom>
            </p:spPr>
          </p:pic>
          <mc:AlternateContent xmlns:mc="http://schemas.openxmlformats.org/markup-compatibility/2006" xmlns:p14="http://schemas.microsoft.com/office/powerpoint/2010/main">
            <mc:Choice Requires="p14">
              <p:contentPart p14:bwMode="auto" r:id="rId13">
                <p14:nvContentPartPr>
                  <p14:cNvPr id="6" name="Ink 5">
                    <a:extLst>
                      <a:ext uri="{FF2B5EF4-FFF2-40B4-BE49-F238E27FC236}">
                        <a16:creationId xmlns:a16="http://schemas.microsoft.com/office/drawing/2014/main" id="{C2219964-91FC-1A85-3225-F8EE8230C6E8}"/>
                      </a:ext>
                    </a:extLst>
                  </p14:cNvPr>
                  <p14:cNvContentPartPr/>
                  <p14:nvPr/>
                </p14:nvContentPartPr>
                <p14:xfrm>
                  <a:off x="8698567" y="3963195"/>
                  <a:ext cx="533160" cy="1115280"/>
                </p14:xfrm>
              </p:contentPart>
            </mc:Choice>
            <mc:Fallback xmlns="">
              <p:pic>
                <p:nvPicPr>
                  <p:cNvPr id="6" name="Ink 5">
                    <a:extLst>
                      <a:ext uri="{FF2B5EF4-FFF2-40B4-BE49-F238E27FC236}">
                        <a16:creationId xmlns:a16="http://schemas.microsoft.com/office/drawing/2014/main" id="{C2219964-91FC-1A85-3225-F8EE8230C6E8}"/>
                      </a:ext>
                    </a:extLst>
                  </p:cNvPr>
                  <p:cNvPicPr/>
                  <p:nvPr/>
                </p:nvPicPr>
                <p:blipFill>
                  <a:blip r:embed="rId14"/>
                  <a:stretch>
                    <a:fillRect/>
                  </a:stretch>
                </p:blipFill>
                <p:spPr>
                  <a:xfrm>
                    <a:off x="8644416" y="3909458"/>
                    <a:ext cx="641154" cy="1222448"/>
                  </a:xfrm>
                  <a:prstGeom prst="rect">
                    <a:avLst/>
                  </a:prstGeom>
                </p:spPr>
              </p:pic>
            </mc:Fallback>
          </mc:AlternateContent>
        </p:grpSp>
        <p:grpSp>
          <p:nvGrpSpPr>
            <p:cNvPr id="13" name="Group 12">
              <a:extLst>
                <a:ext uri="{FF2B5EF4-FFF2-40B4-BE49-F238E27FC236}">
                  <a16:creationId xmlns:a16="http://schemas.microsoft.com/office/drawing/2014/main" id="{150961CC-8C92-316D-4687-66CC779940D2}"/>
                </a:ext>
              </a:extLst>
            </p:cNvPr>
            <p:cNvGrpSpPr/>
            <p:nvPr/>
          </p:nvGrpSpPr>
          <p:grpSpPr>
            <a:xfrm>
              <a:off x="10210800" y="1832019"/>
              <a:ext cx="4900590" cy="3765979"/>
              <a:chOff x="10963136" y="2122432"/>
              <a:chExt cx="4267200" cy="3035963"/>
            </a:xfrm>
          </p:grpSpPr>
          <p:pic>
            <p:nvPicPr>
              <p:cNvPr id="11" name="Picture 10">
                <a:extLst>
                  <a:ext uri="{FF2B5EF4-FFF2-40B4-BE49-F238E27FC236}">
                    <a16:creationId xmlns:a16="http://schemas.microsoft.com/office/drawing/2014/main" id="{4EC0E256-9DBE-9C90-CAF9-D2B038B47200}"/>
                  </a:ext>
                </a:extLst>
              </p:cNvPr>
              <p:cNvPicPr>
                <a:picLocks noChangeAspect="1"/>
              </p:cNvPicPr>
              <p:nvPr/>
            </p:nvPicPr>
            <p:blipFill rotWithShape="1">
              <a:blip r:embed="rId12">
                <a:extLst>
                  <a:ext uri="{28A0092B-C50C-407E-A947-70E740481C1C}">
                    <a14:useLocalDpi xmlns:a14="http://schemas.microsoft.com/office/drawing/2010/main" val="0"/>
                  </a:ext>
                </a:extLst>
              </a:blip>
              <a:srcRect l="72360" t="14145" r="1544" b="56488"/>
              <a:stretch/>
            </p:blipFill>
            <p:spPr>
              <a:xfrm>
                <a:off x="10963136" y="2122432"/>
                <a:ext cx="4267200" cy="3021068"/>
              </a:xfrm>
              <a:prstGeom prst="rect">
                <a:avLst/>
              </a:prstGeom>
            </p:spPr>
          </p:pic>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DA7585B2-F170-C2EA-ADF6-5A05851C8D2F}"/>
                      </a:ext>
                    </a:extLst>
                  </p14:cNvPr>
                  <p14:cNvContentPartPr/>
                  <p14:nvPr/>
                </p14:nvContentPartPr>
                <p14:xfrm>
                  <a:off x="10975927" y="4591395"/>
                  <a:ext cx="807480" cy="567000"/>
                </p14:xfrm>
              </p:contentPart>
            </mc:Choice>
            <mc:Fallback xmlns="">
              <p:pic>
                <p:nvPicPr>
                  <p:cNvPr id="12" name="Ink 11">
                    <a:extLst>
                      <a:ext uri="{FF2B5EF4-FFF2-40B4-BE49-F238E27FC236}">
                        <a16:creationId xmlns:a16="http://schemas.microsoft.com/office/drawing/2014/main" id="{DA7585B2-F170-C2EA-ADF6-5A05851C8D2F}"/>
                      </a:ext>
                    </a:extLst>
                  </p:cNvPr>
                  <p:cNvPicPr/>
                  <p:nvPr/>
                </p:nvPicPr>
                <p:blipFill>
                  <a:blip r:embed="rId16"/>
                  <a:stretch>
                    <a:fillRect/>
                  </a:stretch>
                </p:blipFill>
                <p:spPr>
                  <a:xfrm>
                    <a:off x="10921071" y="4540615"/>
                    <a:ext cx="916878" cy="668271"/>
                  </a:xfrm>
                  <a:prstGeom prst="rect">
                    <a:avLst/>
                  </a:prstGeom>
                </p:spPr>
              </p:pic>
            </mc:Fallback>
          </mc:AlternateContent>
        </p:grpSp>
      </p:grpSp>
    </p:spTree>
    <p:custDataLst>
      <p:tags r:id="rId1"/>
    </p:custDataLst>
    <p:extLst>
      <p:ext uri="{BB962C8B-B14F-4D97-AF65-F5344CB8AC3E}">
        <p14:creationId xmlns:p14="http://schemas.microsoft.com/office/powerpoint/2010/main" val="418034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strVal val="#ppt_w*0.70"/>
                                          </p:val>
                                        </p:tav>
                                        <p:tav tm="100000">
                                          <p:val>
                                            <p:strVal val="#ppt_w"/>
                                          </p:val>
                                        </p:tav>
                                      </p:tavLst>
                                    </p:anim>
                                    <p:anim calcmode="lin" valueType="num">
                                      <p:cBhvr>
                                        <p:cTn id="8" dur="500" fill="hold"/>
                                        <p:tgtEl>
                                          <p:spTgt spid="14"/>
                                        </p:tgtEl>
                                        <p:attrNameLst>
                                          <p:attrName>ppt_h</p:attrName>
                                        </p:attrNameLst>
                                      </p:cBhvr>
                                      <p:tavLst>
                                        <p:tav tm="0">
                                          <p:val>
                                            <p:strVal val="#ppt_h"/>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4"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0552"/>
          <a:stretch>
            <a:fillRect/>
          </a:stretch>
        </p:blipFill>
        <p:spPr>
          <a:xfrm>
            <a:off x="2323668" y="180012"/>
            <a:ext cx="4395570" cy="149559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4020800" y="10046933"/>
            <a:ext cx="3528867" cy="232317"/>
          </a:xfrm>
          <a:prstGeom prst="rect">
            <a:avLst/>
          </a:prstGeom>
        </p:spPr>
      </p:pic>
      <p:sp>
        <p:nvSpPr>
          <p:cNvPr id="8" name="Hình Bầu dục 7">
            <a:extLst>
              <a:ext uri="{FF2B5EF4-FFF2-40B4-BE49-F238E27FC236}">
                <a16:creationId xmlns:a16="http://schemas.microsoft.com/office/drawing/2014/main" id="{6B5799FF-C2B1-0A8E-7939-2DB9000F3504}"/>
              </a:ext>
            </a:extLst>
          </p:cNvPr>
          <p:cNvSpPr/>
          <p:nvPr/>
        </p:nvSpPr>
        <p:spPr>
          <a:xfrm>
            <a:off x="8153400" y="28010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DCAAD524-7D0C-7FCE-7F36-04E28F81273E}"/>
                  </a:ext>
                </a:extLst>
              </p:cNvPr>
              <p:cNvSpPr txBox="1"/>
              <p:nvPr/>
            </p:nvSpPr>
            <p:spPr>
              <a:xfrm>
                <a:off x="2783089" y="1706122"/>
                <a:ext cx="14523349" cy="459491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oMath>
                </a14:m>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𝐴</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ốc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thẳng</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𝑀𝑁</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𝑂</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cả</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𝐴𝑀</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𝐵𝑁</m:t>
                    </m:r>
                  </m:oMath>
                </a14:m>
                <a:r>
                  <a:rPr lang="en-US" sz="4000"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Hình</a:t>
                </a:r>
                <a:r>
                  <a:rPr lang="en-US" sz="4000" i="1" dirty="0">
                    <a:latin typeface="Arial" panose="020B0604020202020204" pitchFamily="34" charset="0"/>
                    <a:cs typeface="Arial" panose="020B0604020202020204" pitchFamily="34" charset="0"/>
                  </a:rPr>
                  <a:t> 50</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đo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=700</m:t>
                    </m:r>
                    <m:r>
                      <a:rPr lang="en-US" sz="4000" i="1" dirty="0" smtClean="0">
                        <a:latin typeface="Cambria Math" panose="02040503050406030204" pitchFamily="18" charset="0"/>
                        <a:cs typeface="Arial" panose="020B0604020202020204" pitchFamily="34" charset="0"/>
                      </a:rPr>
                      <m:t>𝑚</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giữa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𝑀</m:t>
                    </m:r>
                    <m:r>
                      <a:rPr lang="en-US" sz="4000" i="1" dirty="0" smtClean="0">
                        <a:latin typeface="Cambria Math" panose="02040503050406030204" pitchFamily="18" charset="0"/>
                        <a:cs typeface="Arial" panose="020B0604020202020204" pitchFamily="34" charset="0"/>
                      </a:rPr>
                      <m:t>, </m:t>
                    </m:r>
                    <m:r>
                      <a:rPr lang="en-US" sz="4000" i="1" dirty="0" smtClean="0">
                        <a:latin typeface="Cambria Math" panose="02040503050406030204" pitchFamily="18" charset="0"/>
                        <a:cs typeface="Arial" panose="020B0604020202020204" pitchFamily="34" charset="0"/>
                      </a:rPr>
                      <m:t>𝑁</m:t>
                    </m:r>
                    <m:r>
                      <a:rPr lang="en-US" sz="4000" i="1" dirty="0" smtClean="0">
                        <a:latin typeface="Cambria Math" panose="02040503050406030204" pitchFamily="18" charset="0"/>
                        <a:cs typeface="Arial" panose="020B0604020202020204" pitchFamily="34" charset="0"/>
                      </a:rPr>
                      <m:t> </m:t>
                    </m:r>
                  </m:oMath>
                </a14:m>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mét</a:t>
                </a:r>
                <a:r>
                  <a:rPr lang="en-US" sz="4000" dirty="0">
                    <a:latin typeface="Arial" panose="020B0604020202020204" pitchFamily="34" charset="0"/>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DCAAD524-7D0C-7FCE-7F36-04E28F81273E}"/>
                  </a:ext>
                </a:extLst>
              </p:cNvPr>
              <p:cNvSpPr txBox="1">
                <a:spLocks noRot="1" noChangeAspect="1" noMove="1" noResize="1" noEditPoints="1" noAdjustHandles="1" noChangeArrowheads="1" noChangeShapeType="1" noTextEdit="1"/>
              </p:cNvSpPr>
              <p:nvPr/>
            </p:nvSpPr>
            <p:spPr>
              <a:xfrm>
                <a:off x="2783089" y="1706122"/>
                <a:ext cx="14523349" cy="4594912"/>
              </a:xfrm>
              <a:prstGeom prst="rect">
                <a:avLst/>
              </a:prstGeom>
              <a:blipFill>
                <a:blip r:embed="rId10"/>
                <a:stretch>
                  <a:fillRect l="-1511" r="-1469" b="-477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937F5D58-B73D-1FA4-BAB1-887D19CD60BB}"/>
              </a:ext>
            </a:extLst>
          </p:cNvPr>
          <p:cNvPicPr>
            <a:picLocks noChangeAspect="1"/>
          </p:cNvPicPr>
          <p:nvPr/>
        </p:nvPicPr>
        <p:blipFill rotWithShape="1">
          <a:blip r:embed="rId11">
            <a:extLst>
              <a:ext uri="{28A0092B-C50C-407E-A947-70E740481C1C}">
                <a14:useLocalDpi xmlns:a14="http://schemas.microsoft.com/office/drawing/2010/main" val="0"/>
              </a:ext>
            </a:extLst>
          </a:blip>
          <a:srcRect l="60454" t="2385" r="1314" b="59353"/>
          <a:stretch/>
        </p:blipFill>
        <p:spPr>
          <a:xfrm>
            <a:off x="6274666" y="6392000"/>
            <a:ext cx="6805467" cy="3640645"/>
          </a:xfrm>
          <a:prstGeom prst="rect">
            <a:avLst/>
          </a:prstGeom>
        </p:spPr>
      </p:pic>
    </p:spTree>
    <p:custDataLst>
      <p:tags r:id="rId1"/>
    </p:custDataLst>
    <p:extLst>
      <p:ext uri="{BB962C8B-B14F-4D97-AF65-F5344CB8AC3E}">
        <p14:creationId xmlns:p14="http://schemas.microsoft.com/office/powerpoint/2010/main" val="122838254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up)">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 calcmode="lin" valueType="num">
                                      <p:cBhvr>
                                        <p:cTn id="21" dur="500" fill="hold"/>
                                        <p:tgtEl>
                                          <p:spTgt spid="7"/>
                                        </p:tgtEl>
                                        <p:attrNameLst>
                                          <p:attrName>style.rotation</p:attrName>
                                        </p:attrNameLst>
                                      </p:cBhvr>
                                      <p:tavLst>
                                        <p:tav tm="0">
                                          <p:val>
                                            <p:fltVal val="90"/>
                                          </p:val>
                                        </p:tav>
                                        <p:tav tm="100000">
                                          <p:val>
                                            <p:fltVal val="0"/>
                                          </p:val>
                                        </p:tav>
                                      </p:tavLst>
                                    </p:anim>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3619">
            <a:off x="15206056" y="678336"/>
            <a:ext cx="3090615" cy="13935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9241">
            <a:off x="2264468" y="255913"/>
            <a:ext cx="2936731" cy="12547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36AB7010-08EB-FECA-E572-A09498B2A01B}"/>
                  </a:ext>
                </a:extLst>
              </p:cNvPr>
              <p:cNvSpPr txBox="1"/>
              <p:nvPr/>
            </p:nvSpPr>
            <p:spPr>
              <a:xfrm>
                <a:off x="2590800" y="2434242"/>
                <a:ext cx="11188422" cy="6062172"/>
              </a:xfrm>
              <a:prstGeom prst="rect">
                <a:avLst/>
              </a:prstGeom>
              <a:noFill/>
            </p:spPr>
            <p:txBody>
              <a:bodyPr wrap="square">
                <a:spAutoFit/>
              </a:bodyPr>
              <a:lstStyle/>
              <a:p>
                <a:pPr marL="0" marR="0" algn="just">
                  <a:lnSpc>
                    <a:spcPct val="150000"/>
                  </a:lnSpc>
                  <a:spcBef>
                    <a:spcPts val="0"/>
                  </a:spcBef>
                  <a:spcAft>
                    <a:spcPts val="800"/>
                  </a:spcAft>
                </a:pPr>
                <a:r>
                  <a:rPr lang="en-US" sz="4000" dirty="0">
                    <a:effectLst/>
                    <a:latin typeface="Arial" panose="020B0604020202020204" pitchFamily="34" charset="0"/>
                    <a:ea typeface="Yu Mincho" panose="02020400000000000000" pitchFamily="18" charset="-128"/>
                    <a:cs typeface="Arial" panose="020B0604020202020204" pitchFamily="34" charset="0"/>
                  </a:rPr>
                  <a:t>Xét </a:t>
                </a:r>
                <a:r>
                  <a:rPr lang="en-US" sz="4000" dirty="0" err="1">
                    <a:effectLst/>
                    <a:latin typeface="Arial" panose="020B0604020202020204" pitchFamily="34" charset="0"/>
                    <a:ea typeface="Yu Mincho" panose="02020400000000000000" pitchFamily="18" charset="-128"/>
                    <a:cs typeface="Arial" panose="020B0604020202020204" pitchFamily="34" charset="0"/>
                  </a:rPr>
                  <a:t>hai</a:t>
                </a:r>
                <a:r>
                  <a:rPr lang="en-US" sz="4000" dirty="0">
                    <a:effectLst/>
                    <a:latin typeface="Arial" panose="020B0604020202020204" pitchFamily="34" charset="0"/>
                    <a:ea typeface="Yu Mincho" panose="02020400000000000000" pitchFamily="18" charset="-128"/>
                    <a:cs typeface="Arial" panose="020B0604020202020204" pitchFamily="34" charset="0"/>
                  </a:rPr>
                  <a:t> tam </a:t>
                </a:r>
                <a:r>
                  <a:rPr lang="en-US" sz="4000" dirty="0" err="1">
                    <a:effectLst/>
                    <a:latin typeface="Arial" panose="020B0604020202020204" pitchFamily="34" charset="0"/>
                    <a:ea typeface="Yu Mincho" panose="02020400000000000000" pitchFamily="18" charset="-128"/>
                    <a:cs typeface="Arial" panose="020B0604020202020204" pitchFamily="34" charset="0"/>
                  </a:rPr>
                  <a:t>giác</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𝑂𝑀𝑁</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a:t>
                </a:r>
                <a:r>
                  <a:rPr lang="en-US" sz="4000" dirty="0" err="1">
                    <a:effectLst/>
                    <a:latin typeface="Arial" panose="020B0604020202020204" pitchFamily="34" charset="0"/>
                    <a:ea typeface="Yu Mincho" panose="02020400000000000000" pitchFamily="18" charset="-128"/>
                    <a:cs typeface="Arial" panose="020B0604020202020204" pitchFamily="34" charset="0"/>
                  </a:rPr>
                  <a:t>và</a:t>
                </a:r>
                <a:r>
                  <a:rPr lang="en-US" sz="4000" dirty="0">
                    <a:effectLst/>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effectLst/>
                        <a:latin typeface="Cambria Math" panose="02040503050406030204" pitchFamily="18" charset="0"/>
                        <a:ea typeface="Yu Mincho" panose="02020400000000000000" pitchFamily="18" charset="-128"/>
                        <a:cs typeface="Arial" panose="020B0604020202020204" pitchFamily="34" charset="0"/>
                      </a:rPr>
                      <m:t>𝑂𝐴𝐵</m:t>
                    </m:r>
                  </m:oMath>
                </a14:m>
                <a:r>
                  <a:rPr lang="en-US" sz="4000" dirty="0">
                    <a:effectLst/>
                    <a:latin typeface="Arial" panose="020B0604020202020204" pitchFamily="34" charset="0"/>
                    <a:ea typeface="Yu Mincho" panose="02020400000000000000" pitchFamily="18" charset="-128"/>
                    <a:cs typeface="Arial" panose="020B0604020202020204" pitchFamily="34" charset="0"/>
                  </a:rPr>
                  <a:t>, ta </a:t>
                </a:r>
                <a:r>
                  <a:rPr lang="en-US" sz="4000" dirty="0" err="1">
                    <a:effectLst/>
                    <a:latin typeface="Arial" panose="020B0604020202020204" pitchFamily="34" charset="0"/>
                    <a:ea typeface="Yu Mincho" panose="02020400000000000000" pitchFamily="18" charset="-128"/>
                    <a:cs typeface="Arial" panose="020B0604020202020204" pitchFamily="34" charset="0"/>
                  </a:rPr>
                  <a:t>có</a:t>
                </a:r>
                <a:r>
                  <a:rPr lang="en-US" sz="4000" dirty="0">
                    <a:effectLst/>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𝑂𝑀</m:t>
                    </m:r>
                    <m:r>
                      <a:rPr lang="en-US" sz="4000" i="1" dirty="0" smtClean="0">
                        <a:latin typeface="Cambria Math" panose="02040503050406030204" pitchFamily="18" charset="0"/>
                        <a:ea typeface="Yu Mincho" panose="02020400000000000000" pitchFamily="18" charset="-128"/>
                        <a:cs typeface="Arial" panose="020B0604020202020204" pitchFamily="34" charset="0"/>
                      </a:rPr>
                      <m:t>=</m:t>
                    </m:r>
                    <m:r>
                      <a:rPr lang="en-US" sz="4000" i="1" dirty="0" smtClean="0">
                        <a:latin typeface="Cambria Math" panose="02040503050406030204" pitchFamily="18" charset="0"/>
                        <a:ea typeface="Yu Mincho" panose="02020400000000000000" pitchFamily="18" charset="-128"/>
                        <a:cs typeface="Arial" panose="020B0604020202020204" pitchFamily="34" charset="0"/>
                      </a:rPr>
                      <m:t>𝑂𝐴</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vì</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𝑂</m:t>
                    </m:r>
                  </m:oMath>
                </a14:m>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là</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trung</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điểm</a:t>
                </a:r>
                <a:r>
                  <a:rPr lang="en-US" sz="4000" dirty="0">
                    <a:latin typeface="Arial" panose="020B0604020202020204" pitchFamily="34" charset="0"/>
                    <a:ea typeface="Yu Mincho" panose="02020400000000000000" pitchFamily="18" charset="-128"/>
                    <a:cs typeface="Arial" panose="020B0604020202020204" pitchFamily="34" charset="0"/>
                  </a:rPr>
                  <a:t> </a:t>
                </a:r>
                <a:r>
                  <a:rPr lang="en-US" sz="4000" dirty="0" err="1">
                    <a:latin typeface="Arial" panose="020B0604020202020204" pitchFamily="34" charset="0"/>
                    <a:ea typeface="Yu Mincho" panose="02020400000000000000" pitchFamily="18" charset="-128"/>
                    <a:cs typeface="Arial" panose="020B0604020202020204" pitchFamily="34" charset="0"/>
                  </a:rPr>
                  <a:t>của</a:t>
                </a:r>
                <a:r>
                  <a:rPr lang="en-US" sz="4000" dirty="0">
                    <a:latin typeface="Arial" panose="020B0604020202020204" pitchFamily="34" charset="0"/>
                    <a:ea typeface="Yu Mincho" panose="02020400000000000000" pitchFamily="18" charset="-128"/>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Yu Mincho" panose="02020400000000000000" pitchFamily="18" charset="-128"/>
                        <a:cs typeface="Arial" panose="020B0604020202020204" pitchFamily="34" charset="0"/>
                      </a:rPr>
                      <m:t>𝐴𝑀</m:t>
                    </m:r>
                  </m:oMath>
                </a14:m>
                <a:r>
                  <a:rPr lang="en-US" sz="4000" dirty="0">
                    <a:latin typeface="Arial" panose="020B0604020202020204" pitchFamily="34" charset="0"/>
                    <a:ea typeface="Yu Mincho" panose="02020400000000000000" pitchFamily="18" charset="-128"/>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acc>
                      <m:accPr>
                        <m:chr m:val="̂"/>
                        <m:ctrlPr>
                          <a:rPr lang="en-US" sz="400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𝑀𝑂𝑁</m:t>
                        </m:r>
                      </m:e>
                    </m:acc>
                    <m:r>
                      <a:rPr lang="en-US" sz="4000" b="0" i="1" smtClean="0">
                        <a:effectLst/>
                        <a:latin typeface="Cambria Math" panose="02040503050406030204" pitchFamily="18" charset="0"/>
                        <a:cs typeface="Arial" panose="020B0604020202020204" pitchFamily="34" charset="0"/>
                      </a:rPr>
                      <m:t>=</m:t>
                    </m:r>
                    <m:acc>
                      <m:accPr>
                        <m:chr m:val="̂"/>
                        <m:ctrlPr>
                          <a:rPr lang="en-US" sz="4000" b="0" i="1" smtClean="0">
                            <a:effectLst/>
                            <a:latin typeface="Cambria Math" panose="02040503050406030204" pitchFamily="18" charset="0"/>
                            <a:cs typeface="Arial" panose="020B0604020202020204" pitchFamily="34" charset="0"/>
                          </a:rPr>
                        </m:ctrlPr>
                      </m:accPr>
                      <m:e>
                        <m:r>
                          <a:rPr lang="en-US" sz="4000" b="0" i="1" smtClean="0">
                            <a:effectLst/>
                            <a:latin typeface="Cambria Math" panose="02040503050406030204" pitchFamily="18" charset="0"/>
                            <a:cs typeface="Arial" panose="020B0604020202020204" pitchFamily="34" charset="0"/>
                          </a:rPr>
                          <m:t>𝐴𝑂𝐵</m:t>
                        </m:r>
                      </m:e>
                    </m:acc>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hai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góc</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đối</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đỉnh</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𝑂𝐵</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vì</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𝑂</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là</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trung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điểm</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của</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𝐵𝑁</m:t>
                    </m:r>
                  </m:oMath>
                </a14:m>
                <a:r>
                  <a:rPr lang="en-US" sz="4000" dirty="0">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err="1">
                    <a:effectLst/>
                    <a:latin typeface="Arial" panose="020B0604020202020204" pitchFamily="34" charset="0"/>
                    <a:ea typeface="Calibri" panose="020F0502020204030204" pitchFamily="34" charset="0"/>
                    <a:cs typeface="Arial" panose="020B0604020202020204" pitchFamily="34" charset="0"/>
                  </a:rPr>
                  <a:t>Suy</a:t>
                </a:r>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ra</a:t>
                </a:r>
                <a:r>
                  <a:rPr lang="en-US" sz="4000" dirty="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𝑂𝑀𝑁</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m:t>
                    </m:r>
                    <m:r>
                      <a:rPr lang="en-US" sz="4000" b="0" i="1" smtClean="0">
                        <a:effectLst/>
                        <a:latin typeface="Cambria Math" panose="02040503050406030204" pitchFamily="18" charset="0"/>
                        <a:ea typeface="Cambria Math" panose="02040503050406030204" pitchFamily="18" charset="0"/>
                        <a:cs typeface="Arial" panose="020B0604020202020204" pitchFamily="34" charset="0"/>
                      </a:rPr>
                      <m:t>𝑂𝐴𝐵</m:t>
                    </m:r>
                  </m:oMath>
                </a14:m>
                <a:r>
                  <a:rPr lang="en-US" sz="4000" dirty="0">
                    <a:effectLst/>
                    <a:latin typeface="Arial" panose="020B0604020202020204" pitchFamily="34" charset="0"/>
                    <a:ea typeface="Calibri" panose="020F0502020204030204" pitchFamily="34" charset="0"/>
                    <a:cs typeface="Arial" panose="020B0604020202020204" pitchFamily="34" charset="0"/>
                  </a:rPr>
                  <a:t> (</a:t>
                </a:r>
                <a:r>
                  <a:rPr lang="en-US" sz="4000" dirty="0" err="1">
                    <a:effectLst/>
                    <a:latin typeface="Arial" panose="020B0604020202020204" pitchFamily="34" charset="0"/>
                    <a:ea typeface="Calibri" panose="020F0502020204030204" pitchFamily="34" charset="0"/>
                    <a:cs typeface="Arial" panose="020B0604020202020204" pitchFamily="34" charset="0"/>
                  </a:rPr>
                  <a:t>c.g.c</a:t>
                </a:r>
                <a:r>
                  <a:rPr lang="en-US" sz="4000" dirty="0">
                    <a:effectLst/>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000" dirty="0">
                    <a:latin typeface="Arial" panose="020B0604020202020204" pitchFamily="34" charset="0"/>
                    <a:ea typeface="Calibri" panose="020F0502020204030204" pitchFamily="34" charset="0"/>
                    <a:cs typeface="Arial" panose="020B0604020202020204" pitchFamily="34" charset="0"/>
                  </a:rPr>
                  <a:t>Do </a:t>
                </a:r>
                <a:r>
                  <a:rPr lang="en-US" sz="4000" dirty="0" err="1">
                    <a:latin typeface="Arial" panose="020B0604020202020204" pitchFamily="34" charset="0"/>
                    <a:ea typeface="Calibri" panose="020F0502020204030204" pitchFamily="34" charset="0"/>
                    <a:cs typeface="Arial" panose="020B0604020202020204" pitchFamily="34" charset="0"/>
                  </a:rPr>
                  <a:t>đó</a:t>
                </a:r>
                <a:r>
                  <a:rPr lang="en-US" sz="4000" dirty="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ea typeface="Calibri" panose="020F0502020204030204" pitchFamily="34" charset="0"/>
                        <a:cs typeface="Arial" panose="020B0604020202020204" pitchFamily="34" charset="0"/>
                      </a:rPr>
                      <m:t>𝑀𝑁</m:t>
                    </m:r>
                    <m:r>
                      <a:rPr lang="en-US" sz="4000" i="1" dirty="0" smtClean="0">
                        <a:latin typeface="Cambria Math" panose="02040503050406030204" pitchFamily="18" charset="0"/>
                        <a:ea typeface="Calibri" panose="020F0502020204030204" pitchFamily="34" charset="0"/>
                        <a:cs typeface="Arial" panose="020B0604020202020204" pitchFamily="34" charset="0"/>
                      </a:rPr>
                      <m:t>=</m:t>
                    </m:r>
                    <m:r>
                      <a:rPr lang="en-US" sz="4000" i="1" dirty="0" smtClean="0">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latin typeface="Cambria Math" panose="02040503050406030204" pitchFamily="18" charset="0"/>
                        <a:ea typeface="Calibri" panose="020F0502020204030204" pitchFamily="34" charset="0"/>
                        <a:cs typeface="Arial" panose="020B0604020202020204" pitchFamily="34" charset="0"/>
                      </a:rPr>
                      <m:t>=700 </m:t>
                    </m:r>
                    <m:r>
                      <a:rPr lang="en-US" sz="4000" i="1" dirty="0" smtClean="0">
                        <a:latin typeface="Cambria Math" panose="02040503050406030204" pitchFamily="18" charset="0"/>
                        <a:ea typeface="Calibri" panose="020F0502020204030204" pitchFamily="34" charset="0"/>
                        <a:cs typeface="Arial" panose="020B0604020202020204" pitchFamily="34" charset="0"/>
                      </a:rPr>
                      <m:t>𝑚</m:t>
                    </m:r>
                  </m:oMath>
                </a14:m>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hai</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cạnh</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tương</a:t>
                </a:r>
                <a:r>
                  <a:rPr lang="en-US" sz="4000" dirty="0">
                    <a:latin typeface="Arial" panose="020B0604020202020204" pitchFamily="34" charset="0"/>
                    <a:ea typeface="Calibri" panose="020F0502020204030204" pitchFamily="34" charset="0"/>
                    <a:cs typeface="Arial" panose="020B0604020202020204" pitchFamily="34" charset="0"/>
                  </a:rPr>
                  <a:t> </a:t>
                </a:r>
                <a:r>
                  <a:rPr lang="en-US" sz="4000" dirty="0" err="1">
                    <a:latin typeface="Arial" panose="020B0604020202020204" pitchFamily="34" charset="0"/>
                    <a:ea typeface="Calibri" panose="020F0502020204030204" pitchFamily="34" charset="0"/>
                    <a:cs typeface="Arial" panose="020B0604020202020204" pitchFamily="34" charset="0"/>
                  </a:rPr>
                  <a:t>ứng</a:t>
                </a:r>
                <a:r>
                  <a:rPr lang="en-US" sz="4000" dirty="0">
                    <a:latin typeface="Arial" panose="020B0604020202020204" pitchFamily="34" charset="0"/>
                    <a:ea typeface="Calibri" panose="020F0502020204030204" pitchFamily="34" charset="0"/>
                    <a:cs typeface="Arial" panose="020B0604020202020204" pitchFamily="34" charset="0"/>
                  </a:rPr>
                  <a:t>)</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1" name="Hộp Văn bản 10">
                <a:extLst>
                  <a:ext uri="{FF2B5EF4-FFF2-40B4-BE49-F238E27FC236}">
                    <a16:creationId xmlns:a16="http://schemas.microsoft.com/office/drawing/2014/main" id="{36AB7010-08EB-FECA-E572-A09498B2A01B}"/>
                  </a:ext>
                </a:extLst>
              </p:cNvPr>
              <p:cNvSpPr txBox="1">
                <a:spLocks noRot="1" noChangeAspect="1" noMove="1" noResize="1" noEditPoints="1" noAdjustHandles="1" noChangeArrowheads="1" noChangeShapeType="1" noTextEdit="1"/>
              </p:cNvSpPr>
              <p:nvPr/>
            </p:nvSpPr>
            <p:spPr>
              <a:xfrm>
                <a:off x="2590800" y="2434242"/>
                <a:ext cx="11188422" cy="6062172"/>
              </a:xfrm>
              <a:prstGeom prst="rect">
                <a:avLst/>
              </a:prstGeom>
              <a:blipFill>
                <a:blip r:embed="rId10"/>
                <a:stretch>
                  <a:fillRect l="-1907" b="-3317"/>
                </a:stretch>
              </a:blipFill>
            </p:spPr>
            <p:txBody>
              <a:bodyPr/>
              <a:lstStyle/>
              <a:p>
                <a:r>
                  <a:rPr lang="en-US">
                    <a:noFill/>
                  </a:rPr>
                  <a:t> </a:t>
                </a:r>
              </a:p>
            </p:txBody>
          </p:sp>
        </mc:Fallback>
      </mc:AlternateContent>
      <p:sp>
        <p:nvSpPr>
          <p:cNvPr id="3" name="Bong bóng Lời nói: Hình bầu dục 7">
            <a:extLst>
              <a:ext uri="{FF2B5EF4-FFF2-40B4-BE49-F238E27FC236}">
                <a16:creationId xmlns:a16="http://schemas.microsoft.com/office/drawing/2014/main" id="{2FCB470F-2E90-608E-9E9B-964954112728}"/>
              </a:ext>
            </a:extLst>
          </p:cNvPr>
          <p:cNvSpPr/>
          <p:nvPr/>
        </p:nvSpPr>
        <p:spPr>
          <a:xfrm>
            <a:off x="8763000" y="696043"/>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9678501-2F37-F2AD-56B0-637C05DD02B6}"/>
              </a:ext>
            </a:extLst>
          </p:cNvPr>
          <p:cNvPicPr>
            <a:picLocks noChangeAspect="1"/>
          </p:cNvPicPr>
          <p:nvPr/>
        </p:nvPicPr>
        <p:blipFill rotWithShape="1">
          <a:blip r:embed="rId11">
            <a:extLst>
              <a:ext uri="{28A0092B-C50C-407E-A947-70E740481C1C}">
                <a14:useLocalDpi xmlns:a14="http://schemas.microsoft.com/office/drawing/2010/main" val="0"/>
              </a:ext>
            </a:extLst>
          </a:blip>
          <a:srcRect l="60454" t="2385" r="1314" b="59353"/>
          <a:stretch/>
        </p:blipFill>
        <p:spPr>
          <a:xfrm>
            <a:off x="11482533" y="3323177"/>
            <a:ext cx="6805467" cy="3640645"/>
          </a:xfrm>
          <a:prstGeom prst="rect">
            <a:avLst/>
          </a:prstGeom>
        </p:spPr>
      </p:pic>
    </p:spTree>
    <p:custDataLst>
      <p:tags r:id="rId1"/>
    </p:custDataLst>
    <p:extLst>
      <p:ext uri="{BB962C8B-B14F-4D97-AF65-F5344CB8AC3E}">
        <p14:creationId xmlns:p14="http://schemas.microsoft.com/office/powerpoint/2010/main" val="16198327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1">
                                            <p:txEl>
                                              <p:pRg st="0" end="0"/>
                                            </p:txEl>
                                          </p:spTgt>
                                        </p:tgtEl>
                                        <p:attrNameLst>
                                          <p:attrName>style.visibility</p:attrName>
                                        </p:attrNameLst>
                                      </p:cBhvr>
                                      <p:to>
                                        <p:strVal val="visible"/>
                                      </p:to>
                                    </p:set>
                                    <p:animEffect transition="in" filter="fade">
                                      <p:cBhvr>
                                        <p:cTn id="18" dur="500"/>
                                        <p:tgtEl>
                                          <p:spTgt spid="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1" end="1"/>
                                            </p:txEl>
                                          </p:spTgt>
                                        </p:tgtEl>
                                        <p:attrNameLst>
                                          <p:attrName>style.visibility</p:attrName>
                                        </p:attrNameLst>
                                      </p:cBhvr>
                                      <p:to>
                                        <p:strVal val="visible"/>
                                      </p:to>
                                    </p:set>
                                    <p:animEffect transition="in" filter="fade">
                                      <p:cBhvr>
                                        <p:cTn id="23" dur="500"/>
                                        <p:tgtEl>
                                          <p:spTgt spid="11">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Effect transition="in" filter="fade">
                                      <p:cBhvr>
                                        <p:cTn id="28" dur="500"/>
                                        <p:tgtEl>
                                          <p:spTgt spid="11">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1">
                                            <p:txEl>
                                              <p:pRg st="3" end="3"/>
                                            </p:txEl>
                                          </p:spTgt>
                                        </p:tgtEl>
                                        <p:attrNameLst>
                                          <p:attrName>style.visibility</p:attrName>
                                        </p:attrNameLst>
                                      </p:cBhvr>
                                      <p:to>
                                        <p:strVal val="visible"/>
                                      </p:to>
                                    </p:set>
                                    <p:animEffect transition="in" filter="fade">
                                      <p:cBhvr>
                                        <p:cTn id="33" dur="500"/>
                                        <p:tgtEl>
                                          <p:spTgt spid="11">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1">
                                            <p:txEl>
                                              <p:pRg st="4" end="4"/>
                                            </p:txEl>
                                          </p:spTgt>
                                        </p:tgtEl>
                                        <p:attrNameLst>
                                          <p:attrName>style.visibility</p:attrName>
                                        </p:attrNameLst>
                                      </p:cBhvr>
                                      <p:to>
                                        <p:strVal val="visible"/>
                                      </p:to>
                                    </p:set>
                                    <p:animEffect transition="in" filter="fade">
                                      <p:cBhvr>
                                        <p:cTn id="38" dur="500"/>
                                        <p:tgtEl>
                                          <p:spTgt spid="11">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xEl>
                                              <p:pRg st="5" end="5"/>
                                            </p:txEl>
                                          </p:spTgt>
                                        </p:tgtEl>
                                        <p:attrNameLst>
                                          <p:attrName>style.visibility</p:attrName>
                                        </p:attrNameLst>
                                      </p:cBhvr>
                                      <p:to>
                                        <p:strVal val="visible"/>
                                      </p:to>
                                    </p:set>
                                    <p:animEffect transition="in" filter="fade">
                                      <p:cBhvr>
                                        <p:cTn id="43" dur="500"/>
                                        <p:tgtEl>
                                          <p:spTgt spid="1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8"/>
          <a:stretch>
            <a:fillRect/>
          </a:stretch>
        </p:blipFill>
        <p:spPr>
          <a:xfrm flipH="1">
            <a:off x="14173200" y="6095238"/>
            <a:ext cx="3889617" cy="419176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608">
            <a:off x="16897294" y="2679530"/>
            <a:ext cx="1722072" cy="1354697"/>
          </a:xfrm>
          <a:prstGeom prst="rect">
            <a:avLst/>
          </a:prstGeom>
        </p:spPr>
      </p:pic>
      <p:sp>
        <p:nvSpPr>
          <p:cNvPr id="16" name="Hình chữ nhật: Góc Tròn 15">
            <a:extLst>
              <a:ext uri="{FF2B5EF4-FFF2-40B4-BE49-F238E27FC236}">
                <a16:creationId xmlns:a16="http://schemas.microsoft.com/office/drawing/2014/main" id="{08FCF5A6-05A5-DC58-3269-2DAB55ED1F1B}"/>
              </a:ext>
            </a:extLst>
          </p:cNvPr>
          <p:cNvSpPr/>
          <p:nvPr/>
        </p:nvSpPr>
        <p:spPr>
          <a:xfrm>
            <a:off x="7048500" y="1104900"/>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1</a:t>
            </a:r>
          </a:p>
        </p:txBody>
      </p:sp>
      <mc:AlternateContent xmlns:mc="http://schemas.openxmlformats.org/markup-compatibility/2006" xmlns:a14="http://schemas.microsoft.com/office/drawing/2010/main">
        <mc:Choice Requires="a14">
          <p:sp>
            <p:nvSpPr>
              <p:cNvPr id="17" name="Hộp Văn bản 16">
                <a:extLst>
                  <a:ext uri="{FF2B5EF4-FFF2-40B4-BE49-F238E27FC236}">
                    <a16:creationId xmlns:a16="http://schemas.microsoft.com/office/drawing/2014/main" id="{43CAB135-E58B-A0BB-7967-FAF850E8B004}"/>
                  </a:ext>
                </a:extLst>
              </p:cNvPr>
              <p:cNvSpPr txBox="1"/>
              <p:nvPr/>
            </p:nvSpPr>
            <p:spPr>
              <a:xfrm>
                <a:off x="3604460" y="2933700"/>
                <a:ext cx="12130801"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nhọn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𝑂𝑁</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𝑄</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𝑂𝑃</m:t>
                    </m:r>
                    <m:r>
                      <a:rPr lang="en-US" sz="4400" i="1" dirty="0" smtClean="0">
                        <a:latin typeface="Cambria Math" panose="02040503050406030204" pitchFamily="18" charset="0"/>
                        <a:cs typeface="Arial" panose="020B0604020202020204" pitchFamily="34" charset="0"/>
                      </a:rPr>
                      <m:t>=2</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𝑂𝑄</m:t>
                    </m:r>
                    <m:r>
                      <a:rPr lang="en-US" sz="4400" i="1" dirty="0" smtClean="0">
                        <a:latin typeface="Cambria Math" panose="02040503050406030204" pitchFamily="18" charset="0"/>
                        <a:cs typeface="Arial" panose="020B0604020202020204" pitchFamily="34" charset="0"/>
                      </a:rPr>
                      <m:t>=3</m:t>
                    </m:r>
                    <m:r>
                      <a:rPr lang="en-US" sz="4400" i="1" dirty="0" smtClean="0">
                        <a:latin typeface="Cambria Math" panose="02040503050406030204" pitchFamily="18" charset="0"/>
                        <a:cs typeface="Arial" panose="020B0604020202020204" pitchFamily="34" charset="0"/>
                      </a:rPr>
                      <m:t>𝑐𝑚</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𝑀𝑄</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7" name="Hộp Văn bản 16">
                <a:extLst>
                  <a:ext uri="{FF2B5EF4-FFF2-40B4-BE49-F238E27FC236}">
                    <a16:creationId xmlns:a16="http://schemas.microsoft.com/office/drawing/2014/main" id="{43CAB135-E58B-A0BB-7967-FAF850E8B004}"/>
                  </a:ext>
                </a:extLst>
              </p:cNvPr>
              <p:cNvSpPr txBox="1">
                <a:spLocks noRot="1" noChangeAspect="1" noMove="1" noResize="1" noEditPoints="1" noAdjustHandles="1" noChangeArrowheads="1" noChangeShapeType="1" noTextEdit="1"/>
              </p:cNvSpPr>
              <p:nvPr/>
            </p:nvSpPr>
            <p:spPr>
              <a:xfrm>
                <a:off x="3604460" y="2933700"/>
                <a:ext cx="12130801" cy="4029501"/>
              </a:xfrm>
              <a:prstGeom prst="rect">
                <a:avLst/>
              </a:prstGeom>
              <a:blipFill>
                <a:blip r:embed="rId8"/>
                <a:stretch>
                  <a:fillRect l="-2010" r="-2060" b="-6203"/>
                </a:stretch>
              </a:blipFill>
            </p:spPr>
            <p:txBody>
              <a:bodyPr/>
              <a:lstStyle/>
              <a:p>
                <a:r>
                  <a:rPr lang="en-US">
                    <a:noFill/>
                  </a:rPr>
                  <a:t> </a:t>
                </a:r>
              </a:p>
            </p:txBody>
          </p:sp>
        </mc:Fallback>
      </mc:AlternateContent>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1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3733800" y="9366792"/>
            <a:ext cx="3528867" cy="232317"/>
          </a:xfrm>
          <a:prstGeom prst="rect">
            <a:avLst/>
          </a:prstGeom>
        </p:spPr>
      </p:pic>
      <p:sp>
        <p:nvSpPr>
          <p:cNvPr id="8" name="Bong bóng Lời nói: Hình bầu dục 7">
            <a:extLst>
              <a:ext uri="{FF2B5EF4-FFF2-40B4-BE49-F238E27FC236}">
                <a16:creationId xmlns:a16="http://schemas.microsoft.com/office/drawing/2014/main" id="{FD683A61-ED67-F33E-45CF-7D9A0112AD45}"/>
              </a:ext>
            </a:extLst>
          </p:cNvPr>
          <p:cNvSpPr/>
          <p:nvPr/>
        </p:nvSpPr>
        <p:spPr>
          <a:xfrm>
            <a:off x="8763000" y="1339946"/>
            <a:ext cx="2438400" cy="1219200"/>
          </a:xfrm>
          <a:prstGeom prst="wedgeEllipseCallou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92B8DB06-7D85-B36D-1E71-632096DD1312}"/>
                  </a:ext>
                </a:extLst>
              </p:cNvPr>
              <p:cNvSpPr txBox="1"/>
              <p:nvPr/>
            </p:nvSpPr>
            <p:spPr>
              <a:xfrm>
                <a:off x="2819400" y="2773559"/>
                <a:ext cx="9058846" cy="5563895"/>
              </a:xfrm>
              <a:prstGeom prst="rect">
                <a:avLst/>
              </a:prstGeom>
              <a:noFill/>
            </p:spPr>
            <p:txBody>
              <a:bodyPr wrap="square">
                <a:spAutoFit/>
              </a:bodyPr>
              <a:lstStyle/>
              <a:p>
                <a:pPr algn="just">
                  <a:lnSpc>
                    <a:spcPct val="150000"/>
                  </a:lnSpc>
                </a:pPr>
                <a:r>
                  <a:rPr lang="vi-VN" sz="4000" dirty="0"/>
                  <a:t>Xét </a:t>
                </a:r>
                <a:r>
                  <a:rPr lang="en-US" sz="4000" dirty="0" err="1"/>
                  <a:t>hai</a:t>
                </a:r>
                <a:r>
                  <a:rPr lang="vi-VN" sz="4000" dirty="0"/>
                  <a:t> tam giác </a:t>
                </a:r>
                <a14:m>
                  <m:oMath xmlns:m="http://schemas.openxmlformats.org/officeDocument/2006/math">
                    <m:r>
                      <a:rPr lang="vi-VN" sz="4000" i="1" dirty="0" smtClean="0">
                        <a:latin typeface="Cambria Math" panose="02040503050406030204" pitchFamily="18" charset="0"/>
                      </a:rPr>
                      <m:t>𝑂𝑀𝑄</m:t>
                    </m:r>
                  </m:oMath>
                </a14:m>
                <a:r>
                  <a:rPr lang="vi-VN" sz="4000" dirty="0"/>
                  <a:t> và </a:t>
                </a:r>
                <a14:m>
                  <m:oMath xmlns:m="http://schemas.openxmlformats.org/officeDocument/2006/math">
                    <m:r>
                      <a:rPr lang="vi-VN" sz="4000" i="1" dirty="0" smtClean="0">
                        <a:latin typeface="Cambria Math" panose="02040503050406030204" pitchFamily="18" charset="0"/>
                      </a:rPr>
                      <m:t>𝑂𝑃𝑁</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𝑂𝑃</m:t>
                    </m:r>
                  </m:oMath>
                </a14:m>
                <a:r>
                  <a:rPr lang="vi-VN" sz="4000" dirty="0"/>
                  <a:t> </a:t>
                </a:r>
                <a14:m>
                  <m:oMath xmlns:m="http://schemas.openxmlformats.org/officeDocument/2006/math">
                    <m:r>
                      <a:rPr lang="vi-VN" sz="4000" i="1" dirty="0" smtClean="0">
                        <a:latin typeface="Cambria Math" panose="02040503050406030204" pitchFamily="18" charset="0"/>
                      </a:rPr>
                      <m:t>(=2</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𝑂</m:t>
                        </m:r>
                      </m:e>
                    </m:acc>
                  </m:oMath>
                </a14:m>
                <a:r>
                  <a:rPr lang="vi-VN" sz="4000" dirty="0"/>
                  <a:t> chung,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𝑂𝑄</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a:t>
                </a:r>
                <a14:m>
                  <m:oMath xmlns:m="http://schemas.openxmlformats.org/officeDocument/2006/math">
                    <m:r>
                      <a:rPr lang="vi-VN" sz="4000" i="1" dirty="0" smtClean="0">
                        <a:latin typeface="Cambria Math" panose="02040503050406030204" pitchFamily="18" charset="0"/>
                      </a:rPr>
                      <m:t>(=3</m:t>
                    </m:r>
                    <m:r>
                      <a:rPr lang="vi-VN" sz="4000" i="1" dirty="0" smtClean="0">
                        <a:latin typeface="Cambria Math" panose="02040503050406030204" pitchFamily="18" charset="0"/>
                      </a:rPr>
                      <m:t>𝑐𝑚</m:t>
                    </m:r>
                    <m:r>
                      <a:rPr lang="vi-VN" sz="4000" i="1" dirty="0" smtClean="0">
                        <a:latin typeface="Cambria Math" panose="02040503050406030204" pitchFamily="18" charset="0"/>
                      </a:rPr>
                      <m:t>)</m:t>
                    </m:r>
                  </m:oMath>
                </a14:m>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𝑂𝑀𝑄</m:t>
                    </m:r>
                    <m:r>
                      <a:rPr lang="en-US" sz="4000" i="1" dirty="0">
                        <a:latin typeface="Cambria Math" panose="02040503050406030204" pitchFamily="18" charset="0"/>
                      </a:rPr>
                      <m:t>=</m:t>
                    </m:r>
                    <m:r>
                      <m:rPr>
                        <m:sty m:val="p"/>
                      </m:rPr>
                      <a:rPr lang="en-US" sz="4000" i="0" dirty="0" smtClean="0">
                        <a:latin typeface="Cambria Math" panose="02040503050406030204" pitchFamily="18" charset="0"/>
                      </a:rPr>
                      <m:t>Δ</m:t>
                    </m:r>
                    <m:r>
                      <a:rPr lang="vi-VN" sz="4000" i="1" dirty="0" smtClean="0">
                        <a:latin typeface="Cambria Math" panose="02040503050406030204" pitchFamily="18" charset="0"/>
                      </a:rPr>
                      <m:t>𝑂𝑃𝑁</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𝑀𝑄</m:t>
                    </m:r>
                    <m:r>
                      <a:rPr lang="vi-VN" sz="4000" i="1" dirty="0" smtClean="0">
                        <a:latin typeface="Cambria Math" panose="02040503050406030204" pitchFamily="18" charset="0"/>
                      </a:rPr>
                      <m:t>=</m:t>
                    </m:r>
                    <m:r>
                      <a:rPr lang="vi-VN" sz="4000" i="1" dirty="0" smtClean="0">
                        <a:latin typeface="Cambria Math" panose="02040503050406030204" pitchFamily="18" charset="0"/>
                      </a:rPr>
                      <m:t>𝑃𝑁</m:t>
                    </m:r>
                    <m:r>
                      <a:rPr lang="vi-VN" sz="4000" i="1" dirty="0" smtClean="0">
                        <a:latin typeface="Cambria Math" panose="02040503050406030204" pitchFamily="18" charset="0"/>
                      </a:rPr>
                      <m:t> </m:t>
                    </m:r>
                  </m:oMath>
                </a14:m>
                <a:r>
                  <a:rPr lang="vi-VN" sz="4000" dirty="0"/>
                  <a:t>(hai cạnh tương ứng)</a:t>
                </a:r>
                <a:endParaRPr lang="en-US" sz="4000" dirty="0"/>
              </a:p>
            </p:txBody>
          </p:sp>
        </mc:Choice>
        <mc:Fallback xmlns="">
          <p:sp>
            <p:nvSpPr>
              <p:cNvPr id="12" name="Hộp Văn bản 11">
                <a:extLst>
                  <a:ext uri="{FF2B5EF4-FFF2-40B4-BE49-F238E27FC236}">
                    <a16:creationId xmlns:a16="http://schemas.microsoft.com/office/drawing/2014/main" id="{92B8DB06-7D85-B36D-1E71-632096DD1312}"/>
                  </a:ext>
                </a:extLst>
              </p:cNvPr>
              <p:cNvSpPr txBox="1">
                <a:spLocks noRot="1" noChangeAspect="1" noMove="1" noResize="1" noEditPoints="1" noAdjustHandles="1" noChangeArrowheads="1" noChangeShapeType="1" noTextEdit="1"/>
              </p:cNvSpPr>
              <p:nvPr/>
            </p:nvSpPr>
            <p:spPr>
              <a:xfrm>
                <a:off x="2819400" y="2773559"/>
                <a:ext cx="9058846" cy="5563895"/>
              </a:xfrm>
              <a:prstGeom prst="rect">
                <a:avLst/>
              </a:prstGeom>
              <a:blipFill>
                <a:blip r:embed="rId10"/>
                <a:stretch>
                  <a:fillRect l="-2423" r="-673" b="-3505"/>
                </a:stretch>
              </a:blipFill>
            </p:spPr>
            <p:txBody>
              <a:bodyPr/>
              <a:lstStyle/>
              <a:p>
                <a:r>
                  <a:rPr lang="en-US">
                    <a:noFill/>
                  </a:rPr>
                  <a:t> </a:t>
                </a:r>
              </a:p>
            </p:txBody>
          </p:sp>
        </mc:Fallback>
      </mc:AlternateContent>
      <p:pic>
        <p:nvPicPr>
          <p:cNvPr id="10" name="Picture 9">
            <a:extLst>
              <a:ext uri="{FF2B5EF4-FFF2-40B4-BE49-F238E27FC236}">
                <a16:creationId xmlns:a16="http://schemas.microsoft.com/office/drawing/2014/main" id="{B0258781-CD8D-E2FA-6776-4EBCF3216B9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306677" y="2773559"/>
            <a:ext cx="5552892" cy="5280368"/>
          </a:xfrm>
          <a:prstGeom prst="rect">
            <a:avLst/>
          </a:prstGeom>
          <a:noFill/>
          <a:ln>
            <a:noFill/>
          </a:ln>
        </p:spPr>
      </p:pic>
    </p:spTree>
    <p:custDataLst>
      <p:tags r:id="rId1"/>
    </p:custDataLst>
    <p:extLst>
      <p:ext uri="{BB962C8B-B14F-4D97-AF65-F5344CB8AC3E}">
        <p14:creationId xmlns:p14="http://schemas.microsoft.com/office/powerpoint/2010/main" val="3707655933"/>
      </p:ext>
    </p:extLst>
  </p:cSld>
  <p:clrMapOvr>
    <a:masterClrMapping/>
  </p:clrMapOvr>
  <mc:AlternateContent xmlns:mc="http://schemas.openxmlformats.org/markup-compatibility/2006" xmlns:p14="http://schemas.microsoft.com/office/powerpoint/2010/main">
    <mc:Choice Requires="p14">
      <p:transition spd="slow">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p:tgtEl>
                                          <p:spTgt spid="10"/>
                                        </p:tgtEl>
                                        <p:attrNameLst>
                                          <p:attrName>ppt_y</p:attrName>
                                        </p:attrNameLst>
                                      </p:cBhvr>
                                      <p:tavLst>
                                        <p:tav tm="0">
                                          <p:val>
                                            <p:strVal val="#ppt_y+#ppt_h*1.125000"/>
                                          </p:val>
                                        </p:tav>
                                        <p:tav tm="100000">
                                          <p:val>
                                            <p:strVal val="#ppt_y"/>
                                          </p:val>
                                        </p:tav>
                                      </p:tavLst>
                                    </p:anim>
                                    <p:animEffect transition="in" filter="wipe(up)">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9" dur="500"/>
                                        <p:tgtEl>
                                          <p:spTgt spid="1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24" dur="500"/>
                                        <p:tgtEl>
                                          <p:spTgt spid="1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29" dur="500"/>
                                        <p:tgtEl>
                                          <p:spTgt spid="1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4" dur="500"/>
                                        <p:tgtEl>
                                          <p:spTgt spid="12">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randombar(horizontal)">
                                      <p:cBhvr>
                                        <p:cTn id="39" dur="500"/>
                                        <p:tgtEl>
                                          <p:spTgt spid="12">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2">
                                            <p:txEl>
                                              <p:pRg st="5" end="5"/>
                                            </p:txEl>
                                          </p:spTgt>
                                        </p:tgtEl>
                                        <p:attrNameLst>
                                          <p:attrName>style.visibility</p:attrName>
                                        </p:attrNameLst>
                                      </p:cBhvr>
                                      <p:to>
                                        <p:strVal val="visible"/>
                                      </p:to>
                                    </p:set>
                                    <p:animEffect transition="in" filter="randombar(horizontal)">
                                      <p:cBhvr>
                                        <p:cTn id="44"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006695">
            <a:off x="1867681" y="8199118"/>
            <a:ext cx="1960852" cy="202410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608">
            <a:off x="2426833" y="839699"/>
            <a:ext cx="1722072" cy="1354697"/>
          </a:xfrm>
          <a:prstGeom prst="rect">
            <a:avLst/>
          </a:prstGeom>
        </p:spPr>
      </p:pic>
      <p:sp>
        <p:nvSpPr>
          <p:cNvPr id="8" name="Hình tự do: Hình 7">
            <a:extLst>
              <a:ext uri="{FF2B5EF4-FFF2-40B4-BE49-F238E27FC236}">
                <a16:creationId xmlns:a16="http://schemas.microsoft.com/office/drawing/2014/main" id="{572DD960-1DA3-9E01-B0FF-E3A6E113217A}"/>
              </a:ext>
            </a:extLst>
          </p:cNvPr>
          <p:cNvSpPr/>
          <p:nvPr/>
        </p:nvSpPr>
        <p:spPr>
          <a:xfrm rot="18341150">
            <a:off x="1927723" y="8852490"/>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0" name="Nhóm 9">
            <a:extLst>
              <a:ext uri="{FF2B5EF4-FFF2-40B4-BE49-F238E27FC236}">
                <a16:creationId xmlns:a16="http://schemas.microsoft.com/office/drawing/2014/main" id="{A58EAD0A-D48B-30A0-BF73-10589905732F}"/>
              </a:ext>
            </a:extLst>
          </p:cNvPr>
          <p:cNvGrpSpPr/>
          <p:nvPr/>
        </p:nvGrpSpPr>
        <p:grpSpPr>
          <a:xfrm>
            <a:off x="16154400" y="647700"/>
            <a:ext cx="1697438" cy="502500"/>
            <a:chOff x="6615589" y="1828493"/>
            <a:chExt cx="1697438" cy="502500"/>
          </a:xfrm>
        </p:grpSpPr>
        <p:sp>
          <p:nvSpPr>
            <p:cNvPr id="7" name="Hình tự do: Hình 6">
              <a:extLst>
                <a:ext uri="{FF2B5EF4-FFF2-40B4-BE49-F238E27FC236}">
                  <a16:creationId xmlns:a16="http://schemas.microsoft.com/office/drawing/2014/main" id="{AF8C294A-D20C-4A8B-68F0-118431A285D6}"/>
                </a:ext>
              </a:extLst>
            </p:cNvPr>
            <p:cNvSpPr/>
            <p:nvPr/>
          </p:nvSpPr>
          <p:spPr>
            <a:xfrm rot="18341150">
              <a:off x="7311685" y="1329651"/>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9" name="Hình tự do: Hình 8">
              <a:extLst>
                <a:ext uri="{FF2B5EF4-FFF2-40B4-BE49-F238E27FC236}">
                  <a16:creationId xmlns:a16="http://schemas.microsoft.com/office/drawing/2014/main" id="{02C85DA7-A878-B720-6AE9-C2C94B49C329}"/>
                </a:ext>
              </a:extLst>
            </p:cNvPr>
            <p:cNvSpPr/>
            <p:nvPr/>
          </p:nvSpPr>
          <p:spPr>
            <a:xfrm rot="18341150">
              <a:off x="7375708" y="1332183"/>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p:sp>
        <p:nvSpPr>
          <p:cNvPr id="11" name="Hình chữ nhật: Góc Tròn 10">
            <a:extLst>
              <a:ext uri="{FF2B5EF4-FFF2-40B4-BE49-F238E27FC236}">
                <a16:creationId xmlns:a16="http://schemas.microsoft.com/office/drawing/2014/main" id="{947288FF-4FFB-F8D7-54C8-404AA2271545}"/>
              </a:ext>
            </a:extLst>
          </p:cNvPr>
          <p:cNvSpPr/>
          <p:nvPr/>
        </p:nvSpPr>
        <p:spPr>
          <a:xfrm>
            <a:off x="7478615" y="1133858"/>
            <a:ext cx="4191000" cy="1295400"/>
          </a:xfrm>
          <a:prstGeom prst="roundRect">
            <a:avLst/>
          </a:prstGeom>
          <a:solidFill>
            <a:schemeClr val="accent6">
              <a:lumMod val="75000"/>
            </a:schemeClr>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Luyện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2</a:t>
            </a:r>
          </a:p>
        </p:txBody>
      </p:sp>
      <mc:AlternateContent xmlns:mc="http://schemas.openxmlformats.org/markup-compatibility/2006" xmlns:a14="http://schemas.microsoft.com/office/drawing/2010/main">
        <mc:Choice Requires="a14">
          <p:sp>
            <p:nvSpPr>
              <p:cNvPr id="13" name="Hộp Văn bản 12">
                <a:extLst>
                  <a:ext uri="{FF2B5EF4-FFF2-40B4-BE49-F238E27FC236}">
                    <a16:creationId xmlns:a16="http://schemas.microsoft.com/office/drawing/2014/main" id="{03C4E291-546D-A520-AD70-A311532BEB1D}"/>
                  </a:ext>
                </a:extLst>
              </p:cNvPr>
              <p:cNvSpPr txBox="1"/>
              <p:nvPr/>
            </p:nvSpPr>
            <p:spPr>
              <a:xfrm>
                <a:off x="3821015" y="3496442"/>
                <a:ext cx="11506200" cy="4029501"/>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𝑥𝑂𝑦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có</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tia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phân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Hai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lần</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lượt</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𝑂𝑥</m:t>
                    </m:r>
                    <m:r>
                      <a:rPr lang="en-US" sz="4400" i="1" dirty="0" smtClean="0">
                        <a:latin typeface="Cambria Math" panose="02040503050406030204" pitchFamily="18" charset="0"/>
                        <a:cs typeface="Arial" panose="020B0604020202020204" pitchFamily="34" charset="0"/>
                      </a:rPr>
                      <m:t>, </m:t>
                    </m:r>
                    <m:r>
                      <a:rPr lang="en-US" sz="4400" i="1" dirty="0" smtClean="0">
                        <a:latin typeface="Cambria Math" panose="02040503050406030204" pitchFamily="18" charset="0"/>
                        <a:cs typeface="Arial" panose="020B0604020202020204" pitchFamily="34" charset="0"/>
                      </a:rPr>
                      <m:t>𝑂𝑦</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thoả</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mãn</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𝑂𝑀</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𝑂𝑁</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điểm</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𝑃</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khác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thuộc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𝑂𝑧</m:t>
                    </m:r>
                  </m:oMath>
                </a14:m>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Chứng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minh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𝑀𝑃</m:t>
                    </m:r>
                    <m:r>
                      <a:rPr lang="en-US" sz="4400" i="1" dirty="0" smtClean="0">
                        <a:latin typeface="Cambria Math" panose="02040503050406030204" pitchFamily="18" charset="0"/>
                        <a:cs typeface="Arial" panose="020B0604020202020204" pitchFamily="34" charset="0"/>
                      </a:rPr>
                      <m:t>=</m:t>
                    </m:r>
                    <m:r>
                      <a:rPr lang="en-US" sz="4400" i="1" dirty="0" smtClean="0">
                        <a:latin typeface="Cambria Math" panose="02040503050406030204" pitchFamily="18" charset="0"/>
                        <a:cs typeface="Arial" panose="020B0604020202020204" pitchFamily="34" charset="0"/>
                      </a:rPr>
                      <m:t>𝑁𝑃</m:t>
                    </m:r>
                  </m:oMath>
                </a14:m>
                <a:r>
                  <a:rPr lang="en-US" sz="4400" dirty="0">
                    <a:latin typeface="Arial" panose="020B0604020202020204" pitchFamily="34" charset="0"/>
                    <a:cs typeface="Arial" panose="020B0604020202020204" pitchFamily="34" charset="0"/>
                  </a:rPr>
                  <a:t>.</a:t>
                </a:r>
              </a:p>
            </p:txBody>
          </p:sp>
        </mc:Choice>
        <mc:Fallback xmlns="">
          <p:sp>
            <p:nvSpPr>
              <p:cNvPr id="13" name="Hộp Văn bản 12">
                <a:extLst>
                  <a:ext uri="{FF2B5EF4-FFF2-40B4-BE49-F238E27FC236}">
                    <a16:creationId xmlns:a16="http://schemas.microsoft.com/office/drawing/2014/main" id="{03C4E291-546D-A520-AD70-A311532BEB1D}"/>
                  </a:ext>
                </a:extLst>
              </p:cNvPr>
              <p:cNvSpPr txBox="1">
                <a:spLocks noRot="1" noChangeAspect="1" noMove="1" noResize="1" noEditPoints="1" noAdjustHandles="1" noChangeArrowheads="1" noChangeShapeType="1" noTextEdit="1"/>
              </p:cNvSpPr>
              <p:nvPr/>
            </p:nvSpPr>
            <p:spPr>
              <a:xfrm>
                <a:off x="3821015" y="3496442"/>
                <a:ext cx="11506200" cy="4029501"/>
              </a:xfrm>
              <a:prstGeom prst="rect">
                <a:avLst/>
              </a:prstGeom>
              <a:blipFill>
                <a:blip r:embed="rId8"/>
                <a:stretch>
                  <a:fillRect l="-2173" r="-2120" b="-620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6743960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2"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27771" flipH="1">
            <a:off x="15663252" y="843636"/>
            <a:ext cx="2550203" cy="11499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9593">
            <a:off x="1166695" y="6543468"/>
            <a:ext cx="1664117" cy="3480091"/>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065AA578-9DC9-31A4-F286-CF865929F063}"/>
                  </a:ext>
                </a:extLst>
              </p:cNvPr>
              <p:cNvSpPr txBox="1"/>
              <p:nvPr/>
            </p:nvSpPr>
            <p:spPr>
              <a:xfrm>
                <a:off x="2897262" y="1799731"/>
                <a:ext cx="9294738" cy="8380371"/>
              </a:xfrm>
              <a:prstGeom prst="rect">
                <a:avLst/>
              </a:prstGeom>
              <a:noFill/>
            </p:spPr>
            <p:txBody>
              <a:bodyPr wrap="square">
                <a:spAutoFit/>
              </a:bodyPr>
              <a:lstStyle/>
              <a:p>
                <a:pPr algn="just">
                  <a:lnSpc>
                    <a:spcPct val="150000"/>
                  </a:lnSpc>
                </a:pPr>
                <a:r>
                  <a:rPr lang="vi-VN" sz="4000" dirty="0"/>
                  <a:t>Vì </a:t>
                </a:r>
                <a14:m>
                  <m:oMath xmlns:m="http://schemas.openxmlformats.org/officeDocument/2006/math">
                    <m:r>
                      <a:rPr lang="vi-VN" sz="4000" i="1" dirty="0" smtClean="0">
                        <a:latin typeface="Cambria Math" panose="02040503050406030204" pitchFamily="18" charset="0"/>
                      </a:rPr>
                      <m:t>𝑂</m:t>
                    </m:r>
                  </m:oMath>
                </a14:m>
                <a:r>
                  <a:rPr lang="vi-VN" sz="4000" dirty="0"/>
                  <a:t> là tia phân giác của góc </a:t>
                </a:r>
                <a14:m>
                  <m:oMath xmlns:m="http://schemas.openxmlformats.org/officeDocument/2006/math">
                    <m:r>
                      <a:rPr lang="vi-VN" sz="4000" i="1" dirty="0" smtClean="0">
                        <a:latin typeface="Cambria Math" panose="02040503050406030204" pitchFamily="18" charset="0"/>
                      </a:rPr>
                      <m:t>𝑥𝑂𝑦</m:t>
                    </m:r>
                  </m:oMath>
                </a14:m>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𝑥𝑂𝑧</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𝑧𝑂𝑦</m:t>
                        </m:r>
                      </m:e>
                    </m:acc>
                  </m:oMath>
                </a14:m>
                <a:r>
                  <a:rPr lang="vi-VN" sz="4000" dirty="0"/>
                  <a:t> hay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a:t>
                </a:r>
                <a14:m>
                  <m:oMath xmlns:m="http://schemas.openxmlformats.org/officeDocument/2006/math">
                    <m:r>
                      <a:rPr lang="vi-VN" sz="4000" i="1" dirty="0" smtClean="0">
                        <a:latin typeface="Cambria Math" panose="02040503050406030204" pitchFamily="18" charset="0"/>
                      </a:rPr>
                      <m:t>𝑀</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𝑁</m:t>
                    </m:r>
                  </m:oMath>
                </a14:m>
                <a:r>
                  <a:rPr lang="vi-VN" sz="4000" i="0" dirty="0"/>
                  <a:t>,</a:t>
                </a:r>
                <a:r>
                  <a:rPr lang="en-US" sz="4000" i="0" dirty="0"/>
                  <a:t> </a:t>
                </a:r>
                <a14:m>
                  <m:oMath xmlns:m="http://schemas.openxmlformats.org/officeDocument/2006/math">
                    <m:r>
                      <a:rPr lang="vi-VN" sz="4000" i="1" dirty="0" smtClean="0">
                        <a:latin typeface="Cambria Math" panose="02040503050406030204" pitchFamily="18" charset="0"/>
                      </a:rPr>
                      <m:t> </m:t>
                    </m:r>
                    <m:r>
                      <a:rPr lang="vi-VN" sz="4000" i="1" dirty="0" smtClean="0">
                        <a:latin typeface="Cambria Math" panose="02040503050406030204" pitchFamily="18" charset="0"/>
                      </a:rPr>
                      <m:t>𝑃</m:t>
                    </m:r>
                  </m:oMath>
                </a14:m>
                <a:r>
                  <a:rPr lang="en-US" sz="4000" dirty="0"/>
                  <a:t> </a:t>
                </a:r>
                <a:r>
                  <a:rPr lang="vi-VN" sz="4000" dirty="0"/>
                  <a:t>lần lượt thuộc tia </a:t>
                </a:r>
                <a14:m>
                  <m:oMath xmlns:m="http://schemas.openxmlformats.org/officeDocument/2006/math">
                    <m:r>
                      <a:rPr lang="vi-VN" sz="4000" i="1" dirty="0" smtClean="0">
                        <a:latin typeface="Cambria Math" panose="02040503050406030204" pitchFamily="18" charset="0"/>
                      </a:rPr>
                      <m:t>𝑂𝑥</m:t>
                    </m:r>
                  </m:oMath>
                </a14:m>
                <a:r>
                  <a:rPr lang="vi-VN" sz="4000" dirty="0"/>
                  <a:t>, </a:t>
                </a:r>
                <a14:m>
                  <m:oMath xmlns:m="http://schemas.openxmlformats.org/officeDocument/2006/math">
                    <m:r>
                      <a:rPr lang="vi-VN" sz="4000" i="1" dirty="0" smtClean="0">
                        <a:latin typeface="Cambria Math" panose="02040503050406030204" pitchFamily="18" charset="0"/>
                      </a:rPr>
                      <m:t>𝑂𝑦</m:t>
                    </m:r>
                  </m:oMath>
                </a14:m>
                <a:r>
                  <a:rPr lang="vi-VN" sz="4000" dirty="0"/>
                  <a:t>, </a:t>
                </a:r>
                <a14:m>
                  <m:oMath xmlns:m="http://schemas.openxmlformats.org/officeDocument/2006/math">
                    <m:r>
                      <a:rPr lang="vi-VN" sz="4000" i="1" dirty="0" smtClean="0">
                        <a:latin typeface="Cambria Math" panose="02040503050406030204" pitchFamily="18" charset="0"/>
                      </a:rPr>
                      <m:t>𝑂𝑧</m:t>
                    </m:r>
                  </m:oMath>
                </a14:m>
                <a:r>
                  <a:rPr lang="vi-VN" sz="4000" dirty="0"/>
                  <a:t>)</a:t>
                </a:r>
                <a:endParaRPr lang="en-US" sz="4000" dirty="0"/>
              </a:p>
              <a:p>
                <a:pPr algn="just">
                  <a:lnSpc>
                    <a:spcPct val="150000"/>
                  </a:lnSpc>
                </a:pPr>
                <a:r>
                  <a:rPr lang="en-US" sz="4000" dirty="0" err="1"/>
                  <a:t>Xét</a:t>
                </a:r>
                <a:r>
                  <a:rPr lang="vi-VN" sz="4000" dirty="0"/>
                  <a:t> hai tam giác </a:t>
                </a:r>
                <a14:m>
                  <m:oMath xmlns:m="http://schemas.openxmlformats.org/officeDocument/2006/math">
                    <m:r>
                      <a:rPr lang="en-US" sz="4000" i="1" dirty="0" smtClean="0">
                        <a:latin typeface="Cambria Math" panose="02040503050406030204" pitchFamily="18" charset="0"/>
                      </a:rPr>
                      <m:t>𝑂𝑀𝑃</m:t>
                    </m:r>
                  </m:oMath>
                </a14:m>
                <a:r>
                  <a:rPr lang="vi-VN" sz="4000" dirty="0"/>
                  <a:t> và </a:t>
                </a:r>
                <a14:m>
                  <m:oMath xmlns:m="http://schemas.openxmlformats.org/officeDocument/2006/math">
                    <m:r>
                      <a:rPr lang="en-US" sz="4000" i="1" dirty="0" smtClean="0">
                        <a:latin typeface="Cambria Math" panose="02040503050406030204" pitchFamily="18" charset="0"/>
                      </a:rPr>
                      <m:t>𝑂𝑁𝑃</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𝑂𝑀</m:t>
                    </m:r>
                    <m:r>
                      <a:rPr lang="vi-VN" sz="4000" i="1" dirty="0" smtClean="0">
                        <a:latin typeface="Cambria Math" panose="02040503050406030204" pitchFamily="18" charset="0"/>
                      </a:rPr>
                      <m:t>=</m:t>
                    </m:r>
                    <m:r>
                      <a:rPr lang="vi-VN" sz="4000" i="1" dirty="0" smtClean="0">
                        <a:latin typeface="Cambria Math" panose="02040503050406030204" pitchFamily="18" charset="0"/>
                      </a:rPr>
                      <m:t>𝑂𝑁</m:t>
                    </m:r>
                  </m:oMath>
                </a14:m>
                <a:r>
                  <a:rPr lang="vi-VN" sz="4000" dirty="0"/>
                  <a:t> (gt)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𝑀𝑂𝑃</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𝑁𝑂𝑃</m:t>
                        </m:r>
                      </m:e>
                    </m:acc>
                  </m:oMath>
                </a14:m>
                <a:r>
                  <a:rPr lang="vi-VN" sz="4000" dirty="0"/>
                  <a:t> (cmt)</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𝑂𝑃</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𝑂𝑀𝑃</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𝑂𝑁𝑃</m:t>
                    </m:r>
                  </m:oMath>
                </a14:m>
                <a:r>
                  <a:rPr lang="vi-VN" sz="4000" dirty="0"/>
                  <a:t> (c.g.c)</a:t>
                </a:r>
                <a:endParaRPr lang="en-US" sz="4000" dirty="0"/>
              </a:p>
              <a:p>
                <a:pPr algn="just">
                  <a:lnSpc>
                    <a:spcPct val="150000"/>
                  </a:lnSpc>
                </a:pPr>
                <a:r>
                  <a:rPr lang="vi-VN" sz="4000" dirty="0"/>
                  <a:t>Do đó, </a:t>
                </a:r>
                <a14:m>
                  <m:oMath xmlns:m="http://schemas.openxmlformats.org/officeDocument/2006/math">
                    <m:r>
                      <a:rPr lang="vi-VN" sz="4000" i="1" dirty="0" smtClean="0">
                        <a:latin typeface="Cambria Math" panose="02040503050406030204" pitchFamily="18" charset="0"/>
                      </a:rPr>
                      <m:t>𝑀𝑃</m:t>
                    </m:r>
                    <m:r>
                      <a:rPr lang="vi-VN" sz="4000" i="1" dirty="0" smtClean="0">
                        <a:latin typeface="Cambria Math" panose="02040503050406030204" pitchFamily="18" charset="0"/>
                      </a:rPr>
                      <m:t>=</m:t>
                    </m:r>
                    <m:r>
                      <a:rPr lang="vi-VN" sz="4000" i="1" dirty="0" smtClean="0">
                        <a:latin typeface="Cambria Math" panose="02040503050406030204" pitchFamily="18" charset="0"/>
                      </a:rPr>
                      <m:t>𝑁𝑃</m:t>
                    </m:r>
                  </m:oMath>
                </a14:m>
                <a:r>
                  <a:rPr lang="vi-VN" sz="4000" dirty="0"/>
                  <a:t> (2 cạnh tương ứng)</a:t>
                </a:r>
                <a:endParaRPr lang="en-US" sz="4000" dirty="0">
                  <a:effectLst/>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065AA578-9DC9-31A4-F286-CF865929F063}"/>
                  </a:ext>
                </a:extLst>
              </p:cNvPr>
              <p:cNvSpPr txBox="1">
                <a:spLocks noRot="1" noChangeAspect="1" noMove="1" noResize="1" noEditPoints="1" noAdjustHandles="1" noChangeArrowheads="1" noChangeShapeType="1" noTextEdit="1"/>
              </p:cNvSpPr>
              <p:nvPr/>
            </p:nvSpPr>
            <p:spPr>
              <a:xfrm>
                <a:off x="2897262" y="1799731"/>
                <a:ext cx="9294738" cy="8380371"/>
              </a:xfrm>
              <a:prstGeom prst="rect">
                <a:avLst/>
              </a:prstGeom>
              <a:blipFill>
                <a:blip r:embed="rId10"/>
                <a:stretch>
                  <a:fillRect l="-2295" b="-1818"/>
                </a:stretch>
              </a:blipFill>
            </p:spPr>
            <p:txBody>
              <a:bodyPr/>
              <a:lstStyle/>
              <a:p>
                <a:r>
                  <a:rPr lang="en-US">
                    <a:noFill/>
                  </a:rPr>
                  <a:t> </a:t>
                </a:r>
              </a:p>
            </p:txBody>
          </p:sp>
        </mc:Fallback>
      </mc:AlternateContent>
      <p:sp>
        <p:nvSpPr>
          <p:cNvPr id="7" name="Bong bóng Lời nói: Hình bầu dục 13">
            <a:extLst>
              <a:ext uri="{FF2B5EF4-FFF2-40B4-BE49-F238E27FC236}">
                <a16:creationId xmlns:a16="http://schemas.microsoft.com/office/drawing/2014/main" id="{00E48002-B553-29EB-03AD-F3C6CF9B3AED}"/>
              </a:ext>
            </a:extLst>
          </p:cNvPr>
          <p:cNvSpPr/>
          <p:nvPr/>
        </p:nvSpPr>
        <p:spPr>
          <a:xfrm>
            <a:off x="8879067" y="373450"/>
            <a:ext cx="2438400" cy="1219200"/>
          </a:xfrm>
          <a:prstGeom prst="wedgeEllipseCallout">
            <a:avLst>
              <a:gd name="adj1" fmla="val 31901"/>
              <a:gd name="adj2" fmla="val 68359"/>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66217693-D1F1-9C1F-D74C-BF9FF355F1D9}"/>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125200" y="3167769"/>
            <a:ext cx="6074659" cy="5813993"/>
          </a:xfrm>
          <a:prstGeom prst="rect">
            <a:avLst/>
          </a:prstGeom>
          <a:noFill/>
          <a:ln>
            <a:noFill/>
          </a:ln>
        </p:spPr>
      </p:pic>
    </p:spTree>
    <p:custDataLst>
      <p:tags r:id="rId1"/>
    </p:custDataLst>
    <p:extLst>
      <p:ext uri="{BB962C8B-B14F-4D97-AF65-F5344CB8AC3E}">
        <p14:creationId xmlns:p14="http://schemas.microsoft.com/office/powerpoint/2010/main" val="154073671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heel(4)">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dissolve">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animEffect transition="in" filter="dissolve">
                                      <p:cBhvr>
                                        <p:cTn id="23" dur="500"/>
                                        <p:tgtEl>
                                          <p:spTgt spid="9">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dissolve">
                                      <p:cBhvr>
                                        <p:cTn id="28" dur="500"/>
                                        <p:tgtEl>
                                          <p:spTgt spid="9">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9">
                                            <p:txEl>
                                              <p:pRg st="4" end="4"/>
                                            </p:txEl>
                                          </p:spTgt>
                                        </p:tgtEl>
                                        <p:attrNameLst>
                                          <p:attrName>style.visibility</p:attrName>
                                        </p:attrNameLst>
                                      </p:cBhvr>
                                      <p:to>
                                        <p:strVal val="visible"/>
                                      </p:to>
                                    </p:set>
                                    <p:animEffect transition="in" filter="dissolve">
                                      <p:cBhvr>
                                        <p:cTn id="38" dur="500"/>
                                        <p:tgtEl>
                                          <p:spTgt spid="9">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dissolve">
                                      <p:cBhvr>
                                        <p:cTn id="43" dur="5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dissolve">
                                      <p:cBhvr>
                                        <p:cTn id="48" dur="500"/>
                                        <p:tgtEl>
                                          <p:spTgt spid="9">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9">
                                            <p:txEl>
                                              <p:pRg st="7" end="7"/>
                                            </p:txEl>
                                          </p:spTgt>
                                        </p:tgtEl>
                                        <p:attrNameLst>
                                          <p:attrName>style.visibility</p:attrName>
                                        </p:attrNameLst>
                                      </p:cBhvr>
                                      <p:to>
                                        <p:strVal val="visible"/>
                                      </p:to>
                                    </p:set>
                                    <p:animEffect transition="in" filter="dissolve">
                                      <p:cBhvr>
                                        <p:cTn id="53" dur="5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3619">
            <a:off x="15558212" y="769500"/>
            <a:ext cx="3090615" cy="13935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9241">
            <a:off x="1731068" y="9154470"/>
            <a:ext cx="2936731" cy="1254785"/>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r="47952"/>
          <a:stretch>
            <a:fillRect/>
          </a:stretch>
        </p:blipFill>
        <p:spPr>
          <a:xfrm>
            <a:off x="772569" y="-1409700"/>
            <a:ext cx="3074209" cy="4343571"/>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6367" b="59132"/>
          <a:stretch>
            <a:fillRect/>
          </a:stretch>
        </p:blipFill>
        <p:spPr>
          <a:xfrm flipH="1" flipV="1">
            <a:off x="15482233" y="8584978"/>
            <a:ext cx="2805767" cy="1932550"/>
          </a:xfrm>
          <a:prstGeom prst="rect">
            <a:avLst/>
          </a:prstGeom>
        </p:spPr>
      </p:pic>
      <p:sp>
        <p:nvSpPr>
          <p:cNvPr id="9" name="Hộp Văn bản 8">
            <a:extLst>
              <a:ext uri="{FF2B5EF4-FFF2-40B4-BE49-F238E27FC236}">
                <a16:creationId xmlns:a16="http://schemas.microsoft.com/office/drawing/2014/main" id="{31D2994F-FCAA-FD65-0871-508F93939ABD}"/>
              </a:ext>
            </a:extLst>
          </p:cNvPr>
          <p:cNvSpPr txBox="1"/>
          <p:nvPr/>
        </p:nvSpPr>
        <p:spPr>
          <a:xfrm>
            <a:off x="2577196" y="1267602"/>
            <a:ext cx="14644003" cy="2171428"/>
          </a:xfrm>
          <a:prstGeom prst="rect">
            <a:avLst/>
          </a:prstGeom>
          <a:noFill/>
        </p:spPr>
        <p:txBody>
          <a:bodyPr wrap="square" rtlCol="0">
            <a:spAutoFit/>
          </a:bodyPr>
          <a:lstStyle/>
          <a:p>
            <a:pPr algn="just">
              <a:lnSpc>
                <a:spcPct val="150000"/>
              </a:lnSpc>
            </a:pPr>
            <a:r>
              <a:rPr lang="en-US" sz="4800" b="1" dirty="0">
                <a:solidFill>
                  <a:srgbClr val="0070C0"/>
                </a:solidFill>
                <a:latin typeface="Arial" panose="020B0604020202020204" pitchFamily="34" charset="0"/>
                <a:cs typeface="Arial" panose="020B0604020202020204" pitchFamily="34" charset="0"/>
              </a:rPr>
              <a:t>II. ÁP DỤNG VÀO TRƯỜNG HỢP BẰNG NHAU VỀ HAI CẠNH GÓC VUÔNG CỦA TAM GIÁC VUÔNG</a:t>
            </a:r>
          </a:p>
        </p:txBody>
      </p:sp>
      <p:sp>
        <p:nvSpPr>
          <p:cNvPr id="14" name="TextBox 13">
            <a:extLst>
              <a:ext uri="{FF2B5EF4-FFF2-40B4-BE49-F238E27FC236}">
                <a16:creationId xmlns:a16="http://schemas.microsoft.com/office/drawing/2014/main" id="{7A172D26-CD64-841A-BC78-47CC6D6E77E6}"/>
              </a:ext>
            </a:extLst>
          </p:cNvPr>
          <p:cNvSpPr txBox="1"/>
          <p:nvPr/>
        </p:nvSpPr>
        <p:spPr>
          <a:xfrm>
            <a:off x="3452558" y="4549775"/>
            <a:ext cx="12893278" cy="3352337"/>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vi-VN" sz="4400" dirty="0">
                <a:solidFill>
                  <a:srgbClr val="000000"/>
                </a:solidFill>
                <a:effectLst/>
                <a:ea typeface="Calibri" panose="020F0502020204030204" pitchFamily="34" charset="0"/>
              </a:rPr>
              <a:t>Nếu hai cạnh góc vuông của tam giác vuông này bằng hai cạnh góc vuông của tam giác vuông kia thì hai tam giác vuông đó bằng nhau</a:t>
            </a:r>
            <a:endParaRPr lang="en-US" sz="4400" dirty="0"/>
          </a:p>
        </p:txBody>
      </p:sp>
    </p:spTree>
    <p:custDataLst>
      <p:tags r:id="rId1"/>
    </p:custDataLst>
    <p:extLst>
      <p:ext uri="{BB962C8B-B14F-4D97-AF65-F5344CB8AC3E}">
        <p14:creationId xmlns:p14="http://schemas.microsoft.com/office/powerpoint/2010/main" val="7349934"/>
      </p:ext>
    </p:extLst>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0552"/>
          <a:stretch>
            <a:fillRect/>
          </a:stretch>
        </p:blipFill>
        <p:spPr>
          <a:xfrm>
            <a:off x="1143000" y="192525"/>
            <a:ext cx="4395570" cy="149559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1157919" y="9105900"/>
            <a:ext cx="3528867" cy="23231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4035356" y="9105900"/>
            <a:ext cx="3528867" cy="232317"/>
          </a:xfrm>
          <a:prstGeom prst="rect">
            <a:avLst/>
          </a:prstGeom>
        </p:spPr>
      </p:pic>
      <p:pic>
        <p:nvPicPr>
          <p:cNvPr id="8" name="Picture 7">
            <a:extLst>
              <a:ext uri="{FF2B5EF4-FFF2-40B4-BE49-F238E27FC236}">
                <a16:creationId xmlns:a16="http://schemas.microsoft.com/office/drawing/2014/main" id="{EABF71A2-5C9B-17F4-039A-FB2584C90319}"/>
              </a:ext>
            </a:extLst>
          </p:cNvPr>
          <p:cNvPicPr>
            <a:picLocks noChangeAspect="1"/>
          </p:cNvPicPr>
          <p:nvPr/>
        </p:nvPicPr>
        <p:blipFill rotWithShape="1">
          <a:blip r:embed="rId10">
            <a:extLst>
              <a:ext uri="{28A0092B-C50C-407E-A947-70E740481C1C}">
                <a14:useLocalDpi xmlns:a14="http://schemas.microsoft.com/office/drawing/2010/main" val="0"/>
              </a:ext>
            </a:extLst>
          </a:blip>
          <a:srcRect l="68634" t="20669" r="2277" b="14003"/>
          <a:stretch/>
        </p:blipFill>
        <p:spPr>
          <a:xfrm>
            <a:off x="11466174" y="3567880"/>
            <a:ext cx="6629400" cy="5075636"/>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7930497-E78D-39AA-4FB7-0ADF2BA2733A}"/>
                  </a:ext>
                </a:extLst>
              </p:cNvPr>
              <p:cNvSpPr txBox="1"/>
              <p:nvPr/>
            </p:nvSpPr>
            <p:spPr>
              <a:xfrm>
                <a:off x="3159906" y="987378"/>
                <a:ext cx="13705189" cy="1097605"/>
              </a:xfrm>
              <a:prstGeom prst="round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algn="just">
                  <a:lnSpc>
                    <a:spcPct val="150000"/>
                  </a:lnSpc>
                  <a:spcBef>
                    <a:spcPts val="0"/>
                  </a:spcBef>
                  <a:spcAft>
                    <a:spcPts val="600"/>
                  </a:spcAft>
                </a:pPr>
                <a:r>
                  <a:rPr lang="vi-VN" sz="4000" dirty="0">
                    <a:solidFill>
                      <a:srgbClr val="C00000"/>
                    </a:solidFill>
                    <a:effectLst/>
                    <a:ea typeface="Calibri" panose="020F0502020204030204" pitchFamily="34" charset="0"/>
                    <a:cs typeface="Times New Roman" panose="02020603050405020304" pitchFamily="18" charset="0"/>
                  </a:rPr>
                  <a:t>Nếu </a:t>
                </a:r>
                <a14:m>
                  <m:oMath xmlns:m="http://schemas.openxmlformats.org/officeDocument/2006/math">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latin typeface="Arial (Body)"/>
                    <a:ea typeface="Calibri" panose="020F0502020204030204" pitchFamily="34" charset="0"/>
                    <a:cs typeface="Times New Roman" panose="02020603050405020304" pitchFamily="18" charset="0"/>
                  </a:rPr>
                  <a:t>,</a:t>
                </a:r>
                <a:r>
                  <a:rPr lang="vi-VN" sz="4000" dirty="0">
                    <a:solidFill>
                      <a:srgbClr val="C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C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000" dirty="0">
                    <a:solidFill>
                      <a:srgbClr val="C00000"/>
                    </a:solidFill>
                    <a:effectLst/>
                    <a:ea typeface="Calibri" panose="020F0502020204030204" pitchFamily="34" charset="0"/>
                    <a:cs typeface="Times New Roman" panose="02020603050405020304" pitchFamily="18" charset="0"/>
                  </a:rPr>
                  <a:t> </a:t>
                </a:r>
                <a:r>
                  <a:rPr lang="vi-VN" sz="4000" dirty="0">
                    <a:solidFill>
                      <a:srgbClr val="C00000"/>
                    </a:solidFill>
                    <a:effectLst/>
                    <a:ea typeface="Calibri" panose="020F0502020204030204" pitchFamily="34" charset="0"/>
                    <a:cs typeface="Times New Roman" panose="02020603050405020304" pitchFamily="18" charset="0"/>
                  </a:rPr>
                  <a:t>thì </a:t>
                </a:r>
                <a14:m>
                  <m:oMath xmlns:m="http://schemas.openxmlformats.org/officeDocument/2006/math">
                    <m:r>
                      <m:rPr>
                        <m:sty m:val="p"/>
                      </m:rPr>
                      <a:rPr lang="en-US" sz="4000" i="0" dirty="0" smtClean="0">
                        <a:solidFill>
                          <a:srgbClr val="C00000"/>
                        </a:solidFill>
                        <a:effectLst/>
                        <a:latin typeface="Cambria Math" panose="02040503050406030204" pitchFamily="18" charset="0"/>
                        <a:ea typeface="Calibri" panose="020F0502020204030204" pitchFamily="34" charset="0"/>
                      </a:rPr>
                      <m:t>Δ</m:t>
                    </m:r>
                    <m:r>
                      <a:rPr lang="vi-VN" sz="4000" i="1" dirty="0" smtClean="0">
                        <a:solidFill>
                          <a:srgbClr val="C00000"/>
                        </a:solidFill>
                        <a:effectLst/>
                        <a:latin typeface="Cambria Math" panose="02040503050406030204" pitchFamily="18" charset="0"/>
                        <a:ea typeface="Calibri" panose="020F0502020204030204" pitchFamily="34" charset="0"/>
                      </a:rPr>
                      <m:t>𝐴𝐵𝐶</m:t>
                    </m:r>
                    <m:r>
                      <a:rPr lang="vi-VN" sz="4000" i="1" dirty="0" smtClean="0">
                        <a:solidFill>
                          <a:srgbClr val="C00000"/>
                        </a:solidFill>
                        <a:effectLst/>
                        <a:latin typeface="Cambria Math" panose="02040503050406030204" pitchFamily="18" charset="0"/>
                        <a:ea typeface="Calibri" panose="020F0502020204030204" pitchFamily="34" charset="0"/>
                      </a:rPr>
                      <m:t>=</m:t>
                    </m:r>
                    <m:r>
                      <m:rPr>
                        <m:sty m:val="p"/>
                      </m:rPr>
                      <a:rPr lang="en-US" sz="4000" i="0" dirty="0">
                        <a:solidFill>
                          <a:srgbClr val="C00000"/>
                        </a:solidFill>
                        <a:effectLst/>
                        <a:latin typeface="Cambria Math" panose="02040503050406030204" pitchFamily="18" charset="0"/>
                        <a:ea typeface="Calibri" panose="020F0502020204030204" pitchFamily="34" charset="0"/>
                      </a:rPr>
                      <m:t>Δ</m:t>
                    </m:r>
                    <m:r>
                      <a:rPr lang="vi-VN" sz="4000" i="1" dirty="0">
                        <a:solidFill>
                          <a:srgbClr val="C00000"/>
                        </a:solidFill>
                        <a:effectLst/>
                        <a:latin typeface="Cambria Math" panose="02040503050406030204" pitchFamily="18" charset="0"/>
                        <a:ea typeface="Calibri" panose="020F0502020204030204" pitchFamily="34" charset="0"/>
                      </a:rPr>
                      <m:t>𝐴</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𝐵</m:t>
                    </m:r>
                    <m:r>
                      <a:rPr lang="vi-VN" sz="4000" i="1" dirty="0">
                        <a:solidFill>
                          <a:srgbClr val="C00000"/>
                        </a:solidFill>
                        <a:effectLst/>
                        <a:latin typeface="Cambria Math" panose="02040503050406030204" pitchFamily="18" charset="0"/>
                        <a:ea typeface="Calibri" panose="020F0502020204030204" pitchFamily="34" charset="0"/>
                      </a:rPr>
                      <m:t>’</m:t>
                    </m:r>
                    <m:r>
                      <a:rPr lang="vi-VN" sz="4000" i="1" dirty="0">
                        <a:solidFill>
                          <a:srgbClr val="C00000"/>
                        </a:solidFill>
                        <a:effectLst/>
                        <a:latin typeface="Cambria Math" panose="02040503050406030204" pitchFamily="18" charset="0"/>
                        <a:ea typeface="Calibri" panose="020F0502020204030204" pitchFamily="34" charset="0"/>
                      </a:rPr>
                      <m:t>𝐶</m:t>
                    </m:r>
                    <m:r>
                      <a:rPr lang="vi-VN" sz="4000" i="1" dirty="0">
                        <a:solidFill>
                          <a:srgbClr val="C00000"/>
                        </a:solidFill>
                        <a:effectLst/>
                        <a:latin typeface="Cambria Math" panose="02040503050406030204" pitchFamily="18" charset="0"/>
                        <a:ea typeface="Calibri" panose="020F0502020204030204" pitchFamily="34" charset="0"/>
                      </a:rPr>
                      <m:t>’</m:t>
                    </m:r>
                  </m:oMath>
                </a14:m>
                <a:r>
                  <a:rPr lang="vi-VN" sz="4000" dirty="0">
                    <a:solidFill>
                      <a:srgbClr val="C00000"/>
                    </a:solidFill>
                    <a:effectLst/>
                    <a:ea typeface="Calibri" panose="020F0502020204030204" pitchFamily="34" charset="0"/>
                  </a:rPr>
                  <a:t> </a:t>
                </a:r>
                <a:endParaRPr lang="en-US" sz="4000" dirty="0">
                  <a:solidFill>
                    <a:srgbClr val="C00000"/>
                  </a:solidFill>
                </a:endParaRPr>
              </a:p>
            </p:txBody>
          </p:sp>
        </mc:Choice>
        <mc:Fallback xmlns="">
          <p:sp>
            <p:nvSpPr>
              <p:cNvPr id="11" name="TextBox 10">
                <a:extLst>
                  <a:ext uri="{FF2B5EF4-FFF2-40B4-BE49-F238E27FC236}">
                    <a16:creationId xmlns:a16="http://schemas.microsoft.com/office/drawing/2014/main" id="{17930497-E78D-39AA-4FB7-0ADF2BA2733A}"/>
                  </a:ext>
                </a:extLst>
              </p:cNvPr>
              <p:cNvSpPr txBox="1">
                <a:spLocks noRot="1" noChangeAspect="1" noMove="1" noResize="1" noEditPoints="1" noAdjustHandles="1" noChangeArrowheads="1" noChangeShapeType="1" noTextEdit="1"/>
              </p:cNvSpPr>
              <p:nvPr/>
            </p:nvSpPr>
            <p:spPr>
              <a:xfrm>
                <a:off x="3159906" y="987378"/>
                <a:ext cx="13705189" cy="1097605"/>
              </a:xfrm>
              <a:prstGeom prst="roundRect">
                <a:avLst/>
              </a:prstGeom>
              <a:blipFill>
                <a:blip r:embed="rId11"/>
                <a:stretch>
                  <a:fillRect l="-1065" b="-157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BFCADF23-3489-2994-0797-F839495DAE30}"/>
                  </a:ext>
                </a:extLst>
              </p:cNvPr>
              <p:cNvSpPr txBox="1"/>
              <p:nvPr/>
            </p:nvSpPr>
            <p:spPr>
              <a:xfrm>
                <a:off x="2365655" y="2163743"/>
                <a:ext cx="9100519" cy="6942157"/>
              </a:xfrm>
              <a:prstGeom prst="rect">
                <a:avLst/>
              </a:prstGeom>
              <a:noFill/>
            </p:spPr>
            <p:txBody>
              <a:bodyPr wrap="square" rtlCol="0">
                <a:spAutoFit/>
              </a:bodyPr>
              <a:lstStyle/>
              <a:p>
                <a:pPr marL="0" marR="0" algn="just">
                  <a:lnSpc>
                    <a:spcPct val="150000"/>
                  </a:lnSpc>
                  <a:spcBef>
                    <a:spcPts val="0"/>
                  </a:spcBef>
                  <a:spcAft>
                    <a:spcPts val="600"/>
                  </a:spcAft>
                </a:pPr>
                <a:r>
                  <a:rPr lang="vi-VN" sz="4000" i="1" u="sng" dirty="0">
                    <a:solidFill>
                      <a:srgbClr val="002060"/>
                    </a:solidFill>
                    <a:effectLst/>
                    <a:ea typeface="Calibri" panose="020F0502020204030204" pitchFamily="34" charset="0"/>
                    <a:cs typeface="Times New Roman" panose="02020603050405020304" pitchFamily="18" charset="0"/>
                  </a:rPr>
                  <a:t>Chứng minh: </a:t>
                </a:r>
                <a:endParaRPr lang="en-US" sz="4000" i="1" u="sng" dirty="0">
                  <a:solidFill>
                    <a:srgbClr val="00206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Xét hai tam giác vuông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000" dirty="0">
                    <a:effectLst/>
                    <a:ea typeface="Calibri" panose="020F0502020204030204" pitchFamily="34" charset="0"/>
                    <a:cs typeface="Times New Roman" panose="02020603050405020304" pitchFamily="18" charset="0"/>
                  </a:rPr>
                  <a:t> và </a:t>
                </a:r>
                <a14:m>
                  <m:oMath xmlns:m="http://schemas.openxmlformats.org/officeDocument/2006/math">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ta có: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r>
                      <a:rPr lang="vi-VN" sz="40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=90°</m:t>
                    </m:r>
                  </m:oMath>
                </a14:m>
                <a:r>
                  <a:rPr lang="vi-VN" sz="4000" dirty="0">
                    <a:solidFill>
                      <a:srgbClr val="000000"/>
                    </a:solidFill>
                    <a:effectLst/>
                    <a:ea typeface="Calibri" panose="020F0502020204030204" pitchFamily="34" charset="0"/>
                    <a:cs typeface="Times New Roman" panose="02020603050405020304" pitchFamily="18" charset="0"/>
                  </a:rPr>
                  <a:t> </a:t>
                </a:r>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en-US" sz="40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000" dirty="0">
                    <a:solidFill>
                      <a:srgbClr val="000000"/>
                    </a:solidFill>
                    <a:effectLst/>
                    <a:ea typeface="Calibri" panose="020F0502020204030204" pitchFamily="34" charset="0"/>
                    <a:cs typeface="Times New Roman" panose="02020603050405020304" pitchFamily="18" charset="0"/>
                  </a:rPr>
                  <a:t>Suy ra: </a:t>
                </a:r>
                <a14:m>
                  <m:oMath xmlns:m="http://schemas.openxmlformats.org/officeDocument/2006/math">
                    <m:r>
                      <m:rPr>
                        <m:sty m:val="p"/>
                      </m:rPr>
                      <a:rPr lang="en-US" sz="40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0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dirty="0">
                    <a:effectLst/>
                    <a:ea typeface="Calibri" panose="020F0502020204030204" pitchFamily="34" charset="0"/>
                    <a:cs typeface="Times New Roman" panose="02020603050405020304" pitchFamily="18" charset="0"/>
                  </a:rPr>
                  <a:t> (c.g.c)</a:t>
                </a:r>
                <a:endParaRPr lang="en-US" sz="40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BFCADF23-3489-2994-0797-F839495DAE30}"/>
                  </a:ext>
                </a:extLst>
              </p:cNvPr>
              <p:cNvSpPr txBox="1">
                <a:spLocks noRot="1" noChangeAspect="1" noMove="1" noResize="1" noEditPoints="1" noAdjustHandles="1" noChangeArrowheads="1" noChangeShapeType="1" noTextEdit="1"/>
              </p:cNvSpPr>
              <p:nvPr/>
            </p:nvSpPr>
            <p:spPr>
              <a:xfrm>
                <a:off x="2365655" y="2163743"/>
                <a:ext cx="9100519" cy="6942157"/>
              </a:xfrm>
              <a:prstGeom prst="rect">
                <a:avLst/>
              </a:prstGeom>
              <a:blipFill>
                <a:blip r:embed="rId12"/>
                <a:stretch>
                  <a:fillRect l="-2344" r="-2411" b="-2546"/>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01901162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strips(downLeft)">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ntr" presetSubtype="12" fill="hold" nodeType="clickEffect">
                                  <p:stCondLst>
                                    <p:cond delay="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strips(downLeft)">
                                      <p:cBhvr>
                                        <p:cTn id="25" dur="500"/>
                                        <p:tgtEl>
                                          <p:spTgt spid="1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nodeType="clickEffect">
                                  <p:stCondLst>
                                    <p:cond delay="0"/>
                                  </p:stCondLst>
                                  <p:childTnLst>
                                    <p:set>
                                      <p:cBhvr>
                                        <p:cTn id="29" dur="1" fill="hold">
                                          <p:stCondLst>
                                            <p:cond delay="0"/>
                                          </p:stCondLst>
                                        </p:cTn>
                                        <p:tgtEl>
                                          <p:spTgt spid="13">
                                            <p:txEl>
                                              <p:pRg st="2" end="2"/>
                                            </p:txEl>
                                          </p:spTgt>
                                        </p:tgtEl>
                                        <p:attrNameLst>
                                          <p:attrName>style.visibility</p:attrName>
                                        </p:attrNameLst>
                                      </p:cBhvr>
                                      <p:to>
                                        <p:strVal val="visible"/>
                                      </p:to>
                                    </p:set>
                                    <p:animEffect transition="in" filter="strips(downLeft)">
                                      <p:cBhvr>
                                        <p:cTn id="30" dur="500"/>
                                        <p:tgtEl>
                                          <p:spTgt spid="1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12" fill="hold" nodeType="clickEffect">
                                  <p:stCondLst>
                                    <p:cond delay="0"/>
                                  </p:stCondLst>
                                  <p:childTnLst>
                                    <p:set>
                                      <p:cBhvr>
                                        <p:cTn id="34" dur="1" fill="hold">
                                          <p:stCondLst>
                                            <p:cond delay="0"/>
                                          </p:stCondLst>
                                        </p:cTn>
                                        <p:tgtEl>
                                          <p:spTgt spid="13">
                                            <p:txEl>
                                              <p:pRg st="3" end="3"/>
                                            </p:txEl>
                                          </p:spTgt>
                                        </p:tgtEl>
                                        <p:attrNameLst>
                                          <p:attrName>style.visibility</p:attrName>
                                        </p:attrNameLst>
                                      </p:cBhvr>
                                      <p:to>
                                        <p:strVal val="visible"/>
                                      </p:to>
                                    </p:set>
                                    <p:animEffect transition="in" filter="strips(downLeft)">
                                      <p:cBhvr>
                                        <p:cTn id="35" dur="500"/>
                                        <p:tgtEl>
                                          <p:spTgt spid="1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8" presetClass="entr" presetSubtype="12" fill="hold" nodeType="clickEffect">
                                  <p:stCondLst>
                                    <p:cond delay="0"/>
                                  </p:stCondLst>
                                  <p:childTnLst>
                                    <p:set>
                                      <p:cBhvr>
                                        <p:cTn id="39" dur="1" fill="hold">
                                          <p:stCondLst>
                                            <p:cond delay="0"/>
                                          </p:stCondLst>
                                        </p:cTn>
                                        <p:tgtEl>
                                          <p:spTgt spid="13">
                                            <p:txEl>
                                              <p:pRg st="4" end="4"/>
                                            </p:txEl>
                                          </p:spTgt>
                                        </p:tgtEl>
                                        <p:attrNameLst>
                                          <p:attrName>style.visibility</p:attrName>
                                        </p:attrNameLst>
                                      </p:cBhvr>
                                      <p:to>
                                        <p:strVal val="visible"/>
                                      </p:to>
                                    </p:set>
                                    <p:animEffect transition="in" filter="strips(downLeft)">
                                      <p:cBhvr>
                                        <p:cTn id="40" dur="500"/>
                                        <p:tgtEl>
                                          <p:spTgt spid="1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8" presetClass="entr" presetSubtype="12" fill="hold" nodeType="clickEffect">
                                  <p:stCondLst>
                                    <p:cond delay="0"/>
                                  </p:stCondLst>
                                  <p:childTnLst>
                                    <p:set>
                                      <p:cBhvr>
                                        <p:cTn id="44" dur="1" fill="hold">
                                          <p:stCondLst>
                                            <p:cond delay="0"/>
                                          </p:stCondLst>
                                        </p:cTn>
                                        <p:tgtEl>
                                          <p:spTgt spid="13">
                                            <p:txEl>
                                              <p:pRg st="5" end="5"/>
                                            </p:txEl>
                                          </p:spTgt>
                                        </p:tgtEl>
                                        <p:attrNameLst>
                                          <p:attrName>style.visibility</p:attrName>
                                        </p:attrNameLst>
                                      </p:cBhvr>
                                      <p:to>
                                        <p:strVal val="visible"/>
                                      </p:to>
                                    </p:set>
                                    <p:animEffect transition="in" filter="strips(downLeft)">
                                      <p:cBhvr>
                                        <p:cTn id="45"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5"/>
          <a:srcRect/>
          <a:stretch>
            <a:fillRect/>
          </a:stretch>
        </p:blipFill>
        <p:spPr>
          <a:xfrm>
            <a:off x="1752600" y="9338292"/>
            <a:ext cx="930920" cy="94870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739904" y="610819"/>
            <a:ext cx="1887231" cy="95734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495893" y="510996"/>
            <a:ext cx="1774367" cy="90976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27942">
            <a:off x="14022490" y="7288180"/>
            <a:ext cx="3982811" cy="3507355"/>
          </a:xfrm>
          <a:prstGeom prst="rect">
            <a:avLst/>
          </a:prstGeom>
        </p:spPr>
      </p:pic>
      <p:sp>
        <p:nvSpPr>
          <p:cNvPr id="14" name="Hộp Văn bản 13">
            <a:extLst>
              <a:ext uri="{FF2B5EF4-FFF2-40B4-BE49-F238E27FC236}">
                <a16:creationId xmlns:a16="http://schemas.microsoft.com/office/drawing/2014/main" id="{70F21D38-5DD5-4ACE-1F4D-CE64A312BB06}"/>
              </a:ext>
            </a:extLst>
          </p:cNvPr>
          <p:cNvSpPr txBox="1"/>
          <p:nvPr/>
        </p:nvSpPr>
        <p:spPr>
          <a:xfrm>
            <a:off x="4805362" y="792966"/>
            <a:ext cx="93726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KHỞI ĐỘNG</a:t>
            </a:r>
          </a:p>
        </p:txBody>
      </p:sp>
      <mc:AlternateContent xmlns:mc="http://schemas.openxmlformats.org/markup-compatibility/2006" xmlns:a14="http://schemas.microsoft.com/office/drawing/2010/main">
        <mc:Choice Requires="a14">
          <p:sp>
            <p:nvSpPr>
              <p:cNvPr id="19" name="Hộp Văn bản 18">
                <a:extLst>
                  <a:ext uri="{FF2B5EF4-FFF2-40B4-BE49-F238E27FC236}">
                    <a16:creationId xmlns:a16="http://schemas.microsoft.com/office/drawing/2014/main" id="{65FB5216-3726-6902-E334-008ACCF2007A}"/>
                  </a:ext>
                </a:extLst>
              </p:cNvPr>
              <p:cNvSpPr txBox="1"/>
              <p:nvPr/>
            </p:nvSpPr>
            <p:spPr>
              <a:xfrm>
                <a:off x="2514600" y="1900962"/>
                <a:ext cx="15087600" cy="1900392"/>
              </a:xfrm>
              <a:prstGeom prst="rect">
                <a:avLst/>
              </a:prstGeom>
              <a:noFill/>
            </p:spPr>
            <p:txBody>
              <a:bodyPr wrap="square">
                <a:spAutoFit/>
              </a:bodyPr>
              <a:lstStyle/>
              <a:p>
                <a:pPr algn="just">
                  <a:lnSpc>
                    <a:spcPct val="150000"/>
                  </a:lnSpc>
                </a:pPr>
                <a:r>
                  <a:rPr lang="nl-NL" sz="4000" dirty="0">
                    <a:solidFill>
                      <a:srgbClr val="000000"/>
                    </a:solidFill>
                    <a:latin typeface="Arial" panose="020B0604020202020204" pitchFamily="34" charset="0"/>
                    <a:ea typeface="Calibri" panose="020F0502020204030204" pitchFamily="34" charset="0"/>
                    <a:cs typeface="Arial" panose="020B0604020202020204" pitchFamily="34" charset="0"/>
                  </a:rPr>
                  <a:t>Hai</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chiếc compa ở </a:t>
                </a:r>
                <a:r>
                  <a:rPr lang="vi-VN" sz="4000" i="1" dirty="0">
                    <a:solidFill>
                      <a:srgbClr val="000000"/>
                    </a:solidFill>
                    <a:latin typeface="Arial" panose="020B0604020202020204" pitchFamily="34" charset="0"/>
                    <a:ea typeface="Calibri" panose="020F0502020204030204" pitchFamily="34" charset="0"/>
                    <a:cs typeface="Arial" panose="020B0604020202020204" pitchFamily="34" charset="0"/>
                  </a:rPr>
                  <a:t>Hình 45</a:t>
                </a: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gợi nên hình ảnh hai tam giác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e>
                    </m:acc>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accPr>
                      <m:e>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𝐴</m:t>
                        </m:r>
                        <m:r>
                          <a:rPr lang="vi-VN" sz="4000" i="1">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e>
                    </m:acc>
                  </m:oMath>
                </a14:m>
                <a:r>
                  <a:rPr lang="en-US" sz="4000" i="1" dirty="0">
                    <a:latin typeface="Arial" panose="020B0604020202020204" pitchFamily="34" charset="0"/>
                    <a:cs typeface="Arial" panose="020B0604020202020204" pitchFamily="34" charset="0"/>
                  </a:rPr>
                  <a:t>.</a:t>
                </a:r>
              </a:p>
            </p:txBody>
          </p:sp>
        </mc:Choice>
        <mc:Fallback xmlns="">
          <p:sp>
            <p:nvSpPr>
              <p:cNvPr id="19" name="Hộp Văn bản 18">
                <a:extLst>
                  <a:ext uri="{FF2B5EF4-FFF2-40B4-BE49-F238E27FC236}">
                    <a16:creationId xmlns:a16="http://schemas.microsoft.com/office/drawing/2014/main" id="{65FB5216-3726-6902-E334-008ACCF2007A}"/>
                  </a:ext>
                </a:extLst>
              </p:cNvPr>
              <p:cNvSpPr txBox="1">
                <a:spLocks noRot="1" noChangeAspect="1" noMove="1" noResize="1" noEditPoints="1" noAdjustHandles="1" noChangeArrowheads="1" noChangeShapeType="1" noTextEdit="1"/>
              </p:cNvSpPr>
              <p:nvPr/>
            </p:nvSpPr>
            <p:spPr>
              <a:xfrm>
                <a:off x="2514600" y="1900962"/>
                <a:ext cx="15087600" cy="1900392"/>
              </a:xfrm>
              <a:prstGeom prst="rect">
                <a:avLst/>
              </a:prstGeom>
              <a:blipFill>
                <a:blip r:embed="rId12"/>
                <a:stretch>
                  <a:fillRect l="-1455" r="-1414" b="-128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F2AB9E2A-05D7-D89B-B18C-A40A95DC9517}"/>
              </a:ext>
            </a:extLst>
          </p:cNvPr>
          <p:cNvPicPr>
            <a:picLocks noChangeAspect="1"/>
          </p:cNvPicPr>
          <p:nvPr/>
        </p:nvPicPr>
        <p:blipFill rotWithShape="1">
          <a:blip r:embed="rId13">
            <a:extLst>
              <a:ext uri="{28A0092B-C50C-407E-A947-70E740481C1C}">
                <a14:useLocalDpi xmlns:a14="http://schemas.microsoft.com/office/drawing/2010/main" val="0"/>
              </a:ext>
            </a:extLst>
          </a:blip>
          <a:srcRect l="64544" t="19087" r="3641" b="21465"/>
          <a:stretch/>
        </p:blipFill>
        <p:spPr>
          <a:xfrm>
            <a:off x="2683519" y="4461337"/>
            <a:ext cx="6799762" cy="4856974"/>
          </a:xfrm>
          <a:prstGeom prst="rect">
            <a:avLst/>
          </a:prstGeom>
        </p:spPr>
      </p:pic>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6D78A641-C762-25E4-78CF-A31948E5094A}"/>
                  </a:ext>
                </a:extLst>
              </p:cNvPr>
              <p:cNvSpPr txBox="1"/>
              <p:nvPr/>
            </p:nvSpPr>
            <p:spPr>
              <a:xfrm>
                <a:off x="10486504" y="4902888"/>
                <a:ext cx="6798272" cy="2019064"/>
              </a:xfrm>
              <a:prstGeom prst="wedgeRoundRectCallout">
                <a:avLst>
                  <a:gd name="adj1" fmla="val -237"/>
                  <a:gd name="adj2" fmla="val 75237"/>
                  <a:gd name="adj3" fmla="val 16667"/>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Hai tam</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giác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𝐴</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𝐵</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𝐶</m:t>
                    </m:r>
                    <m:r>
                      <a:rPr lang="vi-VN" sz="4000" i="1" dirty="0" smtClean="0">
                        <a:solidFill>
                          <a:srgbClr val="000000"/>
                        </a:solidFill>
                        <a:effectLst/>
                        <a:latin typeface="Cambria Math" panose="02040503050406030204" pitchFamily="18" charset="0"/>
                        <a:ea typeface="Calibri" panose="020F0502020204030204" pitchFamily="34" charset="0"/>
                        <a:cs typeface="Arial" panose="020B0604020202020204" pitchFamily="34" charset="0"/>
                      </a:rPr>
                      <m:t>’</m:t>
                    </m:r>
                  </m:oMath>
                </a14:m>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có bằng nhau hay không </a:t>
                </a:r>
                <a:r>
                  <a:rPr lang="nl-NL"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6D78A641-C762-25E4-78CF-A31948E5094A}"/>
                  </a:ext>
                </a:extLst>
              </p:cNvPr>
              <p:cNvSpPr txBox="1">
                <a:spLocks noRot="1" noChangeAspect="1" noMove="1" noResize="1" noEditPoints="1" noAdjustHandles="1" noChangeArrowheads="1" noChangeShapeType="1" noTextEdit="1"/>
              </p:cNvSpPr>
              <p:nvPr/>
            </p:nvSpPr>
            <p:spPr>
              <a:xfrm>
                <a:off x="10486504" y="4902888"/>
                <a:ext cx="6798272" cy="2019064"/>
              </a:xfrm>
              <a:prstGeom prst="wedgeRoundRectCallout">
                <a:avLst>
                  <a:gd name="adj1" fmla="val -237"/>
                  <a:gd name="adj2" fmla="val 75237"/>
                  <a:gd name="adj3" fmla="val 16667"/>
                </a:avLst>
              </a:prstGeom>
              <a:blipFill>
                <a:blip r:embed="rId14"/>
                <a:stretch>
                  <a:fillRect l="-1519"/>
                </a:stretch>
              </a:blipFill>
            </p:spPr>
            <p:txBody>
              <a:bodyPr/>
              <a:lstStyle/>
              <a:p>
                <a:r>
                  <a:rPr lang="en-US">
                    <a:noFill/>
                  </a:rPr>
                  <a:t> </a:t>
                </a:r>
              </a:p>
            </p:txBody>
          </p:sp>
        </mc:Fallback>
      </mc:AlternateContent>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p:tgtEl>
                                          <p:spTgt spid="5"/>
                                        </p:tgtEl>
                                        <p:attrNameLst>
                                          <p:attrName>ppt_y</p:attrName>
                                        </p:attrNameLst>
                                      </p:cBhvr>
                                      <p:tavLst>
                                        <p:tav tm="0">
                                          <p:val>
                                            <p:strVal val="#ppt_y+#ppt_h*1.125000"/>
                                          </p:val>
                                        </p:tav>
                                        <p:tav tm="100000">
                                          <p:val>
                                            <p:strVal val="#ppt_y"/>
                                          </p:val>
                                        </p:tav>
                                      </p:tavLst>
                                    </p:anim>
                                    <p:animEffect transition="in" filter="wipe(up)">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anim calcmode="lin" valueType="num">
                                      <p:cBhvr>
                                        <p:cTn id="24" dur="500" fill="hold"/>
                                        <p:tgtEl>
                                          <p:spTgt spid="12"/>
                                        </p:tgtEl>
                                        <p:attrNameLst>
                                          <p:attrName>ppt_x</p:attrName>
                                        </p:attrNameLst>
                                      </p:cBhvr>
                                      <p:tavLst>
                                        <p:tav tm="0">
                                          <p:val>
                                            <p:strVal val="#ppt_x"/>
                                          </p:val>
                                        </p:tav>
                                        <p:tav tm="100000">
                                          <p:val>
                                            <p:strVal val="#ppt_x"/>
                                          </p:val>
                                        </p:tav>
                                      </p:tavLst>
                                    </p:anim>
                                    <p:anim calcmode="lin" valueType="num">
                                      <p:cBhvr>
                                        <p:cTn id="25"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59608">
            <a:off x="16425094" y="1525500"/>
            <a:ext cx="1722072" cy="1354697"/>
          </a:xfrm>
          <a:prstGeom prst="rect">
            <a:avLst/>
          </a:prstGeom>
        </p:spPr>
      </p:pic>
      <p:sp>
        <p:nvSpPr>
          <p:cNvPr id="5" name="Hình Bầu dục 4">
            <a:extLst>
              <a:ext uri="{FF2B5EF4-FFF2-40B4-BE49-F238E27FC236}">
                <a16:creationId xmlns:a16="http://schemas.microsoft.com/office/drawing/2014/main" id="{9B252895-63C0-2E82-CCB4-26F03E14F5A8}"/>
              </a:ext>
            </a:extLst>
          </p:cNvPr>
          <p:cNvSpPr/>
          <p:nvPr/>
        </p:nvSpPr>
        <p:spPr>
          <a:xfrm>
            <a:off x="3069035" y="941277"/>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3</a:t>
            </a:r>
          </a:p>
        </p:txBody>
      </p:sp>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C6A67F86-255C-9D61-5F08-BB4270D4EC86}"/>
                  </a:ext>
                </a:extLst>
              </p:cNvPr>
              <p:cNvSpPr txBox="1"/>
              <p:nvPr/>
            </p:nvSpPr>
            <p:spPr>
              <a:xfrm>
                <a:off x="6288485" y="656584"/>
                <a:ext cx="10515600" cy="182492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Hai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p:txBody>
          </p:sp>
        </mc:Choice>
        <mc:Fallback xmlns="">
          <p:sp>
            <p:nvSpPr>
              <p:cNvPr id="6" name="Hộp Văn bản 5">
                <a:extLst>
                  <a:ext uri="{FF2B5EF4-FFF2-40B4-BE49-F238E27FC236}">
                    <a16:creationId xmlns:a16="http://schemas.microsoft.com/office/drawing/2014/main" id="{C6A67F86-255C-9D61-5F08-BB4270D4EC86}"/>
                  </a:ext>
                </a:extLst>
              </p:cNvPr>
              <p:cNvSpPr txBox="1">
                <a:spLocks noRot="1" noChangeAspect="1" noMove="1" noResize="1" noEditPoints="1" noAdjustHandles="1" noChangeArrowheads="1" noChangeShapeType="1" noTextEdit="1"/>
              </p:cNvSpPr>
              <p:nvPr/>
            </p:nvSpPr>
            <p:spPr>
              <a:xfrm>
                <a:off x="6288485" y="656584"/>
                <a:ext cx="10515600" cy="1824923"/>
              </a:xfrm>
              <a:prstGeom prst="rect">
                <a:avLst/>
              </a:prstGeom>
              <a:blipFill>
                <a:blip r:embed="rId6"/>
                <a:stretch>
                  <a:fillRect l="-2087" r="-2029" b="-1371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Hộp Văn bản 6">
                <a:extLst>
                  <a:ext uri="{FF2B5EF4-FFF2-40B4-BE49-F238E27FC236}">
                    <a16:creationId xmlns:a16="http://schemas.microsoft.com/office/drawing/2014/main" id="{E514A854-6FBC-2A36-F3B8-2C829F6BE67D}"/>
                  </a:ext>
                </a:extLst>
              </p:cNvPr>
              <p:cNvSpPr txBox="1"/>
              <p:nvPr/>
            </p:nvSpPr>
            <p:spPr>
              <a:xfrm>
                <a:off x="4168180" y="2656742"/>
                <a:ext cx="1078984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14:m>
                  <m:oMath xmlns:m="http://schemas.openxmlformats.org/officeDocument/2006/math">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𝐴𝐻𝐵</m:t>
                    </m:r>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𝐴𝐻𝐶</m:t>
                    </m:r>
                  </m:oMath>
                </a14:m>
                <a:r>
                  <a:rPr lang="en-US" sz="4000" dirty="0">
                    <a:latin typeface="Arial" panose="020B0604020202020204" pitchFamily="34" charset="0"/>
                    <a:cs typeface="Arial" panose="020B0604020202020204" pitchFamily="34" charset="0"/>
                  </a:rPr>
                  <a:t>				b) </a:t>
                </a:r>
                <a14:m>
                  <m:oMath xmlns:m="http://schemas.openxmlformats.org/officeDocument/2006/math">
                    <m:r>
                      <a:rPr lang="en-US" sz="4000" b="0" i="1" smtClean="0">
                        <a:latin typeface="Cambria Math" panose="02040503050406030204" pitchFamily="18" charset="0"/>
                      </a:rPr>
                      <m:t>𝐴𝐵</m:t>
                    </m:r>
                    <m:r>
                      <a:rPr lang="en-US" sz="4000" b="0" i="1" smtClean="0">
                        <a:latin typeface="Cambria Math" panose="02040503050406030204" pitchFamily="18" charset="0"/>
                      </a:rPr>
                      <m:t>=</m:t>
                    </m:r>
                    <m:r>
                      <a:rPr lang="en-US" sz="4000" b="0" i="1" smtClean="0">
                        <a:latin typeface="Cambria Math" panose="02040503050406030204" pitchFamily="18" charset="0"/>
                      </a:rPr>
                      <m:t>𝐴𝐶</m:t>
                    </m:r>
                  </m:oMath>
                </a14:m>
                <a:endParaRPr lang="en-US" sz="4000" dirty="0">
                  <a:latin typeface="Arial" panose="020B0604020202020204" pitchFamily="34" charset="0"/>
                  <a:cs typeface="Arial" panose="020B0604020202020204" pitchFamily="34" charset="0"/>
                </a:endParaRPr>
              </a:p>
            </p:txBody>
          </p:sp>
        </mc:Choice>
        <mc:Fallback xmlns="">
          <p:sp>
            <p:nvSpPr>
              <p:cNvPr id="7" name="Hộp Văn bản 6">
                <a:extLst>
                  <a:ext uri="{FF2B5EF4-FFF2-40B4-BE49-F238E27FC236}">
                    <a16:creationId xmlns:a16="http://schemas.microsoft.com/office/drawing/2014/main" id="{E514A854-6FBC-2A36-F3B8-2C829F6BE67D}"/>
                  </a:ext>
                </a:extLst>
              </p:cNvPr>
              <p:cNvSpPr txBox="1">
                <a:spLocks noRot="1" noChangeAspect="1" noMove="1" noResize="1" noEditPoints="1" noAdjustHandles="1" noChangeArrowheads="1" noChangeShapeType="1" noTextEdit="1"/>
              </p:cNvSpPr>
              <p:nvPr/>
            </p:nvSpPr>
            <p:spPr>
              <a:xfrm>
                <a:off x="4168180" y="2656742"/>
                <a:ext cx="10789840" cy="707886"/>
              </a:xfrm>
              <a:prstGeom prst="rect">
                <a:avLst/>
              </a:prstGeom>
              <a:blipFill>
                <a:blip r:embed="rId7"/>
                <a:stretch>
                  <a:fillRect l="-2034" t="-15517" b="-36207"/>
                </a:stretch>
              </a:blipFill>
            </p:spPr>
            <p:txBody>
              <a:bodyPr/>
              <a:lstStyle/>
              <a:p>
                <a:r>
                  <a:rPr lang="en-US">
                    <a:noFill/>
                  </a:rPr>
                  <a:t> </a:t>
                </a:r>
              </a:p>
            </p:txBody>
          </p:sp>
        </mc:Fallback>
      </mc:AlternateContent>
      <p:sp>
        <p:nvSpPr>
          <p:cNvPr id="8" name="Hộp Văn bản 7">
            <a:extLst>
              <a:ext uri="{FF2B5EF4-FFF2-40B4-BE49-F238E27FC236}">
                <a16:creationId xmlns:a16="http://schemas.microsoft.com/office/drawing/2014/main" id="{78E4445E-B3F5-2572-B8CD-23A4BA831DD1}"/>
              </a:ext>
            </a:extLst>
          </p:cNvPr>
          <p:cNvSpPr txBox="1"/>
          <p:nvPr/>
        </p:nvSpPr>
        <p:spPr>
          <a:xfrm>
            <a:off x="8305800" y="3622296"/>
            <a:ext cx="28194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725BDF4-4D1E-CA4F-9385-F413B1C0B85D}"/>
                  </a:ext>
                </a:extLst>
              </p:cNvPr>
              <p:cNvSpPr txBox="1"/>
              <p:nvPr/>
            </p:nvSpPr>
            <p:spPr>
              <a:xfrm>
                <a:off x="2133600" y="4528358"/>
                <a:ext cx="10515600" cy="4594912"/>
              </a:xfrm>
              <a:prstGeom prst="rect">
                <a:avLst/>
              </a:prstGeom>
              <a:noFill/>
            </p:spPr>
            <p:txBody>
              <a:bodyPr wrap="square" rtlCol="0">
                <a:spAutoFit/>
              </a:bodyPr>
              <a:lstStyle/>
              <a:p>
                <a:pPr algn="just">
                  <a:lnSpc>
                    <a:spcPct val="150000"/>
                  </a:lnSpc>
                </a:pPr>
                <a:r>
                  <a:rPr lang="en-US" sz="4000" dirty="0">
                    <a:latin typeface="Arial (Body)"/>
                    <a:cs typeface="Arial" panose="020B0604020202020204" pitchFamily="34" charset="0"/>
                  </a:rPr>
                  <a:t>a) </a:t>
                </a:r>
                <a:r>
                  <a:rPr lang="en-US" sz="4000" dirty="0" err="1">
                    <a:latin typeface="Arial (Body)"/>
                    <a:cs typeface="Arial" panose="020B0604020202020204" pitchFamily="34" charset="0"/>
                  </a:rPr>
                  <a:t>Xét</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tam </a:t>
                </a:r>
                <a:r>
                  <a:rPr lang="en-US" sz="4000" dirty="0" err="1">
                    <a:latin typeface="Arial (Body)"/>
                    <a:cs typeface="Arial" panose="020B0604020202020204" pitchFamily="34" charset="0"/>
                  </a:rPr>
                  <a:t>giác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𝐴𝐻𝐵</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và</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𝐴𝐻𝐶</m:t>
                    </m:r>
                  </m:oMath>
                </a14:m>
                <a:r>
                  <a:rPr lang="en-US" sz="4000" dirty="0">
                    <a:latin typeface="Arial (Body)"/>
                    <a:cs typeface="Arial" panose="020B0604020202020204" pitchFamily="34" charset="0"/>
                  </a:rPr>
                  <a:t>, ta </a:t>
                </a:r>
                <a:r>
                  <a:rPr lang="en-US" sz="4000" dirty="0" err="1">
                    <a:latin typeface="Arial (Body)"/>
                    <a:cs typeface="Arial" panose="020B0604020202020204" pitchFamily="34" charset="0"/>
                  </a:rPr>
                  <a:t>có</a:t>
                </a:r>
                <a:r>
                  <a:rPr lang="en-US" sz="4000" dirty="0">
                    <a:latin typeface="Arial (Body)"/>
                    <a:cs typeface="Arial" panose="020B0604020202020204" pitchFamily="34" charset="0"/>
                  </a:rPr>
                  <a:t>:</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𝐴𝐻</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là</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chung</a:t>
                </a:r>
                <a:r>
                  <a:rPr lang="en-US" sz="4000" dirty="0">
                    <a:latin typeface="Arial (Body)"/>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𝐻𝐵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gt</a:t>
                </a:r>
                <a:r>
                  <a:rPr lang="en-US" sz="4000" dirty="0">
                    <a:latin typeface="Arial (Body)"/>
                    <a:cs typeface="Arial" panose="020B0604020202020204" pitchFamily="34" charset="0"/>
                  </a:rPr>
                  <a:t>)</a:t>
                </a:r>
              </a:p>
              <a:p>
                <a:pPr algn="just">
                  <a:lnSpc>
                    <a:spcPct val="150000"/>
                  </a:lnSpc>
                </a:pPr>
                <a:r>
                  <a:rPr lang="en-US" sz="4000" dirty="0" err="1">
                    <a:latin typeface="Arial (Body)"/>
                    <a:cs typeface="Arial" panose="020B0604020202020204" pitchFamily="34" charset="0"/>
                  </a:rPr>
                  <a:t>Suy</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ra</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góc</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vuông</a:t>
                </a:r>
                <a:r>
                  <a:rPr lang="en-US" sz="4000" dirty="0">
                    <a:latin typeface="Arial (Body)"/>
                    <a:cs typeface="Arial" panose="020B0604020202020204" pitchFamily="34" charset="0"/>
                  </a:rPr>
                  <a:t>)</a:t>
                </a:r>
              </a:p>
              <a:p>
                <a:pPr algn="just">
                  <a:lnSpc>
                    <a:spcPct val="150000"/>
                  </a:lnSpc>
                </a:pPr>
                <a:r>
                  <a:rPr lang="en-US" sz="4000" dirty="0">
                    <a:latin typeface="Arial (Body)"/>
                    <a:cs typeface="Arial" panose="020B0604020202020204" pitchFamily="34" charset="0"/>
                  </a:rPr>
                  <a:t>b) </a:t>
                </a:r>
                <a:r>
                  <a:rPr lang="en-US" sz="4000" dirty="0" err="1">
                    <a:latin typeface="Arial (Body)"/>
                    <a:cs typeface="Arial" panose="020B0604020202020204" pitchFamily="34" charset="0"/>
                  </a:rPr>
                  <a:t>Vì</a:t>
                </a:r>
                <a:r>
                  <a:rPr lang="en-US" sz="4000" dirty="0">
                    <a:latin typeface="Arial (Body)"/>
                    <a:cs typeface="Arial" panose="020B0604020202020204" pitchFamily="34" charset="0"/>
                  </a:rPr>
                  <a:t> </a:t>
                </a:r>
                <a14:m>
                  <m:oMath xmlns:m="http://schemas.openxmlformats.org/officeDocument/2006/math">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𝐴𝐻𝐵</m:t>
                    </m:r>
                    <m:r>
                      <a:rPr lang="en-US" sz="4000" i="1">
                        <a:latin typeface="Cambria Math" panose="02040503050406030204" pitchFamily="18" charset="0"/>
                        <a:ea typeface="Cambria Math" panose="02040503050406030204" pitchFamily="18" charset="0"/>
                      </a:rPr>
                      <m:t>=∆</m:t>
                    </m:r>
                    <m:r>
                      <a:rPr lang="en-US" sz="4000" i="1">
                        <a:latin typeface="Cambria Math" panose="02040503050406030204" pitchFamily="18" charset="0"/>
                        <a:ea typeface="Cambria Math" panose="02040503050406030204" pitchFamily="18" charset="0"/>
                      </a:rPr>
                      <m:t>𝐴𝐻𝐶</m:t>
                    </m:r>
                  </m:oMath>
                </a14:m>
                <a:r>
                  <a:rPr lang="en-US" sz="4000" dirty="0">
                    <a:latin typeface="Arial (Body)"/>
                    <a:cs typeface="Arial" panose="020B0604020202020204" pitchFamily="34" charset="0"/>
                  </a:rPr>
                  <a:t> nên</a:t>
                </a:r>
              </a:p>
              <a:p>
                <a:pPr algn="just">
                  <a:lnSpc>
                    <a:spcPct val="150000"/>
                  </a:lnSpc>
                </a:pPr>
                <a:r>
                  <a:rPr lang="en-US" sz="4000" dirty="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Body)"/>
                    <a:cs typeface="Arial" panose="020B0604020202020204" pitchFamily="34" charset="0"/>
                  </a:rPr>
                  <a:t> (</a:t>
                </a:r>
                <a:r>
                  <a:rPr lang="en-US" sz="4000" dirty="0" err="1">
                    <a:latin typeface="Arial (Body)"/>
                    <a:cs typeface="Arial" panose="020B0604020202020204" pitchFamily="34" charset="0"/>
                  </a:rPr>
                  <a:t>hai</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cạnh</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tương</a:t>
                </a:r>
                <a:r>
                  <a:rPr lang="en-US" sz="4000" dirty="0">
                    <a:latin typeface="Arial (Body)"/>
                    <a:cs typeface="Arial" panose="020B0604020202020204" pitchFamily="34" charset="0"/>
                  </a:rPr>
                  <a:t> </a:t>
                </a:r>
                <a:r>
                  <a:rPr lang="en-US" sz="4000" dirty="0" err="1">
                    <a:latin typeface="Arial (Body)"/>
                    <a:cs typeface="Arial" panose="020B0604020202020204" pitchFamily="34" charset="0"/>
                  </a:rPr>
                  <a:t>ứng</a:t>
                </a:r>
                <a:r>
                  <a:rPr lang="en-US" sz="4000" dirty="0">
                    <a:latin typeface="Arial (Body)"/>
                    <a:cs typeface="Arial" panose="020B0604020202020204" pitchFamily="34" charset="0"/>
                  </a:rPr>
                  <a:t>)</a:t>
                </a:r>
              </a:p>
            </p:txBody>
          </p:sp>
        </mc:Choice>
        <mc:Fallback xmlns="">
          <p:sp>
            <p:nvSpPr>
              <p:cNvPr id="9" name="Hộp Văn bản 8">
                <a:extLst>
                  <a:ext uri="{FF2B5EF4-FFF2-40B4-BE49-F238E27FC236}">
                    <a16:creationId xmlns:a16="http://schemas.microsoft.com/office/drawing/2014/main" id="{A725BDF4-4D1E-CA4F-9385-F413B1C0B85D}"/>
                  </a:ext>
                </a:extLst>
              </p:cNvPr>
              <p:cNvSpPr txBox="1">
                <a:spLocks noRot="1" noChangeAspect="1" noMove="1" noResize="1" noEditPoints="1" noAdjustHandles="1" noChangeArrowheads="1" noChangeShapeType="1" noTextEdit="1"/>
              </p:cNvSpPr>
              <p:nvPr/>
            </p:nvSpPr>
            <p:spPr>
              <a:xfrm>
                <a:off x="2133600" y="4528358"/>
                <a:ext cx="10515600" cy="4594912"/>
              </a:xfrm>
              <a:prstGeom prst="rect">
                <a:avLst/>
              </a:prstGeom>
              <a:blipFill>
                <a:blip r:embed="rId8"/>
                <a:stretch>
                  <a:fillRect l="-2029" r="-1739" b="-4775"/>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1AA8F8C8-CAC5-C885-6D0C-F5775B19FD5C}"/>
              </a:ext>
            </a:extLst>
          </p:cNvPr>
          <p:cNvPicPr>
            <a:picLocks noChangeAspect="1"/>
          </p:cNvPicPr>
          <p:nvPr/>
        </p:nvPicPr>
        <p:blipFill rotWithShape="1">
          <a:blip r:embed="rId9">
            <a:extLst>
              <a:ext uri="{28A0092B-C50C-407E-A947-70E740481C1C}">
                <a14:useLocalDpi xmlns:a14="http://schemas.microsoft.com/office/drawing/2010/main" val="0"/>
              </a:ext>
            </a:extLst>
          </a:blip>
          <a:srcRect l="69455" t="26292" r="2276" b="28390"/>
          <a:stretch/>
        </p:blipFill>
        <p:spPr>
          <a:xfrm>
            <a:off x="12801600" y="5018568"/>
            <a:ext cx="5277701" cy="3238033"/>
          </a:xfrm>
          <a:prstGeom prst="rect">
            <a:avLst/>
          </a:prstGeom>
        </p:spPr>
      </p:pic>
    </p:spTree>
    <p:custDataLst>
      <p:tags r:id="rId1"/>
    </p:custDataLst>
    <p:extLst>
      <p:ext uri="{BB962C8B-B14F-4D97-AF65-F5344CB8AC3E}">
        <p14:creationId xmlns:p14="http://schemas.microsoft.com/office/powerpoint/2010/main" val="42134627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5" dur="500"/>
                                        <p:tgtEl>
                                          <p:spTgt spid="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fade">
                                      <p:cBhvr>
                                        <p:cTn id="37" dur="500"/>
                                        <p:tgtEl>
                                          <p:spTgt spid="9">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fade">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fade">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fade">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6367" b="59132"/>
          <a:stretch>
            <a:fillRect/>
          </a:stretch>
        </p:blipFill>
        <p:spPr>
          <a:xfrm flipH="1" flipV="1">
            <a:off x="15482233" y="8584978"/>
            <a:ext cx="2805767" cy="1932550"/>
          </a:xfrm>
          <a:prstGeom prst="rect">
            <a:avLst/>
          </a:prstGeom>
        </p:spPr>
      </p:pic>
      <p:sp>
        <p:nvSpPr>
          <p:cNvPr id="3" name="Hộp Văn bản 2">
            <a:extLst>
              <a:ext uri="{FF2B5EF4-FFF2-40B4-BE49-F238E27FC236}">
                <a16:creationId xmlns:a16="http://schemas.microsoft.com/office/drawing/2014/main" id="{401D57A2-6FDA-B804-F19D-A49CD4B506E8}"/>
              </a:ext>
            </a:extLst>
          </p:cNvPr>
          <p:cNvSpPr txBox="1"/>
          <p:nvPr/>
        </p:nvSpPr>
        <p:spPr>
          <a:xfrm>
            <a:off x="4191000" y="723900"/>
            <a:ext cx="10210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02ABAF49-AE65-244F-8381-BFBCC051D127}"/>
                  </a:ext>
                </a:extLst>
              </p:cNvPr>
              <p:cNvSpPr txBox="1"/>
              <p:nvPr/>
            </p:nvSpPr>
            <p:spPr>
              <a:xfrm>
                <a:off x="2590800" y="2456329"/>
                <a:ext cx="14820900" cy="6524094"/>
              </a:xfrm>
              <a:prstGeom prst="rect">
                <a:avLst/>
              </a:prstGeom>
              <a:noFill/>
            </p:spPr>
            <p:txBody>
              <a:bodyPr wrap="square" rtlCol="0">
                <a:spAutoFit/>
              </a:bodyPr>
              <a:lstStyle/>
              <a:p>
                <a:pPr algn="just">
                  <a:lnSpc>
                    <a:spcPct val="150000"/>
                  </a:lnSpc>
                </a:pPr>
                <a:r>
                  <a:rPr lang="en-US" sz="4000" b="1" dirty="0">
                    <a:latin typeface="Arial" panose="020B0604020202020204" pitchFamily="34" charset="0"/>
                    <a:cs typeface="Arial" panose="020B0604020202020204" pitchFamily="34" charset="0"/>
                  </a:rPr>
                  <a:t>Bài 1 (SGK – tr.86)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thông</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đây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Cho 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𝐴𝐵</m:t>
                    </m:r>
                    <m:r>
                      <a:rPr lang="en-US" sz="4000" i="1" dirty="0" smtClean="0">
                        <a:latin typeface="Cambria Math" panose="02040503050406030204" pitchFamily="18" charset="0"/>
                        <a:cs typeface="Arial" panose="020B0604020202020204" pitchFamily="34" charset="0"/>
                      </a:rPr>
                      <m:t>&lt;</m:t>
                    </m:r>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Tia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góc</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𝐵𝐶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𝐷</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Điểm</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𝐸</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cạnh</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𝐴𝐶</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thoả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𝐴𝐸</m:t>
                    </m:r>
                    <m:r>
                      <a:rPr lang="en-US" sz="4000" i="1" dirty="0" smtClean="0">
                        <a:latin typeface="Cambria Math" panose="02040503050406030204" pitchFamily="18" charset="0"/>
                        <a:cs typeface="Arial" panose="020B0604020202020204" pitchFamily="34" charset="0"/>
                      </a:rPr>
                      <m:t>=</m:t>
                    </m:r>
                    <m:r>
                      <a:rPr lang="en-US" sz="4000" i="1" dirty="0" smtClean="0">
                        <a:latin typeface="Cambria Math" panose="02040503050406030204" pitchFamily="18" charset="0"/>
                        <a:cs typeface="Arial" panose="020B0604020202020204" pitchFamily="34" charset="0"/>
                      </a:rPr>
                      <m:t>𝐴𝐵</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 </a:t>
                </a:r>
                <a14:m>
                  <m:oMath xmlns:m="http://schemas.openxmlformats.org/officeDocument/2006/math">
                    <m:r>
                      <a:rPr lang="en-US" sz="400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𝐴𝐵𝐷</m:t>
                    </m:r>
                    <m:r>
                      <a:rPr lang="en-US" sz="4000" b="0" i="1" smtClean="0">
                        <a:latin typeface="Cambria Math" panose="02040503050406030204" pitchFamily="18" charset="0"/>
                        <a:ea typeface="Cambria Math" panose="02040503050406030204" pitchFamily="18" charset="0"/>
                        <a:cs typeface="Arial" panose="020B0604020202020204" pitchFamily="34" charset="0"/>
                      </a:rPr>
                      <m:t>=∆</m:t>
                    </m:r>
                    <m:r>
                      <a:rPr lang="en-US" sz="4000" b="0" i="1" smtClean="0">
                        <a:latin typeface="Cambria Math" panose="02040503050406030204" pitchFamily="18" charset="0"/>
                        <a:ea typeface="Cambria Math" panose="02040503050406030204" pitchFamily="18" charset="0"/>
                        <a:cs typeface="Arial" panose="020B0604020202020204" pitchFamily="34" charset="0"/>
                      </a:rPr>
                      <m:t>𝐴𝐸𝐷</m:t>
                    </m:r>
                  </m:oMath>
                </a14:m>
                <a:r>
                  <a:rPr lang="en-US" sz="4000" dirty="0">
                    <a:latin typeface="Arial" panose="020B0604020202020204" pitchFamily="34" charset="0"/>
                    <a:cs typeface="Arial" panose="020B0604020202020204" pitchFamily="34" charset="0"/>
                  </a:rPr>
                  <a:t>;			b) </a:t>
                </a:r>
                <a14:m>
                  <m:oMath xmlns:m="http://schemas.openxmlformats.org/officeDocument/2006/math">
                    <m:acc>
                      <m:accPr>
                        <m:chr m:val="̂"/>
                        <m:ctrlPr>
                          <a:rPr lang="en-US" sz="400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𝐵</m:t>
                        </m:r>
                      </m:e>
                    </m:acc>
                    <m:r>
                      <a:rPr lang="en-US" sz="4000" b="0" i="1" smtClean="0">
                        <a:latin typeface="Cambria Math" panose="02040503050406030204" pitchFamily="18" charset="0"/>
                        <a:cs typeface="Arial" panose="020B0604020202020204" pitchFamily="34" charset="0"/>
                      </a:rPr>
                      <m:t>&gt;</m:t>
                    </m:r>
                    <m:acc>
                      <m:accPr>
                        <m:chr m:val="̂"/>
                        <m:ctrlPr>
                          <a:rPr lang="en-US" sz="4000" b="0" i="1" smtClean="0">
                            <a:latin typeface="Cambria Math" panose="02040503050406030204" pitchFamily="18" charset="0"/>
                            <a:cs typeface="Arial" panose="020B0604020202020204" pitchFamily="34" charset="0"/>
                          </a:rPr>
                        </m:ctrlPr>
                      </m:accPr>
                      <m:e>
                        <m:r>
                          <a:rPr lang="en-US" sz="4000" b="0" i="1" smtClean="0">
                            <a:latin typeface="Cambria Math" panose="02040503050406030204" pitchFamily="18" charset="0"/>
                            <a:cs typeface="Arial" panose="020B0604020202020204" pitchFamily="34" charset="0"/>
                          </a:rPr>
                          <m:t>𝐶</m:t>
                        </m:r>
                      </m:e>
                    </m:acc>
                  </m:oMath>
                </a14:m>
                <a:r>
                  <a:rPr lang="en-US" sz="4000" dirty="0">
                    <a:latin typeface="Arial" panose="020B0604020202020204" pitchFamily="34" charset="0"/>
                    <a:cs typeface="Arial" panose="020B0604020202020204" pitchFamily="34" charset="0"/>
                  </a:rPr>
                  <a:t>.</a:t>
                </a:r>
              </a:p>
            </p:txBody>
          </p:sp>
        </mc:Choice>
        <mc:Fallback xmlns="">
          <p:sp>
            <p:nvSpPr>
              <p:cNvPr id="4" name="Hộp Văn bản 3">
                <a:extLst>
                  <a:ext uri="{FF2B5EF4-FFF2-40B4-BE49-F238E27FC236}">
                    <a16:creationId xmlns:a16="http://schemas.microsoft.com/office/drawing/2014/main" id="{02ABAF49-AE65-244F-8381-BFBCC051D127}"/>
                  </a:ext>
                </a:extLst>
              </p:cNvPr>
              <p:cNvSpPr txBox="1">
                <a:spLocks noRot="1" noChangeAspect="1" noMove="1" noResize="1" noEditPoints="1" noAdjustHandles="1" noChangeArrowheads="1" noChangeShapeType="1" noTextEdit="1"/>
              </p:cNvSpPr>
              <p:nvPr/>
            </p:nvSpPr>
            <p:spPr>
              <a:xfrm>
                <a:off x="2590800" y="2456329"/>
                <a:ext cx="14820900" cy="6524094"/>
              </a:xfrm>
              <a:prstGeom prst="rect">
                <a:avLst/>
              </a:prstGeom>
              <a:blipFill>
                <a:blip r:embed="rId10"/>
                <a:stretch>
                  <a:fillRect l="-1440" r="-1440" b="-2150"/>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251820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srcRect/>
          <a:stretch>
            <a:fillRect/>
          </a:stretch>
        </p:blipFill>
        <p:spPr>
          <a:xfrm>
            <a:off x="7162800" y="7581935"/>
            <a:ext cx="14307375" cy="5476872"/>
          </a:xfrm>
          <a:prstGeom prst="rect">
            <a:avLst/>
          </a:prstGeom>
        </p:spPr>
      </p:pic>
      <p:pic>
        <p:nvPicPr>
          <p:cNvPr id="7" name="Picture 7"/>
          <p:cNvPicPr>
            <a:picLocks noChangeAspect="1"/>
          </p:cNvPicPr>
          <p:nvPr/>
        </p:nvPicPr>
        <p:blipFill>
          <a:blip r:embed="rId5"/>
          <a:srcRect/>
          <a:stretch>
            <a:fillRect/>
          </a:stretch>
        </p:blipFill>
        <p:spPr>
          <a:xfrm>
            <a:off x="16917627" y="777742"/>
            <a:ext cx="930920" cy="948708"/>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29631" y="9004579"/>
            <a:ext cx="1887231" cy="957341"/>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52600" y="664460"/>
            <a:ext cx="1774367" cy="909767"/>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27942">
            <a:off x="14775377" y="8358680"/>
            <a:ext cx="3982811" cy="3507355"/>
          </a:xfrm>
          <a:prstGeom prst="rect">
            <a:avLst/>
          </a:prstGeom>
        </p:spPr>
      </p:pic>
      <p:sp>
        <p:nvSpPr>
          <p:cNvPr id="4" name="Bong bóng Lời nói: Hình bầu dục 3">
            <a:extLst>
              <a:ext uri="{FF2B5EF4-FFF2-40B4-BE49-F238E27FC236}">
                <a16:creationId xmlns:a16="http://schemas.microsoft.com/office/drawing/2014/main" id="{B9FB1DD9-83CE-CB08-147F-04A22D0C2571}"/>
              </a:ext>
            </a:extLst>
          </p:cNvPr>
          <p:cNvSpPr/>
          <p:nvPr/>
        </p:nvSpPr>
        <p:spPr>
          <a:xfrm>
            <a:off x="9296400" y="1189027"/>
            <a:ext cx="2438400" cy="1219200"/>
          </a:xfrm>
          <a:prstGeom prst="wedgeEllipseCallout">
            <a:avLst>
              <a:gd name="adj1" fmla="val -24349"/>
              <a:gd name="adj2" fmla="val 5898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5FB52C2E-767E-E277-631C-8B35DFE41404}"/>
                  </a:ext>
                </a:extLst>
              </p:cNvPr>
              <p:cNvSpPr txBox="1"/>
              <p:nvPr/>
            </p:nvSpPr>
            <p:spPr>
              <a:xfrm>
                <a:off x="2639783" y="3165568"/>
                <a:ext cx="9967014" cy="4625882"/>
              </a:xfrm>
              <a:prstGeom prst="rect">
                <a:avLst/>
              </a:prstGeom>
              <a:noFill/>
            </p:spPr>
            <p:txBody>
              <a:bodyPr wrap="square">
                <a:spAutoFit/>
              </a:bodyPr>
              <a:lstStyle/>
              <a:p>
                <a:pPr algn="just">
                  <a:lnSpc>
                    <a:spcPct val="150000"/>
                  </a:lnSpc>
                </a:pPr>
                <a:r>
                  <a:rPr lang="en-US" sz="4000" dirty="0">
                    <a:latin typeface="Arial (Body)"/>
                  </a:rPr>
                  <a:t>a) </a:t>
                </a:r>
                <a:r>
                  <a:rPr lang="vi-VN" sz="4000" dirty="0">
                    <a:latin typeface="Arial (Body)"/>
                  </a:rPr>
                  <a:t>Xét hai tam giác </a:t>
                </a:r>
                <a14:m>
                  <m:oMath xmlns:m="http://schemas.openxmlformats.org/officeDocument/2006/math">
                    <m:r>
                      <a:rPr lang="vi-VN" sz="4000" i="1" dirty="0" smtClean="0">
                        <a:latin typeface="Cambria Math" panose="02040503050406030204" pitchFamily="18" charset="0"/>
                      </a:rPr>
                      <m:t>𝐴𝐵𝐷</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𝐴𝐸𝐷</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𝐴𝐵</m:t>
                    </m:r>
                    <m:r>
                      <a:rPr lang="en-US" sz="4000" i="1" dirty="0" smtClean="0">
                        <a:latin typeface="Cambria Math" panose="02040503050406030204" pitchFamily="18" charset="0"/>
                      </a:rPr>
                      <m:t>=</m:t>
                    </m:r>
                    <m:r>
                      <a:rPr lang="en-US" sz="4000" i="1" dirty="0" smtClean="0">
                        <a:latin typeface="Cambria Math" panose="02040503050406030204" pitchFamily="18" charset="0"/>
                      </a:rPr>
                      <m:t>𝐴𝐸</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𝐵𝐴𝐷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𝐷𝐴𝐸</m:t>
                        </m:r>
                      </m:e>
                    </m:acc>
                  </m:oMath>
                </a14:m>
                <a:r>
                  <a:rPr lang="en-US" sz="4000" dirty="0">
                    <a:latin typeface="Arial (Body)"/>
                  </a:rPr>
                  <a:t> </a:t>
                </a:r>
                <a:r>
                  <a:rPr lang="vi-VN" sz="4000" dirty="0">
                    <a:latin typeface="Arial (Body)"/>
                  </a:rPr>
                  <a:t>(</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phân giác góc </a:t>
                </a:r>
                <a14:m>
                  <m:oMath xmlns:m="http://schemas.openxmlformats.org/officeDocument/2006/math">
                    <m:r>
                      <a:rPr lang="vi-VN" sz="4000" i="1" dirty="0" smtClean="0">
                        <a:latin typeface="Cambria Math" panose="02040503050406030204" pitchFamily="18" charset="0"/>
                      </a:rPr>
                      <m:t>𝐵𝐴𝐶</m:t>
                    </m:r>
                  </m:oMath>
                </a14:m>
                <a:r>
                  <a:rPr lang="vi-VN" sz="4000" dirty="0">
                    <a:latin typeface="Arial (Body)"/>
                  </a:rPr>
                  <a:t>) </a:t>
                </a:r>
                <a:endParaRPr lang="en-US" sz="4000" dirty="0">
                  <a:latin typeface="Arial (Body)"/>
                </a:endParaRP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𝐴𝐷</m:t>
                    </m:r>
                  </m:oMath>
                </a14:m>
                <a:r>
                  <a:rPr lang="vi-VN" sz="4000" dirty="0">
                    <a:latin typeface="Arial (Body)"/>
                  </a:rPr>
                  <a:t> là cạnh chung</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𝐴𝐵𝐷</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𝐴𝐸𝐷</m:t>
                    </m:r>
                  </m:oMath>
                </a14:m>
                <a:r>
                  <a:rPr lang="en-US" sz="4000" dirty="0">
                    <a:latin typeface="Arial (Body)"/>
                  </a:rPr>
                  <a:t> (</a:t>
                </a:r>
                <a:r>
                  <a:rPr lang="en-US" sz="4000" dirty="0" err="1">
                    <a:latin typeface="Arial (Body)"/>
                  </a:rPr>
                  <a:t>c.g.c</a:t>
                </a:r>
                <a:r>
                  <a:rPr lang="en-US" sz="4000" dirty="0">
                    <a:latin typeface="Arial (Body)"/>
                  </a:rPr>
                  <a:t>)</a:t>
                </a:r>
              </a:p>
            </p:txBody>
          </p:sp>
        </mc:Choice>
        <mc:Fallback xmlns="">
          <p:sp>
            <p:nvSpPr>
              <p:cNvPr id="11" name="Hộp Văn bản 10">
                <a:extLst>
                  <a:ext uri="{FF2B5EF4-FFF2-40B4-BE49-F238E27FC236}">
                    <a16:creationId xmlns:a16="http://schemas.microsoft.com/office/drawing/2014/main" id="{5FB52C2E-767E-E277-631C-8B35DFE41404}"/>
                  </a:ext>
                </a:extLst>
              </p:cNvPr>
              <p:cNvSpPr txBox="1">
                <a:spLocks noRot="1" noChangeAspect="1" noMove="1" noResize="1" noEditPoints="1" noAdjustHandles="1" noChangeArrowheads="1" noChangeShapeType="1" noTextEdit="1"/>
              </p:cNvSpPr>
              <p:nvPr/>
            </p:nvSpPr>
            <p:spPr>
              <a:xfrm>
                <a:off x="2639783" y="3165568"/>
                <a:ext cx="9967014" cy="4625882"/>
              </a:xfrm>
              <a:prstGeom prst="rect">
                <a:avLst/>
              </a:prstGeom>
              <a:blipFill>
                <a:blip r:embed="rId12"/>
                <a:stretch>
                  <a:fillRect l="-2141" r="-1774" b="-4743"/>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1746ECC-E66D-448D-97D3-991F3FBCD183}"/>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2063390" y="2922860"/>
            <a:ext cx="6143253" cy="5111297"/>
          </a:xfrm>
          <a:prstGeom prst="rect">
            <a:avLst/>
          </a:prstGeom>
          <a:noFill/>
          <a:ln>
            <a:noFill/>
          </a:ln>
        </p:spPr>
      </p:pic>
    </p:spTree>
    <p:custDataLst>
      <p:tags r:id="rId1"/>
    </p:custDataLst>
    <p:extLst>
      <p:ext uri="{BB962C8B-B14F-4D97-AF65-F5344CB8AC3E}">
        <p14:creationId xmlns:p14="http://schemas.microsoft.com/office/powerpoint/2010/main" val="2086591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wipe(up)">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wipe(up)">
                                      <p:cBhvr>
                                        <p:cTn id="22" dur="5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wipe(up)">
                                      <p:cBhvr>
                                        <p:cTn id="27" dur="5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wipe(up)">
                                      <p:cBhvr>
                                        <p:cTn id="32" dur="5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wipe(up)">
                                      <p:cBhvr>
                                        <p:cTn id="3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0552"/>
          <a:stretch>
            <a:fillRect/>
          </a:stretch>
        </p:blipFill>
        <p:spPr>
          <a:xfrm>
            <a:off x="3168652" y="0"/>
            <a:ext cx="4395570" cy="149559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5095" y="360804"/>
            <a:ext cx="1760518" cy="1335793"/>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3639800" y="9366792"/>
            <a:ext cx="3528867" cy="23231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3602003" y="9599109"/>
            <a:ext cx="3528867" cy="232317"/>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AB436C54-B8A6-6D96-EFFB-0159CA35A22D}"/>
                  </a:ext>
                </a:extLst>
              </p:cNvPr>
              <p:cNvSpPr txBox="1"/>
              <p:nvPr/>
            </p:nvSpPr>
            <p:spPr>
              <a:xfrm>
                <a:off x="2743200" y="1677547"/>
                <a:ext cx="15316200" cy="6823856"/>
              </a:xfrm>
              <a:prstGeom prst="rect">
                <a:avLst/>
              </a:prstGeom>
              <a:noFill/>
            </p:spPr>
            <p:txBody>
              <a:bodyPr wrap="square">
                <a:spAutoFit/>
              </a:bodyPr>
              <a:lstStyle/>
              <a:p>
                <a:pPr algn="just">
                  <a:lnSpc>
                    <a:spcPct val="200000"/>
                  </a:lnSpc>
                </a:pPr>
                <a:r>
                  <a:rPr lang="nl-NL" sz="4400" dirty="0">
                    <a:effectLst/>
                    <a:latin typeface="Arial (Body)"/>
                    <a:ea typeface="Yu Mincho" panose="02020400000000000000" pitchFamily="18" charset="-128"/>
                    <a:cs typeface="Arial" panose="020B0604020202020204" pitchFamily="34" charset="0"/>
                  </a:rPr>
                  <a:t>b) Vì </a:t>
                </a:r>
                <a14:m>
                  <m:oMath xmlns:m="http://schemas.openxmlformats.org/officeDocument/2006/math">
                    <m:r>
                      <m:rPr>
                        <m:sty m:val="p"/>
                      </m:rPr>
                      <a:rPr lang="en-US" sz="4400" i="0" dirty="0" smtClean="0">
                        <a:latin typeface="Cambria Math" panose="02040503050406030204" pitchFamily="18" charset="0"/>
                      </a:rPr>
                      <m:t>Δ</m:t>
                    </m:r>
                    <m:r>
                      <a:rPr lang="en-US" sz="4400" i="1" dirty="0">
                        <a:latin typeface="Cambria Math" panose="02040503050406030204" pitchFamily="18" charset="0"/>
                      </a:rPr>
                      <m:t>𝐴𝐵𝐷</m:t>
                    </m:r>
                    <m:r>
                      <a:rPr lang="en-US" sz="4400" i="1" dirty="0">
                        <a:latin typeface="Cambria Math" panose="02040503050406030204" pitchFamily="18" charset="0"/>
                      </a:rPr>
                      <m:t>=</m:t>
                    </m:r>
                    <m:r>
                      <m:rPr>
                        <m:sty m:val="p"/>
                      </m:rPr>
                      <a:rPr lang="en-US" sz="4400" i="0" dirty="0">
                        <a:latin typeface="Cambria Math" panose="02040503050406030204" pitchFamily="18" charset="0"/>
                      </a:rPr>
                      <m:t>Δ</m:t>
                    </m:r>
                    <m:r>
                      <a:rPr lang="en-US" sz="4400" i="1" dirty="0">
                        <a:latin typeface="Cambria Math" panose="02040503050406030204" pitchFamily="18" charset="0"/>
                      </a:rPr>
                      <m:t>𝐴𝐸𝐷</m:t>
                    </m:r>
                  </m:oMath>
                </a14:m>
                <a:r>
                  <a:rPr lang="en-US" sz="4400" dirty="0">
                    <a:latin typeface="Arial (Body)"/>
                  </a:rPr>
                  <a:t> (</a:t>
                </a:r>
                <a:r>
                  <a:rPr lang="en-US" sz="4400" dirty="0" err="1">
                    <a:latin typeface="Arial (Body)"/>
                  </a:rPr>
                  <a:t>cmt</a:t>
                </a:r>
                <a:r>
                  <a:rPr lang="en-US" sz="4400" dirty="0">
                    <a:latin typeface="Arial (Body)"/>
                  </a:rPr>
                  <a:t>)</a:t>
                </a:r>
              </a:p>
              <a:p>
                <a:pPr algn="just">
                  <a:lnSpc>
                    <a:spcPct val="200000"/>
                  </a:lnSpc>
                </a:pPr>
                <a14:m>
                  <m:oMath xmlns:m="http://schemas.openxmlformats.org/officeDocument/2006/math">
                    <m:r>
                      <a:rPr lang="en-US" sz="4400" i="1" smtClean="0">
                        <a:latin typeface="Cambria Math" panose="02040503050406030204" pitchFamily="18" charset="0"/>
                        <a:ea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oMath>
                </a14:m>
                <a:r>
                  <a:rPr lang="en-US" sz="4400" dirty="0">
                    <a:latin typeface="Arial (Body)"/>
                  </a:rPr>
                  <a:t> </a:t>
                </a:r>
                <a:r>
                  <a:rPr lang="vi-VN" sz="4400" dirty="0">
                    <a:latin typeface="Arial (Body)"/>
                  </a:rPr>
                  <a:t>(</a:t>
                </a:r>
                <a:r>
                  <a:rPr lang="en-US" sz="4400" dirty="0" err="1">
                    <a:latin typeface="Arial (Body)"/>
                  </a:rPr>
                  <a:t>hai</a:t>
                </a:r>
                <a:r>
                  <a:rPr lang="vi-VN" sz="4400" dirty="0">
                    <a:latin typeface="Arial (Body)"/>
                  </a:rPr>
                  <a:t> góc tương ứng)</a:t>
                </a:r>
                <a:endParaRPr lang="en-US" sz="4400" dirty="0">
                  <a:latin typeface="Arial (Body)"/>
                </a:endParaRPr>
              </a:p>
              <a:p>
                <a:pPr algn="just">
                  <a:lnSpc>
                    <a:spcPct val="200000"/>
                  </a:lnSpc>
                </a:pPr>
                <a:r>
                  <a:rPr lang="vi-VN" sz="4400" dirty="0">
                    <a:latin typeface="Arial (Body)"/>
                  </a:rPr>
                  <a:t>Có: </a:t>
                </a:r>
                <a14:m>
                  <m:oMath xmlns:m="http://schemas.openxmlformats.org/officeDocument/2006/math">
                    <m:acc>
                      <m:accPr>
                        <m:chr m:val="̂"/>
                        <m:ctrlPr>
                          <a:rPr lang="en-US" sz="4400" i="1">
                            <a:latin typeface="Cambria Math" panose="02040503050406030204" pitchFamily="18" charset="0"/>
                          </a:rPr>
                        </m:ctrlPr>
                      </m:accPr>
                      <m:e>
                        <m:r>
                          <a:rPr lang="vi-VN" sz="4400" i="1">
                            <a:latin typeface="Cambria Math" panose="02040503050406030204" pitchFamily="18" charset="0"/>
                          </a:rPr>
                          <m:t>𝐴𝐸𝐷</m:t>
                        </m:r>
                      </m:e>
                    </m:acc>
                    <m:r>
                      <a:rPr lang="vi-VN" sz="4400" i="1">
                        <a:latin typeface="Cambria Math" panose="02040503050406030204" pitchFamily="18" charset="0"/>
                      </a:rPr>
                      <m:t>+</m:t>
                    </m:r>
                    <m:acc>
                      <m:accPr>
                        <m:chr m:val="̂"/>
                        <m:ctrlPr>
                          <a:rPr lang="en-US" sz="4400" i="1">
                            <a:latin typeface="Cambria Math" panose="02040503050406030204" pitchFamily="18" charset="0"/>
                          </a:rPr>
                        </m:ctrlPr>
                      </m:accPr>
                      <m:e>
                        <m:r>
                          <a:rPr lang="vi-VN" sz="4400" i="1">
                            <a:latin typeface="Cambria Math" panose="02040503050406030204" pitchFamily="18" charset="0"/>
                          </a:rPr>
                          <m:t>𝐷𝐸𝐶</m:t>
                        </m:r>
                      </m:e>
                    </m:acc>
                    <m:r>
                      <a:rPr lang="vi-VN" sz="4400" i="1">
                        <a:latin typeface="Cambria Math" panose="02040503050406030204" pitchFamily="18" charset="0"/>
                      </a:rPr>
                      <m:t>=180°</m:t>
                    </m:r>
                  </m:oMath>
                </a14:m>
                <a:r>
                  <a:rPr lang="vi-VN" sz="4400" dirty="0">
                    <a:latin typeface="Arial (Body)"/>
                  </a:rPr>
                  <a:t> (</a:t>
                </a:r>
                <a:r>
                  <a:rPr lang="en-US" sz="4400" dirty="0" err="1">
                    <a:latin typeface="Arial (Body)"/>
                  </a:rPr>
                  <a:t>hai</a:t>
                </a:r>
                <a:r>
                  <a:rPr lang="vi-VN" sz="4400" dirty="0">
                    <a:latin typeface="Arial (Body)"/>
                  </a:rPr>
                  <a:t> góc kề bù) </a:t>
                </a:r>
                <a:endParaRPr lang="en-US" sz="4400" dirty="0">
                  <a:latin typeface="Arial (Body)"/>
                </a:endParaRPr>
              </a:p>
              <a:p>
                <a:pPr algn="just">
                  <a:lnSpc>
                    <a:spcPct val="200000"/>
                  </a:lnSpc>
                </a:pPr>
                <a:r>
                  <a:rPr lang="vi-VN" sz="4400" dirty="0">
                    <a:latin typeface="Arial (Body)"/>
                  </a:rPr>
                  <a:t>Mà: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𝐸𝐷𝐶</m:t>
                        </m:r>
                      </m:e>
                    </m:acc>
                    <m:r>
                      <a:rPr lang="en-US" sz="4400" i="1">
                        <a:latin typeface="Cambria Math" panose="02040503050406030204" pitchFamily="18" charset="0"/>
                      </a:rPr>
                      <m:t>+</m:t>
                    </m:r>
                    <m:acc>
                      <m:accPr>
                        <m:chr m:val="̂"/>
                        <m:ctrlPr>
                          <a:rPr lang="en-US" sz="4400" i="1">
                            <a:latin typeface="Cambria Math" panose="02040503050406030204" pitchFamily="18" charset="0"/>
                          </a:rPr>
                        </m:ctrlPr>
                      </m:accPr>
                      <m:e>
                        <m:r>
                          <a:rPr lang="en-US" sz="4400" i="1">
                            <a:latin typeface="Cambria Math" panose="02040503050406030204" pitchFamily="18" charset="0"/>
                          </a:rPr>
                          <m:t>𝐷𝐸𝐶</m:t>
                        </m:r>
                      </m:e>
                    </m:acc>
                    <m:r>
                      <a:rPr lang="en-US" sz="4400" i="1">
                        <a:latin typeface="Cambria Math" panose="02040503050406030204" pitchFamily="18" charset="0"/>
                      </a:rPr>
                      <m:t>=180°</m:t>
                    </m:r>
                  </m:oMath>
                </a14:m>
                <a:r>
                  <a:rPr lang="vi-VN" sz="4400" dirty="0">
                    <a:latin typeface="Arial (Body)"/>
                  </a:rPr>
                  <a:t> (tổng 3 góc trong tam giác </a:t>
                </a:r>
                <a14:m>
                  <m:oMath xmlns:m="http://schemas.openxmlformats.org/officeDocument/2006/math">
                    <m:r>
                      <a:rPr lang="vi-VN" sz="4400" i="1" dirty="0" smtClean="0">
                        <a:latin typeface="Cambria Math" panose="02040503050406030204" pitchFamily="18" charset="0"/>
                      </a:rPr>
                      <m:t>𝐸𝐷𝐶</m:t>
                    </m:r>
                  </m:oMath>
                </a14:m>
                <a:r>
                  <a:rPr lang="vi-VN" sz="4400" dirty="0">
                    <a:latin typeface="Arial (Body)"/>
                  </a:rPr>
                  <a:t>)</a:t>
                </a:r>
                <a:endParaRPr lang="en-US" sz="4400" dirty="0">
                  <a:latin typeface="Arial (Body)"/>
                </a:endParaRPr>
              </a:p>
              <a:p>
                <a:pPr algn="just">
                  <a:lnSpc>
                    <a:spcPct val="200000"/>
                  </a:lnSpc>
                </a:pPr>
                <a:r>
                  <a:rPr lang="vi-VN" sz="4400" dirty="0">
                    <a:latin typeface="Arial (Body)"/>
                  </a:rPr>
                  <a:t>Suy ra: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𝐴𝐸𝐷</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hay </a:t>
                </a:r>
                <a14:m>
                  <m:oMath xmlns:m="http://schemas.openxmlformats.org/officeDocument/2006/math">
                    <m:acc>
                      <m:accPr>
                        <m:chr m:val="̂"/>
                        <m:ctrlPr>
                          <a:rPr lang="en-US" sz="4400" i="1">
                            <a:latin typeface="Cambria Math" panose="02040503050406030204" pitchFamily="18" charset="0"/>
                          </a:rPr>
                        </m:ctrlPr>
                      </m:accPr>
                      <m:e>
                        <m:r>
                          <a:rPr lang="en-US" sz="4400" i="1">
                            <a:latin typeface="Cambria Math" panose="02040503050406030204" pitchFamily="18" charset="0"/>
                          </a:rPr>
                          <m:t>𝐵</m:t>
                        </m:r>
                      </m:e>
                    </m:acc>
                    <m:r>
                      <a:rPr lang="en-US" sz="4400" i="1">
                        <a:latin typeface="Cambria Math" panose="02040503050406030204" pitchFamily="18" charset="0"/>
                      </a:rPr>
                      <m:t>&gt;</m:t>
                    </m:r>
                    <m:acc>
                      <m:accPr>
                        <m:chr m:val="̂"/>
                        <m:ctrlPr>
                          <a:rPr lang="en-US" sz="4400" i="1">
                            <a:latin typeface="Cambria Math" panose="02040503050406030204" pitchFamily="18" charset="0"/>
                          </a:rPr>
                        </m:ctrlPr>
                      </m:accPr>
                      <m:e>
                        <m:r>
                          <a:rPr lang="en-US" sz="4400" i="1">
                            <a:latin typeface="Cambria Math" panose="02040503050406030204" pitchFamily="18" charset="0"/>
                          </a:rPr>
                          <m:t>𝐶</m:t>
                        </m:r>
                      </m:e>
                    </m:acc>
                  </m:oMath>
                </a14:m>
                <a:r>
                  <a:rPr lang="vi-VN" sz="4400" dirty="0">
                    <a:latin typeface="Arial (Body)"/>
                  </a:rPr>
                  <a:t> (đpcm)</a:t>
                </a:r>
                <a:endParaRPr lang="en-US" sz="4400" dirty="0">
                  <a:latin typeface="Arial (Body)"/>
                </a:endParaRPr>
              </a:p>
            </p:txBody>
          </p:sp>
        </mc:Choice>
        <mc:Fallback xmlns="">
          <p:sp>
            <p:nvSpPr>
              <p:cNvPr id="9" name="Hộp Văn bản 8">
                <a:extLst>
                  <a:ext uri="{FF2B5EF4-FFF2-40B4-BE49-F238E27FC236}">
                    <a16:creationId xmlns:a16="http://schemas.microsoft.com/office/drawing/2014/main" id="{AB436C54-B8A6-6D96-EFFB-0159CA35A22D}"/>
                  </a:ext>
                </a:extLst>
              </p:cNvPr>
              <p:cNvSpPr txBox="1">
                <a:spLocks noRot="1" noChangeAspect="1" noMove="1" noResize="1" noEditPoints="1" noAdjustHandles="1" noChangeArrowheads="1" noChangeShapeType="1" noTextEdit="1"/>
              </p:cNvSpPr>
              <p:nvPr/>
            </p:nvSpPr>
            <p:spPr>
              <a:xfrm>
                <a:off x="2743200" y="1677547"/>
                <a:ext cx="15316200" cy="6823856"/>
              </a:xfrm>
              <a:prstGeom prst="rect">
                <a:avLst/>
              </a:prstGeom>
              <a:blipFill>
                <a:blip r:embed="rId10"/>
                <a:stretch>
                  <a:fillRect l="-1592" r="-199" b="-3214"/>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7E622EB8-E40A-255A-17D4-B60ADFDC0361}"/>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12790" y="1333500"/>
            <a:ext cx="5575210" cy="4638675"/>
          </a:xfrm>
          <a:prstGeom prst="rect">
            <a:avLst/>
          </a:prstGeom>
          <a:noFill/>
          <a:ln>
            <a:noFill/>
          </a:ln>
        </p:spPr>
      </p:pic>
    </p:spTree>
    <p:custDataLst>
      <p:tags r:id="rId1"/>
    </p:custDataLst>
    <p:extLst>
      <p:ext uri="{BB962C8B-B14F-4D97-AF65-F5344CB8AC3E}">
        <p14:creationId xmlns:p14="http://schemas.microsoft.com/office/powerpoint/2010/main" val="3498140974"/>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5" name="Picture 5"/>
          <p:cNvPicPr>
            <a:picLocks noChangeAspect="1"/>
          </p:cNvPicPr>
          <p:nvPr/>
        </p:nvPicPr>
        <p:blipFill>
          <a:blip r:embed="rId4"/>
          <a:srcRect/>
          <a:stretch>
            <a:fillRect/>
          </a:stretch>
        </p:blipFill>
        <p:spPr>
          <a:xfrm rot="2700000">
            <a:off x="1845793" y="-493147"/>
            <a:ext cx="1044336" cy="2851428"/>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322855" flipH="1">
            <a:off x="1560856" y="4839969"/>
            <a:ext cx="1851424" cy="5316314"/>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866557">
            <a:off x="15924817" y="1626090"/>
            <a:ext cx="2095041" cy="5551566"/>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281767" y="9622989"/>
            <a:ext cx="1862233" cy="1108805"/>
          </a:xfrm>
          <a:prstGeom prst="rect">
            <a:avLst/>
          </a:prstGeom>
        </p:spPr>
      </p:pic>
      <mc:AlternateContent xmlns:mc="http://schemas.openxmlformats.org/markup-compatibility/2006" xmlns:a14="http://schemas.microsoft.com/office/drawing/2010/main">
        <mc:Choice Requires="a14">
          <p:sp>
            <p:nvSpPr>
              <p:cNvPr id="3" name="Hộp Văn bản 2">
                <a:extLst>
                  <a:ext uri="{FF2B5EF4-FFF2-40B4-BE49-F238E27FC236}">
                    <a16:creationId xmlns:a16="http://schemas.microsoft.com/office/drawing/2014/main" id="{2B03003E-D6C4-1247-984F-716074433F3E}"/>
                  </a:ext>
                </a:extLst>
              </p:cNvPr>
              <p:cNvSpPr txBox="1"/>
              <p:nvPr/>
            </p:nvSpPr>
            <p:spPr>
              <a:xfrm>
                <a:off x="2895600" y="508364"/>
                <a:ext cx="13429432" cy="2881045"/>
              </a:xfrm>
              <a:prstGeom prst="rect">
                <a:avLst/>
              </a:prstGeom>
              <a:noFill/>
            </p:spPr>
            <p:txBody>
              <a:bodyPr wrap="square" rtlCol="0">
                <a:spAutoFit/>
              </a:bodyPr>
              <a:lstStyle/>
              <a:p>
                <a:pPr algn="just">
                  <a:lnSpc>
                    <a:spcPct val="150000"/>
                  </a:lnSpc>
                </a:pPr>
                <a:r>
                  <a:rPr lang="en-US" sz="4200" b="1" dirty="0">
                    <a:latin typeface="Arial" panose="020B0604020202020204" pitchFamily="34" charset="0"/>
                    <a:cs typeface="Arial" panose="020B0604020202020204" pitchFamily="34" charset="0"/>
                  </a:rPr>
                  <a:t>Bài 2 (SGK – tr.86) </a:t>
                </a:r>
                <a:r>
                  <a:rPr lang="en-US" sz="4200" dirty="0">
                    <a:latin typeface="Arial" panose="020B0604020202020204" pitchFamily="34" charset="0"/>
                    <a:cs typeface="Arial" panose="020B0604020202020204" pitchFamily="34" charset="0"/>
                  </a:rPr>
                  <a:t>Cho </a:t>
                </a:r>
                <a:r>
                  <a:rPr lang="en-US" sz="4200" i="1" dirty="0" err="1">
                    <a:latin typeface="Arial" panose="020B0604020202020204" pitchFamily="34" charset="0"/>
                    <a:cs typeface="Arial" panose="020B0604020202020204" pitchFamily="34" charset="0"/>
                  </a:rPr>
                  <a:t>Hình</a:t>
                </a:r>
                <a:r>
                  <a:rPr lang="en-US" sz="4200" i="1" dirty="0">
                    <a:latin typeface="Arial" panose="020B0604020202020204" pitchFamily="34" charset="0"/>
                    <a:cs typeface="Arial" panose="020B0604020202020204" pitchFamily="34" charset="0"/>
                  </a:rPr>
                  <a:t> 53</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có</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𝐴𝐷</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𝐵𝐶</m:t>
                    </m:r>
                  </m:oMath>
                </a14:m>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𝐼𝐶</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𝐼𝐷</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tại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đỉnh</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𝐶</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𝐷</m:t>
                    </m:r>
                    <m:r>
                      <a:rPr lang="en-US" sz="4200" i="1" dirty="0" smtClean="0">
                        <a:latin typeface="Cambria Math" panose="02040503050406030204" pitchFamily="18" charset="0"/>
                        <a:cs typeface="Arial" panose="020B0604020202020204" pitchFamily="34" charset="0"/>
                      </a:rPr>
                      <m:t>, </m:t>
                    </m:r>
                    <m:r>
                      <a:rPr lang="en-US" sz="4200" i="1" dirty="0" smtClean="0">
                        <a:latin typeface="Cambria Math" panose="02040503050406030204" pitchFamily="18" charset="0"/>
                        <a:cs typeface="Arial" panose="020B0604020202020204" pitchFamily="34" charset="0"/>
                      </a:rPr>
                      <m:t>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vuông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Chứng</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minh</a:t>
                </a:r>
                <a:r>
                  <a:rPr lang="en-US" sz="4200" dirty="0">
                    <a:latin typeface="Arial" panose="020B0604020202020204" pitchFamily="34" charset="0"/>
                    <a:cs typeface="Arial" panose="020B0604020202020204" pitchFamily="34" charset="0"/>
                  </a:rPr>
                  <a:t>:</a:t>
                </a:r>
              </a:p>
              <a:p>
                <a:pPr algn="just">
                  <a:lnSpc>
                    <a:spcPct val="150000"/>
                  </a:lnSpc>
                </a:pPr>
                <a:r>
                  <a:rPr lang="en-US" sz="4200" dirty="0">
                    <a:latin typeface="Arial" panose="020B0604020202020204" pitchFamily="34" charset="0"/>
                    <a:cs typeface="Arial" panose="020B0604020202020204" pitchFamily="34" charset="0"/>
                  </a:rPr>
                  <a:t>a)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𝐼𝐴</m:t>
                    </m:r>
                    <m:r>
                      <a:rPr lang="en-US" sz="4200" i="1" dirty="0" smtClean="0">
                        <a:latin typeface="Cambria Math" panose="02040503050406030204" pitchFamily="18" charset="0"/>
                        <a:cs typeface="Arial" panose="020B0604020202020204" pitchFamily="34" charset="0"/>
                      </a:rPr>
                      <m:t>=</m:t>
                    </m:r>
                    <m:r>
                      <a:rPr lang="en-US" sz="4200" i="1" dirty="0" smtClean="0">
                        <a:latin typeface="Cambria Math" panose="02040503050406030204" pitchFamily="18" charset="0"/>
                        <a:cs typeface="Arial" panose="020B0604020202020204" pitchFamily="34" charset="0"/>
                      </a:rPr>
                      <m:t>𝐼𝐵</m:t>
                    </m:r>
                  </m:oMath>
                </a14:m>
                <a:r>
                  <a:rPr lang="en-US" sz="4200" dirty="0">
                    <a:latin typeface="Arial" panose="020B0604020202020204" pitchFamily="34" charset="0"/>
                    <a:cs typeface="Arial" panose="020B0604020202020204" pitchFamily="34" charset="0"/>
                  </a:rPr>
                  <a:t>;			b) </a:t>
                </a:r>
                <a14:m>
                  <m:oMath xmlns:m="http://schemas.openxmlformats.org/officeDocument/2006/math">
                    <m:r>
                      <a:rPr lang="en-US" sz="4200" i="1" dirty="0" smtClean="0">
                        <a:latin typeface="Cambria Math" panose="02040503050406030204" pitchFamily="18" charset="0"/>
                        <a:cs typeface="Arial" panose="020B0604020202020204" pitchFamily="34" charset="0"/>
                      </a:rPr>
                      <m:t>𝐼𝐻</m:t>
                    </m:r>
                  </m:oMath>
                </a14:m>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tia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phân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giác</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của</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góc</a:t>
                </a:r>
                <a:r>
                  <a:rPr lang="en-US" sz="4200" dirty="0">
                    <a:latin typeface="Arial" panose="020B0604020202020204" pitchFamily="34" charset="0"/>
                    <a:cs typeface="Arial" panose="020B0604020202020204" pitchFamily="34" charset="0"/>
                  </a:rPr>
                  <a:t> </a:t>
                </a:r>
                <a14:m>
                  <m:oMath xmlns:m="http://schemas.openxmlformats.org/officeDocument/2006/math">
                    <m:r>
                      <a:rPr lang="en-US" sz="4200" i="1" dirty="0" smtClean="0">
                        <a:latin typeface="Cambria Math" panose="02040503050406030204" pitchFamily="18" charset="0"/>
                        <a:cs typeface="Arial" panose="020B0604020202020204" pitchFamily="34" charset="0"/>
                      </a:rPr>
                      <m:t>𝐴𝐼𝐵</m:t>
                    </m:r>
                  </m:oMath>
                </a14:m>
                <a:r>
                  <a:rPr lang="en-US" sz="4200" dirty="0">
                    <a:latin typeface="Arial" panose="020B0604020202020204" pitchFamily="34" charset="0"/>
                    <a:cs typeface="Arial" panose="020B0604020202020204" pitchFamily="34" charset="0"/>
                  </a:rPr>
                  <a:t>.</a:t>
                </a:r>
              </a:p>
            </p:txBody>
          </p:sp>
        </mc:Choice>
        <mc:Fallback xmlns="">
          <p:sp>
            <p:nvSpPr>
              <p:cNvPr id="3" name="Hộp Văn bản 2">
                <a:extLst>
                  <a:ext uri="{FF2B5EF4-FFF2-40B4-BE49-F238E27FC236}">
                    <a16:creationId xmlns:a16="http://schemas.microsoft.com/office/drawing/2014/main" id="{2B03003E-D6C4-1247-984F-716074433F3E}"/>
                  </a:ext>
                </a:extLst>
              </p:cNvPr>
              <p:cNvSpPr txBox="1">
                <a:spLocks noRot="1" noChangeAspect="1" noMove="1" noResize="1" noEditPoints="1" noAdjustHandles="1" noChangeArrowheads="1" noChangeShapeType="1" noTextEdit="1"/>
              </p:cNvSpPr>
              <p:nvPr/>
            </p:nvSpPr>
            <p:spPr>
              <a:xfrm>
                <a:off x="2895600" y="508364"/>
                <a:ext cx="13429432" cy="2881045"/>
              </a:xfrm>
              <a:prstGeom prst="rect">
                <a:avLst/>
              </a:prstGeom>
              <a:blipFill>
                <a:blip r:embed="rId11"/>
                <a:stretch>
                  <a:fillRect l="-1725" r="-1725" b="-8668"/>
                </a:stretch>
              </a:blipFill>
            </p:spPr>
            <p:txBody>
              <a:bodyPr/>
              <a:lstStyle/>
              <a:p>
                <a:r>
                  <a:rPr lang="en-US">
                    <a:noFill/>
                  </a:rPr>
                  <a:t> </a:t>
                </a:r>
              </a:p>
            </p:txBody>
          </p:sp>
        </mc:Fallback>
      </mc:AlternateContent>
      <p:sp>
        <p:nvSpPr>
          <p:cNvPr id="4" name="Hộp Văn bản 3">
            <a:extLst>
              <a:ext uri="{FF2B5EF4-FFF2-40B4-BE49-F238E27FC236}">
                <a16:creationId xmlns:a16="http://schemas.microsoft.com/office/drawing/2014/main" id="{2AF4A6B7-BEBC-ACEC-D475-AF963F440BC2}"/>
              </a:ext>
            </a:extLst>
          </p:cNvPr>
          <p:cNvSpPr txBox="1"/>
          <p:nvPr/>
        </p:nvSpPr>
        <p:spPr>
          <a:xfrm>
            <a:off x="8180939" y="3663210"/>
            <a:ext cx="2743200" cy="738664"/>
          </a:xfrm>
          <a:prstGeom prst="rect">
            <a:avLst/>
          </a:prstGeom>
          <a:noFill/>
        </p:spPr>
        <p:txBody>
          <a:bodyPr wrap="square" rtlCol="0">
            <a:spAutoFit/>
          </a:bodyPr>
          <a:lstStyle/>
          <a:p>
            <a:pPr algn="ctr"/>
            <a:r>
              <a:rPr lang="en-US" sz="4200" b="1" dirty="0" err="1">
                <a:solidFill>
                  <a:srgbClr val="FF0000"/>
                </a:solidFill>
                <a:latin typeface="Arial" panose="020B0604020202020204" pitchFamily="34" charset="0"/>
                <a:cs typeface="Arial" panose="020B0604020202020204" pitchFamily="34" charset="0"/>
              </a:rPr>
              <a:t>Giải</a:t>
            </a:r>
            <a:endParaRPr lang="en-US" sz="42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 name="Hộp Văn bản 10">
                <a:extLst>
                  <a:ext uri="{FF2B5EF4-FFF2-40B4-BE49-F238E27FC236}">
                    <a16:creationId xmlns:a16="http://schemas.microsoft.com/office/drawing/2014/main" id="{77014209-798F-1816-538C-4CB052816460}"/>
                  </a:ext>
                </a:extLst>
              </p:cNvPr>
              <p:cNvSpPr txBox="1"/>
              <p:nvPr/>
            </p:nvSpPr>
            <p:spPr>
              <a:xfrm>
                <a:off x="3762635" y="4846668"/>
                <a:ext cx="10258165" cy="4626266"/>
              </a:xfrm>
              <a:prstGeom prst="rect">
                <a:avLst/>
              </a:prstGeom>
              <a:noFill/>
            </p:spPr>
            <p:txBody>
              <a:bodyPr wrap="square">
                <a:spAutoFit/>
              </a:bodyPr>
              <a:lstStyle/>
              <a:p>
                <a:pPr algn="just">
                  <a:lnSpc>
                    <a:spcPct val="150000"/>
                  </a:lnSpc>
                </a:pPr>
                <a:r>
                  <a:rPr lang="nl-NL" sz="4000" dirty="0">
                    <a:effectLst/>
                    <a:latin typeface="Arial (Body)"/>
                    <a:ea typeface="Yu Mincho" panose="02020400000000000000" pitchFamily="18" charset="-128"/>
                    <a:cs typeface="Arial" panose="020B0604020202020204" pitchFamily="34" charset="0"/>
                  </a:rPr>
                  <a:t>a) </a:t>
                </a:r>
                <a:r>
                  <a:rPr lang="en-US" sz="4000" dirty="0" err="1">
                    <a:latin typeface="Arial (Body)"/>
                  </a:rPr>
                  <a:t>Xét</a:t>
                </a:r>
                <a:r>
                  <a:rPr lang="vi-VN" sz="4000" dirty="0">
                    <a:latin typeface="Arial (Body)"/>
                  </a:rPr>
                  <a:t> hai tam giác vuông </a:t>
                </a:r>
                <a14:m>
                  <m:oMath xmlns:m="http://schemas.openxmlformats.org/officeDocument/2006/math">
                    <m:r>
                      <a:rPr lang="en-US" sz="4000" i="1" dirty="0" smtClean="0">
                        <a:latin typeface="Cambria Math" panose="02040503050406030204" pitchFamily="18" charset="0"/>
                      </a:rPr>
                      <m:t>𝐴𝐷𝐼</m:t>
                    </m:r>
                  </m:oMath>
                </a14:m>
                <a:r>
                  <a:rPr lang="vi-VN" sz="4000" dirty="0">
                    <a:latin typeface="Arial (Body)"/>
                  </a:rPr>
                  <a:t> và </a:t>
                </a:r>
                <a14:m>
                  <m:oMath xmlns:m="http://schemas.openxmlformats.org/officeDocument/2006/math">
                    <m:r>
                      <a:rPr lang="en-US" sz="4000" i="1" dirty="0" smtClean="0">
                        <a:latin typeface="Cambria Math" panose="02040503050406030204" pitchFamily="18" charset="0"/>
                      </a:rPr>
                      <m:t>𝐼𝐶𝐵</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latin typeface="Arial (Body)"/>
                  </a:rPr>
                  <a:t>	</a:t>
                </a:r>
                <a14:m>
                  <m:oMath xmlns:m="http://schemas.openxmlformats.org/officeDocument/2006/math">
                    <m:r>
                      <a:rPr lang="en-US" sz="4000" i="1" dirty="0" smtClean="0">
                        <a:latin typeface="Cambria Math" panose="02040503050406030204" pitchFamily="18" charset="0"/>
                      </a:rPr>
                      <m:t>𝐴𝐷</m:t>
                    </m:r>
                    <m:r>
                      <a:rPr lang="en-US" sz="4000" i="1" dirty="0">
                        <a:latin typeface="Cambria Math" panose="02040503050406030204" pitchFamily="18" charset="0"/>
                      </a:rPr>
                      <m:t>=</m:t>
                    </m:r>
                    <m:r>
                      <a:rPr lang="en-US" sz="4000" i="1" dirty="0">
                        <a:latin typeface="Cambria Math" panose="02040503050406030204" pitchFamily="18" charset="0"/>
                      </a:rPr>
                      <m:t>𝐵𝐶</m:t>
                    </m:r>
                  </m:oMath>
                </a14:m>
                <a:r>
                  <a:rPr lang="en-US" sz="4000" dirty="0">
                    <a:latin typeface="Arial (Body)"/>
                  </a:rPr>
                  <a:t>, </a:t>
                </a:r>
                <a14:m>
                  <m:oMath xmlns:m="http://schemas.openxmlformats.org/officeDocument/2006/math">
                    <m:r>
                      <a:rPr lang="en-US" sz="4000" i="1" dirty="0" smtClean="0">
                        <a:latin typeface="Cambria Math" panose="02040503050406030204" pitchFamily="18" charset="0"/>
                      </a:rPr>
                      <m:t>𝐼𝐶</m:t>
                    </m:r>
                    <m:r>
                      <a:rPr lang="en-US" sz="4000" i="1" dirty="0" smtClean="0">
                        <a:latin typeface="Cambria Math" panose="02040503050406030204" pitchFamily="18" charset="0"/>
                      </a:rPr>
                      <m:t>=</m:t>
                    </m:r>
                    <m:r>
                      <a:rPr lang="en-US" sz="4000" i="1" dirty="0" smtClean="0">
                        <a:latin typeface="Cambria Math" panose="02040503050406030204" pitchFamily="18" charset="0"/>
                      </a:rPr>
                      <m:t>𝐼𝐷</m:t>
                    </m:r>
                  </m:oMath>
                </a14:m>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𝐴𝐷𝐼</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 </m:t>
                    </m:r>
                    <m:r>
                      <a:rPr lang="en-US" sz="4000" i="1" dirty="0">
                        <a:latin typeface="Cambria Math" panose="02040503050406030204" pitchFamily="18" charset="0"/>
                      </a:rPr>
                      <m:t>𝐼𝐶𝐵</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latin typeface="Arial (Body)"/>
                  </a:rPr>
                  <a:t> (2 cạnh tương ứng)</a:t>
                </a:r>
                <a:endParaRPr lang="en-US" sz="4000" dirty="0">
                  <a:latin typeface="Arial (Body)"/>
                </a:endParaRPr>
              </a:p>
            </p:txBody>
          </p:sp>
        </mc:Choice>
        <mc:Fallback xmlns="">
          <p:sp>
            <p:nvSpPr>
              <p:cNvPr id="11" name="Hộp Văn bản 10">
                <a:extLst>
                  <a:ext uri="{FF2B5EF4-FFF2-40B4-BE49-F238E27FC236}">
                    <a16:creationId xmlns:a16="http://schemas.microsoft.com/office/drawing/2014/main" id="{77014209-798F-1816-538C-4CB052816460}"/>
                  </a:ext>
                </a:extLst>
              </p:cNvPr>
              <p:cNvSpPr txBox="1">
                <a:spLocks noRot="1" noChangeAspect="1" noMove="1" noResize="1" noEditPoints="1" noAdjustHandles="1" noChangeArrowheads="1" noChangeShapeType="1" noTextEdit="1"/>
              </p:cNvSpPr>
              <p:nvPr/>
            </p:nvSpPr>
            <p:spPr>
              <a:xfrm>
                <a:off x="3762635" y="4846668"/>
                <a:ext cx="10258165" cy="4626266"/>
              </a:xfrm>
              <a:prstGeom prst="rect">
                <a:avLst/>
              </a:prstGeom>
              <a:blipFill>
                <a:blip r:embed="rId12"/>
                <a:stretch>
                  <a:fillRect l="-2080" r="-1129" b="-4743"/>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DDFAF347-4670-A281-6790-52FC9240DE4B}"/>
              </a:ext>
            </a:extLst>
          </p:cNvPr>
          <p:cNvPicPr>
            <a:picLocks noChangeAspect="1"/>
          </p:cNvPicPr>
          <p:nvPr/>
        </p:nvPicPr>
        <p:blipFill rotWithShape="1">
          <a:blip r:embed="rId13">
            <a:extLst>
              <a:ext uri="{28A0092B-C50C-407E-A947-70E740481C1C}">
                <a14:useLocalDpi xmlns:a14="http://schemas.microsoft.com/office/drawing/2010/main" val="0"/>
              </a:ext>
            </a:extLst>
          </a:blip>
          <a:srcRect l="68030" t="9363" r="2428" b="17766"/>
          <a:stretch/>
        </p:blipFill>
        <p:spPr>
          <a:xfrm>
            <a:off x="11389757" y="6115501"/>
            <a:ext cx="6271216" cy="3360982"/>
          </a:xfrm>
          <a:prstGeom prst="rect">
            <a:avLst/>
          </a:prstGeom>
        </p:spPr>
      </p:pic>
    </p:spTree>
    <p:custDataLst>
      <p:tags r:id="rId1"/>
    </p:custDataLst>
    <p:extLst>
      <p:ext uri="{BB962C8B-B14F-4D97-AF65-F5344CB8AC3E}">
        <p14:creationId xmlns:p14="http://schemas.microsoft.com/office/powerpoint/2010/main" val="16962199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circle(in)">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dissolve">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dissolve">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1">
                                            <p:txEl>
                                              <p:pRg st="2" end="2"/>
                                            </p:txEl>
                                          </p:spTgt>
                                        </p:tgtEl>
                                        <p:attrNameLst>
                                          <p:attrName>style.visibility</p:attrName>
                                        </p:attrNameLst>
                                      </p:cBhvr>
                                      <p:to>
                                        <p:strVal val="visible"/>
                                      </p:to>
                                    </p:set>
                                    <p:animEffect transition="in" filter="dissolve">
                                      <p:cBhvr>
                                        <p:cTn id="37" dur="500"/>
                                        <p:tgtEl>
                                          <p:spTgt spid="11">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1">
                                            <p:txEl>
                                              <p:pRg st="3" end="3"/>
                                            </p:txEl>
                                          </p:spTgt>
                                        </p:tgtEl>
                                        <p:attrNameLst>
                                          <p:attrName>style.visibility</p:attrName>
                                        </p:attrNameLst>
                                      </p:cBhvr>
                                      <p:to>
                                        <p:strVal val="visible"/>
                                      </p:to>
                                    </p:set>
                                    <p:animEffect transition="in" filter="dissolve">
                                      <p:cBhvr>
                                        <p:cTn id="42" dur="500"/>
                                        <p:tgtEl>
                                          <p:spTgt spid="11">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1">
                                            <p:txEl>
                                              <p:pRg st="4" end="4"/>
                                            </p:txEl>
                                          </p:spTgt>
                                        </p:tgtEl>
                                        <p:attrNameLst>
                                          <p:attrName>style.visibility</p:attrName>
                                        </p:attrNameLst>
                                      </p:cBhvr>
                                      <p:to>
                                        <p:strVal val="visible"/>
                                      </p:to>
                                    </p:set>
                                    <p:animEffect transition="in" filter="dissolve">
                                      <p:cBhvr>
                                        <p:cTn id="4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3566">
            <a:off x="7241760" y="9742077"/>
            <a:ext cx="4912579" cy="34388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9149" y="114300"/>
            <a:ext cx="2188851" cy="1384946"/>
          </a:xfrm>
          <a:prstGeom prst="rect">
            <a:avLst/>
          </a:prstGeom>
        </p:spPr>
      </p:pic>
      <mc:AlternateContent xmlns:mc="http://schemas.openxmlformats.org/markup-compatibility/2006" xmlns:a14="http://schemas.microsoft.com/office/drawing/2010/main">
        <mc:Choice Requires="a14">
          <p:sp>
            <p:nvSpPr>
              <p:cNvPr id="6" name="Hộp Văn bản 5">
                <a:extLst>
                  <a:ext uri="{FF2B5EF4-FFF2-40B4-BE49-F238E27FC236}">
                    <a16:creationId xmlns:a16="http://schemas.microsoft.com/office/drawing/2014/main" id="{92068700-637B-C003-F4B2-38B9070F51A6}"/>
                  </a:ext>
                </a:extLst>
              </p:cNvPr>
              <p:cNvSpPr txBox="1"/>
              <p:nvPr/>
            </p:nvSpPr>
            <p:spPr>
              <a:xfrm>
                <a:off x="3124200" y="1964060"/>
                <a:ext cx="10439400" cy="6510628"/>
              </a:xfrm>
              <a:prstGeom prst="rect">
                <a:avLst/>
              </a:prstGeom>
              <a:noFill/>
            </p:spPr>
            <p:txBody>
              <a:bodyPr wrap="square" rtlCol="0">
                <a:spAutoFit/>
              </a:bodyPr>
              <a:lstStyle/>
              <a:p>
                <a:pPr algn="just">
                  <a:lnSpc>
                    <a:spcPct val="150000"/>
                  </a:lnSpc>
                </a:pPr>
                <a:r>
                  <a:rPr lang="vi-VN" sz="4000" dirty="0"/>
                  <a:t>b) Xét hai tam giác vuông </a:t>
                </a:r>
                <a14:m>
                  <m:oMath xmlns:m="http://schemas.openxmlformats.org/officeDocument/2006/math">
                    <m:r>
                      <a:rPr lang="vi-VN" sz="4000" i="1" dirty="0" smtClean="0">
                        <a:latin typeface="Cambria Math" panose="02040503050406030204" pitchFamily="18" charset="0"/>
                      </a:rPr>
                      <m:t>𝐴𝐼𝐻</m:t>
                    </m:r>
                  </m:oMath>
                </a14:m>
                <a:r>
                  <a:rPr lang="vi-VN" sz="4000" dirty="0"/>
                  <a:t> và </a:t>
                </a:r>
                <a14:m>
                  <m:oMath xmlns:m="http://schemas.openxmlformats.org/officeDocument/2006/math">
                    <m:r>
                      <a:rPr lang="vi-VN" sz="4000" i="1" dirty="0" smtClean="0">
                        <a:latin typeface="Cambria Math" panose="02040503050406030204" pitchFamily="18" charset="0"/>
                      </a:rPr>
                      <m:t>𝐵𝐼𝐻</m:t>
                    </m:r>
                  </m:oMath>
                </a14:m>
                <a:r>
                  <a:rPr lang="vi-VN" sz="4000" dirty="0"/>
                  <a:t>, ta có: </a:t>
                </a:r>
                <a:endParaRPr lang="en-US" sz="4000" dirty="0"/>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𝐼𝐴</m:t>
                    </m:r>
                    <m:r>
                      <a:rPr lang="vi-VN" sz="4000" i="1" dirty="0" smtClean="0">
                        <a:latin typeface="Cambria Math" panose="02040503050406030204" pitchFamily="18" charset="0"/>
                      </a:rPr>
                      <m:t>=</m:t>
                    </m:r>
                    <m:r>
                      <a:rPr lang="vi-VN" sz="4000" i="1" dirty="0" smtClean="0">
                        <a:latin typeface="Cambria Math" panose="02040503050406030204" pitchFamily="18" charset="0"/>
                      </a:rPr>
                      <m:t>𝐼𝐵</m:t>
                    </m:r>
                  </m:oMath>
                </a14:m>
                <a:r>
                  <a:rPr lang="vi-VN" sz="4000" dirty="0"/>
                  <a:t> (cmt)</a:t>
                </a:r>
                <a:endParaRPr lang="en-US" sz="4000" dirty="0"/>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𝐼𝐻𝐷</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𝐼𝐻𝐵</m:t>
                        </m:r>
                      </m:e>
                    </m:acc>
                    <m:r>
                      <a:rPr lang="en-US" sz="4000" i="1">
                        <a:latin typeface="Cambria Math" panose="02040503050406030204" pitchFamily="18" charset="0"/>
                      </a:rPr>
                      <m:t>=90°</m:t>
                    </m:r>
                  </m:oMath>
                </a14:m>
                <a:r>
                  <a:rPr lang="en-US" sz="4000" i="1" dirty="0"/>
                  <a:t> </a:t>
                </a:r>
              </a:p>
              <a:p>
                <a:pPr algn="just">
                  <a:lnSpc>
                    <a:spcPct val="150000"/>
                  </a:lnSpc>
                </a:pPr>
                <a:r>
                  <a:rPr lang="en-US" sz="4000" dirty="0"/>
                  <a:t>	</a:t>
                </a:r>
                <a14:m>
                  <m:oMath xmlns:m="http://schemas.openxmlformats.org/officeDocument/2006/math">
                    <m:r>
                      <a:rPr lang="vi-VN" sz="4000" i="1" dirty="0" smtClean="0">
                        <a:latin typeface="Cambria Math" panose="02040503050406030204" pitchFamily="18" charset="0"/>
                      </a:rPr>
                      <m:t>𝐼𝐻</m:t>
                    </m:r>
                  </m:oMath>
                </a14:m>
                <a:r>
                  <a:rPr lang="vi-VN" sz="4000" dirty="0"/>
                  <a:t> là cạnh chung </a:t>
                </a:r>
                <a:endParaRPr lang="en-US" sz="4000" dirty="0"/>
              </a:p>
              <a:p>
                <a:pPr algn="just">
                  <a:lnSpc>
                    <a:spcPct val="150000"/>
                  </a:lnSpc>
                </a:pPr>
                <a:r>
                  <a:rPr lang="vi-VN" sz="4000" dirty="0"/>
                  <a:t>Suy ra </a:t>
                </a:r>
                <a14:m>
                  <m:oMath xmlns:m="http://schemas.openxmlformats.org/officeDocument/2006/math">
                    <m:r>
                      <m:rPr>
                        <m:sty m:val="p"/>
                      </m:rPr>
                      <a:rPr lang="en-US" sz="4000" i="0" dirty="0" smtClean="0">
                        <a:latin typeface="Cambria Math" panose="02040503050406030204" pitchFamily="18" charset="0"/>
                      </a:rPr>
                      <m:t>Δ</m:t>
                    </m:r>
                    <m:r>
                      <a:rPr lang="vi-VN" sz="4000" i="1" dirty="0">
                        <a:latin typeface="Cambria Math" panose="02040503050406030204" pitchFamily="18" charset="0"/>
                      </a:rPr>
                      <m:t>𝐴𝐼𝐻</m:t>
                    </m:r>
                    <m:r>
                      <a:rPr lang="vi-VN" sz="4000" i="1" dirty="0">
                        <a:latin typeface="Cambria Math" panose="02040503050406030204" pitchFamily="18" charset="0"/>
                      </a:rPr>
                      <m:t>=</m:t>
                    </m:r>
                    <m:r>
                      <m:rPr>
                        <m:sty m:val="p"/>
                      </m:rPr>
                      <a:rPr lang="en-US" sz="4000" i="0" dirty="0">
                        <a:latin typeface="Cambria Math" panose="02040503050406030204" pitchFamily="18" charset="0"/>
                      </a:rPr>
                      <m:t>Δ</m:t>
                    </m:r>
                    <m:r>
                      <a:rPr lang="vi-VN" sz="4000" i="1" dirty="0">
                        <a:latin typeface="Cambria Math" panose="02040503050406030204" pitchFamily="18" charset="0"/>
                      </a:rPr>
                      <m:t>𝐵𝐼𝐻</m:t>
                    </m:r>
                  </m:oMath>
                </a14:m>
                <a:r>
                  <a:rPr lang="vi-VN" sz="4000" dirty="0"/>
                  <a:t> (c.g.c)</a:t>
                </a:r>
                <a:endParaRPr lang="en-US" sz="4000" dirty="0"/>
              </a:p>
              <a:p>
                <a:pPr algn="just">
                  <a:lnSpc>
                    <a:spcPct val="150000"/>
                  </a:lnSpc>
                </a:pPr>
                <a14:m>
                  <m:oMath xmlns:m="http://schemas.openxmlformats.org/officeDocument/2006/math">
                    <m:r>
                      <a:rPr lang="en-US" sz="4000" i="1" smtClean="0">
                        <a:latin typeface="Cambria Math" panose="02040503050406030204" pitchFamily="18" charset="0"/>
                        <a:ea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𝐴𝐼𝐻</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𝐵𝐼𝐻</m:t>
                        </m:r>
                      </m:e>
                    </m:acc>
                  </m:oMath>
                </a14:m>
                <a:r>
                  <a:rPr lang="vi-VN" sz="4000" dirty="0"/>
                  <a:t> (2 góc tương ứng)</a:t>
                </a:r>
                <a:endParaRPr lang="en-US" sz="4000" dirty="0"/>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𝐼𝐻</m:t>
                    </m:r>
                  </m:oMath>
                </a14:m>
                <a:r>
                  <a:rPr lang="vi-VN" sz="4000" dirty="0"/>
                  <a:t> là phân giác của góc </a:t>
                </a:r>
                <a14:m>
                  <m:oMath xmlns:m="http://schemas.openxmlformats.org/officeDocument/2006/math">
                    <m:r>
                      <a:rPr lang="vi-VN" sz="4000" i="1" dirty="0" smtClean="0">
                        <a:latin typeface="Cambria Math" panose="02040503050406030204" pitchFamily="18" charset="0"/>
                      </a:rPr>
                      <m:t>𝐴𝐼𝐵</m:t>
                    </m:r>
                  </m:oMath>
                </a14:m>
                <a:r>
                  <a:rPr lang="vi-VN" sz="4000" dirty="0"/>
                  <a:t> </a:t>
                </a:r>
                <a:endParaRPr lang="en-US" sz="4000" dirty="0"/>
              </a:p>
            </p:txBody>
          </p:sp>
        </mc:Choice>
        <mc:Fallback xmlns="">
          <p:sp>
            <p:nvSpPr>
              <p:cNvPr id="6" name="Hộp Văn bản 5">
                <a:extLst>
                  <a:ext uri="{FF2B5EF4-FFF2-40B4-BE49-F238E27FC236}">
                    <a16:creationId xmlns:a16="http://schemas.microsoft.com/office/drawing/2014/main" id="{92068700-637B-C003-F4B2-38B9070F51A6}"/>
                  </a:ext>
                </a:extLst>
              </p:cNvPr>
              <p:cNvSpPr txBox="1">
                <a:spLocks noRot="1" noChangeAspect="1" noMove="1" noResize="1" noEditPoints="1" noAdjustHandles="1" noChangeArrowheads="1" noChangeShapeType="1" noTextEdit="1"/>
              </p:cNvSpPr>
              <p:nvPr/>
            </p:nvSpPr>
            <p:spPr>
              <a:xfrm>
                <a:off x="3124200" y="1964060"/>
                <a:ext cx="10439400" cy="6510628"/>
              </a:xfrm>
              <a:prstGeom prst="rect">
                <a:avLst/>
              </a:prstGeom>
              <a:blipFill>
                <a:blip r:embed="rId10"/>
                <a:stretch>
                  <a:fillRect l="-2103" r="-117" b="-2809"/>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926E46F9-3454-F4CD-DF46-E3C8ADEC72CB}"/>
              </a:ext>
            </a:extLst>
          </p:cNvPr>
          <p:cNvPicPr>
            <a:picLocks noChangeAspect="1"/>
          </p:cNvPicPr>
          <p:nvPr/>
        </p:nvPicPr>
        <p:blipFill rotWithShape="1">
          <a:blip r:embed="rId11">
            <a:extLst>
              <a:ext uri="{28A0092B-C50C-407E-A947-70E740481C1C}">
                <a14:useLocalDpi xmlns:a14="http://schemas.microsoft.com/office/drawing/2010/main" val="0"/>
              </a:ext>
            </a:extLst>
          </a:blip>
          <a:srcRect l="67972" t="10254" r="1823" b="18622"/>
          <a:stretch/>
        </p:blipFill>
        <p:spPr>
          <a:xfrm>
            <a:off x="11277600" y="3771900"/>
            <a:ext cx="6851431" cy="3505200"/>
          </a:xfrm>
          <a:prstGeom prst="rect">
            <a:avLst/>
          </a:prstGeom>
        </p:spPr>
      </p:pic>
    </p:spTree>
    <p:custDataLst>
      <p:tags r:id="rId1"/>
    </p:custDataLst>
    <p:extLst>
      <p:ext uri="{BB962C8B-B14F-4D97-AF65-F5344CB8AC3E}">
        <p14:creationId xmlns:p14="http://schemas.microsoft.com/office/powerpoint/2010/main" val="4477145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heel(4)">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heel(4)">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heel(4)">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wheel(4)">
                                      <p:cBhvr>
                                        <p:cTn id="27" dur="500"/>
                                        <p:tgtEl>
                                          <p:spTgt spid="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4" fill="hold" nodeType="click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wheel(4)">
                                      <p:cBhvr>
                                        <p:cTn id="32" dur="500"/>
                                        <p:tgtEl>
                                          <p:spTgt spid="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Effect transition="in" filter="wheel(4)">
                                      <p:cBhvr>
                                        <p:cTn id="37" dur="500"/>
                                        <p:tgtEl>
                                          <p:spTgt spid="6">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nodeType="clickEffect">
                                  <p:stCondLst>
                                    <p:cond delay="0"/>
                                  </p:stCondLst>
                                  <p:childTnLst>
                                    <p:set>
                                      <p:cBhvr>
                                        <p:cTn id="41" dur="1" fill="hold">
                                          <p:stCondLst>
                                            <p:cond delay="0"/>
                                          </p:stCondLst>
                                        </p:cTn>
                                        <p:tgtEl>
                                          <p:spTgt spid="6">
                                            <p:txEl>
                                              <p:pRg st="6" end="6"/>
                                            </p:txEl>
                                          </p:spTgt>
                                        </p:tgtEl>
                                        <p:attrNameLst>
                                          <p:attrName>style.visibility</p:attrName>
                                        </p:attrNameLst>
                                      </p:cBhvr>
                                      <p:to>
                                        <p:strVal val="visible"/>
                                      </p:to>
                                    </p:set>
                                    <p:animEffect transition="in" filter="wheel(4)">
                                      <p:cBhvr>
                                        <p:cTn id="42"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81200" y="266210"/>
            <a:ext cx="1758672" cy="168832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3566">
            <a:off x="14441060" y="9897734"/>
            <a:ext cx="4912579" cy="343881"/>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99149" y="114300"/>
            <a:ext cx="2188851" cy="1384946"/>
          </a:xfrm>
          <a:prstGeom prst="rect">
            <a:avLst/>
          </a:prstGeom>
        </p:spPr>
      </p:pic>
      <p:sp>
        <p:nvSpPr>
          <p:cNvPr id="7" name="Hộp Văn bản 6">
            <a:extLst>
              <a:ext uri="{FF2B5EF4-FFF2-40B4-BE49-F238E27FC236}">
                <a16:creationId xmlns:a16="http://schemas.microsoft.com/office/drawing/2014/main" id="{76286CA9-6D37-108C-99D1-24DE9A0BF24B}"/>
              </a:ext>
            </a:extLst>
          </p:cNvPr>
          <p:cNvSpPr txBox="1"/>
          <p:nvPr/>
        </p:nvSpPr>
        <p:spPr>
          <a:xfrm>
            <a:off x="5562600" y="800100"/>
            <a:ext cx="9448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8" name="Hộp Văn bản 7">
            <a:extLst>
              <a:ext uri="{FF2B5EF4-FFF2-40B4-BE49-F238E27FC236}">
                <a16:creationId xmlns:a16="http://schemas.microsoft.com/office/drawing/2014/main" id="{8FD6EC34-6ADF-AFEB-CE7C-2885ECF4F7FB}"/>
              </a:ext>
            </a:extLst>
          </p:cNvPr>
          <p:cNvSpPr txBox="1"/>
          <p:nvPr/>
        </p:nvSpPr>
        <p:spPr>
          <a:xfrm>
            <a:off x="2514600" y="1993895"/>
            <a:ext cx="15544800" cy="367158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3 (SGK – tr.86)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bờ</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muốn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bắc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sông</a:t>
            </a:r>
            <a:r>
              <a:rPr lang="en-US" sz="4000" dirty="0">
                <a:latin typeface="Arial" panose="020B0604020202020204" pitchFamily="34" charset="0"/>
                <a:cs typeface="Arial" panose="020B0604020202020204" pitchFamily="34" charset="0"/>
              </a:rPr>
              <a:t> Lam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chọn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vị</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cầu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nhỏ</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p>
        </p:txBody>
      </p:sp>
      <p:pic>
        <p:nvPicPr>
          <p:cNvPr id="9" name="Picture 8">
            <a:extLst>
              <a:ext uri="{FF2B5EF4-FFF2-40B4-BE49-F238E27FC236}">
                <a16:creationId xmlns:a16="http://schemas.microsoft.com/office/drawing/2014/main" id="{7D1B258C-E744-9DEB-FD90-F8A623304444}"/>
              </a:ext>
            </a:extLst>
          </p:cNvPr>
          <p:cNvPicPr>
            <a:picLocks noChangeAspect="1"/>
          </p:cNvPicPr>
          <p:nvPr/>
        </p:nvPicPr>
        <p:blipFill rotWithShape="1">
          <a:blip r:embed="rId10">
            <a:extLst>
              <a:ext uri="{28A0092B-C50C-407E-A947-70E740481C1C}">
                <a14:useLocalDpi xmlns:a14="http://schemas.microsoft.com/office/drawing/2010/main" val="0"/>
              </a:ext>
            </a:extLst>
          </a:blip>
          <a:srcRect l="4964" t="24815" r="48096" b="50250"/>
          <a:stretch/>
        </p:blipFill>
        <p:spPr>
          <a:xfrm>
            <a:off x="5827527" y="5823987"/>
            <a:ext cx="8918946" cy="40614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088183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93305" flipH="1">
            <a:off x="16138007" y="8191957"/>
            <a:ext cx="1960852" cy="2024105"/>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608">
            <a:off x="1526720" y="401379"/>
            <a:ext cx="1722072" cy="1354697"/>
          </a:xfrm>
          <a:prstGeom prst="rect">
            <a:avLst/>
          </a:prstGeom>
        </p:spPr>
      </p:pic>
      <p:sp>
        <p:nvSpPr>
          <p:cNvPr id="9" name="Hình tự do: Hình 8">
            <a:extLst>
              <a:ext uri="{FF2B5EF4-FFF2-40B4-BE49-F238E27FC236}">
                <a16:creationId xmlns:a16="http://schemas.microsoft.com/office/drawing/2014/main" id="{D820DD9C-53A8-031D-DEBC-61F90CCA0FBD}"/>
              </a:ext>
            </a:extLst>
          </p:cNvPr>
          <p:cNvSpPr/>
          <p:nvPr/>
        </p:nvSpPr>
        <p:spPr>
          <a:xfrm rot="18341150">
            <a:off x="2034659" y="8944793"/>
            <a:ext cx="257325" cy="1764695"/>
          </a:xfrm>
          <a:custGeom>
            <a:avLst/>
            <a:gdLst>
              <a:gd name="connsiteX0" fmla="*/ 221768 w 257325"/>
              <a:gd name="connsiteY0" fmla="*/ 1763476 h 1764695"/>
              <a:gd name="connsiteX1" fmla="*/ 101174 w 257325"/>
              <a:gd name="connsiteY1" fmla="*/ 1584339 h 1764695"/>
              <a:gd name="connsiteX2" fmla="*/ 147321 w 257325"/>
              <a:gd name="connsiteY2" fmla="*/ 1474052 h 1764695"/>
              <a:gd name="connsiteX3" fmla="*/ 184034 w 257325"/>
              <a:gd name="connsiteY3" fmla="*/ 1366059 h 1764695"/>
              <a:gd name="connsiteX4" fmla="*/ 116854 w 257325"/>
              <a:gd name="connsiteY4" fmla="*/ 1281017 h 1764695"/>
              <a:gd name="connsiteX5" fmla="*/ 54518 w 257325"/>
              <a:gd name="connsiteY5" fmla="*/ 1205155 h 1764695"/>
              <a:gd name="connsiteX6" fmla="*/ 76826 w 257325"/>
              <a:gd name="connsiteY6" fmla="*/ 1039278 h 1764695"/>
              <a:gd name="connsiteX7" fmla="*/ 127562 w 257325"/>
              <a:gd name="connsiteY7" fmla="*/ 865113 h 1764695"/>
              <a:gd name="connsiteX8" fmla="*/ 36543 w 257325"/>
              <a:gd name="connsiteY8" fmla="*/ 683936 h 1764695"/>
              <a:gd name="connsiteX9" fmla="*/ 109078 w 257325"/>
              <a:gd name="connsiteY9" fmla="*/ 523796 h 1764695"/>
              <a:gd name="connsiteX10" fmla="*/ 129092 w 257325"/>
              <a:gd name="connsiteY10" fmla="*/ 426514 h 1764695"/>
              <a:gd name="connsiteX11" fmla="*/ 72492 w 257325"/>
              <a:gd name="connsiteY11" fmla="*/ 337137 h 1764695"/>
              <a:gd name="connsiteX12" fmla="*/ 3017 w 257325"/>
              <a:gd name="connsiteY12" fmla="*/ 147927 h 1764695"/>
              <a:gd name="connsiteX13" fmla="*/ 128964 w 257325"/>
              <a:gd name="connsiteY13" fmla="*/ 1685 h 1764695"/>
              <a:gd name="connsiteX14" fmla="*/ 144262 w 257325"/>
              <a:gd name="connsiteY14" fmla="*/ 57020 h 1764695"/>
              <a:gd name="connsiteX15" fmla="*/ 70707 w 257325"/>
              <a:gd name="connsiteY15" fmla="*/ 237687 h 1764695"/>
              <a:gd name="connsiteX16" fmla="*/ 186839 w 257325"/>
              <a:gd name="connsiteY16" fmla="*/ 423964 h 1764695"/>
              <a:gd name="connsiteX17" fmla="*/ 139035 w 257325"/>
              <a:gd name="connsiteY17" fmla="*/ 585124 h 1764695"/>
              <a:gd name="connsiteX18" fmla="*/ 111118 w 257325"/>
              <a:gd name="connsiteY18" fmla="*/ 746283 h 1764695"/>
              <a:gd name="connsiteX19" fmla="*/ 194488 w 257325"/>
              <a:gd name="connsiteY19" fmla="*/ 911906 h 1764695"/>
              <a:gd name="connsiteX20" fmla="*/ 128454 w 257325"/>
              <a:gd name="connsiteY20" fmla="*/ 1065033 h 1764695"/>
              <a:gd name="connsiteX21" fmla="*/ 133299 w 257325"/>
              <a:gd name="connsiteY21" fmla="*/ 1217650 h 1764695"/>
              <a:gd name="connsiteX22" fmla="*/ 242037 w 257325"/>
              <a:gd name="connsiteY22" fmla="*/ 1366314 h 1764695"/>
              <a:gd name="connsiteX23" fmla="*/ 175239 w 257325"/>
              <a:gd name="connsiteY23" fmla="*/ 1541499 h 1764695"/>
              <a:gd name="connsiteX24" fmla="*/ 237065 w 257325"/>
              <a:gd name="connsiteY24" fmla="*/ 1708014 h 1764695"/>
              <a:gd name="connsiteX25" fmla="*/ 221768 w 257325"/>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7325" h="1764695">
                <a:moveTo>
                  <a:pt x="221768" y="1763476"/>
                </a:moveTo>
                <a:cubicBezTo>
                  <a:pt x="145026" y="1741801"/>
                  <a:pt x="90339" y="1664664"/>
                  <a:pt x="101174" y="1584339"/>
                </a:cubicBezTo>
                <a:cubicBezTo>
                  <a:pt x="106528" y="1544177"/>
                  <a:pt x="127180" y="1508604"/>
                  <a:pt x="147321" y="1474052"/>
                </a:cubicBezTo>
                <a:cubicBezTo>
                  <a:pt x="165805" y="1442432"/>
                  <a:pt x="192448" y="1404692"/>
                  <a:pt x="184034" y="1366059"/>
                </a:cubicBezTo>
                <a:cubicBezTo>
                  <a:pt x="176258" y="1329722"/>
                  <a:pt x="142987" y="1304477"/>
                  <a:pt x="116854" y="1281017"/>
                </a:cubicBezTo>
                <a:cubicBezTo>
                  <a:pt x="92378" y="1258960"/>
                  <a:pt x="68668" y="1235372"/>
                  <a:pt x="54518" y="1205155"/>
                </a:cubicBezTo>
                <a:cubicBezTo>
                  <a:pt x="27748" y="1148035"/>
                  <a:pt x="46742" y="1090915"/>
                  <a:pt x="76826" y="1039278"/>
                </a:cubicBezTo>
                <a:cubicBezTo>
                  <a:pt x="106656" y="988278"/>
                  <a:pt x="158284" y="927078"/>
                  <a:pt x="127562" y="865113"/>
                </a:cubicBezTo>
                <a:cubicBezTo>
                  <a:pt x="95948" y="801236"/>
                  <a:pt x="32209" y="763751"/>
                  <a:pt x="36543" y="683936"/>
                </a:cubicBezTo>
                <a:cubicBezTo>
                  <a:pt x="39985" y="622226"/>
                  <a:pt x="80396" y="575434"/>
                  <a:pt x="109078" y="523796"/>
                </a:cubicBezTo>
                <a:cubicBezTo>
                  <a:pt x="125650" y="493962"/>
                  <a:pt x="137123" y="460939"/>
                  <a:pt x="129092" y="426514"/>
                </a:cubicBezTo>
                <a:cubicBezTo>
                  <a:pt x="121061" y="391707"/>
                  <a:pt x="94800" y="363657"/>
                  <a:pt x="72492" y="337137"/>
                </a:cubicBezTo>
                <a:cubicBezTo>
                  <a:pt x="25835" y="281420"/>
                  <a:pt x="-11005" y="223662"/>
                  <a:pt x="3017" y="147927"/>
                </a:cubicBezTo>
                <a:cubicBezTo>
                  <a:pt x="15637" y="80098"/>
                  <a:pt x="63824" y="23870"/>
                  <a:pt x="128964" y="1685"/>
                </a:cubicBezTo>
                <a:cubicBezTo>
                  <a:pt x="164021" y="-10300"/>
                  <a:pt x="178935" y="45163"/>
                  <a:pt x="144262" y="57020"/>
                </a:cubicBezTo>
                <a:cubicBezTo>
                  <a:pt x="72747" y="81372"/>
                  <a:pt x="36034" y="170495"/>
                  <a:pt x="70707" y="237687"/>
                </a:cubicBezTo>
                <a:cubicBezTo>
                  <a:pt x="104616" y="303477"/>
                  <a:pt x="174729" y="346572"/>
                  <a:pt x="186839" y="423964"/>
                </a:cubicBezTo>
                <a:cubicBezTo>
                  <a:pt x="196272" y="484017"/>
                  <a:pt x="170139" y="535909"/>
                  <a:pt x="139035" y="585124"/>
                </a:cubicBezTo>
                <a:cubicBezTo>
                  <a:pt x="107038" y="635869"/>
                  <a:pt x="74787" y="688399"/>
                  <a:pt x="111118" y="746283"/>
                </a:cubicBezTo>
                <a:cubicBezTo>
                  <a:pt x="145409" y="800853"/>
                  <a:pt x="198312" y="840888"/>
                  <a:pt x="194488" y="911906"/>
                </a:cubicBezTo>
                <a:cubicBezTo>
                  <a:pt x="191301" y="969535"/>
                  <a:pt x="156627" y="1017093"/>
                  <a:pt x="128454" y="1065033"/>
                </a:cubicBezTo>
                <a:cubicBezTo>
                  <a:pt x="96203" y="1119603"/>
                  <a:pt x="85240" y="1167925"/>
                  <a:pt x="133299" y="1217650"/>
                </a:cubicBezTo>
                <a:cubicBezTo>
                  <a:pt x="176641" y="1262530"/>
                  <a:pt x="234260" y="1298740"/>
                  <a:pt x="242037" y="1366314"/>
                </a:cubicBezTo>
                <a:cubicBezTo>
                  <a:pt x="249685" y="1432232"/>
                  <a:pt x="203156" y="1486292"/>
                  <a:pt x="175239" y="1541499"/>
                </a:cubicBezTo>
                <a:cubicBezTo>
                  <a:pt x="142604" y="1606141"/>
                  <a:pt x="160706" y="1686339"/>
                  <a:pt x="237065" y="1708014"/>
                </a:cubicBezTo>
                <a:cubicBezTo>
                  <a:pt x="272631" y="1718214"/>
                  <a:pt x="257461" y="1773549"/>
                  <a:pt x="221768" y="1763476"/>
                </a:cubicBezTo>
                <a:close/>
              </a:path>
            </a:pathLst>
          </a:custGeom>
          <a:solidFill>
            <a:srgbClr val="292727"/>
          </a:solidFill>
          <a:ln w="12735" cap="flat">
            <a:noFill/>
            <a:prstDash val="solid"/>
            <a:miter/>
          </a:ln>
        </p:spPr>
        <p:txBody>
          <a:bodyPr rtlCol="0" anchor="ctr"/>
          <a:lstStyle/>
          <a:p>
            <a:endParaRPr lang="en-US"/>
          </a:p>
        </p:txBody>
      </p:sp>
      <p:grpSp>
        <p:nvGrpSpPr>
          <p:cNvPr id="11" name="Nhóm 10">
            <a:extLst>
              <a:ext uri="{FF2B5EF4-FFF2-40B4-BE49-F238E27FC236}">
                <a16:creationId xmlns:a16="http://schemas.microsoft.com/office/drawing/2014/main" id="{6C53D1C4-F91B-FB9D-9E3A-682EBA78424F}"/>
              </a:ext>
            </a:extLst>
          </p:cNvPr>
          <p:cNvGrpSpPr/>
          <p:nvPr/>
        </p:nvGrpSpPr>
        <p:grpSpPr>
          <a:xfrm>
            <a:off x="16568439" y="526200"/>
            <a:ext cx="1697438" cy="502500"/>
            <a:chOff x="6615588" y="1828494"/>
            <a:chExt cx="1697438" cy="502500"/>
          </a:xfrm>
        </p:grpSpPr>
        <p:sp>
          <p:nvSpPr>
            <p:cNvPr id="8" name="Hình tự do: Hình 7">
              <a:extLst>
                <a:ext uri="{FF2B5EF4-FFF2-40B4-BE49-F238E27FC236}">
                  <a16:creationId xmlns:a16="http://schemas.microsoft.com/office/drawing/2014/main" id="{CDCA704E-3B25-C152-D41C-E43F7A52513A}"/>
                </a:ext>
              </a:extLst>
            </p:cNvPr>
            <p:cNvSpPr/>
            <p:nvPr/>
          </p:nvSpPr>
          <p:spPr>
            <a:xfrm rot="18341150">
              <a:off x="7311684" y="1329652"/>
              <a:ext cx="305246" cy="1697438"/>
            </a:xfrm>
            <a:custGeom>
              <a:avLst/>
              <a:gdLst>
                <a:gd name="connsiteX0" fmla="*/ 171293 w 305246"/>
                <a:gd name="connsiteY0" fmla="*/ 1207946 h 1697438"/>
                <a:gd name="connsiteX1" fmla="*/ 178176 w 305246"/>
                <a:gd name="connsiteY1" fmla="*/ 1370254 h 1697438"/>
                <a:gd name="connsiteX2" fmla="*/ 192964 w 305246"/>
                <a:gd name="connsiteY2" fmla="*/ 1557806 h 1697438"/>
                <a:gd name="connsiteX3" fmla="*/ 43178 w 305246"/>
                <a:gd name="connsiteY3" fmla="*/ 1693720 h 1697438"/>
                <a:gd name="connsiteX4" fmla="*/ 14241 w 305246"/>
                <a:gd name="connsiteY4" fmla="*/ 1644123 h 1697438"/>
                <a:gd name="connsiteX5" fmla="*/ 153446 w 305246"/>
                <a:gd name="connsiteY5" fmla="*/ 1472636 h 1697438"/>
                <a:gd name="connsiteX6" fmla="*/ 84354 w 305246"/>
                <a:gd name="connsiteY6" fmla="*/ 1285466 h 1697438"/>
                <a:gd name="connsiteX7" fmla="*/ 144523 w 305246"/>
                <a:gd name="connsiteY7" fmla="*/ 1154779 h 1697438"/>
                <a:gd name="connsiteX8" fmla="*/ 225088 w 305246"/>
                <a:gd name="connsiteY8" fmla="*/ 1020267 h 1697438"/>
                <a:gd name="connsiteX9" fmla="*/ 157780 w 305246"/>
                <a:gd name="connsiteY9" fmla="*/ 822770 h 1697438"/>
                <a:gd name="connsiteX10" fmla="*/ 167723 w 305246"/>
                <a:gd name="connsiteY10" fmla="*/ 729950 h 1697438"/>
                <a:gd name="connsiteX11" fmla="*/ 226363 w 305246"/>
                <a:gd name="connsiteY11" fmla="*/ 653960 h 1697438"/>
                <a:gd name="connsiteX12" fmla="*/ 211193 w 305246"/>
                <a:gd name="connsiteY12" fmla="*/ 492928 h 1697438"/>
                <a:gd name="connsiteX13" fmla="*/ 118390 w 305246"/>
                <a:gd name="connsiteY13" fmla="*/ 368233 h 1697438"/>
                <a:gd name="connsiteX14" fmla="*/ 163134 w 305246"/>
                <a:gd name="connsiteY14" fmla="*/ 203376 h 1697438"/>
                <a:gd name="connsiteX15" fmla="*/ 77852 w 305246"/>
                <a:gd name="connsiteY15" fmla="*/ 47444 h 1697438"/>
                <a:gd name="connsiteX16" fmla="*/ 118390 w 305246"/>
                <a:gd name="connsiteY16" fmla="*/ 6899 h 1697438"/>
                <a:gd name="connsiteX17" fmla="*/ 224196 w 305246"/>
                <a:gd name="connsiteY17" fmla="*/ 182849 h 1697438"/>
                <a:gd name="connsiteX18" fmla="*/ 185698 w 305246"/>
                <a:gd name="connsiteY18" fmla="*/ 381748 h 1697438"/>
                <a:gd name="connsiteX19" fmla="*/ 292141 w 305246"/>
                <a:gd name="connsiteY19" fmla="*/ 513073 h 1697438"/>
                <a:gd name="connsiteX20" fmla="*/ 269960 w 305246"/>
                <a:gd name="connsiteY20" fmla="*/ 691190 h 1697438"/>
                <a:gd name="connsiteX21" fmla="*/ 212467 w 305246"/>
                <a:gd name="connsiteY21" fmla="*/ 789237 h 1697438"/>
                <a:gd name="connsiteX22" fmla="*/ 240131 w 305246"/>
                <a:gd name="connsiteY22" fmla="*/ 892767 h 1697438"/>
                <a:gd name="connsiteX23" fmla="*/ 275441 w 305246"/>
                <a:gd name="connsiteY23" fmla="*/ 1091667 h 1697438"/>
                <a:gd name="connsiteX24" fmla="*/ 171293 w 305246"/>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5246" h="1697438">
                  <a:moveTo>
                    <a:pt x="171293" y="1207946"/>
                  </a:moveTo>
                  <a:cubicBezTo>
                    <a:pt x="118900" y="1259329"/>
                    <a:pt x="150004" y="1314791"/>
                    <a:pt x="178176" y="1370254"/>
                  </a:cubicBezTo>
                  <a:cubicBezTo>
                    <a:pt x="209281" y="1431326"/>
                    <a:pt x="222539" y="1492908"/>
                    <a:pt x="192964" y="1557806"/>
                  </a:cubicBezTo>
                  <a:cubicBezTo>
                    <a:pt x="163261" y="1623085"/>
                    <a:pt x="103985" y="1660825"/>
                    <a:pt x="43178" y="1693720"/>
                  </a:cubicBezTo>
                  <a:cubicBezTo>
                    <a:pt x="10672" y="1711315"/>
                    <a:pt x="-18266" y="1661718"/>
                    <a:pt x="14241" y="1644123"/>
                  </a:cubicBezTo>
                  <a:cubicBezTo>
                    <a:pt x="80019" y="1608550"/>
                    <a:pt x="158927" y="1558953"/>
                    <a:pt x="153446" y="1472636"/>
                  </a:cubicBezTo>
                  <a:cubicBezTo>
                    <a:pt x="149112" y="1404933"/>
                    <a:pt x="91492" y="1353424"/>
                    <a:pt x="84354" y="1285466"/>
                  </a:cubicBezTo>
                  <a:cubicBezTo>
                    <a:pt x="78745" y="1231916"/>
                    <a:pt x="105514" y="1188694"/>
                    <a:pt x="144523" y="1154779"/>
                  </a:cubicBezTo>
                  <a:cubicBezTo>
                    <a:pt x="188375" y="1116657"/>
                    <a:pt x="234649" y="1086312"/>
                    <a:pt x="225088" y="1020267"/>
                  </a:cubicBezTo>
                  <a:cubicBezTo>
                    <a:pt x="215017" y="950652"/>
                    <a:pt x="168616" y="892512"/>
                    <a:pt x="157780" y="822770"/>
                  </a:cubicBezTo>
                  <a:cubicBezTo>
                    <a:pt x="152936" y="791150"/>
                    <a:pt x="154466" y="759530"/>
                    <a:pt x="167723" y="729950"/>
                  </a:cubicBezTo>
                  <a:cubicBezTo>
                    <a:pt x="181364" y="699605"/>
                    <a:pt x="207496" y="680480"/>
                    <a:pt x="226363" y="653960"/>
                  </a:cubicBezTo>
                  <a:cubicBezTo>
                    <a:pt x="261674" y="603853"/>
                    <a:pt x="251093" y="536278"/>
                    <a:pt x="211193" y="492928"/>
                  </a:cubicBezTo>
                  <a:cubicBezTo>
                    <a:pt x="176009" y="454551"/>
                    <a:pt x="130118" y="422166"/>
                    <a:pt x="118390" y="368233"/>
                  </a:cubicBezTo>
                  <a:cubicBezTo>
                    <a:pt x="104495" y="304483"/>
                    <a:pt x="147964" y="260879"/>
                    <a:pt x="163134" y="203376"/>
                  </a:cubicBezTo>
                  <a:cubicBezTo>
                    <a:pt x="180599" y="136694"/>
                    <a:pt x="124509" y="85311"/>
                    <a:pt x="77852" y="47444"/>
                  </a:cubicBezTo>
                  <a:cubicBezTo>
                    <a:pt x="49170" y="24112"/>
                    <a:pt x="89962" y="-16178"/>
                    <a:pt x="118390" y="6899"/>
                  </a:cubicBezTo>
                  <a:cubicBezTo>
                    <a:pt x="171803" y="50249"/>
                    <a:pt x="227255" y="108771"/>
                    <a:pt x="224196" y="182849"/>
                  </a:cubicBezTo>
                  <a:cubicBezTo>
                    <a:pt x="221391" y="249149"/>
                    <a:pt x="145032" y="317743"/>
                    <a:pt x="185698" y="381748"/>
                  </a:cubicBezTo>
                  <a:cubicBezTo>
                    <a:pt x="216420" y="430326"/>
                    <a:pt x="269960" y="457611"/>
                    <a:pt x="292141" y="513073"/>
                  </a:cubicBezTo>
                  <a:cubicBezTo>
                    <a:pt x="315215" y="570830"/>
                    <a:pt x="307821" y="641210"/>
                    <a:pt x="269960" y="691190"/>
                  </a:cubicBezTo>
                  <a:cubicBezTo>
                    <a:pt x="245357" y="723575"/>
                    <a:pt x="213870" y="744867"/>
                    <a:pt x="212467" y="789237"/>
                  </a:cubicBezTo>
                  <a:cubicBezTo>
                    <a:pt x="211321" y="824682"/>
                    <a:pt x="225981" y="861020"/>
                    <a:pt x="240131" y="892767"/>
                  </a:cubicBezTo>
                  <a:cubicBezTo>
                    <a:pt x="267538" y="954349"/>
                    <a:pt x="299662" y="1023582"/>
                    <a:pt x="275441" y="1091667"/>
                  </a:cubicBezTo>
                  <a:cubicBezTo>
                    <a:pt x="256575" y="1144324"/>
                    <a:pt x="209281" y="1170716"/>
                    <a:pt x="171293" y="1207946"/>
                  </a:cubicBezTo>
                  <a:close/>
                </a:path>
              </a:pathLst>
            </a:custGeom>
            <a:solidFill>
              <a:srgbClr val="292727"/>
            </a:solidFill>
            <a:ln w="12735" cap="flat">
              <a:noFill/>
              <a:prstDash val="solid"/>
              <a:miter/>
            </a:ln>
          </p:spPr>
          <p:txBody>
            <a:bodyPr rtlCol="0" anchor="ctr"/>
            <a:lstStyle/>
            <a:p>
              <a:endParaRPr lang="en-US"/>
            </a:p>
          </p:txBody>
        </p:sp>
        <p:sp>
          <p:nvSpPr>
            <p:cNvPr id="10" name="Hình tự do: Hình 9">
              <a:extLst>
                <a:ext uri="{FF2B5EF4-FFF2-40B4-BE49-F238E27FC236}">
                  <a16:creationId xmlns:a16="http://schemas.microsoft.com/office/drawing/2014/main" id="{714A2C11-A6FD-A3B3-46F5-5D2CC121490E}"/>
                </a:ext>
              </a:extLst>
            </p:cNvPr>
            <p:cNvSpPr/>
            <p:nvPr/>
          </p:nvSpPr>
          <p:spPr>
            <a:xfrm rot="18341150">
              <a:off x="7375707" y="1332184"/>
              <a:ext cx="199968" cy="1192587"/>
            </a:xfrm>
            <a:custGeom>
              <a:avLst/>
              <a:gdLst>
                <a:gd name="connsiteX0" fmla="*/ 120781 w 199968"/>
                <a:gd name="connsiteY0" fmla="*/ 664668 h 1192587"/>
                <a:gd name="connsiteX1" fmla="*/ 163104 w 199968"/>
                <a:gd name="connsiteY1" fmla="*/ 800200 h 1192587"/>
                <a:gd name="connsiteX2" fmla="*/ 49777 w 199968"/>
                <a:gd name="connsiteY2" fmla="*/ 1184995 h 1192587"/>
                <a:gd name="connsiteX3" fmla="*/ 9239 w 199968"/>
                <a:gd name="connsiteY3" fmla="*/ 1144450 h 1192587"/>
                <a:gd name="connsiteX4" fmla="*/ 111348 w 199968"/>
                <a:gd name="connsiteY4" fmla="*/ 1002287 h 1192587"/>
                <a:gd name="connsiteX5" fmla="*/ 130853 w 199968"/>
                <a:gd name="connsiteY5" fmla="*/ 877338 h 1192587"/>
                <a:gd name="connsiteX6" fmla="*/ 77440 w 199968"/>
                <a:gd name="connsiteY6" fmla="*/ 755958 h 1192587"/>
                <a:gd name="connsiteX7" fmla="*/ 70811 w 199968"/>
                <a:gd name="connsiteY7" fmla="*/ 630881 h 1192587"/>
                <a:gd name="connsiteX8" fmla="*/ 133275 w 199968"/>
                <a:gd name="connsiteY8" fmla="*/ 501979 h 1192587"/>
                <a:gd name="connsiteX9" fmla="*/ 122694 w 199968"/>
                <a:gd name="connsiteY9" fmla="*/ 362366 h 1192587"/>
                <a:gd name="connsiteX10" fmla="*/ 43021 w 199968"/>
                <a:gd name="connsiteY10" fmla="*/ 261769 h 1192587"/>
                <a:gd name="connsiteX11" fmla="*/ 52454 w 199968"/>
                <a:gd name="connsiteY11" fmla="*/ 147019 h 1192587"/>
                <a:gd name="connsiteX12" fmla="*/ 49777 w 199968"/>
                <a:gd name="connsiteY12" fmla="*/ 48717 h 1192587"/>
                <a:gd name="connsiteX13" fmla="*/ 90315 w 199968"/>
                <a:gd name="connsiteY13" fmla="*/ 8172 h 1192587"/>
                <a:gd name="connsiteX14" fmla="*/ 125753 w 199968"/>
                <a:gd name="connsiteY14" fmla="*/ 136437 h 1192587"/>
                <a:gd name="connsiteX15" fmla="*/ 91080 w 199968"/>
                <a:gd name="connsiteY15" fmla="*/ 192282 h 1192587"/>
                <a:gd name="connsiteX16" fmla="*/ 119379 w 199968"/>
                <a:gd name="connsiteY16" fmla="*/ 265339 h 1192587"/>
                <a:gd name="connsiteX17" fmla="*/ 185285 w 199968"/>
                <a:gd name="connsiteY17" fmla="*/ 526459 h 1192587"/>
                <a:gd name="connsiteX18" fmla="*/ 120781 w 199968"/>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9968" h="1192587">
                  <a:moveTo>
                    <a:pt x="120781" y="664668"/>
                  </a:moveTo>
                  <a:cubicBezTo>
                    <a:pt x="110839" y="714393"/>
                    <a:pt x="142580" y="757743"/>
                    <a:pt x="163104" y="800200"/>
                  </a:cubicBezTo>
                  <a:cubicBezTo>
                    <a:pt x="228500" y="934968"/>
                    <a:pt x="154818" y="1091410"/>
                    <a:pt x="49777" y="1184995"/>
                  </a:cubicBezTo>
                  <a:cubicBezTo>
                    <a:pt x="22242" y="1209474"/>
                    <a:pt x="-18423" y="1169057"/>
                    <a:pt x="9239" y="1144450"/>
                  </a:cubicBezTo>
                  <a:cubicBezTo>
                    <a:pt x="52326" y="1106072"/>
                    <a:pt x="88912" y="1055327"/>
                    <a:pt x="111348" y="1002287"/>
                  </a:cubicBezTo>
                  <a:cubicBezTo>
                    <a:pt x="127410" y="964165"/>
                    <a:pt x="138501" y="918648"/>
                    <a:pt x="130853" y="877338"/>
                  </a:cubicBezTo>
                  <a:cubicBezTo>
                    <a:pt x="122821" y="833733"/>
                    <a:pt x="94139" y="796375"/>
                    <a:pt x="77440" y="755958"/>
                  </a:cubicBezTo>
                  <a:cubicBezTo>
                    <a:pt x="60485" y="715158"/>
                    <a:pt x="56151" y="673211"/>
                    <a:pt x="70811" y="630881"/>
                  </a:cubicBezTo>
                  <a:cubicBezTo>
                    <a:pt x="86490" y="585491"/>
                    <a:pt x="117977" y="547369"/>
                    <a:pt x="133275" y="501979"/>
                  </a:cubicBezTo>
                  <a:cubicBezTo>
                    <a:pt x="148699" y="456461"/>
                    <a:pt x="144620" y="405206"/>
                    <a:pt x="122694" y="362366"/>
                  </a:cubicBezTo>
                  <a:cubicBezTo>
                    <a:pt x="102807" y="323479"/>
                    <a:pt x="65202" y="298872"/>
                    <a:pt x="43021" y="261769"/>
                  </a:cubicBezTo>
                  <a:cubicBezTo>
                    <a:pt x="19438" y="222372"/>
                    <a:pt x="26703" y="182974"/>
                    <a:pt x="52454" y="147019"/>
                  </a:cubicBezTo>
                  <a:cubicBezTo>
                    <a:pt x="78460" y="110682"/>
                    <a:pt x="86108" y="83397"/>
                    <a:pt x="49777" y="48717"/>
                  </a:cubicBezTo>
                  <a:cubicBezTo>
                    <a:pt x="23007" y="23090"/>
                    <a:pt x="63672" y="-17455"/>
                    <a:pt x="90315" y="8172"/>
                  </a:cubicBezTo>
                  <a:cubicBezTo>
                    <a:pt x="126136" y="42470"/>
                    <a:pt x="144620" y="88370"/>
                    <a:pt x="125753" y="136437"/>
                  </a:cubicBezTo>
                  <a:cubicBezTo>
                    <a:pt x="117468" y="157347"/>
                    <a:pt x="101278" y="172519"/>
                    <a:pt x="91080" y="192282"/>
                  </a:cubicBezTo>
                  <a:cubicBezTo>
                    <a:pt x="75782" y="221862"/>
                    <a:pt x="100003" y="244812"/>
                    <a:pt x="119379" y="265339"/>
                  </a:cubicBezTo>
                  <a:cubicBezTo>
                    <a:pt x="186432" y="336357"/>
                    <a:pt x="221871" y="430579"/>
                    <a:pt x="185285" y="526459"/>
                  </a:cubicBezTo>
                  <a:cubicBezTo>
                    <a:pt x="167311" y="573378"/>
                    <a:pt x="130725" y="614816"/>
                    <a:pt x="120781" y="664668"/>
                  </a:cubicBezTo>
                  <a:close/>
                </a:path>
              </a:pathLst>
            </a:custGeom>
            <a:solidFill>
              <a:srgbClr val="292727"/>
            </a:solidFill>
            <a:ln w="12735"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12" name="Hộp Văn bản 11">
                <a:extLst>
                  <a:ext uri="{FF2B5EF4-FFF2-40B4-BE49-F238E27FC236}">
                    <a16:creationId xmlns:a16="http://schemas.microsoft.com/office/drawing/2014/main" id="{1F67722E-9CB4-3A46-9B2B-9E166B421086}"/>
                  </a:ext>
                </a:extLst>
              </p:cNvPr>
              <p:cNvSpPr txBox="1"/>
              <p:nvPr/>
            </p:nvSpPr>
            <p:spPr>
              <a:xfrm>
                <a:off x="3094998" y="6322940"/>
                <a:ext cx="14554200" cy="3686266"/>
              </a:xfrm>
              <a:prstGeom prst="rect">
                <a:avLst/>
              </a:prstGeom>
              <a:noFill/>
            </p:spPr>
            <p:txBody>
              <a:bodyPr wrap="square">
                <a:spAutoFit/>
              </a:bodyPr>
              <a:lstStyle/>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Kẻ</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vuông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góc</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thuộc</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kéo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dài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về</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phía</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𝐻</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lấy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sao</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cho</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𝐴𝐻</m:t>
                    </m:r>
                    <m:r>
                      <a:rPr lang="en-US" sz="4000" i="1" dirty="0" smtClean="0">
                        <a:solidFill>
                          <a:prstClr val="black"/>
                        </a:solidFill>
                        <a:latin typeface="Cambria Math" panose="02040503050406030204" pitchFamily="18" charset="0"/>
                        <a:cs typeface="Arial" panose="020B0604020202020204" pitchFamily="34" charset="0"/>
                      </a:rPr>
                      <m:t>=</m:t>
                    </m:r>
                    <m:r>
                      <a:rPr lang="en-US" sz="4000" i="1" dirty="0" smtClean="0">
                        <a:solidFill>
                          <a:prstClr val="black"/>
                        </a:solidFill>
                        <a:latin typeface="Cambria Math" panose="02040503050406030204" pitchFamily="18" charset="0"/>
                        <a:cs typeface="Arial" panose="020B0604020202020204" pitchFamily="34" charset="0"/>
                      </a:rPr>
                      <m:t>𝐻𝐶</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err="1">
                    <a:solidFill>
                      <a:prstClr val="black"/>
                    </a:solidFill>
                    <a:latin typeface="Arial" panose="020B0604020202020204" pitchFamily="34" charset="0"/>
                    <a:cs typeface="Arial" panose="020B0604020202020204" pitchFamily="34" charset="0"/>
                  </a:rPr>
                  <a:t>Nối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với</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𝐵</m:t>
                    </m:r>
                  </m:oMath>
                </a14:m>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𝐶𝐵</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cắt</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đường</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thẳng</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𝑑</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tại</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điểm</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a:t>
                </a:r>
              </a:p>
              <a:p>
                <a:pPr marL="571500" indent="-571500" algn="just">
                  <a:lnSpc>
                    <a:spcPct val="150000"/>
                  </a:lnSpc>
                  <a:buFont typeface="Symbol" panose="05050102010706020507" pitchFamily="18" charset="2"/>
                  <a:buChar char="-"/>
                </a:pPr>
                <a:r>
                  <a:rPr lang="en-US" sz="4000" dirty="0">
                    <a:solidFill>
                      <a:prstClr val="black"/>
                    </a:solidFill>
                    <a:latin typeface="Arial" panose="020B0604020202020204" pitchFamily="34" charset="0"/>
                    <a:cs typeface="Arial" panose="020B0604020202020204" pitchFamily="34" charset="0"/>
                  </a:rPr>
                  <a:t>Khi </a:t>
                </a:r>
                <a:r>
                  <a:rPr lang="en-US" sz="4000" dirty="0" err="1">
                    <a:solidFill>
                      <a:prstClr val="black"/>
                    </a:solidFill>
                    <a:latin typeface="Arial" panose="020B0604020202020204" pitchFamily="34" charset="0"/>
                    <a:cs typeface="Arial" panose="020B0604020202020204" pitchFamily="34" charset="0"/>
                  </a:rPr>
                  <a:t>đó</a:t>
                </a:r>
                <a:r>
                  <a:rPr lang="en-US" sz="4000" dirty="0">
                    <a:solidFill>
                      <a:prstClr val="black"/>
                    </a:solidFill>
                    <a:latin typeface="Arial" panose="020B0604020202020204" pitchFamily="34" charset="0"/>
                    <a:cs typeface="Arial" panose="020B0604020202020204" pitchFamily="34" charset="0"/>
                  </a:rPr>
                  <a:t> </a:t>
                </a:r>
                <a14:m>
                  <m:oMath xmlns:m="http://schemas.openxmlformats.org/officeDocument/2006/math">
                    <m:r>
                      <a:rPr lang="en-US" sz="4000" i="1" dirty="0" smtClean="0">
                        <a:solidFill>
                          <a:prstClr val="black"/>
                        </a:solidFill>
                        <a:latin typeface="Cambria Math" panose="02040503050406030204" pitchFamily="18" charset="0"/>
                        <a:cs typeface="Arial" panose="020B0604020202020204" pitchFamily="34" charset="0"/>
                      </a:rPr>
                      <m:t>𝐸</m:t>
                    </m:r>
                  </m:oMath>
                </a14:m>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là</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vị</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trí</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của</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cây</a:t>
                </a:r>
                <a:r>
                  <a:rPr lang="en-US" sz="4000" dirty="0">
                    <a:solidFill>
                      <a:prstClr val="black"/>
                    </a:solidFill>
                    <a:latin typeface="Arial" panose="020B0604020202020204" pitchFamily="34" charset="0"/>
                    <a:cs typeface="Arial" panose="020B0604020202020204" pitchFamily="34" charset="0"/>
                  </a:rPr>
                  <a:t> </a:t>
                </a:r>
                <a:r>
                  <a:rPr lang="en-US" sz="4000" dirty="0" err="1">
                    <a:solidFill>
                      <a:prstClr val="black"/>
                    </a:solidFill>
                    <a:latin typeface="Arial" panose="020B0604020202020204" pitchFamily="34" charset="0"/>
                    <a:cs typeface="Arial" panose="020B0604020202020204" pitchFamily="34" charset="0"/>
                  </a:rPr>
                  <a:t>cầu</a:t>
                </a:r>
                <a:r>
                  <a:rPr lang="en-US" sz="4000" dirty="0">
                    <a:solidFill>
                      <a:prstClr val="black"/>
                    </a:solidFill>
                    <a:latin typeface="Arial" panose="020B0604020202020204" pitchFamily="34" charset="0"/>
                    <a:cs typeface="Arial" panose="020B0604020202020204" pitchFamily="34" charset="0"/>
                  </a:rPr>
                  <a:t>.</a:t>
                </a:r>
                <a:endParaRPr lang="en-US" dirty="0"/>
              </a:p>
            </p:txBody>
          </p:sp>
        </mc:Choice>
        <mc:Fallback xmlns="">
          <p:sp>
            <p:nvSpPr>
              <p:cNvPr id="12" name="Hộp Văn bản 11">
                <a:extLst>
                  <a:ext uri="{FF2B5EF4-FFF2-40B4-BE49-F238E27FC236}">
                    <a16:creationId xmlns:a16="http://schemas.microsoft.com/office/drawing/2014/main" id="{1F67722E-9CB4-3A46-9B2B-9E166B421086}"/>
                  </a:ext>
                </a:extLst>
              </p:cNvPr>
              <p:cNvSpPr txBox="1">
                <a:spLocks noRot="1" noChangeAspect="1" noMove="1" noResize="1" noEditPoints="1" noAdjustHandles="1" noChangeArrowheads="1" noChangeShapeType="1" noTextEdit="1"/>
              </p:cNvSpPr>
              <p:nvPr/>
            </p:nvSpPr>
            <p:spPr>
              <a:xfrm>
                <a:off x="3094998" y="6322940"/>
                <a:ext cx="14554200" cy="3686266"/>
              </a:xfrm>
              <a:prstGeom prst="rect">
                <a:avLst/>
              </a:prstGeom>
              <a:blipFill>
                <a:blip r:embed="rId8"/>
                <a:stretch>
                  <a:fillRect l="-1508" r="-1466" b="-5785"/>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3D7E0F52-1B8B-F22A-998A-6A963DB5B62C}"/>
              </a:ext>
            </a:extLst>
          </p:cNvPr>
          <p:cNvSpPr txBox="1"/>
          <p:nvPr/>
        </p:nvSpPr>
        <p:spPr>
          <a:xfrm>
            <a:off x="3389626" y="553182"/>
            <a:ext cx="13623543" cy="901593"/>
          </a:xfrm>
          <a:prstGeom prst="rect">
            <a:avLst/>
          </a:prstGeom>
          <a:noFill/>
        </p:spPr>
        <p:txBody>
          <a:bodyPr wrap="square">
            <a:spAutoFit/>
          </a:bodyPr>
          <a:lstStyle/>
          <a:p>
            <a:pPr algn="just">
              <a:lnSpc>
                <a:spcPct val="150000"/>
              </a:lnSpc>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Bạn</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Nam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đề</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xuất</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cách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xác</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cây</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cầu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như</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noProof="0" dirty="0" err="1">
                <a:ln>
                  <a:noFill/>
                </a:ln>
                <a:solidFill>
                  <a:prstClr val="black"/>
                </a:solidFill>
                <a:effectLst/>
                <a:uLnTx/>
                <a:uFillTx/>
                <a:latin typeface="Arial" panose="020B0604020202020204" pitchFamily="34" charset="0"/>
                <a:ea typeface="+mn-ea"/>
                <a:cs typeface="Arial" panose="020B0604020202020204" pitchFamily="34" charset="0"/>
              </a:rPr>
              <a:t>sau</a:t>
            </a:r>
            <a:r>
              <a:rPr kumimoji="0" lang="en-US" sz="4000" b="0"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7" name="Picture 6">
            <a:extLst>
              <a:ext uri="{FF2B5EF4-FFF2-40B4-BE49-F238E27FC236}">
                <a16:creationId xmlns:a16="http://schemas.microsoft.com/office/drawing/2014/main" id="{D0EFF007-E412-0E7F-93EE-C946F0B969C9}"/>
              </a:ext>
            </a:extLst>
          </p:cNvPr>
          <p:cNvPicPr>
            <a:picLocks noChangeAspect="1"/>
          </p:cNvPicPr>
          <p:nvPr/>
        </p:nvPicPr>
        <p:blipFill rotWithShape="1">
          <a:blip r:embed="rId9">
            <a:extLst>
              <a:ext uri="{28A0092B-C50C-407E-A947-70E740481C1C}">
                <a14:useLocalDpi xmlns:a14="http://schemas.microsoft.com/office/drawing/2010/main" val="0"/>
              </a:ext>
            </a:extLst>
          </a:blip>
          <a:srcRect l="54307" t="18155" r="3307" b="49526"/>
          <a:stretch/>
        </p:blipFill>
        <p:spPr>
          <a:xfrm>
            <a:off x="10955356" y="1825058"/>
            <a:ext cx="6833071" cy="4466568"/>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348D3D3E-AAF1-4A79-C012-34ED0AC998E7}"/>
                  </a:ext>
                </a:extLst>
              </p:cNvPr>
              <p:cNvSpPr txBox="1"/>
              <p:nvPr/>
            </p:nvSpPr>
            <p:spPr>
              <a:xfrm>
                <a:off x="3235639" y="2157455"/>
                <a:ext cx="7171698" cy="3671583"/>
              </a:xfrm>
              <a:prstGeom prst="rect">
                <a:avLst/>
              </a:prstGeom>
              <a:noFill/>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4000" dirty="0">
                    <a:solidFill>
                      <a:prstClr val="black"/>
                    </a:solidFill>
                    <a:latin typeface="Arial" panose="020B0604020202020204" pitchFamily="34" charset="0"/>
                    <a:cs typeface="Arial" panose="020B0604020202020204" pitchFamily="34" charset="0"/>
                  </a:rPr>
                  <a:t>Đ</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𝐴</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endParaRPr lang="en-US" sz="4000" dirty="0">
                  <a:solidFill>
                    <a:prstClr val="black"/>
                  </a:solidFill>
                  <a:latin typeface="Arial" panose="020B060402020202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𝐵</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Đường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thẳng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14:m>
                  <m:oMath xmlns:m="http://schemas.openxmlformats.org/officeDocument/2006/math">
                    <m:r>
                      <a:rPr kumimoji="0" lang="en-US" sz="40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Arial" panose="020B0604020202020204" pitchFamily="34" charset="0"/>
                      </a:rPr>
                      <m:t>𝑑</m:t>
                    </m:r>
                  </m:oMath>
                </a14:m>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trí</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bờ</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sông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Lam.</a:t>
                </a:r>
              </a:p>
            </p:txBody>
          </p:sp>
        </mc:Choice>
        <mc:Fallback xmlns="">
          <p:sp>
            <p:nvSpPr>
              <p:cNvPr id="15" name="TextBox 14">
                <a:extLst>
                  <a:ext uri="{FF2B5EF4-FFF2-40B4-BE49-F238E27FC236}">
                    <a16:creationId xmlns:a16="http://schemas.microsoft.com/office/drawing/2014/main" id="{348D3D3E-AAF1-4A79-C012-34ED0AC998E7}"/>
                  </a:ext>
                </a:extLst>
              </p:cNvPr>
              <p:cNvSpPr txBox="1">
                <a:spLocks noRot="1" noChangeAspect="1" noMove="1" noResize="1" noEditPoints="1" noAdjustHandles="1" noChangeArrowheads="1" noChangeShapeType="1" noTextEdit="1"/>
              </p:cNvSpPr>
              <p:nvPr/>
            </p:nvSpPr>
            <p:spPr>
              <a:xfrm>
                <a:off x="3235639" y="2157455"/>
                <a:ext cx="7171698" cy="3671583"/>
              </a:xfrm>
              <a:prstGeom prst="rect">
                <a:avLst/>
              </a:prstGeom>
              <a:blipFill>
                <a:blip r:embed="rId10"/>
                <a:stretch>
                  <a:fillRect l="-2721" r="-2976" b="-6312"/>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29520928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4)">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1" end="1"/>
                                            </p:txEl>
                                          </p:spTgt>
                                        </p:tgtEl>
                                        <p:attrNameLst>
                                          <p:attrName>style.visibility</p:attrName>
                                        </p:attrNameLst>
                                      </p:cBhvr>
                                      <p:to>
                                        <p:strVal val="visible"/>
                                      </p:to>
                                    </p:set>
                                    <p:animEffect transition="in" filter="fade">
                                      <p:cBhvr>
                                        <p:cTn id="22" dur="500"/>
                                        <p:tgtEl>
                                          <p:spTgt spid="1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xEl>
                                              <p:pRg st="2" end="2"/>
                                            </p:txEl>
                                          </p:spTgt>
                                        </p:tgtEl>
                                        <p:attrNameLst>
                                          <p:attrName>style.visibility</p:attrName>
                                        </p:attrNameLst>
                                      </p:cBhvr>
                                      <p:to>
                                        <p:strVal val="visible"/>
                                      </p:to>
                                    </p:set>
                                    <p:animEffect transition="in" filter="fade">
                                      <p:cBhvr>
                                        <p:cTn id="27" dur="500"/>
                                        <p:tgtEl>
                                          <p:spTgt spid="1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4"/>
          <a:srcRect/>
          <a:stretch>
            <a:fillRect/>
          </a:stretch>
        </p:blipFill>
        <p:spPr>
          <a:xfrm>
            <a:off x="16306800" y="266700"/>
            <a:ext cx="930920" cy="948708"/>
          </a:xfrm>
          <a:prstGeom prst="rect">
            <a:avLst/>
          </a:prstGeom>
        </p:spPr>
      </p:pic>
      <mc:AlternateContent xmlns:mc="http://schemas.openxmlformats.org/markup-compatibility/2006" xmlns:a14="http://schemas.microsoft.com/office/drawing/2010/main">
        <mc:Choice Requires="a14">
          <p:sp>
            <p:nvSpPr>
              <p:cNvPr id="9" name="Hộp Văn bản 8">
                <a:extLst>
                  <a:ext uri="{FF2B5EF4-FFF2-40B4-BE49-F238E27FC236}">
                    <a16:creationId xmlns:a16="http://schemas.microsoft.com/office/drawing/2014/main" id="{C826E445-8A93-A427-56E0-688B11893936}"/>
                  </a:ext>
                </a:extLst>
              </p:cNvPr>
              <p:cNvSpPr txBox="1"/>
              <p:nvPr/>
            </p:nvSpPr>
            <p:spPr>
              <a:xfrm>
                <a:off x="1845320" y="-10668"/>
                <a:ext cx="13411200" cy="4234685"/>
              </a:xfrm>
              <a:prstGeom prst="rect">
                <a:avLst/>
              </a:prstGeom>
              <a:noFill/>
            </p:spPr>
            <p:txBody>
              <a:bodyPr wrap="square">
                <a:spAutoFit/>
              </a:bodyPr>
              <a:lstStyle/>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rằng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Lấy</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một</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điểm</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trên</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đường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thẳng</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𝑑</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khác</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latin typeface="Arial" panose="020B0604020202020204" pitchFamily="34" charset="0"/>
                    <a:ea typeface="Calibri" panose="020F0502020204030204" pitchFamily="34" charset="0"/>
                    <a:cs typeface="Arial" panose="020B0604020202020204" pitchFamily="34" charset="0"/>
                  </a:rPr>
                  <a:t>thì</a:t>
                </a:r>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 </a:t>
                </a:r>
              </a:p>
              <a:p>
                <a:pPr marL="0" marR="0" algn="ctr">
                  <a:lnSpc>
                    <a:spcPct val="150000"/>
                  </a:lnSpc>
                  <a:spcBef>
                    <a:spcPts val="0"/>
                  </a:spcBef>
                  <a:spcAft>
                    <a:spcPts val="800"/>
                  </a:spcAft>
                </a:pPr>
                <a14:m>
                  <m:oMath xmlns:m="http://schemas.openxmlformats.org/officeDocument/2006/math">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𝑀𝐵</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&gt;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𝐸𝐴</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m:t>
                    </m:r>
                    <m:r>
                      <a:rPr lang="en-US" sz="4400" i="1" dirty="0" smtClean="0">
                        <a:solidFill>
                          <a:srgbClr val="000000"/>
                        </a:solidFill>
                        <a:latin typeface="Cambria Math" panose="02040503050406030204" pitchFamily="18" charset="0"/>
                        <a:ea typeface="Calibri" panose="020F0502020204030204" pitchFamily="34" charset="0"/>
                        <a:cs typeface="Arial" panose="020B0604020202020204" pitchFamily="34" charset="0"/>
                      </a:rPr>
                      <m:t>𝐸𝐵</m:t>
                    </m:r>
                  </m:oMath>
                </a14:m>
                <a:r>
                  <a:rPr lang="en-US" sz="4400" dirty="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0" marR="0" algn="just">
                  <a:lnSpc>
                    <a:spcPct val="150000"/>
                  </a:lnSpc>
                  <a:spcBef>
                    <a:spcPts val="0"/>
                  </a:spcBef>
                  <a:spcAft>
                    <a:spcPts val="800"/>
                  </a:spcAft>
                </a:pP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Em</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hãy</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cho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biết</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bạn</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Nam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nói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đúng</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hay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sai</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Vì</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sao</a:t>
                </a:r>
                <a:r>
                  <a:rPr lang="en-US" sz="4400"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Hộp Văn bản 8">
                <a:extLst>
                  <a:ext uri="{FF2B5EF4-FFF2-40B4-BE49-F238E27FC236}">
                    <a16:creationId xmlns:a16="http://schemas.microsoft.com/office/drawing/2014/main" id="{C826E445-8A93-A427-56E0-688B11893936}"/>
                  </a:ext>
                </a:extLst>
              </p:cNvPr>
              <p:cNvSpPr txBox="1">
                <a:spLocks noRot="1" noChangeAspect="1" noMove="1" noResize="1" noEditPoints="1" noAdjustHandles="1" noChangeArrowheads="1" noChangeShapeType="1" noTextEdit="1"/>
              </p:cNvSpPr>
              <p:nvPr/>
            </p:nvSpPr>
            <p:spPr>
              <a:xfrm>
                <a:off x="1845320" y="-10668"/>
                <a:ext cx="13411200" cy="4234685"/>
              </a:xfrm>
              <a:prstGeom prst="rect">
                <a:avLst/>
              </a:prstGeom>
              <a:blipFill>
                <a:blip r:embed="rId5"/>
                <a:stretch>
                  <a:fillRect l="-1864" r="-1818" b="-5755"/>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39945F1B-08DA-75BD-F855-4C797BCF3D89}"/>
              </a:ext>
            </a:extLst>
          </p:cNvPr>
          <p:cNvPicPr>
            <a:picLocks noChangeAspect="1"/>
          </p:cNvPicPr>
          <p:nvPr/>
        </p:nvPicPr>
        <p:blipFill>
          <a:blip r:embed="rId6"/>
          <a:stretch>
            <a:fillRect/>
          </a:stretch>
        </p:blipFill>
        <p:spPr>
          <a:xfrm>
            <a:off x="8578352" y="5143500"/>
            <a:ext cx="6834208" cy="4468755"/>
          </a:xfrm>
          <a:prstGeom prst="rect">
            <a:avLst/>
          </a:prstGeom>
        </p:spPr>
      </p:pic>
    </p:spTree>
    <p:custDataLst>
      <p:tags r:id="rId1"/>
    </p:custDataLst>
    <p:extLst>
      <p:ext uri="{BB962C8B-B14F-4D97-AF65-F5344CB8AC3E}">
        <p14:creationId xmlns:p14="http://schemas.microsoft.com/office/powerpoint/2010/main" val="1412103197"/>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0657"/>
          <a:stretch>
            <a:fillRect/>
          </a:stretch>
        </p:blipFill>
        <p:spPr>
          <a:xfrm>
            <a:off x="16938354" y="3817732"/>
            <a:ext cx="1505652" cy="6717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27771" flipH="1">
            <a:off x="16094063" y="799084"/>
            <a:ext cx="2550203" cy="11499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9593">
            <a:off x="1363427" y="6187937"/>
            <a:ext cx="1783401" cy="3729544"/>
          </a:xfrm>
          <a:prstGeom prst="rect">
            <a:avLst/>
          </a:prstGeom>
        </p:spPr>
      </p:pic>
      <mc:AlternateContent xmlns:mc="http://schemas.openxmlformats.org/markup-compatibility/2006" xmlns:a14="http://schemas.microsoft.com/office/drawing/2010/main">
        <mc:Choice Requires="a14">
          <p:sp>
            <p:nvSpPr>
              <p:cNvPr id="8" name="Hộp Văn bản 7">
                <a:extLst>
                  <a:ext uri="{FF2B5EF4-FFF2-40B4-BE49-F238E27FC236}">
                    <a16:creationId xmlns:a16="http://schemas.microsoft.com/office/drawing/2014/main" id="{F2F31E12-49C5-F959-DEBF-8D7E69D89B13}"/>
                  </a:ext>
                </a:extLst>
              </p:cNvPr>
              <p:cNvSpPr txBox="1"/>
              <p:nvPr/>
            </p:nvSpPr>
            <p:spPr>
              <a:xfrm>
                <a:off x="3162300" y="2336274"/>
                <a:ext cx="10096500" cy="6586611"/>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𝐴𝐻𝐸</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𝐶𝐻𝐸</m:t>
                    </m:r>
                  </m:oMath>
                </a14:m>
                <a:r>
                  <a:rPr lang="vi-VN" sz="4000" dirty="0">
                    <a:latin typeface="Arial (Body)"/>
                  </a:rPr>
                  <a:t>, ta có: </a:t>
                </a:r>
                <a:endParaRPr lang="en-US" sz="4000" dirty="0">
                  <a:latin typeface="Arial (Body)"/>
                </a:endParaRP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endParaRPr lang="en-US" sz="4000" dirty="0">
                  <a:latin typeface="Arial (Body)"/>
                </a:endParaRPr>
              </a:p>
              <a:p>
                <a:pPr algn="just">
                  <a:lnSpc>
                    <a:spcPct val="150000"/>
                  </a:lnSpc>
                </a:pPr>
                <a:r>
                  <a:rPr lang="en-US" sz="4000" dirty="0"/>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𝐴𝐻𝐸</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𝐶𝐻𝐸</m:t>
                        </m:r>
                      </m:e>
                    </m:acc>
                    <m:r>
                      <a:rPr lang="en-US" sz="4000" i="1">
                        <a:latin typeface="Cambria Math" panose="02040503050406030204" pitchFamily="18" charset="0"/>
                      </a:rPr>
                      <m:t>=90°</m:t>
                    </m:r>
                  </m:oMath>
                </a14:m>
                <a:r>
                  <a:rPr lang="en-US" sz="4000" dirty="0">
                    <a:latin typeface="Arial (Body)"/>
                  </a:rPr>
                  <a:t> </a:t>
                </a:r>
              </a:p>
              <a:p>
                <a:pPr algn="just">
                  <a:lnSpc>
                    <a:spcPct val="150000"/>
                  </a:lnSpc>
                </a:pPr>
                <a:r>
                  <a:rPr lang="en-US" sz="4000" dirty="0"/>
                  <a:t>	</a:t>
                </a:r>
                <a14:m>
                  <m:oMath xmlns:m="http://schemas.openxmlformats.org/officeDocument/2006/math">
                    <m:r>
                      <a:rPr lang="en-US" sz="4000" i="1" dirty="0" smtClean="0">
                        <a:latin typeface="Cambria Math" panose="02040503050406030204" pitchFamily="18" charset="0"/>
                      </a:rPr>
                      <m:t>𝐻𝐸</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𝐴𝐻𝐸</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𝐶𝐻𝐸</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𝐶𝐸</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r>
                      <a:rPr lang="vi-VN" sz="4000" i="1" dirty="0" smtClean="0">
                        <a:latin typeface="Cambria Math" panose="02040503050406030204" pitchFamily="18" charset="0"/>
                      </a:rPr>
                      <m:t>=</m:t>
                    </m:r>
                    <m:r>
                      <a:rPr lang="vi-VN" sz="4000" i="1" dirty="0" smtClean="0">
                        <a:latin typeface="Cambria Math" panose="02040503050406030204" pitchFamily="18" charset="0"/>
                      </a:rPr>
                      <m:t>𝐶𝐵</m:t>
                    </m:r>
                  </m:oMath>
                </a14:m>
                <a:r>
                  <a:rPr lang="en-US" sz="4000" dirty="0">
                    <a:latin typeface="Arial (Body)"/>
                  </a:rPr>
                  <a:t>.</a:t>
                </a:r>
              </a:p>
            </p:txBody>
          </p:sp>
        </mc:Choice>
        <mc:Fallback xmlns="">
          <p:sp>
            <p:nvSpPr>
              <p:cNvPr id="8" name="Hộp Văn bản 7">
                <a:extLst>
                  <a:ext uri="{FF2B5EF4-FFF2-40B4-BE49-F238E27FC236}">
                    <a16:creationId xmlns:a16="http://schemas.microsoft.com/office/drawing/2014/main" id="{F2F31E12-49C5-F959-DEBF-8D7E69D89B13}"/>
                  </a:ext>
                </a:extLst>
              </p:cNvPr>
              <p:cNvSpPr txBox="1">
                <a:spLocks noRot="1" noChangeAspect="1" noMove="1" noResize="1" noEditPoints="1" noAdjustHandles="1" noChangeArrowheads="1" noChangeShapeType="1" noTextEdit="1"/>
              </p:cNvSpPr>
              <p:nvPr/>
            </p:nvSpPr>
            <p:spPr>
              <a:xfrm>
                <a:off x="3162300" y="2336274"/>
                <a:ext cx="10096500" cy="6586611"/>
              </a:xfrm>
              <a:prstGeom prst="rect">
                <a:avLst/>
              </a:prstGeom>
              <a:blipFill>
                <a:blip r:embed="rId10"/>
                <a:stretch>
                  <a:fillRect l="-2174" b="-1295"/>
                </a:stretch>
              </a:blipFill>
            </p:spPr>
            <p:txBody>
              <a:bodyPr/>
              <a:lstStyle/>
              <a:p>
                <a:r>
                  <a:rPr lang="en-US">
                    <a:noFill/>
                  </a:rPr>
                  <a:t> </a:t>
                </a:r>
              </a:p>
            </p:txBody>
          </p:sp>
        </mc:Fallback>
      </mc:AlternateContent>
      <p:sp>
        <p:nvSpPr>
          <p:cNvPr id="9" name="Bong bóng Lời nói: Hình bầu dục 8">
            <a:extLst>
              <a:ext uri="{FF2B5EF4-FFF2-40B4-BE49-F238E27FC236}">
                <a16:creationId xmlns:a16="http://schemas.microsoft.com/office/drawing/2014/main" id="{AAD5D2B9-7E38-D312-C2C2-16C8B0058B5A}"/>
              </a:ext>
            </a:extLst>
          </p:cNvPr>
          <p:cNvSpPr/>
          <p:nvPr/>
        </p:nvSpPr>
        <p:spPr>
          <a:xfrm>
            <a:off x="8915400" y="618115"/>
            <a:ext cx="2438400" cy="1219200"/>
          </a:xfrm>
          <a:prstGeom prst="wedgeEllipseCallout">
            <a:avLst>
              <a:gd name="adj1" fmla="val 40104"/>
              <a:gd name="adj2" fmla="val 64844"/>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7D8B17B7-E047-39FE-B06B-CAFD919EB3B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018529" y="2881467"/>
            <a:ext cx="6350635" cy="5863885"/>
          </a:xfrm>
          <a:prstGeom prst="rect">
            <a:avLst/>
          </a:prstGeom>
          <a:noFill/>
          <a:ln>
            <a:noFill/>
          </a:ln>
        </p:spPr>
      </p:pic>
    </p:spTree>
    <p:custDataLst>
      <p:tags r:id="rId1"/>
    </p:custDataLst>
    <p:extLst>
      <p:ext uri="{BB962C8B-B14F-4D97-AF65-F5344CB8AC3E}">
        <p14:creationId xmlns:p14="http://schemas.microsoft.com/office/powerpoint/2010/main" val="82255912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 calcmode="lin" valueType="num">
                                      <p:cBhvr>
                                        <p:cTn id="14" dur="500" fill="hold"/>
                                        <p:tgtEl>
                                          <p:spTgt spid="11"/>
                                        </p:tgtEl>
                                        <p:attrNameLst>
                                          <p:attrName>style.rotation</p:attrName>
                                        </p:attrNameLst>
                                      </p:cBhvr>
                                      <p:tavLst>
                                        <p:tav tm="0">
                                          <p:val>
                                            <p:fltVal val="90"/>
                                          </p:val>
                                        </p:tav>
                                        <p:tav tm="100000">
                                          <p:val>
                                            <p:fltVal val="0"/>
                                          </p:val>
                                        </p:tav>
                                      </p:tavLst>
                                    </p:anim>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checkerboard(across)">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checkerboard(across)">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checkerboard(across)">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checkerboard(across)">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checkerboard(across)">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checkerboard(across)">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8">
                                            <p:txEl>
                                              <p:pRg st="6" end="6"/>
                                            </p:txEl>
                                          </p:spTgt>
                                        </p:tgtEl>
                                        <p:attrNameLst>
                                          <p:attrName>style.visibility</p:attrName>
                                        </p:attrNameLst>
                                      </p:cBhvr>
                                      <p:to>
                                        <p:strVal val="visible"/>
                                      </p:to>
                                    </p:set>
                                    <p:animEffect transition="in" filter="checkerboard(across)">
                                      <p:cBhvr>
                                        <p:cTn id="50"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b="40552"/>
          <a:stretch>
            <a:fillRect/>
          </a:stretch>
        </p:blipFill>
        <p:spPr>
          <a:xfrm>
            <a:off x="2286000" y="723900"/>
            <a:ext cx="4395570" cy="149559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865095" y="360804"/>
            <a:ext cx="1760518" cy="1335793"/>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2801600" y="354015"/>
            <a:ext cx="3528867" cy="2323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13487400" y="9663881"/>
            <a:ext cx="3528867" cy="232317"/>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V="1">
            <a:off x="2590800" y="8953500"/>
            <a:ext cx="3528867" cy="232317"/>
          </a:xfrm>
          <a:prstGeom prst="rect">
            <a:avLst/>
          </a:prstGeom>
        </p:spPr>
      </p:pic>
      <p:sp>
        <p:nvSpPr>
          <p:cNvPr id="15" name="Hộp Văn bản 14">
            <a:extLst>
              <a:ext uri="{FF2B5EF4-FFF2-40B4-BE49-F238E27FC236}">
                <a16:creationId xmlns:a16="http://schemas.microsoft.com/office/drawing/2014/main" id="{C799D0AF-233D-39F6-E4E5-FBA72A63B7C8}"/>
              </a:ext>
            </a:extLst>
          </p:cNvPr>
          <p:cNvSpPr txBox="1"/>
          <p:nvPr/>
        </p:nvSpPr>
        <p:spPr>
          <a:xfrm>
            <a:off x="2286000" y="2219492"/>
            <a:ext cx="15598481" cy="5935343"/>
          </a:xfrm>
          <a:prstGeom prst="rect">
            <a:avLst/>
          </a:prstGeom>
          <a:noFill/>
        </p:spPr>
        <p:txBody>
          <a:bodyPr wrap="square" rtlCol="0">
            <a:spAutoFit/>
          </a:bodyPr>
          <a:lstStyle/>
          <a:p>
            <a:pPr algn="ctr">
              <a:lnSpc>
                <a:spcPct val="150000"/>
              </a:lnSpc>
            </a:pPr>
            <a:r>
              <a:rPr lang="en-US" sz="8800" b="1" dirty="0">
                <a:solidFill>
                  <a:schemeClr val="accent1">
                    <a:lumMod val="50000"/>
                  </a:schemeClr>
                </a:solidFill>
                <a:latin typeface="Arial" panose="020B0604020202020204" pitchFamily="34" charset="0"/>
                <a:cs typeface="Arial" panose="020B0604020202020204" pitchFamily="34" charset="0"/>
              </a:rPr>
              <a:t>BÀI 5: TRƯỜNG HỢP BẰNG NHAU THỨ HAI CỦA TAM GIÁC: CẠNH – GÓC – CẠNH</a:t>
            </a:r>
          </a:p>
        </p:txBody>
      </p:sp>
    </p:spTree>
    <p:custDataLst>
      <p:tags r:id="rId1"/>
    </p:custData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p:cTn id="7"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10131" b="10867"/>
          <a:stretch>
            <a:fillRect/>
          </a:stretch>
        </p:blipFill>
        <p:spPr>
          <a:xfrm>
            <a:off x="0" y="0"/>
            <a:ext cx="18288000" cy="1028700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293619">
            <a:off x="15582026" y="311488"/>
            <a:ext cx="3090615" cy="1393586"/>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9241">
            <a:off x="54668" y="9385902"/>
            <a:ext cx="2936731" cy="1254785"/>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l="56367" b="59132"/>
          <a:stretch>
            <a:fillRect/>
          </a:stretch>
        </p:blipFill>
        <p:spPr>
          <a:xfrm flipH="1" flipV="1">
            <a:off x="15482233" y="8584978"/>
            <a:ext cx="2805767" cy="1932550"/>
          </a:xfrm>
          <a:prstGeom prst="rect">
            <a:avLst/>
          </a:prstGeom>
        </p:spPr>
      </p:pic>
      <mc:AlternateContent xmlns:mc="http://schemas.openxmlformats.org/markup-compatibility/2006" xmlns:a14="http://schemas.microsoft.com/office/drawing/2010/main">
        <mc:Choice Requires="a14">
          <p:sp>
            <p:nvSpPr>
              <p:cNvPr id="4" name="Hộp Văn bản 3">
                <a:extLst>
                  <a:ext uri="{FF2B5EF4-FFF2-40B4-BE49-F238E27FC236}">
                    <a16:creationId xmlns:a16="http://schemas.microsoft.com/office/drawing/2014/main" id="{F31FE129-C207-3378-47C4-258575C772CB}"/>
                  </a:ext>
                </a:extLst>
              </p:cNvPr>
              <p:cNvSpPr txBox="1"/>
              <p:nvPr/>
            </p:nvSpPr>
            <p:spPr>
              <a:xfrm>
                <a:off x="4307234" y="1217765"/>
                <a:ext cx="12577882" cy="8319200"/>
              </a:xfrm>
              <a:prstGeom prst="rect">
                <a:avLst/>
              </a:prstGeom>
              <a:noFill/>
            </p:spPr>
            <p:txBody>
              <a:bodyPr wrap="square">
                <a:spAutoFit/>
              </a:bodyPr>
              <a:lstStyle/>
              <a:p>
                <a:pPr algn="just">
                  <a:lnSpc>
                    <a:spcPct val="150000"/>
                  </a:lnSpc>
                </a:pPr>
                <a:r>
                  <a:rPr lang="vi-VN" sz="4000" dirty="0">
                    <a:latin typeface="Arial (Body)"/>
                  </a:rPr>
                  <a:t>Xét hai tam giác vuông </a:t>
                </a:r>
                <a14:m>
                  <m:oMath xmlns:m="http://schemas.openxmlformats.org/officeDocument/2006/math">
                    <m:r>
                      <a:rPr lang="vi-VN" sz="4000" i="1" dirty="0" smtClean="0">
                        <a:latin typeface="Cambria Math" panose="02040503050406030204" pitchFamily="18" charset="0"/>
                      </a:rPr>
                      <m:t>𝐴𝐻𝑀</m:t>
                    </m:r>
                  </m:oMath>
                </a14:m>
                <a:r>
                  <a:rPr lang="vi-VN" sz="4000" dirty="0">
                    <a:latin typeface="Arial (Body)"/>
                  </a:rPr>
                  <a:t> và </a:t>
                </a:r>
                <a14:m>
                  <m:oMath xmlns:m="http://schemas.openxmlformats.org/officeDocument/2006/math">
                    <m:r>
                      <a:rPr lang="vi-VN" sz="4000" i="1" dirty="0" smtClean="0">
                        <a:latin typeface="Cambria Math" panose="02040503050406030204" pitchFamily="18" charset="0"/>
                      </a:rPr>
                      <m:t>𝐶𝐻𝑀</m:t>
                    </m:r>
                  </m:oMath>
                </a14:m>
                <a:r>
                  <a:rPr lang="vi-VN" sz="4000" dirty="0">
                    <a:latin typeface="Arial (Body)"/>
                  </a:rPr>
                  <a:t>, ta có: </a:t>
                </a:r>
                <a:endParaRPr lang="en-US" sz="4000" dirty="0">
                  <a:latin typeface="Arial (Body)"/>
                </a:endParaRPr>
              </a:p>
              <a:p>
                <a:pPr algn="just">
                  <a:lnSpc>
                    <a:spcPct val="150000"/>
                  </a:lnSpc>
                </a:pPr>
                <a14:m>
                  <m:oMath xmlns:m="http://schemas.openxmlformats.org/officeDocument/2006/math">
                    <m:r>
                      <a:rPr lang="en-US" sz="4000" i="1" dirty="0" smtClean="0">
                        <a:latin typeface="Cambria Math" panose="02040503050406030204" pitchFamily="18" charset="0"/>
                      </a:rPr>
                      <m:t>𝐴𝐻</m:t>
                    </m:r>
                    <m:r>
                      <a:rPr lang="en-US" sz="4000" i="1" dirty="0" smtClean="0">
                        <a:latin typeface="Cambria Math" panose="02040503050406030204" pitchFamily="18" charset="0"/>
                      </a:rPr>
                      <m:t>=</m:t>
                    </m:r>
                    <m:r>
                      <a:rPr lang="en-US" sz="4000" i="1" dirty="0" smtClean="0">
                        <a:latin typeface="Cambria Math" panose="02040503050406030204" pitchFamily="18" charset="0"/>
                      </a:rPr>
                      <m:t>𝐶𝐻</m:t>
                    </m:r>
                  </m:oMath>
                </a14:m>
                <a:r>
                  <a:rPr lang="vi-VN" sz="4000" dirty="0">
                    <a:latin typeface="Arial (Body)"/>
                  </a:rPr>
                  <a:t> (gt)</a:t>
                </a:r>
                <a:r>
                  <a:rPr lang="en-US" sz="4000" dirty="0">
                    <a:latin typeface="Arial (Body)"/>
                  </a:rPr>
                  <a:t>; </a:t>
                </a:r>
                <a14:m>
                  <m:oMath xmlns:m="http://schemas.openxmlformats.org/officeDocument/2006/math">
                    <m:acc>
                      <m:accPr>
                        <m:chr m:val="̂"/>
                        <m:ctrlPr>
                          <a:rPr lang="en-US" sz="4000" i="1">
                            <a:latin typeface="Cambria Math" panose="02040503050406030204" pitchFamily="18" charset="0"/>
                          </a:rPr>
                        </m:ctrlPr>
                      </m:accPr>
                      <m:e>
                        <m:r>
                          <a:rPr lang="en-US" sz="4000" i="1">
                            <a:latin typeface="Cambria Math" panose="02040503050406030204" pitchFamily="18" charset="0"/>
                          </a:rPr>
                          <m:t>𝐴𝐻𝑀</m:t>
                        </m:r>
                      </m:e>
                    </m:acc>
                    <m:r>
                      <a:rPr lang="en-US" sz="4000" i="1">
                        <a:latin typeface="Cambria Math" panose="02040503050406030204" pitchFamily="18" charset="0"/>
                      </a:rPr>
                      <m:t>=</m:t>
                    </m:r>
                    <m:acc>
                      <m:accPr>
                        <m:chr m:val="̂"/>
                        <m:ctrlPr>
                          <a:rPr lang="en-US" sz="4000" i="1">
                            <a:latin typeface="Cambria Math" panose="02040503050406030204" pitchFamily="18" charset="0"/>
                          </a:rPr>
                        </m:ctrlPr>
                      </m:accPr>
                      <m:e>
                        <m:r>
                          <a:rPr lang="en-US" sz="4000" i="1">
                            <a:latin typeface="Cambria Math" panose="02040503050406030204" pitchFamily="18" charset="0"/>
                          </a:rPr>
                          <m:t>𝐶𝐻𝑀</m:t>
                        </m:r>
                      </m:e>
                    </m:acc>
                    <m:r>
                      <a:rPr lang="en-US" sz="4000" i="1">
                        <a:latin typeface="Cambria Math" panose="02040503050406030204" pitchFamily="18" charset="0"/>
                      </a:rPr>
                      <m:t>=90°</m:t>
                    </m:r>
                  </m:oMath>
                </a14:m>
                <a:r>
                  <a:rPr lang="en-US" sz="4000" dirty="0">
                    <a:latin typeface="Arial (Body)"/>
                  </a:rPr>
                  <a:t> ; </a:t>
                </a:r>
                <a14:m>
                  <m:oMath xmlns:m="http://schemas.openxmlformats.org/officeDocument/2006/math">
                    <m:r>
                      <a:rPr lang="en-US" sz="4000" i="1" dirty="0" smtClean="0">
                        <a:latin typeface="Cambria Math" panose="02040503050406030204" pitchFamily="18" charset="0"/>
                      </a:rPr>
                      <m:t>𝐻𝑀</m:t>
                    </m:r>
                  </m:oMath>
                </a14:m>
                <a:r>
                  <a:rPr lang="vi-VN" sz="4000" dirty="0">
                    <a:latin typeface="Arial (Body)"/>
                  </a:rPr>
                  <a:t> là cạnh chung </a:t>
                </a:r>
                <a:endParaRPr lang="en-US" sz="4000" dirty="0">
                  <a:latin typeface="Arial (Body)"/>
                </a:endParaRPr>
              </a:p>
              <a:p>
                <a:pPr algn="just">
                  <a:lnSpc>
                    <a:spcPct val="150000"/>
                  </a:lnSpc>
                </a:pPr>
                <a:r>
                  <a:rPr lang="vi-VN" sz="4000" dirty="0">
                    <a:latin typeface="Arial (Body)"/>
                  </a:rPr>
                  <a:t>Suy ra </a:t>
                </a:r>
                <a14:m>
                  <m:oMath xmlns:m="http://schemas.openxmlformats.org/officeDocument/2006/math">
                    <m:r>
                      <m:rPr>
                        <m:sty m:val="p"/>
                      </m:rPr>
                      <a:rPr lang="en-US" sz="4000" i="0" dirty="0" smtClean="0">
                        <a:latin typeface="Cambria Math" panose="02040503050406030204" pitchFamily="18" charset="0"/>
                      </a:rPr>
                      <m:t>Δ</m:t>
                    </m:r>
                    <m:r>
                      <a:rPr lang="en-US" sz="4000" i="1" dirty="0">
                        <a:latin typeface="Cambria Math" panose="02040503050406030204" pitchFamily="18" charset="0"/>
                      </a:rPr>
                      <m:t>𝐴𝐻𝑀</m:t>
                    </m:r>
                    <m:r>
                      <a:rPr lang="en-US" sz="4000" i="1" dirty="0">
                        <a:latin typeface="Cambria Math" panose="02040503050406030204" pitchFamily="18" charset="0"/>
                      </a:rPr>
                      <m:t>=</m:t>
                    </m:r>
                    <m:r>
                      <m:rPr>
                        <m:sty m:val="p"/>
                      </m:rPr>
                      <a:rPr lang="en-US" sz="4000" i="0" dirty="0">
                        <a:latin typeface="Cambria Math" panose="02040503050406030204" pitchFamily="18" charset="0"/>
                      </a:rPr>
                      <m:t>Δ</m:t>
                    </m:r>
                    <m:r>
                      <a:rPr lang="en-US" sz="4000" i="1" dirty="0">
                        <a:latin typeface="Cambria Math" panose="02040503050406030204" pitchFamily="18" charset="0"/>
                      </a:rPr>
                      <m:t>𝐶𝐻𝑀</m:t>
                    </m:r>
                  </m:oMath>
                </a14:m>
                <a:r>
                  <a:rPr lang="en-US" sz="4000" dirty="0">
                    <a:latin typeface="Arial (Body)"/>
                  </a:rPr>
                  <a:t> (c</a:t>
                </a:r>
                <a:r>
                  <a:rPr lang="vi-VN" sz="4000" dirty="0">
                    <a:latin typeface="Arial (Body)"/>
                  </a:rPr>
                  <a:t>.g.c</a:t>
                </a:r>
                <a:r>
                  <a:rPr lang="en-US" sz="4000" dirty="0">
                    <a:latin typeface="Arial (Body)"/>
                  </a:rPr>
                  <a:t>)</a:t>
                </a: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𝐶𝑀</m:t>
                    </m:r>
                  </m:oMath>
                </a14:m>
                <a:r>
                  <a:rPr lang="vi-VN" sz="4000" dirty="0">
                    <a:latin typeface="Arial (Body)"/>
                  </a:rPr>
                  <a:t> (2 cạnh tương ứng)</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ea typeface="Cambria Math" panose="02040503050406030204" pitchFamily="18" charset="0"/>
                      </a:rPr>
                      <m:t>⇒</m:t>
                    </m:r>
                    <m:r>
                      <a:rPr lang="vi-VN" sz="4000" i="1" dirty="0" smtClean="0">
                        <a:latin typeface="Cambria Math" panose="02040503050406030204" pitchFamily="18" charset="0"/>
                      </a:rPr>
                      <m:t>𝐴𝑀</m:t>
                    </m:r>
                    <m:r>
                      <a:rPr lang="vi-VN" sz="4000" i="1" dirty="0">
                        <a:latin typeface="Cambria Math" panose="02040503050406030204" pitchFamily="18" charset="0"/>
                      </a:rPr>
                      <m:t>+</m:t>
                    </m:r>
                    <m:r>
                      <a:rPr lang="vi-VN" sz="4000" i="1" dirty="0">
                        <a:latin typeface="Cambria Math" panose="02040503050406030204" pitchFamily="18" charset="0"/>
                      </a:rPr>
                      <m:t>𝑀𝐵</m:t>
                    </m:r>
                    <m:r>
                      <a:rPr lang="vi-VN" sz="4000" i="1" dirty="0">
                        <a:latin typeface="Cambria Math" panose="02040503050406030204" pitchFamily="18" charset="0"/>
                      </a:rPr>
                      <m:t>=</m:t>
                    </m:r>
                    <m:r>
                      <a:rPr lang="vi-VN" sz="4000" i="1" dirty="0">
                        <a:latin typeface="Cambria Math" panose="02040503050406030204" pitchFamily="18" charset="0"/>
                      </a:rPr>
                      <m:t>𝐶𝑀</m:t>
                    </m:r>
                    <m:r>
                      <a:rPr lang="vi-VN" sz="4000" i="1" dirty="0">
                        <a:latin typeface="Cambria Math" panose="02040503050406030204" pitchFamily="18" charset="0"/>
                      </a:rPr>
                      <m:t>+</m:t>
                    </m:r>
                    <m:r>
                      <a:rPr lang="vi-VN" sz="4000" i="1" dirty="0" smtClean="0">
                        <a:latin typeface="Cambria Math" panose="02040503050406030204" pitchFamily="18" charset="0"/>
                      </a:rPr>
                      <m:t>𝑀𝐵</m:t>
                    </m:r>
                  </m:oMath>
                </a14:m>
                <a:r>
                  <a:rPr lang="en-US" sz="4000" dirty="0">
                    <a:latin typeface="Arial (Body)"/>
                  </a:rPr>
                  <a:t>.</a:t>
                </a:r>
              </a:p>
              <a:p>
                <a:pPr algn="just">
                  <a:lnSpc>
                    <a:spcPct val="150000"/>
                  </a:lnSpc>
                </a:pPr>
                <a:r>
                  <a:rPr lang="vi-VN" sz="4000" dirty="0">
                    <a:latin typeface="Arial (Body)"/>
                  </a:rPr>
                  <a:t>Xét tam giác </a:t>
                </a:r>
                <a14:m>
                  <m:oMath xmlns:m="http://schemas.openxmlformats.org/officeDocument/2006/math">
                    <m:r>
                      <a:rPr lang="vi-VN" sz="4000" i="1" dirty="0" smtClean="0">
                        <a:latin typeface="Cambria Math" panose="02040503050406030204" pitchFamily="18" charset="0"/>
                      </a:rPr>
                      <m:t>𝐵𝐶𝑀</m:t>
                    </m:r>
                  </m:oMath>
                </a14:m>
                <a:r>
                  <a:rPr lang="vi-VN" sz="4000" dirty="0">
                    <a:latin typeface="Arial (Body)"/>
                  </a:rPr>
                  <a:t> có: </a:t>
                </a:r>
                <a:endParaRPr lang="en-US" sz="4000" dirty="0">
                  <a:latin typeface="Arial (Body)"/>
                </a:endParaRPr>
              </a:p>
              <a:p>
                <a:pPr algn="just">
                  <a:lnSpc>
                    <a:spcPct val="150000"/>
                  </a:lnSpc>
                </a:pPr>
                <a14:m>
                  <m:oMath xmlns:m="http://schemas.openxmlformats.org/officeDocument/2006/math">
                    <m:r>
                      <a:rPr lang="vi-VN" sz="4000" i="1" dirty="0" smtClean="0">
                        <a:latin typeface="Cambria Math" panose="02040503050406030204" pitchFamily="18" charset="0"/>
                      </a:rPr>
                      <m:t>𝐶𝑀</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𝐶𝐵</m:t>
                    </m:r>
                  </m:oMath>
                </a14:m>
                <a:r>
                  <a:rPr lang="vi-VN" sz="4000" dirty="0">
                    <a:latin typeface="Arial (Body)"/>
                  </a:rPr>
                  <a:t> (hệ thức lượng trong tam giác) </a:t>
                </a:r>
                <a:endParaRPr lang="en-US" sz="4000" dirty="0">
                  <a:latin typeface="Arial (Body)"/>
                </a:endParaRPr>
              </a:p>
              <a:p>
                <a:pPr algn="just">
                  <a:lnSpc>
                    <a:spcPct val="150000"/>
                  </a:lnSpc>
                </a:pPr>
                <a:r>
                  <a:rPr lang="vi-VN" sz="4000" dirty="0">
                    <a:latin typeface="Arial (Body)"/>
                  </a:rPr>
                  <a:t>Hay </a:t>
                </a:r>
                <a14:m>
                  <m:oMath xmlns:m="http://schemas.openxmlformats.org/officeDocument/2006/math">
                    <m:r>
                      <a:rPr lang="vi-VN" sz="4000" i="1" dirty="0" smtClean="0">
                        <a:latin typeface="Cambria Math" panose="02040503050406030204" pitchFamily="18" charset="0"/>
                      </a:rPr>
                      <m:t>𝑀𝐴</m:t>
                    </m:r>
                    <m:r>
                      <a:rPr lang="vi-VN" sz="4000" i="1" dirty="0" smtClean="0">
                        <a:latin typeface="Cambria Math" panose="02040503050406030204" pitchFamily="18" charset="0"/>
                      </a:rPr>
                      <m:t>+</m:t>
                    </m:r>
                    <m:r>
                      <a:rPr lang="vi-VN" sz="4000" i="1" dirty="0" smtClean="0">
                        <a:latin typeface="Cambria Math" panose="02040503050406030204" pitchFamily="18" charset="0"/>
                      </a:rPr>
                      <m:t>𝑀𝐵</m:t>
                    </m:r>
                    <m:r>
                      <a:rPr lang="vi-VN" sz="4000" i="1" dirty="0" smtClean="0">
                        <a:latin typeface="Cambria Math" panose="02040503050406030204" pitchFamily="18" charset="0"/>
                      </a:rPr>
                      <m:t>&gt;</m:t>
                    </m:r>
                    <m:r>
                      <a:rPr lang="vi-VN" sz="4000" i="1" dirty="0" smtClean="0">
                        <a:latin typeface="Cambria Math" panose="02040503050406030204" pitchFamily="18" charset="0"/>
                      </a:rPr>
                      <m:t>𝐸𝐴</m:t>
                    </m:r>
                    <m:r>
                      <a:rPr lang="vi-VN" sz="4000" i="1" dirty="0" smtClean="0">
                        <a:latin typeface="Cambria Math" panose="02040503050406030204" pitchFamily="18" charset="0"/>
                      </a:rPr>
                      <m:t>+</m:t>
                    </m:r>
                    <m:r>
                      <a:rPr lang="vi-VN" sz="4000" i="1" dirty="0" smtClean="0">
                        <a:latin typeface="Cambria Math" panose="02040503050406030204" pitchFamily="18" charset="0"/>
                      </a:rPr>
                      <m:t>𝐸𝐵</m:t>
                    </m:r>
                  </m:oMath>
                </a14:m>
                <a:endParaRPr lang="en-US" sz="4000" dirty="0">
                  <a:latin typeface="Arial (Body)"/>
                </a:endParaRPr>
              </a:p>
              <a:p>
                <a:pPr algn="just">
                  <a:lnSpc>
                    <a:spcPct val="150000"/>
                  </a:lnSpc>
                </a:pPr>
                <a:r>
                  <a:rPr lang="vi-VN" sz="4000" dirty="0">
                    <a:latin typeface="Arial (Body)"/>
                  </a:rPr>
                  <a:t>Vậy bạn Nam nói đúng. </a:t>
                </a:r>
                <a:endParaRPr lang="en-US" sz="4000" dirty="0">
                  <a:latin typeface="Arial (Body)"/>
                </a:endParaRPr>
              </a:p>
            </p:txBody>
          </p:sp>
        </mc:Choice>
        <mc:Fallback xmlns="">
          <p:sp>
            <p:nvSpPr>
              <p:cNvPr id="4" name="Hộp Văn bản 3">
                <a:extLst>
                  <a:ext uri="{FF2B5EF4-FFF2-40B4-BE49-F238E27FC236}">
                    <a16:creationId xmlns:a16="http://schemas.microsoft.com/office/drawing/2014/main" id="{F31FE129-C207-3378-47C4-258575C772CB}"/>
                  </a:ext>
                </a:extLst>
              </p:cNvPr>
              <p:cNvSpPr txBox="1">
                <a:spLocks noRot="1" noChangeAspect="1" noMove="1" noResize="1" noEditPoints="1" noAdjustHandles="1" noChangeArrowheads="1" noChangeShapeType="1" noTextEdit="1"/>
              </p:cNvSpPr>
              <p:nvPr/>
            </p:nvSpPr>
            <p:spPr>
              <a:xfrm>
                <a:off x="4307234" y="1217765"/>
                <a:ext cx="12577882" cy="8319200"/>
              </a:xfrm>
              <a:prstGeom prst="rect">
                <a:avLst/>
              </a:prstGeom>
              <a:blipFill>
                <a:blip r:embed="rId10"/>
                <a:stretch>
                  <a:fillRect l="-1745" b="-2273"/>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2656415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randombar(horizont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randombar(horizont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randombar(horizont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randombar(horizont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randombar(horizont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randombar(horizont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8A28A4-4681-4BA9-86E8-2C3B0F385B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4094" y="1325879"/>
            <a:ext cx="4286250" cy="4286250"/>
          </a:xfrm>
          <a:prstGeom prst="rect">
            <a:avLst/>
          </a:prstGeom>
        </p:spPr>
      </p:pic>
      <p:sp>
        <p:nvSpPr>
          <p:cNvPr id="8" name="Hexagon 7">
            <a:extLst>
              <a:ext uri="{FF2B5EF4-FFF2-40B4-BE49-F238E27FC236}">
                <a16:creationId xmlns:a16="http://schemas.microsoft.com/office/drawing/2014/main" id="{D19A5806-7592-478F-A44B-3D1C8234DB7B}"/>
              </a:ext>
            </a:extLst>
          </p:cNvPr>
          <p:cNvSpPr/>
          <p:nvPr/>
        </p:nvSpPr>
        <p:spPr>
          <a:xfrm>
            <a:off x="473775"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dirty="0">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Ong</a:t>
            </a:r>
            <a:endParaRPr lang="en-US" sz="9900" dirty="0">
              <a:solidFill>
                <a:prstClr val="white"/>
              </a:solidFill>
              <a:latin typeface="Arial" panose="020B0604020202020204" pitchFamily="34" charset="0"/>
              <a:cs typeface="Arial" panose="020B0604020202020204" pitchFamily="34" charset="0"/>
            </a:endParaRPr>
          </a:p>
        </p:txBody>
      </p:sp>
      <p:sp>
        <p:nvSpPr>
          <p:cNvPr id="9" name="Hexagon 8">
            <a:extLst>
              <a:ext uri="{FF2B5EF4-FFF2-40B4-BE49-F238E27FC236}">
                <a16:creationId xmlns:a16="http://schemas.microsoft.com/office/drawing/2014/main" id="{ECB32C92-7DDE-4979-AB3A-808B65CBF3F1}"/>
              </a:ext>
            </a:extLst>
          </p:cNvPr>
          <p:cNvSpPr/>
          <p:nvPr/>
        </p:nvSpPr>
        <p:spPr>
          <a:xfrm>
            <a:off x="3707891" y="2971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non</a:t>
            </a:r>
            <a:endParaRPr lang="en-US" sz="9900">
              <a:solidFill>
                <a:prstClr val="white"/>
              </a:solidFill>
              <a:latin typeface="Arial" panose="020B0604020202020204" pitchFamily="34" charset="0"/>
              <a:cs typeface="Arial" panose="020B0604020202020204" pitchFamily="34" charset="0"/>
            </a:endParaRPr>
          </a:p>
        </p:txBody>
      </p:sp>
      <p:sp>
        <p:nvSpPr>
          <p:cNvPr id="10" name="Hexagon 9">
            <a:extLst>
              <a:ext uri="{FF2B5EF4-FFF2-40B4-BE49-F238E27FC236}">
                <a16:creationId xmlns:a16="http://schemas.microsoft.com/office/drawing/2014/main" id="{CABDF488-8BEB-4D77-A429-CFB91F278DD1}"/>
              </a:ext>
            </a:extLst>
          </p:cNvPr>
          <p:cNvSpPr/>
          <p:nvPr/>
        </p:nvSpPr>
        <p:spPr>
          <a:xfrm>
            <a:off x="10176122" y="384047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việc</a:t>
            </a:r>
          </a:p>
        </p:txBody>
      </p:sp>
      <p:sp>
        <p:nvSpPr>
          <p:cNvPr id="13" name="Hexagon 12">
            <a:extLst>
              <a:ext uri="{FF2B5EF4-FFF2-40B4-BE49-F238E27FC236}">
                <a16:creationId xmlns:a16="http://schemas.microsoft.com/office/drawing/2014/main" id="{199C24C2-6B91-4322-BDB4-819FF0CB9BE4}"/>
              </a:ext>
            </a:extLst>
          </p:cNvPr>
          <p:cNvSpPr/>
          <p:nvPr/>
        </p:nvSpPr>
        <p:spPr>
          <a:xfrm>
            <a:off x="6942006" y="2068828"/>
            <a:ext cx="4110231" cy="3543302"/>
          </a:xfrm>
          <a:prstGeom prst="hexagon">
            <a:avLst/>
          </a:prstGeom>
          <a:solidFill>
            <a:srgbClr val="FFC62A"/>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9900" b="1">
                <a:ln w="6600">
                  <a:solidFill>
                    <a:srgbClr val="ED7D31"/>
                  </a:solidFill>
                  <a:prstDash val="solid"/>
                </a:ln>
                <a:solidFill>
                  <a:srgbClr val="FFFFFF"/>
                </a:solidFill>
                <a:effectLst>
                  <a:outerShdw dist="38100" dir="2700000" algn="tl" rotWithShape="0">
                    <a:srgbClr val="ED7D31"/>
                  </a:outerShdw>
                </a:effectLst>
                <a:latin typeface="Arial" panose="020B0604020202020204" pitchFamily="34" charset="0"/>
                <a:cs typeface="Arial" panose="020B0604020202020204" pitchFamily="34" charset="0"/>
              </a:rPr>
              <a:t>học</a:t>
            </a:r>
            <a:endParaRPr lang="en-US" sz="9900">
              <a:solidFill>
                <a:prstClr val="white"/>
              </a:solidFill>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D27D7D99-9E1A-47C2-9A0E-04166401D7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53929" y="5154934"/>
            <a:ext cx="3975059" cy="3992726"/>
          </a:xfrm>
          <a:prstGeom prst="rect">
            <a:avLst/>
          </a:prstGeom>
        </p:spPr>
      </p:pic>
    </p:spTree>
    <p:custDataLst>
      <p:tags r:id="rId1"/>
    </p:custDataLst>
    <p:extLst>
      <p:ext uri="{BB962C8B-B14F-4D97-AF65-F5344CB8AC3E}">
        <p14:creationId xmlns:p14="http://schemas.microsoft.com/office/powerpoint/2010/main" val="3191873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audio.wav"/>
                                        </p:tgtEl>
                                      </p:cMediaNode>
                                    </p:audio>
                                  </p:subTnLst>
                                </p:cTn>
                              </p:par>
                            </p:childTnLst>
                          </p:cTn>
                        </p:par>
                        <p:par>
                          <p:cTn id="9" fill="hold">
                            <p:stCondLst>
                              <p:cond delay="500"/>
                            </p:stCondLst>
                            <p:childTnLst>
                              <p:par>
                                <p:cTn id="10" presetID="2" presetClass="entr" presetSubtype="1" accel="10000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accel="10000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accel="10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1" presetClass="emph" presetSubtype="0" repeatCount="indefinite" fill="hold" grpId="1" nodeType="afterEffect">
                                  <p:stCondLst>
                                    <p:cond delay="0"/>
                                  </p:stCondLst>
                                  <p:childTnLst>
                                    <p:animClr clrSpc="hsl" dir="cw">
                                      <p:cBhvr override="childStyle">
                                        <p:cTn id="26" dur="1000" fill="hold"/>
                                        <p:tgtEl>
                                          <p:spTgt spid="8"/>
                                        </p:tgtEl>
                                        <p:attrNameLst>
                                          <p:attrName>style.color</p:attrName>
                                        </p:attrNameLst>
                                      </p:cBhvr>
                                      <p:by>
                                        <p:hsl h="7200000" s="0" l="0"/>
                                      </p:by>
                                    </p:animClr>
                                    <p:animClr clrSpc="hsl" dir="cw">
                                      <p:cBhvr>
                                        <p:cTn id="27" dur="1000" fill="hold"/>
                                        <p:tgtEl>
                                          <p:spTgt spid="8"/>
                                        </p:tgtEl>
                                        <p:attrNameLst>
                                          <p:attrName>fillcolor</p:attrName>
                                        </p:attrNameLst>
                                      </p:cBhvr>
                                      <p:by>
                                        <p:hsl h="7200000" s="0" l="0"/>
                                      </p:by>
                                    </p:animClr>
                                    <p:animClr clrSpc="hsl" dir="cw">
                                      <p:cBhvr>
                                        <p:cTn id="28" dur="1000" fill="hold"/>
                                        <p:tgtEl>
                                          <p:spTgt spid="8"/>
                                        </p:tgtEl>
                                        <p:attrNameLst>
                                          <p:attrName>stroke.color</p:attrName>
                                        </p:attrNameLst>
                                      </p:cBhvr>
                                      <p:by>
                                        <p:hsl h="7200000" s="0" l="0"/>
                                      </p:by>
                                    </p:animClr>
                                    <p:set>
                                      <p:cBhvr>
                                        <p:cTn id="29" dur="1000" fill="hold"/>
                                        <p:tgtEl>
                                          <p:spTgt spid="8"/>
                                        </p:tgtEl>
                                        <p:attrNameLst>
                                          <p:attrName>fill.type</p:attrName>
                                        </p:attrNameLst>
                                      </p:cBhvr>
                                      <p:to>
                                        <p:strVal val="solid"/>
                                      </p:to>
                                    </p:set>
                                  </p:childTnLst>
                                </p:cTn>
                              </p:par>
                              <p:par>
                                <p:cTn id="30" presetID="21" presetClass="emph" presetSubtype="0" repeatCount="indefinite" fill="hold" grpId="1" nodeType="withEffect">
                                  <p:stCondLst>
                                    <p:cond delay="0"/>
                                  </p:stCondLst>
                                  <p:childTnLst>
                                    <p:animClr clrSpc="hsl" dir="cw">
                                      <p:cBhvr override="childStyle">
                                        <p:cTn id="31" dur="500" fill="hold"/>
                                        <p:tgtEl>
                                          <p:spTgt spid="9"/>
                                        </p:tgtEl>
                                        <p:attrNameLst>
                                          <p:attrName>style.color</p:attrName>
                                        </p:attrNameLst>
                                      </p:cBhvr>
                                      <p:by>
                                        <p:hsl h="7200000" s="0" l="0"/>
                                      </p:by>
                                    </p:animClr>
                                    <p:animClr clrSpc="hsl" dir="cw">
                                      <p:cBhvr>
                                        <p:cTn id="32" dur="500" fill="hold"/>
                                        <p:tgtEl>
                                          <p:spTgt spid="9"/>
                                        </p:tgtEl>
                                        <p:attrNameLst>
                                          <p:attrName>fillcolor</p:attrName>
                                        </p:attrNameLst>
                                      </p:cBhvr>
                                      <p:by>
                                        <p:hsl h="7200000" s="0" l="0"/>
                                      </p:by>
                                    </p:animClr>
                                    <p:animClr clrSpc="hsl" dir="cw">
                                      <p:cBhvr>
                                        <p:cTn id="33" dur="500" fill="hold"/>
                                        <p:tgtEl>
                                          <p:spTgt spid="9"/>
                                        </p:tgtEl>
                                        <p:attrNameLst>
                                          <p:attrName>stroke.color</p:attrName>
                                        </p:attrNameLst>
                                      </p:cBhvr>
                                      <p:by>
                                        <p:hsl h="7200000" s="0" l="0"/>
                                      </p:by>
                                    </p:animClr>
                                    <p:set>
                                      <p:cBhvr>
                                        <p:cTn id="34" dur="500" fill="hold"/>
                                        <p:tgtEl>
                                          <p:spTgt spid="9"/>
                                        </p:tgtEl>
                                        <p:attrNameLst>
                                          <p:attrName>fill.type</p:attrName>
                                        </p:attrNameLst>
                                      </p:cBhvr>
                                      <p:to>
                                        <p:strVal val="solid"/>
                                      </p:to>
                                    </p:set>
                                  </p:childTnLst>
                                </p:cTn>
                              </p:par>
                              <p:par>
                                <p:cTn id="35" presetID="21" presetClass="emph" presetSubtype="0" repeatCount="indefinite" fill="hold" grpId="1" nodeType="withEffect">
                                  <p:stCondLst>
                                    <p:cond delay="0"/>
                                  </p:stCondLst>
                                  <p:childTnLst>
                                    <p:animClr clrSpc="hsl" dir="cw">
                                      <p:cBhvr override="childStyle">
                                        <p:cTn id="36" dur="750" fill="hold"/>
                                        <p:tgtEl>
                                          <p:spTgt spid="13"/>
                                        </p:tgtEl>
                                        <p:attrNameLst>
                                          <p:attrName>style.color</p:attrName>
                                        </p:attrNameLst>
                                      </p:cBhvr>
                                      <p:by>
                                        <p:hsl h="7200000" s="0" l="0"/>
                                      </p:by>
                                    </p:animClr>
                                    <p:animClr clrSpc="hsl" dir="cw">
                                      <p:cBhvr>
                                        <p:cTn id="37" dur="750" fill="hold"/>
                                        <p:tgtEl>
                                          <p:spTgt spid="13"/>
                                        </p:tgtEl>
                                        <p:attrNameLst>
                                          <p:attrName>fillcolor</p:attrName>
                                        </p:attrNameLst>
                                      </p:cBhvr>
                                      <p:by>
                                        <p:hsl h="7200000" s="0" l="0"/>
                                      </p:by>
                                    </p:animClr>
                                    <p:animClr clrSpc="hsl" dir="cw">
                                      <p:cBhvr>
                                        <p:cTn id="38" dur="750" fill="hold"/>
                                        <p:tgtEl>
                                          <p:spTgt spid="13"/>
                                        </p:tgtEl>
                                        <p:attrNameLst>
                                          <p:attrName>stroke.color</p:attrName>
                                        </p:attrNameLst>
                                      </p:cBhvr>
                                      <p:by>
                                        <p:hsl h="7200000" s="0" l="0"/>
                                      </p:by>
                                    </p:animClr>
                                    <p:set>
                                      <p:cBhvr>
                                        <p:cTn id="39" dur="750" fill="hold"/>
                                        <p:tgtEl>
                                          <p:spTgt spid="13"/>
                                        </p:tgtEl>
                                        <p:attrNameLst>
                                          <p:attrName>fill.type</p:attrName>
                                        </p:attrNameLst>
                                      </p:cBhvr>
                                      <p:to>
                                        <p:strVal val="solid"/>
                                      </p:to>
                                    </p:set>
                                  </p:childTnLst>
                                </p:cTn>
                              </p:par>
                              <p:par>
                                <p:cTn id="40" presetID="21" presetClass="emph" presetSubtype="0" repeatCount="indefinite" fill="hold" grpId="1" nodeType="withEffect">
                                  <p:stCondLst>
                                    <p:cond delay="0"/>
                                  </p:stCondLst>
                                  <p:childTnLst>
                                    <p:animClr clrSpc="hsl" dir="cw">
                                      <p:cBhvr override="childStyle">
                                        <p:cTn id="41" dur="250" fill="hold"/>
                                        <p:tgtEl>
                                          <p:spTgt spid="10"/>
                                        </p:tgtEl>
                                        <p:attrNameLst>
                                          <p:attrName>style.color</p:attrName>
                                        </p:attrNameLst>
                                      </p:cBhvr>
                                      <p:by>
                                        <p:hsl h="7200000" s="0" l="0"/>
                                      </p:by>
                                    </p:animClr>
                                    <p:animClr clrSpc="hsl" dir="cw">
                                      <p:cBhvr>
                                        <p:cTn id="42" dur="250" fill="hold"/>
                                        <p:tgtEl>
                                          <p:spTgt spid="10"/>
                                        </p:tgtEl>
                                        <p:attrNameLst>
                                          <p:attrName>fillcolor</p:attrName>
                                        </p:attrNameLst>
                                      </p:cBhvr>
                                      <p:by>
                                        <p:hsl h="7200000" s="0" l="0"/>
                                      </p:by>
                                    </p:animClr>
                                    <p:animClr clrSpc="hsl" dir="cw">
                                      <p:cBhvr>
                                        <p:cTn id="43" dur="250" fill="hold"/>
                                        <p:tgtEl>
                                          <p:spTgt spid="10"/>
                                        </p:tgtEl>
                                        <p:attrNameLst>
                                          <p:attrName>stroke.color</p:attrName>
                                        </p:attrNameLst>
                                      </p:cBhvr>
                                      <p:by>
                                        <p:hsl h="7200000" s="0" l="0"/>
                                      </p:by>
                                    </p:animClr>
                                    <p:set>
                                      <p:cBhvr>
                                        <p:cTn id="44" dur="250" fill="hold"/>
                                        <p:tgtEl>
                                          <p:spTgt spid="10"/>
                                        </p:tgtEl>
                                        <p:attrNameLst>
                                          <p:attrName>fill.type</p:attrName>
                                        </p:attrNameLst>
                                      </p:cBhvr>
                                      <p:to>
                                        <p:strVal val="solid"/>
                                      </p:to>
                                    </p:set>
                                  </p:childTnLst>
                                </p:cTn>
                              </p:par>
                              <p:par>
                                <p:cTn id="45" presetID="2" presetClass="entr" presetSubtype="8"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1000" fill="hold"/>
                                        <p:tgtEl>
                                          <p:spTgt spid="15"/>
                                        </p:tgtEl>
                                        <p:attrNameLst>
                                          <p:attrName>ppt_x</p:attrName>
                                        </p:attrNameLst>
                                      </p:cBhvr>
                                      <p:tavLst>
                                        <p:tav tm="0">
                                          <p:val>
                                            <p:strVal val="0-#ppt_w/2"/>
                                          </p:val>
                                        </p:tav>
                                        <p:tav tm="100000">
                                          <p:val>
                                            <p:strVal val="#ppt_x"/>
                                          </p:val>
                                        </p:tav>
                                      </p:tavLst>
                                    </p:anim>
                                    <p:anim calcmode="lin" valueType="num">
                                      <p:cBhvr additive="base">
                                        <p:cTn id="4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0" grpId="1" animBg="1"/>
      <p:bldP spid="13" grpId="0" animBg="1"/>
      <p:bldP spid="1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1598706" y="575181"/>
                <a:ext cx="12477751" cy="29694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b="1" dirty="0"/>
                  <a:t>Câu 1. </a:t>
                </a:r>
                <a:r>
                  <a:rPr lang="vi-VN" sz="3600" dirty="0"/>
                  <a:t>Cho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có: </a:t>
                </a:r>
                <a14:m>
                  <m:oMath xmlns:m="http://schemas.openxmlformats.org/officeDocument/2006/math">
                    <m:r>
                      <a:rPr lang="vi-VN" sz="3600" i="1" dirty="0" smtClean="0">
                        <a:latin typeface="Cambria Math" panose="02040503050406030204" pitchFamily="18" charset="0"/>
                      </a:rPr>
                      <m:t>𝐴𝐵</m:t>
                    </m:r>
                    <m:r>
                      <a:rPr lang="vi-VN" sz="3600" i="1" dirty="0" smtClean="0">
                        <a:latin typeface="Cambria Math" panose="02040503050406030204" pitchFamily="18" charset="0"/>
                      </a:rPr>
                      <m:t>=</m:t>
                    </m:r>
                    <m:r>
                      <a:rPr lang="vi-VN" sz="3600" i="1" dirty="0" smtClean="0">
                        <a:latin typeface="Cambria Math" panose="02040503050406030204" pitchFamily="18" charset="0"/>
                      </a:rPr>
                      <m:t>𝑀𝐻</m:t>
                    </m:r>
                  </m:oMath>
                </a14:m>
                <a:r>
                  <a:rPr lang="vi-VN" sz="3600" dirty="0"/>
                  <a:t>; </a:t>
                </a:r>
                <a14:m>
                  <m:oMath xmlns:m="http://schemas.openxmlformats.org/officeDocument/2006/math">
                    <m:acc>
                      <m:accPr>
                        <m:chr m:val="̂"/>
                        <m:ctrlPr>
                          <a:rPr lang="en-US" sz="3600" i="1">
                            <a:latin typeface="Cambria Math" panose="02040503050406030204" pitchFamily="18" charset="0"/>
                          </a:rPr>
                        </m:ctrlPr>
                      </m:accPr>
                      <m:e>
                        <m:r>
                          <a:rPr lang="vi-VN" sz="3600" i="1">
                            <a:latin typeface="Cambria Math" panose="02040503050406030204" pitchFamily="18" charset="0"/>
                          </a:rPr>
                          <m:t>𝐴</m:t>
                        </m:r>
                      </m:e>
                    </m:acc>
                    <m:r>
                      <a:rPr lang="vi-VN" sz="3600" i="1">
                        <a:latin typeface="Cambria Math" panose="02040503050406030204" pitchFamily="18" charset="0"/>
                      </a:rPr>
                      <m:t>=</m:t>
                    </m:r>
                    <m:acc>
                      <m:accPr>
                        <m:chr m:val="̂"/>
                        <m:ctrlPr>
                          <a:rPr lang="en-US" sz="3600" i="1">
                            <a:latin typeface="Cambria Math" panose="02040503050406030204" pitchFamily="18" charset="0"/>
                          </a:rPr>
                        </m:ctrlPr>
                      </m:accPr>
                      <m:e>
                        <m:r>
                          <a:rPr lang="vi-VN" sz="3600" i="1">
                            <a:latin typeface="Cambria Math" panose="02040503050406030204" pitchFamily="18" charset="0"/>
                          </a:rPr>
                          <m:t>𝑀</m:t>
                        </m:r>
                      </m:e>
                    </m:acc>
                  </m:oMath>
                </a14:m>
                <a:r>
                  <a:rPr lang="vi-VN" sz="3600" dirty="0"/>
                  <a:t>. Cần thêm một điều kiện gì để tam giác </a:t>
                </a:r>
                <a14:m>
                  <m:oMath xmlns:m="http://schemas.openxmlformats.org/officeDocument/2006/math">
                    <m:r>
                      <a:rPr lang="vi-VN" sz="3600" i="1" dirty="0" smtClean="0">
                        <a:latin typeface="Cambria Math" panose="02040503050406030204" pitchFamily="18" charset="0"/>
                      </a:rPr>
                      <m:t>𝐴𝐵𝐶</m:t>
                    </m:r>
                  </m:oMath>
                </a14:m>
                <a:r>
                  <a:rPr lang="vi-VN" sz="3600" dirty="0"/>
                  <a:t> và tam giác </a:t>
                </a:r>
                <a14:m>
                  <m:oMath xmlns:m="http://schemas.openxmlformats.org/officeDocument/2006/math">
                    <m:r>
                      <a:rPr lang="vi-VN" sz="3600" i="1" dirty="0" smtClean="0">
                        <a:latin typeface="Cambria Math" panose="02040503050406030204" pitchFamily="18" charset="0"/>
                      </a:rPr>
                      <m:t>𝑀𝐻𝐾</m:t>
                    </m:r>
                  </m:oMath>
                </a14:m>
                <a:r>
                  <a:rPr lang="vi-VN" sz="3600" dirty="0"/>
                  <a:t> bằng nhau theo trường hợp cạnh-góc-cạnh</a:t>
                </a:r>
                <a:r>
                  <a:rPr lang="en-US" sz="3600" dirty="0"/>
                  <a:t>.</a:t>
                </a:r>
                <a:r>
                  <a:rPr lang="vi-VN" sz="3600" dirty="0"/>
                  <a:t> </a:t>
                </a:r>
                <a:r>
                  <a:rPr lang="vi-VN" sz="3600" b="1" dirty="0"/>
                  <a:t> </a:t>
                </a:r>
                <a:endParaRPr lang="en-US" sz="3600" dirty="0"/>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1598706" y="575181"/>
                <a:ext cx="12477751" cy="2969482"/>
              </a:xfrm>
              <a:prstGeom prst="wedgeRoundRectCallout">
                <a:avLst>
                  <a:gd name="adj1" fmla="val 62786"/>
                  <a:gd name="adj2" fmla="val 8254"/>
                  <a:gd name="adj3" fmla="val 16667"/>
                </a:avLst>
              </a:prstGeom>
              <a:blipFill>
                <a:blip r:embed="rId9"/>
                <a:stretch>
                  <a:fillRect l="-260" b="-205"/>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latin typeface="Arial" panose="020B0604020202020204" pitchFamily="34" charset="0"/>
                    <a:cs typeface="Arial" panose="020B0604020202020204" pitchFamily="34" charset="0"/>
                  </a:rPr>
                  <a:t>A.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oMath>
                </a14:m>
                <a:endParaRPr lang="vi-VN" sz="4000" noProof="1">
                  <a:solidFill>
                    <a:schemeClr val="tx1"/>
                  </a:solidFill>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B. </a:t>
                </a:r>
                <a14:m>
                  <m:oMath xmlns:m="http://schemas.openxmlformats.org/officeDocument/2006/math">
                    <m:r>
                      <a:rPr lang="vi-VN" sz="4000" i="1" dirty="0" smtClean="0">
                        <a:solidFill>
                          <a:schemeClr val="tx1"/>
                        </a:solidFill>
                        <a:latin typeface="Cambria Math" panose="02040503050406030204" pitchFamily="18" charset="0"/>
                      </a:rPr>
                      <m:t>𝐵𝐶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4000" noProof="1">
                    <a:solidFill>
                      <a:schemeClr val="tx1"/>
                    </a:solidFill>
                    <a:cs typeface="Arial" panose="020B0604020202020204" pitchFamily="34" charset="0"/>
                  </a:rPr>
                  <a:t>C. </a:t>
                </a:r>
                <a14:m>
                  <m:oMath xmlns:m="http://schemas.openxmlformats.org/officeDocument/2006/math">
                    <m:r>
                      <a:rPr lang="vi-VN" sz="4000" i="1" dirty="0" smtClean="0">
                        <a:solidFill>
                          <a:schemeClr val="tx1"/>
                        </a:solidFill>
                        <a:latin typeface="Cambria Math" panose="02040503050406030204" pitchFamily="18" charset="0"/>
                      </a:rPr>
                      <m:t>𝐴𝐶</m:t>
                    </m:r>
                    <m:r>
                      <a:rPr lang="vi-VN"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𝑀𝐾</m:t>
                    </m:r>
                    <m:r>
                      <a:rPr lang="vi-VN" sz="4000" i="1" dirty="0" smtClean="0">
                        <a:solidFill>
                          <a:schemeClr val="tx1"/>
                        </a:solidFill>
                        <a:latin typeface="Cambria Math" panose="02040503050406030204" pitchFamily="18" charset="0"/>
                      </a:rPr>
                      <m:t> </m:t>
                    </m:r>
                  </m:oMath>
                </a14:m>
                <a:endParaRPr lang="vi-VN" sz="40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3"/>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defRPr/>
                </a:pPr>
                <a:r>
                  <a:rPr lang="vi-VN" sz="4000" noProof="1">
                    <a:solidFill>
                      <a:schemeClr val="tx1"/>
                    </a:solidFill>
                    <a:cs typeface="Arial" panose="020B0604020202020204" pitchFamily="34" charset="0"/>
                  </a:rPr>
                  <a:t>D. </a:t>
                </a:r>
                <a14:m>
                  <m:oMath xmlns:m="http://schemas.openxmlformats.org/officeDocument/2006/math">
                    <m:r>
                      <a:rPr lang="vi-VN" sz="4000" i="1" dirty="0" smtClean="0">
                        <a:solidFill>
                          <a:schemeClr val="tx1"/>
                        </a:solidFill>
                        <a:latin typeface="Cambria Math" panose="02040503050406030204" pitchFamily="18" charset="0"/>
                      </a:rPr>
                      <m:t>𝐴𝐶</m:t>
                    </m:r>
                    <m:r>
                      <a:rPr lang="en-US" sz="4000" i="1" dirty="0" smtClean="0">
                        <a:solidFill>
                          <a:schemeClr val="tx1"/>
                        </a:solidFill>
                        <a:latin typeface="Cambria Math" panose="02040503050406030204" pitchFamily="18" charset="0"/>
                      </a:rPr>
                      <m:t>=</m:t>
                    </m:r>
                    <m:r>
                      <a:rPr lang="vi-VN" sz="4000" i="1" dirty="0" smtClean="0">
                        <a:solidFill>
                          <a:schemeClr val="tx1"/>
                        </a:solidFill>
                        <a:latin typeface="Cambria Math" panose="02040503050406030204" pitchFamily="18" charset="0"/>
                      </a:rPr>
                      <m:t>𝐻𝐾</m:t>
                    </m:r>
                  </m:oMath>
                </a14:m>
                <a:endParaRPr lang="vi-VN" sz="40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4"/>
                <a:stretch>
                  <a:fillRect l="-3660"/>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79522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3" y="726218"/>
                <a:ext cx="11760518"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371600">
                  <a:lnSpc>
                    <a:spcPct val="150000"/>
                  </a:lnSpc>
                </a:pPr>
                <a:r>
                  <a:rPr lang="vi-VN" sz="4000" b="1" dirty="0"/>
                  <a:t>Câu 2.</a:t>
                </a:r>
                <a:r>
                  <a:rPr lang="vi-VN" sz="4000" dirty="0"/>
                  <a:t> Cho tam giác </a:t>
                </a:r>
                <a14:m>
                  <m:oMath xmlns:m="http://schemas.openxmlformats.org/officeDocument/2006/math">
                    <m:r>
                      <a:rPr lang="vi-VN" sz="4000" i="1" dirty="0" smtClean="0">
                        <a:latin typeface="Cambria Math" panose="02040503050406030204" pitchFamily="18" charset="0"/>
                      </a:rPr>
                      <m:t>𝐵𝐴𝐶</m:t>
                    </m:r>
                  </m:oMath>
                </a14:m>
                <a:r>
                  <a:rPr lang="vi-VN" sz="4000" dirty="0"/>
                  <a:t> và tam giác </a:t>
                </a:r>
                <a14:m>
                  <m:oMath xmlns:m="http://schemas.openxmlformats.org/officeDocument/2006/math">
                    <m:r>
                      <a:rPr lang="vi-VN" sz="4000" i="1" dirty="0" smtClean="0">
                        <a:latin typeface="Cambria Math" panose="02040503050406030204" pitchFamily="18" charset="0"/>
                      </a:rPr>
                      <m:t>𝐾𝐸𝐹</m:t>
                    </m:r>
                  </m:oMath>
                </a14:m>
                <a:r>
                  <a:rPr lang="vi-VN" sz="4000" dirty="0"/>
                  <a:t> có </a:t>
                </a:r>
                <a14:m>
                  <m:oMath xmlns:m="http://schemas.openxmlformats.org/officeDocument/2006/math">
                    <m:r>
                      <a:rPr lang="vi-VN" sz="4000" i="1" dirty="0" smtClean="0">
                        <a:latin typeface="Cambria Math" panose="02040503050406030204" pitchFamily="18" charset="0"/>
                      </a:rPr>
                      <m:t>𝐵𝐴</m:t>
                    </m:r>
                    <m:r>
                      <a:rPr lang="en-US" sz="4000" b="0" i="1" dirty="0" smtClean="0">
                        <a:latin typeface="Cambria Math" panose="02040503050406030204" pitchFamily="18" charset="0"/>
                      </a:rPr>
                      <m:t>=</m:t>
                    </m:r>
                    <m:r>
                      <a:rPr lang="vi-VN" sz="4000" i="1" dirty="0" smtClean="0">
                        <a:latin typeface="Cambria Math" panose="02040503050406030204" pitchFamily="18" charset="0"/>
                      </a:rPr>
                      <m:t>𝐸𝐾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vi-VN" sz="4000" i="1">
                            <a:latin typeface="Cambria Math" panose="02040503050406030204" pitchFamily="18" charset="0"/>
                          </a:rPr>
                          <m:t>𝐴</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𝐶𝐴</m:t>
                    </m:r>
                    <m:r>
                      <a:rPr lang="vi-VN" sz="4000" i="1" dirty="0" smtClean="0">
                        <a:latin typeface="Cambria Math" panose="02040503050406030204" pitchFamily="18" charset="0"/>
                      </a:rPr>
                      <m:t> =</m:t>
                    </m:r>
                    <m:r>
                      <a:rPr lang="vi-VN" sz="4000" i="1" dirty="0" smtClean="0">
                        <a:latin typeface="Cambria Math" panose="02040503050406030204" pitchFamily="18" charset="0"/>
                      </a:rPr>
                      <m:t>𝐾𝐹</m:t>
                    </m:r>
                  </m:oMath>
                </a14:m>
                <a:r>
                  <a:rPr lang="vi-VN" sz="4000" dirty="0"/>
                  <a:t>.  Phát biểu nào trong các phát biểu sau đây đúng</a:t>
                </a:r>
                <a:endParaRPr lang="vi-VN" sz="4000" b="1" noProof="1">
                  <a:solidFill>
                    <a:prstClr val="white"/>
                  </a:solidFill>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3" y="726218"/>
                <a:ext cx="11760518" cy="2893282"/>
              </a:xfrm>
              <a:prstGeom prst="wedgeRoundRectCallout">
                <a:avLst>
                  <a:gd name="adj1" fmla="val 62786"/>
                  <a:gd name="adj2" fmla="val 8254"/>
                  <a:gd name="adj3" fmla="val 16667"/>
                </a:avLst>
              </a:prstGeom>
              <a:blipFill>
                <a:blip r:embed="rId8"/>
                <a:stretch>
                  <a:fillRect l="-597" b="-6737"/>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A.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𝐸𝐾𝐹</m:t>
                    </m:r>
                  </m:oMath>
                </a14:m>
                <a:endParaRPr lang="vi-VN" sz="3800" noProof="1">
                  <a:solidFill>
                    <a:schemeClr val="tx1"/>
                  </a:solidFill>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B.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en-US"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𝐸𝐹𝐾</m:t>
                    </m:r>
                  </m:oMath>
                </a14:m>
                <a:endParaRPr lang="vi-VN" sz="3800" noProof="1">
                  <a:solidFill>
                    <a:schemeClr val="tx1"/>
                  </a:solidFill>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C.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𝐹𝐾𝐸</m:t>
                    </m:r>
                  </m:oMath>
                </a14:m>
                <a:endParaRPr lang="vi-VN" sz="3800" noProof="1">
                  <a:solidFill>
                    <a:schemeClr val="tx1"/>
                  </a:solidFill>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371600"/>
                <a:r>
                  <a:rPr lang="vi-VN" sz="3800" noProof="1">
                    <a:solidFill>
                      <a:schemeClr val="tx1"/>
                    </a:solidFill>
                    <a:cs typeface="Arial" panose="020B0604020202020204" pitchFamily="34" charset="0"/>
                  </a:rPr>
                  <a:t>D. </a:t>
                </a:r>
                <a14:m>
                  <m:oMath xmlns:m="http://schemas.openxmlformats.org/officeDocument/2006/math">
                    <m:r>
                      <m:rPr>
                        <m:sty m:val="p"/>
                      </m:rPr>
                      <a:rPr lang="en-US" sz="3800" i="0" dirty="0" smtClean="0">
                        <a:solidFill>
                          <a:schemeClr val="tx1"/>
                        </a:solidFill>
                        <a:latin typeface="Cambria Math" panose="02040503050406030204" pitchFamily="18" charset="0"/>
                      </a:rPr>
                      <m:t>Δ</m:t>
                    </m:r>
                    <m:r>
                      <a:rPr lang="vi-VN" sz="3800" i="1" dirty="0" smtClean="0">
                        <a:solidFill>
                          <a:schemeClr val="tx1"/>
                        </a:solidFill>
                        <a:latin typeface="Cambria Math" panose="02040503050406030204" pitchFamily="18" charset="0"/>
                      </a:rPr>
                      <m:t>𝐵𝐴𝐶</m:t>
                    </m:r>
                    <m:r>
                      <a:rPr lang="vi-VN" sz="3800" i="1" dirty="0" smtClean="0">
                        <a:solidFill>
                          <a:schemeClr val="tx1"/>
                        </a:solidFill>
                        <a:latin typeface="Cambria Math" panose="02040503050406030204" pitchFamily="18" charset="0"/>
                      </a:rPr>
                      <m:t>=</m:t>
                    </m:r>
                    <m:r>
                      <m:rPr>
                        <m:sty m:val="p"/>
                      </m:rPr>
                      <a:rPr lang="en-US" sz="3800" i="0" dirty="0" smtClean="0">
                        <a:solidFill>
                          <a:schemeClr val="tx1"/>
                        </a:solidFill>
                        <a:latin typeface="Cambria Math" panose="02040503050406030204" pitchFamily="18" charset="0"/>
                      </a:rPr>
                      <m:t>Δ</m:t>
                    </m:r>
                    <m:r>
                      <a:rPr lang="vi-VN" sz="3800" i="1" dirty="0">
                        <a:solidFill>
                          <a:schemeClr val="tx1"/>
                        </a:solidFill>
                        <a:latin typeface="Cambria Math" panose="02040503050406030204" pitchFamily="18" charset="0"/>
                      </a:rPr>
                      <m:t>𝐾𝐸𝐹</m:t>
                    </m:r>
                  </m:oMath>
                </a14:m>
                <a:endParaRPr lang="vi-VN" sz="3800" noProof="1">
                  <a:solidFill>
                    <a:schemeClr val="tx1"/>
                  </a:solidFill>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367"/>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300591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930061"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pPr>
                <a:r>
                  <a:rPr lang="vi-VN" sz="4000" b="1" dirty="0"/>
                  <a:t>Câu 3.</a:t>
                </a:r>
                <a:r>
                  <a:rPr lang="vi-VN" sz="4000" dirty="0"/>
                  <a:t> Cho tam giác </a:t>
                </a:r>
                <a14:m>
                  <m:oMath xmlns:m="http://schemas.openxmlformats.org/officeDocument/2006/math">
                    <m:r>
                      <a:rPr lang="vi-VN" sz="4000" i="1" dirty="0" smtClean="0">
                        <a:latin typeface="Cambria Math" panose="02040503050406030204" pitchFamily="18" charset="0"/>
                      </a:rPr>
                      <m:t>𝐷𝐸𝐹</m:t>
                    </m:r>
                  </m:oMath>
                </a14:m>
                <a:r>
                  <a:rPr lang="vi-VN" sz="4000" dirty="0"/>
                  <a:t> và tam giác </a:t>
                </a:r>
                <a14:m>
                  <m:oMath xmlns:m="http://schemas.openxmlformats.org/officeDocument/2006/math">
                    <m:r>
                      <a:rPr lang="vi-VN" sz="4000" i="1" dirty="0" smtClean="0">
                        <a:latin typeface="Cambria Math" panose="02040503050406030204" pitchFamily="18" charset="0"/>
                      </a:rPr>
                      <m:t>𝐻𝐾𝐺</m:t>
                    </m:r>
                  </m:oMath>
                </a14:m>
                <a:r>
                  <a:rPr lang="vi-VN" sz="4000" dirty="0"/>
                  <a:t> có </a:t>
                </a:r>
                <a14:m>
                  <m:oMath xmlns:m="http://schemas.openxmlformats.org/officeDocument/2006/math">
                    <m:r>
                      <a:rPr lang="vi-VN" sz="4000" i="1" dirty="0" smtClean="0">
                        <a:latin typeface="Cambria Math" panose="02040503050406030204" pitchFamily="18" charset="0"/>
                      </a:rPr>
                      <m:t>𝐷𝐸</m:t>
                    </m:r>
                    <m:r>
                      <a:rPr lang="vi-VN" sz="4000" i="1" dirty="0" smtClean="0">
                        <a:latin typeface="Cambria Math" panose="02040503050406030204" pitchFamily="18" charset="0"/>
                      </a:rPr>
                      <m:t>=</m:t>
                    </m:r>
                    <m:r>
                      <a:rPr lang="vi-VN" sz="4000" i="1" dirty="0" smtClean="0">
                        <a:latin typeface="Cambria Math" panose="02040503050406030204" pitchFamily="18" charset="0"/>
                      </a:rPr>
                      <m:t>𝐻𝐾</m:t>
                    </m:r>
                  </m:oMath>
                </a14:m>
                <a:r>
                  <a:rPr lang="vi-VN" sz="4000" dirty="0"/>
                  <a:t>, </a:t>
                </a:r>
                <a14:m>
                  <m:oMath xmlns:m="http://schemas.openxmlformats.org/officeDocument/2006/math">
                    <m:acc>
                      <m:accPr>
                        <m:chr m:val="̂"/>
                        <m:ctrlPr>
                          <a:rPr lang="en-US" sz="4000" i="1">
                            <a:latin typeface="Cambria Math" panose="02040503050406030204" pitchFamily="18" charset="0"/>
                          </a:rPr>
                        </m:ctrlPr>
                      </m:accPr>
                      <m:e>
                        <m:r>
                          <a:rPr lang="en-US" sz="4000" b="0" i="1" smtClean="0">
                            <a:latin typeface="Cambria Math" panose="02040503050406030204" pitchFamily="18" charset="0"/>
                          </a:rPr>
                          <m:t>𝐸</m:t>
                        </m:r>
                      </m:e>
                    </m:acc>
                    <m:r>
                      <a:rPr lang="vi-VN" sz="4000" i="1">
                        <a:latin typeface="Cambria Math" panose="02040503050406030204" pitchFamily="18" charset="0"/>
                      </a:rPr>
                      <m:t>=</m:t>
                    </m:r>
                    <m:acc>
                      <m:accPr>
                        <m:chr m:val="̂"/>
                        <m:ctrlPr>
                          <a:rPr lang="en-US" sz="4000" i="1">
                            <a:latin typeface="Cambria Math" panose="02040503050406030204" pitchFamily="18" charset="0"/>
                          </a:rPr>
                        </m:ctrlPr>
                      </m:accPr>
                      <m:e>
                        <m:r>
                          <a:rPr lang="vi-VN" sz="4000" i="1">
                            <a:latin typeface="Cambria Math" panose="02040503050406030204" pitchFamily="18" charset="0"/>
                          </a:rPr>
                          <m:t>𝐾</m:t>
                        </m:r>
                      </m:e>
                    </m:acc>
                  </m:oMath>
                </a14:m>
                <a:r>
                  <a:rPr lang="vi-VN" sz="4000" dirty="0"/>
                  <a:t>, </a:t>
                </a:r>
                <a14:m>
                  <m:oMath xmlns:m="http://schemas.openxmlformats.org/officeDocument/2006/math">
                    <m:r>
                      <a:rPr lang="vi-VN" sz="4000" i="1" dirty="0" smtClean="0">
                        <a:latin typeface="Cambria Math" panose="02040503050406030204" pitchFamily="18" charset="0"/>
                      </a:rPr>
                      <m:t>𝐸𝐹</m:t>
                    </m:r>
                    <m:r>
                      <a:rPr lang="vi-VN" sz="4000" i="1" dirty="0" smtClean="0">
                        <a:latin typeface="Cambria Math" panose="02040503050406030204" pitchFamily="18" charset="0"/>
                      </a:rPr>
                      <m:t>=</m:t>
                    </m:r>
                    <m:r>
                      <a:rPr lang="vi-VN" sz="4000" i="1" dirty="0" smtClean="0">
                        <a:latin typeface="Cambria Math" panose="02040503050406030204" pitchFamily="18" charset="0"/>
                      </a:rPr>
                      <m:t>𝐾𝐺</m:t>
                    </m:r>
                  </m:oMath>
                </a14:m>
                <a:r>
                  <a:rPr lang="vi-VN" sz="4000" dirty="0"/>
                  <a:t>, biết </a:t>
                </a:r>
                <a14:m>
                  <m:oMath xmlns:m="http://schemas.openxmlformats.org/officeDocument/2006/math">
                    <m:acc>
                      <m:accPr>
                        <m:chr m:val="̂"/>
                        <m:ctrlPr>
                          <a:rPr lang="en-US" sz="4000" i="1">
                            <a:latin typeface="Cambria Math" panose="02040503050406030204" pitchFamily="18" charset="0"/>
                          </a:rPr>
                        </m:ctrlPr>
                      </m:accPr>
                      <m:e>
                        <m:r>
                          <a:rPr lang="vi-VN" sz="4000" i="1" smtClean="0">
                            <a:latin typeface="Cambria Math" panose="02040503050406030204" pitchFamily="18" charset="0"/>
                          </a:rPr>
                          <m:t>𝐷</m:t>
                        </m:r>
                      </m:e>
                    </m:acc>
                    <m:r>
                      <a:rPr lang="vi-VN" sz="4000" i="1">
                        <a:latin typeface="Cambria Math" panose="02040503050406030204" pitchFamily="18" charset="0"/>
                      </a:rPr>
                      <m:t>=70°</m:t>
                    </m:r>
                  </m:oMath>
                </a14:m>
                <a:r>
                  <a:rPr lang="vi-VN" sz="4000" dirty="0"/>
                  <a:t>, số đo góc </a:t>
                </a:r>
                <a14:m>
                  <m:oMath xmlns:m="http://schemas.openxmlformats.org/officeDocument/2006/math">
                    <m:r>
                      <a:rPr lang="vi-VN" sz="4000" i="1" dirty="0" smtClean="0">
                        <a:latin typeface="Cambria Math" panose="02040503050406030204" pitchFamily="18" charset="0"/>
                      </a:rPr>
                      <m:t>𝐻</m:t>
                    </m:r>
                  </m:oMath>
                </a14:m>
                <a:r>
                  <a:rPr lang="vi-VN" sz="4000" dirty="0"/>
                  <a:t> là:</a:t>
                </a:r>
                <a:endParaRPr kumimoji="0" lang="vi-VN" sz="4000" b="1" i="0" u="none" strike="noStrike" kern="1200" cap="none" spc="0" normalizeH="0" baseline="0" noProof="1">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930061" cy="2893282"/>
              </a:xfrm>
              <a:prstGeom prst="wedgeRoundRectCallout">
                <a:avLst>
                  <a:gd name="adj1" fmla="val 62786"/>
                  <a:gd name="adj2" fmla="val 8254"/>
                  <a:gd name="adj3" fmla="val 16667"/>
                </a:avLst>
              </a:prstGeom>
              <a:blipFill>
                <a:blip r:embed="rId8"/>
                <a:stretch>
                  <a:fillRect l="-589" b="-6526"/>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A. </a:t>
                </a:r>
                <a14:m>
                  <m:oMath xmlns:m="http://schemas.openxmlformats.org/officeDocument/2006/math">
                    <m:r>
                      <a:rPr lang="vi-VN" sz="4000" i="1">
                        <a:solidFill>
                          <a:schemeClr val="tx1"/>
                        </a:solidFill>
                        <a:latin typeface="Cambria Math" panose="02040503050406030204" pitchFamily="18" charset="0"/>
                      </a:rPr>
                      <m:t>70°</m:t>
                    </m:r>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a:rPr lang="en-US" sz="4400" b="0" i="1" smtClean="0">
                        <a:solidFill>
                          <a:schemeClr val="tx1"/>
                        </a:solidFill>
                        <a:latin typeface="Cambria Math" panose="02040503050406030204" pitchFamily="18" charset="0"/>
                      </a:rPr>
                      <m:t>8</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4100" b="-1923"/>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lang="en-US" sz="4400" b="0" i="1" smtClean="0">
                        <a:solidFill>
                          <a:schemeClr val="tx1"/>
                        </a:solidFill>
                        <a:latin typeface="Cambria Math" panose="02040503050406030204" pitchFamily="18" charset="0"/>
                      </a:rPr>
                      <m:t>9</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4100" b="-1923"/>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a:rPr lang="en-US" sz="4400" b="0" i="1" smtClean="0">
                        <a:solidFill>
                          <a:schemeClr val="tx1"/>
                        </a:solidFill>
                        <a:latin typeface="Cambria Math" panose="02040503050406030204" pitchFamily="18" charset="0"/>
                      </a:rPr>
                      <m:t>10</m:t>
                    </m:r>
                    <m:r>
                      <a:rPr lang="vi-VN" sz="4400" i="1">
                        <a:solidFill>
                          <a:schemeClr val="tx1"/>
                        </a:solidFill>
                        <a:latin typeface="Cambria Math" panose="02040503050406030204" pitchFamily="18" charset="0"/>
                      </a:rPr>
                      <m:t>0°</m:t>
                    </m:r>
                  </m:oMath>
                </a14:m>
                <a:endParaRPr kumimoji="0" lang="vi-VN" sz="42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4100" b="-1923"/>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4129310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00B0F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4"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a:extLst>
            <a:ext uri="{FF2B5EF4-FFF2-40B4-BE49-F238E27FC236}">
              <a16:creationId xmlns:a16="http://schemas.microsoft.com/office/drawing/2014/main" id="{E9101604-532F-2178-55C6-D6885E25B91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9D6A27A-60B3-16BE-00B4-8F97A46301B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3BF9ECAC-0F9B-7CC1-250D-2FEC76AA591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F9542E-6318-1121-DB6F-05EBB34E4BE7}"/>
                  </a:ext>
                </a:extLst>
              </p:cNvPr>
              <p:cNvSpPr/>
              <p:nvPr/>
            </p:nvSpPr>
            <p:spPr>
              <a:xfrm>
                <a:off x="2241232" y="726218"/>
                <a:ext cx="11930061" cy="28170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Câu </a:t>
                </a:r>
                <a:r>
                  <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4</a:t>
                </a:r>
                <a:r>
                  <a:rPr kumimoji="0" lang="vi-VN" sz="4000" b="1"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t>
                </a:r>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Cho tam giác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𝐴𝐵𝐶</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vuông tại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𝐴</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Tia phân giác của góc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𝐴𝐵𝐶</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cắt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𝐴𝐶</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tại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𝐷</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lấy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𝐸</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trên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𝐵𝐶</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sao cho </a:t>
                </a:r>
                <a14:m>
                  <m:oMath xmlns:m="http://schemas.openxmlformats.org/officeDocument/2006/math">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𝐵𝐸</m:t>
                    </m:r>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m:t>
                    </m:r>
                    <m:r>
                      <a:rPr kumimoji="0" lang="vi-VN" sz="4000" b="0" i="1"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rPr>
                      <m:t>𝐴𝐵</m:t>
                    </m:r>
                  </m:oMath>
                </a14:m>
                <a:r>
                  <a:rPr kumimoji="0" lang="vi-VN" sz="4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Chọn câu đúng </a:t>
                </a:r>
                <a:endPar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Speech Bubble: Rectangle with Corners Rounded 7">
                <a:extLst>
                  <a:ext uri="{FF2B5EF4-FFF2-40B4-BE49-F238E27FC236}">
                    <a16:creationId xmlns:a16="http://schemas.microsoft.com/office/drawing/2014/main" id="{06F9542E-6318-1121-DB6F-05EBB34E4BE7}"/>
                  </a:ext>
                </a:extLst>
              </p:cNvPr>
              <p:cNvSpPr>
                <a:spLocks noRot="1" noChangeAspect="1" noMove="1" noResize="1" noEditPoints="1" noAdjustHandles="1" noChangeArrowheads="1" noChangeShapeType="1" noTextEdit="1"/>
              </p:cNvSpPr>
              <p:nvPr/>
            </p:nvSpPr>
            <p:spPr>
              <a:xfrm>
                <a:off x="2241232" y="726218"/>
                <a:ext cx="11930061" cy="2817082"/>
              </a:xfrm>
              <a:prstGeom prst="wedgeRoundRectCallout">
                <a:avLst>
                  <a:gd name="adj1" fmla="val 62786"/>
                  <a:gd name="adj2" fmla="val 8254"/>
                  <a:gd name="adj3" fmla="val 16667"/>
                </a:avLst>
              </a:prstGeom>
              <a:blipFill>
                <a:blip r:embed="rId8"/>
                <a:stretch>
                  <a:fillRect l="-589" b="-7576"/>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E6C8D2D8-26B9-8FA1-0C89-76B943E6A3D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80E9ED5F-8C59-6E1C-86B1-725526313AFF}"/>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A. </a:t>
                </a:r>
                <a14:m>
                  <m:oMath xmlns:m="http://schemas.openxmlformats.org/officeDocument/2006/math">
                    <m:r>
                      <m:rPr>
                        <m:sty m:val="p"/>
                      </m:rPr>
                      <a:rPr kumimoji="0" lang="en-US" sz="3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𝐴𝐵𝐷</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m:rPr>
                        <m:sty m:val="p"/>
                      </m:rPr>
                      <a:rPr kumimoji="0" lang="en-US" sz="3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a:rPr kumimoji="0" lang="vi-VN" sz="3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𝐵𝐸𝐷</m:t>
                    </m:r>
                  </m:oMath>
                </a14:m>
                <a:endPar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367"/>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0D816A60-9556-049B-3103-E80D25FA7C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BB0C3A87-63A5-A548-FF74-EF5EFC6926F9}"/>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B. </a:t>
                </a:r>
                <a14:m>
                  <m:oMath xmlns:m="http://schemas.openxmlformats.org/officeDocument/2006/math">
                    <m:r>
                      <m:rPr>
                        <m:sty m:val="p"/>
                      </m:rPr>
                      <a:rPr kumimoji="0" lang="en-US" sz="3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𝐴𝐵𝐷</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m:rPr>
                        <m:sty m:val="p"/>
                      </m:rPr>
                      <a:rPr kumimoji="0" lang="en-US" sz="3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a:rPr kumimoji="0" lang="vi-VN" sz="3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𝐸𝐵𝐷</m:t>
                    </m:r>
                  </m:oMath>
                </a14:m>
                <a:endPar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367"/>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3CF9C64E-676C-CEF6-5C51-25745792333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2863E17-B877-C076-8BCB-F19CBDEC5D4C}"/>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C. </a:t>
                </a:r>
                <a14:m>
                  <m:oMath xmlns:m="http://schemas.openxmlformats.org/officeDocument/2006/math">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𝐷𝐶</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𝐷𝐸</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 </m:t>
                    </m:r>
                  </m:oMath>
                </a14:m>
                <a:endPar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367"/>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05864FFE-BBF9-D210-27D8-97B162236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BCE0B827-AD65-69B8-0D76-D83BBBA1E7D1}"/>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rPr>
                  <a:t>D. </a:t>
                </a:r>
                <a14:m>
                  <m:oMath xmlns:m="http://schemas.openxmlformats.org/officeDocument/2006/math">
                    <m:r>
                      <m:rPr>
                        <m:sty m:val="p"/>
                      </m:rPr>
                      <a:rPr kumimoji="0" lang="en-US" sz="3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𝐴𝐵𝐷</m:t>
                    </m:r>
                    <m:r>
                      <a:rPr kumimoji="0" lang="vi-VN" sz="38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m:t>
                    </m:r>
                    <m:r>
                      <m:rPr>
                        <m:sty m:val="p"/>
                      </m:rPr>
                      <a:rPr kumimoji="0" lang="en-US" sz="3800" b="0" i="0"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rPr>
                      <m:t>Δ</m:t>
                    </m:r>
                    <m:r>
                      <a:rPr kumimoji="0" lang="vi-VN" sz="3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m:t>𝐶𝐵𝐷</m:t>
                    </m:r>
                  </m:oMath>
                </a14:m>
                <a:endParaRPr kumimoji="0" lang="vi-VN" sz="3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367"/>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486377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00B0F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FF000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9E30F87-AC3B-464A-ACE1-7680D91165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305" y="4219097"/>
            <a:ext cx="4401504" cy="4401504"/>
          </a:xfrm>
          <a:prstGeom prst="rect">
            <a:avLst/>
          </a:prstGeom>
        </p:spPr>
      </p:pic>
      <p:pic>
        <p:nvPicPr>
          <p:cNvPr id="7" name="Picture 6">
            <a:extLst>
              <a:ext uri="{FF2B5EF4-FFF2-40B4-BE49-F238E27FC236}">
                <a16:creationId xmlns:a16="http://schemas.microsoft.com/office/drawing/2014/main" id="{9C0CBB39-4514-4CD8-8DF7-D11D24549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171294" y="0"/>
            <a:ext cx="4286250" cy="4286250"/>
          </a:xfrm>
          <a:prstGeom prst="rect">
            <a:avLst/>
          </a:prstGeom>
        </p:spPr>
      </p:pic>
      <mc:AlternateContent xmlns:mc="http://schemas.openxmlformats.org/markup-compatibility/2006" xmlns:a14="http://schemas.microsoft.com/office/drawing/2010/main">
        <mc:Choice Requires="a14">
          <p:sp>
            <p:nvSpPr>
              <p:cNvPr id="8" name="Speech Bubble: Rectangle with Corners Rounded 7">
                <a:extLst>
                  <a:ext uri="{FF2B5EF4-FFF2-40B4-BE49-F238E27FC236}">
                    <a16:creationId xmlns:a16="http://schemas.microsoft.com/office/drawing/2014/main" id="{0667024D-077C-41FB-84FC-D91D5651A194}"/>
                  </a:ext>
                </a:extLst>
              </p:cNvPr>
              <p:cNvSpPr/>
              <p:nvPr/>
            </p:nvSpPr>
            <p:spPr>
              <a:xfrm>
                <a:off x="2241232" y="726218"/>
                <a:ext cx="11779567" cy="2893282"/>
              </a:xfrm>
              <a:prstGeom prst="wedgeRoundRectCallout">
                <a:avLst>
                  <a:gd name="adj1" fmla="val 62786"/>
                  <a:gd name="adj2" fmla="val 8254"/>
                  <a:gd name="adj3" fmla="val 16667"/>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lnSpc>
                    <a:spcPct val="150000"/>
                  </a:lnSpc>
                  <a:defRPr/>
                </a:pPr>
                <a:r>
                  <a:rPr lang="vi-VN" sz="3800" b="1" dirty="0">
                    <a:latin typeface="Arial (Body)"/>
                  </a:rPr>
                  <a:t>Câu </a:t>
                </a:r>
                <a:r>
                  <a:rPr lang="en-US" sz="3800" b="1" dirty="0">
                    <a:latin typeface="Arial (Body)"/>
                  </a:rPr>
                  <a:t>5</a:t>
                </a:r>
                <a:r>
                  <a:rPr lang="vi-VN" sz="3800" b="1" dirty="0">
                    <a:latin typeface="Arial (Body)"/>
                  </a:rPr>
                  <a:t>.</a:t>
                </a:r>
                <a:r>
                  <a:rPr lang="vi-VN" sz="3800" dirty="0">
                    <a:latin typeface="Arial (Body)"/>
                  </a:rPr>
                  <a:t> Cho tam giác </a:t>
                </a:r>
                <a14:m>
                  <m:oMath xmlns:m="http://schemas.openxmlformats.org/officeDocument/2006/math">
                    <m:r>
                      <a:rPr lang="vi-VN" sz="3800" i="1" dirty="0" smtClean="0">
                        <a:latin typeface="Cambria Math" panose="02040503050406030204" pitchFamily="18" charset="0"/>
                      </a:rPr>
                      <m:t>𝐴𝐵𝐶</m:t>
                    </m:r>
                  </m:oMath>
                </a14:m>
                <a:r>
                  <a:rPr lang="vi-VN" sz="3800" dirty="0">
                    <a:latin typeface="Arial (Body)"/>
                  </a:rPr>
                  <a:t> có </a:t>
                </a:r>
                <a14:m>
                  <m:oMath xmlns:m="http://schemas.openxmlformats.org/officeDocument/2006/math">
                    <m:acc>
                      <m:accPr>
                        <m:chr m:val="̂"/>
                        <m:ctrlPr>
                          <a:rPr lang="vi-VN" sz="3800" i="1" dirty="0" smtClean="0">
                            <a:latin typeface="Cambria Math" panose="02040503050406030204" pitchFamily="18" charset="0"/>
                          </a:rPr>
                        </m:ctrlPr>
                      </m:accPr>
                      <m:e>
                        <m:r>
                          <a:rPr lang="en-US" sz="3800" b="0" i="1" dirty="0" smtClean="0">
                            <a:latin typeface="Cambria Math" panose="02040503050406030204" pitchFamily="18" charset="0"/>
                          </a:rPr>
                          <m:t>𝐴</m:t>
                        </m:r>
                      </m:e>
                    </m:acc>
                    <m:r>
                      <a:rPr lang="vi-VN" sz="3800" i="1" dirty="0" smtClean="0">
                        <a:latin typeface="Cambria Math" panose="02040503050406030204" pitchFamily="18" charset="0"/>
                      </a:rPr>
                      <m:t>=90</m:t>
                    </m:r>
                  </m:oMath>
                </a14:m>
                <a:r>
                  <a:rPr lang="vi-VN" sz="3800" i="1" dirty="0">
                    <a:latin typeface="Arial (Body)"/>
                  </a:rPr>
                  <a:t>°</a:t>
                </a:r>
                <a:r>
                  <a:rPr lang="vi-VN" sz="3800" dirty="0">
                    <a:latin typeface="Arial (Body)"/>
                  </a:rPr>
                  <a:t>, tia phân giác </a:t>
                </a:r>
                <a14:m>
                  <m:oMath xmlns:m="http://schemas.openxmlformats.org/officeDocument/2006/math">
                    <m:r>
                      <a:rPr lang="vi-VN" sz="3800" i="1" dirty="0" smtClean="0">
                        <a:latin typeface="Cambria Math" panose="02040503050406030204" pitchFamily="18" charset="0"/>
                      </a:rPr>
                      <m:t>𝐵𝐷</m:t>
                    </m:r>
                  </m:oMath>
                </a14:m>
                <a:r>
                  <a:rPr lang="vi-VN" sz="3800" dirty="0">
                    <a:latin typeface="Arial (Body)"/>
                  </a:rPr>
                  <a:t> của góc </a:t>
                </a:r>
                <a14:m>
                  <m:oMath xmlns:m="http://schemas.openxmlformats.org/officeDocument/2006/math">
                    <m:r>
                      <a:rPr lang="vi-VN" sz="3800" i="1" dirty="0" smtClean="0">
                        <a:latin typeface="Cambria Math" panose="02040503050406030204" pitchFamily="18" charset="0"/>
                      </a:rPr>
                      <m:t>𝐵</m:t>
                    </m:r>
                  </m:oMath>
                </a14:m>
                <a:r>
                  <a:rPr lang="vi-VN" sz="3800" dirty="0">
                    <a:latin typeface="Arial (Body)"/>
                  </a:rPr>
                  <a:t> (</a:t>
                </a:r>
                <a14:m>
                  <m:oMath xmlns:m="http://schemas.openxmlformats.org/officeDocument/2006/math">
                    <m:r>
                      <a:rPr lang="vi-VN" sz="3800" i="1" dirty="0" smtClean="0">
                        <a:latin typeface="Cambria Math" panose="02040503050406030204" pitchFamily="18" charset="0"/>
                      </a:rPr>
                      <m:t>𝐷</m:t>
                    </m:r>
                    <m:r>
                      <a:rPr lang="vi-VN" sz="3800" i="1" dirty="0" smtClean="0">
                        <a:latin typeface="Cambria Math" panose="02040503050406030204" pitchFamily="18" charset="0"/>
                      </a:rPr>
                      <m:t>∈</m:t>
                    </m:r>
                    <m:r>
                      <a:rPr lang="vi-VN" sz="3800" i="1" dirty="0" smtClean="0">
                        <a:latin typeface="Cambria Math" panose="02040503050406030204" pitchFamily="18" charset="0"/>
                      </a:rPr>
                      <m:t>𝐴𝐶</m:t>
                    </m:r>
                  </m:oMath>
                </a14:m>
                <a:r>
                  <a:rPr lang="vi-VN" sz="3800" dirty="0">
                    <a:latin typeface="Arial (Body)"/>
                  </a:rPr>
                  <a:t>). </a:t>
                </a:r>
                <a:r>
                  <a:rPr lang="en-US" sz="3800" dirty="0" err="1">
                    <a:latin typeface="Arial (Body)"/>
                  </a:rPr>
                  <a:t>Trên</a:t>
                </a:r>
                <a:r>
                  <a:rPr lang="en-US" sz="3800" dirty="0">
                    <a:latin typeface="Arial (Body)"/>
                  </a:rPr>
                  <a:t> </a:t>
                </a:r>
                <a:r>
                  <a:rPr lang="en-US" sz="3800" dirty="0" err="1">
                    <a:latin typeface="Arial (Body)"/>
                  </a:rPr>
                  <a:t>cạnh</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𝐵𝐶</m:t>
                    </m:r>
                  </m:oMath>
                </a14:m>
                <a:r>
                  <a:rPr lang="en-US" sz="3800" dirty="0">
                    <a:latin typeface="Arial (Body)"/>
                  </a:rPr>
                  <a:t> </a:t>
                </a:r>
                <a:r>
                  <a:rPr lang="en-US" sz="3800" dirty="0" err="1">
                    <a:latin typeface="Arial (Body)"/>
                  </a:rPr>
                  <a:t>lấy</a:t>
                </a:r>
                <a:r>
                  <a:rPr lang="en-US" sz="3800" dirty="0">
                    <a:latin typeface="Arial (Body)"/>
                  </a:rPr>
                  <a:t> </a:t>
                </a:r>
                <a:r>
                  <a:rPr lang="en-US" sz="3800" dirty="0" err="1">
                    <a:latin typeface="Arial (Body)"/>
                  </a:rPr>
                  <a:t>điểm</a:t>
                </a:r>
                <a:r>
                  <a:rPr lang="en-US" sz="3800" dirty="0">
                    <a:latin typeface="Arial (Body)"/>
                  </a:rPr>
                  <a:t> </a:t>
                </a:r>
                <a14:m>
                  <m:oMath xmlns:m="http://schemas.openxmlformats.org/officeDocument/2006/math">
                    <m:r>
                      <a:rPr lang="en-US" sz="3800" i="1" dirty="0" smtClean="0">
                        <a:latin typeface="Cambria Math" panose="02040503050406030204" pitchFamily="18" charset="0"/>
                      </a:rPr>
                      <m:t>𝐸</m:t>
                    </m:r>
                  </m:oMath>
                </a14:m>
                <a:r>
                  <a:rPr lang="en-US" sz="3800" dirty="0">
                    <a:latin typeface="Arial (Body)"/>
                  </a:rPr>
                  <a:t> </a:t>
                </a:r>
                <a:r>
                  <a:rPr lang="en-US" sz="3800" dirty="0" err="1">
                    <a:latin typeface="Arial (Body)"/>
                  </a:rPr>
                  <a:t>sao</a:t>
                </a:r>
                <a:r>
                  <a:rPr lang="en-US" sz="3800" dirty="0">
                    <a:latin typeface="Arial (Body)"/>
                  </a:rPr>
                  <a:t> </a:t>
                </a:r>
                <a:r>
                  <a:rPr lang="en-US" sz="3800" dirty="0" err="1">
                    <a:latin typeface="Arial (Body)"/>
                  </a:rPr>
                  <a:t>cho</a:t>
                </a:r>
                <a:r>
                  <a:rPr lang="en-US" sz="3800" dirty="0">
                    <a:latin typeface="Arial (Body)"/>
                  </a:rPr>
                  <a:t> </a:t>
                </a:r>
                <a14:m>
                  <m:oMath xmlns:m="http://schemas.openxmlformats.org/officeDocument/2006/math">
                    <m:r>
                      <a:rPr lang="en-US" sz="3800" i="1" dirty="0" smtClean="0">
                        <a:latin typeface="Cambria Math" panose="02040503050406030204" pitchFamily="18" charset="0"/>
                      </a:rPr>
                      <m:t>𝐵𝐸</m:t>
                    </m:r>
                    <m:r>
                      <a:rPr lang="en-US" sz="3800" i="1" dirty="0" smtClean="0">
                        <a:latin typeface="Cambria Math" panose="02040503050406030204" pitchFamily="18" charset="0"/>
                      </a:rPr>
                      <m:t>=</m:t>
                    </m:r>
                    <m:r>
                      <a:rPr lang="en-US" sz="3800" i="1" dirty="0" smtClean="0">
                        <a:latin typeface="Cambria Math" panose="02040503050406030204" pitchFamily="18" charset="0"/>
                      </a:rPr>
                      <m:t>𝐵𝐴</m:t>
                    </m:r>
                  </m:oMath>
                </a14:m>
                <a:r>
                  <a:rPr lang="en-US" sz="3800" dirty="0">
                    <a:latin typeface="Arial (Body)"/>
                  </a:rPr>
                  <a:t>. Hai </a:t>
                </a:r>
                <a:r>
                  <a:rPr lang="en-US" sz="3800" dirty="0" err="1">
                    <a:latin typeface="Arial (Body)"/>
                  </a:rPr>
                  <a:t>góc</a:t>
                </a:r>
                <a:r>
                  <a:rPr lang="en-US" sz="3800" dirty="0">
                    <a:latin typeface="Arial (Body)"/>
                  </a:rPr>
                  <a:t> </a:t>
                </a:r>
                <a:r>
                  <a:rPr lang="en-US" sz="3800" dirty="0" err="1">
                    <a:latin typeface="Arial (Body)"/>
                  </a:rPr>
                  <a:t>nào</a:t>
                </a:r>
                <a:r>
                  <a:rPr lang="en-US" sz="3800" dirty="0">
                    <a:latin typeface="Arial (Body)"/>
                  </a:rPr>
                  <a:t> </a:t>
                </a:r>
                <a:r>
                  <a:rPr lang="en-US" sz="3800" dirty="0" err="1">
                    <a:latin typeface="Arial (Body)"/>
                  </a:rPr>
                  <a:t>sau</a:t>
                </a:r>
                <a:r>
                  <a:rPr lang="en-US" sz="3800" dirty="0">
                    <a:latin typeface="Arial (Body)"/>
                  </a:rPr>
                  <a:t> </a:t>
                </a:r>
                <a:r>
                  <a:rPr lang="en-US" sz="3800" dirty="0" err="1">
                    <a:latin typeface="Arial (Body)"/>
                  </a:rPr>
                  <a:t>đây</a:t>
                </a:r>
                <a:r>
                  <a:rPr lang="en-US" sz="3800" dirty="0">
                    <a:latin typeface="Arial (Body)"/>
                  </a:rPr>
                  <a:t> </a:t>
                </a:r>
                <a:r>
                  <a:rPr lang="en-US" sz="3800" dirty="0" err="1">
                    <a:latin typeface="Arial (Body)"/>
                  </a:rPr>
                  <a:t>bằng</a:t>
                </a:r>
                <a:r>
                  <a:rPr lang="en-US" sz="3800" dirty="0">
                    <a:latin typeface="Arial (Body)"/>
                  </a:rPr>
                  <a:t> </a:t>
                </a:r>
                <a:r>
                  <a:rPr lang="en-US" sz="3800" dirty="0" err="1">
                    <a:latin typeface="Arial (Body)"/>
                  </a:rPr>
                  <a:t>nhau</a:t>
                </a:r>
                <a:endParaRPr kumimoji="0" lang="vi-VN" sz="3800" b="1" i="0" u="none" strike="noStrike" kern="1200" cap="none" spc="0" normalizeH="0" baseline="0" noProof="1">
                  <a:ln>
                    <a:noFill/>
                  </a:ln>
                  <a:solidFill>
                    <a:prstClr val="white"/>
                  </a:solidFill>
                  <a:effectLst/>
                  <a:uLnTx/>
                  <a:uFillTx/>
                  <a:latin typeface="Arial (Body)"/>
                  <a:cs typeface="Arial" panose="020B0604020202020204" pitchFamily="34" charset="0"/>
                </a:endParaRPr>
              </a:p>
            </p:txBody>
          </p:sp>
        </mc:Choice>
        <mc:Fallback xmlns="">
          <p:sp>
            <p:nvSpPr>
              <p:cNvPr id="8" name="Speech Bubble: Rectangle with Corners Rounded 7">
                <a:extLst>
                  <a:ext uri="{FF2B5EF4-FFF2-40B4-BE49-F238E27FC236}">
                    <a16:creationId xmlns:a16="http://schemas.microsoft.com/office/drawing/2014/main" id="{0667024D-077C-41FB-84FC-D91D5651A194}"/>
                  </a:ext>
                </a:extLst>
              </p:cNvPr>
              <p:cNvSpPr>
                <a:spLocks noRot="1" noChangeAspect="1" noMove="1" noResize="1" noEditPoints="1" noAdjustHandles="1" noChangeArrowheads="1" noChangeShapeType="1" noTextEdit="1"/>
              </p:cNvSpPr>
              <p:nvPr/>
            </p:nvSpPr>
            <p:spPr>
              <a:xfrm>
                <a:off x="2241232" y="726218"/>
                <a:ext cx="11779567" cy="2893282"/>
              </a:xfrm>
              <a:prstGeom prst="wedgeRoundRectCallout">
                <a:avLst>
                  <a:gd name="adj1" fmla="val 62786"/>
                  <a:gd name="adj2" fmla="val 8254"/>
                  <a:gd name="adj3" fmla="val 16667"/>
                </a:avLst>
              </a:prstGeom>
              <a:blipFill>
                <a:blip r:embed="rId8"/>
                <a:stretch>
                  <a:fillRect l="-459" b="-3789"/>
                </a:stretch>
              </a:blipFill>
              <a:ln>
                <a:noFill/>
              </a:ln>
            </p:spPr>
            <p:txBody>
              <a:bodyPr/>
              <a:lstStyle/>
              <a:p>
                <a:r>
                  <a:rPr lang="en-US">
                    <a:noFill/>
                  </a:rPr>
                  <a:t> </a:t>
                </a:r>
              </a:p>
            </p:txBody>
          </p:sp>
        </mc:Fallback>
      </mc:AlternateContent>
      <p:pic>
        <p:nvPicPr>
          <p:cNvPr id="17" name="Picture 16">
            <a:extLst>
              <a:ext uri="{FF2B5EF4-FFF2-40B4-BE49-F238E27FC236}">
                <a16:creationId xmlns:a16="http://schemas.microsoft.com/office/drawing/2014/main" id="{4B5AB01C-ECF4-4CC5-B79D-24017FBE3B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946" y="2404622"/>
            <a:ext cx="2401059" cy="2411730"/>
          </a:xfrm>
          <a:prstGeom prst="rect">
            <a:avLst/>
          </a:prstGeom>
        </p:spPr>
      </p:pic>
      <mc:AlternateContent xmlns:mc="http://schemas.openxmlformats.org/markup-compatibility/2006" xmlns:a14="http://schemas.microsoft.com/office/drawing/2010/main">
        <mc:Choice Requires="a14">
          <p:sp>
            <p:nvSpPr>
              <p:cNvPr id="19" name="Rectangle: Rounded Corners 18">
                <a:extLst>
                  <a:ext uri="{FF2B5EF4-FFF2-40B4-BE49-F238E27FC236}">
                    <a16:creationId xmlns:a16="http://schemas.microsoft.com/office/drawing/2014/main" id="{A98ECE88-115D-4A1D-8452-F943FF1AC741}"/>
                  </a:ext>
                </a:extLst>
              </p:cNvPr>
              <p:cNvSpPr/>
              <p:nvPr/>
            </p:nvSpPr>
            <p:spPr>
              <a:xfrm>
                <a:off x="592423"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A.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𝐵𝐴𝐶</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19" name="Rectangle: Rounded Corners 18">
                <a:extLst>
                  <a:ext uri="{FF2B5EF4-FFF2-40B4-BE49-F238E27FC236}">
                    <a16:creationId xmlns:a16="http://schemas.microsoft.com/office/drawing/2014/main" id="{A98ECE88-115D-4A1D-8452-F943FF1AC741}"/>
                  </a:ext>
                </a:extLst>
              </p:cNvPr>
              <p:cNvSpPr>
                <a:spLocks noRot="1" noChangeAspect="1" noMove="1" noResize="1" noEditPoints="1" noAdjustHandles="1" noChangeArrowheads="1" noChangeShapeType="1" noTextEdit="1"/>
              </p:cNvSpPr>
              <p:nvPr/>
            </p:nvSpPr>
            <p:spPr>
              <a:xfrm>
                <a:off x="592423" y="8586095"/>
                <a:ext cx="4161269" cy="1262744"/>
              </a:xfrm>
              <a:prstGeom prst="roundRect">
                <a:avLst/>
              </a:prstGeom>
              <a:blipFill>
                <a:blip r:embed="rId10"/>
                <a:stretch>
                  <a:fillRect l="-3660"/>
                </a:stretch>
              </a:blipFill>
              <a:ln>
                <a:noFill/>
              </a:ln>
            </p:spPr>
            <p:txBody>
              <a:bodyPr/>
              <a:lstStyle/>
              <a:p>
                <a:r>
                  <a:rPr lang="en-US">
                    <a:noFill/>
                  </a:rPr>
                  <a:t> </a:t>
                </a:r>
              </a:p>
            </p:txBody>
          </p:sp>
        </mc:Fallback>
      </mc:AlternateContent>
      <p:pic>
        <p:nvPicPr>
          <p:cNvPr id="20" name="Picture 19">
            <a:extLst>
              <a:ext uri="{FF2B5EF4-FFF2-40B4-BE49-F238E27FC236}">
                <a16:creationId xmlns:a16="http://schemas.microsoft.com/office/drawing/2014/main" id="{FA2065B4-32D5-4275-B2C9-8B5FF2ACCB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0748" y="4219097"/>
            <a:ext cx="4401504" cy="4401504"/>
          </a:xfrm>
          <a:prstGeom prst="rect">
            <a:avLst/>
          </a:prstGeom>
        </p:spPr>
      </p:pic>
      <mc:AlternateContent xmlns:mc="http://schemas.openxmlformats.org/markup-compatibility/2006" xmlns:a14="http://schemas.microsoft.com/office/drawing/2010/main">
        <mc:Choice Requires="a14">
          <p:sp>
            <p:nvSpPr>
              <p:cNvPr id="21" name="Rectangle: Rounded Corners 20">
                <a:extLst>
                  <a:ext uri="{FF2B5EF4-FFF2-40B4-BE49-F238E27FC236}">
                    <a16:creationId xmlns:a16="http://schemas.microsoft.com/office/drawing/2014/main" id="{88E5E567-B90E-4275-AC51-C8D58F3AA2A7}"/>
                  </a:ext>
                </a:extLst>
              </p:cNvPr>
              <p:cNvSpPr/>
              <p:nvPr/>
            </p:nvSpPr>
            <p:spPr>
              <a:xfrm>
                <a:off x="4840865"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B.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𝐴𝐶𝐵</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1" name="Rectangle: Rounded Corners 20">
                <a:extLst>
                  <a:ext uri="{FF2B5EF4-FFF2-40B4-BE49-F238E27FC236}">
                    <a16:creationId xmlns:a16="http://schemas.microsoft.com/office/drawing/2014/main" id="{88E5E567-B90E-4275-AC51-C8D58F3AA2A7}"/>
                  </a:ext>
                </a:extLst>
              </p:cNvPr>
              <p:cNvSpPr>
                <a:spLocks noRot="1" noChangeAspect="1" noMove="1" noResize="1" noEditPoints="1" noAdjustHandles="1" noChangeArrowheads="1" noChangeShapeType="1" noTextEdit="1"/>
              </p:cNvSpPr>
              <p:nvPr/>
            </p:nvSpPr>
            <p:spPr>
              <a:xfrm>
                <a:off x="4840865" y="8586095"/>
                <a:ext cx="4161269" cy="1262744"/>
              </a:xfrm>
              <a:prstGeom prst="roundRect">
                <a:avLst/>
              </a:prstGeom>
              <a:blipFill>
                <a:blip r:embed="rId11"/>
                <a:stretch>
                  <a:fillRect l="-3660"/>
                </a:stretch>
              </a:blipFill>
              <a:ln>
                <a:noFill/>
              </a:ln>
            </p:spPr>
            <p:txBody>
              <a:bodyPr/>
              <a:lstStyle/>
              <a:p>
                <a:r>
                  <a:rPr lang="en-US">
                    <a:noFill/>
                  </a:rPr>
                  <a:t> </a:t>
                </a:r>
              </a:p>
            </p:txBody>
          </p:sp>
        </mc:Fallback>
      </mc:AlternateContent>
      <p:pic>
        <p:nvPicPr>
          <p:cNvPr id="22" name="Picture 21">
            <a:extLst>
              <a:ext uri="{FF2B5EF4-FFF2-40B4-BE49-F238E27FC236}">
                <a16:creationId xmlns:a16="http://schemas.microsoft.com/office/drawing/2014/main" id="{29116D89-5671-4377-A980-517B605BE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69190" y="4219097"/>
            <a:ext cx="4401504" cy="4401504"/>
          </a:xfrm>
          <a:prstGeom prst="rect">
            <a:avLst/>
          </a:prstGeom>
        </p:spPr>
      </p:pic>
      <mc:AlternateContent xmlns:mc="http://schemas.openxmlformats.org/markup-compatibility/2006" xmlns:a14="http://schemas.microsoft.com/office/drawing/2010/main">
        <mc:Choice Requires="a14">
          <p:sp>
            <p:nvSpPr>
              <p:cNvPr id="23" name="Rectangle: Rounded Corners 22">
                <a:extLst>
                  <a:ext uri="{FF2B5EF4-FFF2-40B4-BE49-F238E27FC236}">
                    <a16:creationId xmlns:a16="http://schemas.microsoft.com/office/drawing/2014/main" id="{64E263D4-FF99-4115-A750-399C550760EE}"/>
                  </a:ext>
                </a:extLst>
              </p:cNvPr>
              <p:cNvSpPr/>
              <p:nvPr/>
            </p:nvSpPr>
            <p:spPr>
              <a:xfrm>
                <a:off x="9089308"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r>
                  <a:rPr kumimoji="0" lang="vi-VN" sz="4000" b="0" i="0" u="none" strike="noStrike" kern="1200" cap="none" spc="0" normalizeH="0" baseline="0" noProof="1">
                    <a:ln>
                      <a:noFill/>
                    </a:ln>
                    <a:solidFill>
                      <a:schemeClr val="tx1"/>
                    </a:solidFill>
                    <a:effectLst/>
                    <a:uLnTx/>
                    <a:uFillTx/>
                    <a:cs typeface="Arial" panose="020B0604020202020204" pitchFamily="34" charset="0"/>
                  </a:rPr>
                  <a:t>C.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𝐴𝐵𝐶</m:t>
                        </m:r>
                      </m:e>
                    </m:acc>
                  </m:oMath>
                </a14:m>
                <a:endParaRPr kumimoji="0" lang="vi-VN" sz="4000" b="0" i="0" u="none" strike="noStrike" kern="1200" cap="none" spc="0" normalizeH="0" baseline="0" noProof="1">
                  <a:ln>
                    <a:noFill/>
                  </a:ln>
                  <a:solidFill>
                    <a:schemeClr val="tx1"/>
                  </a:solidFill>
                  <a:effectLst/>
                  <a:uLnTx/>
                  <a:uFillTx/>
                  <a:cs typeface="Arial" panose="020B0604020202020204" pitchFamily="34" charset="0"/>
                </a:endParaRPr>
              </a:p>
            </p:txBody>
          </p:sp>
        </mc:Choice>
        <mc:Fallback xmlns="">
          <p:sp>
            <p:nvSpPr>
              <p:cNvPr id="23" name="Rectangle: Rounded Corners 22">
                <a:extLst>
                  <a:ext uri="{FF2B5EF4-FFF2-40B4-BE49-F238E27FC236}">
                    <a16:creationId xmlns:a16="http://schemas.microsoft.com/office/drawing/2014/main" id="{64E263D4-FF99-4115-A750-399C550760EE}"/>
                  </a:ext>
                </a:extLst>
              </p:cNvPr>
              <p:cNvSpPr>
                <a:spLocks noRot="1" noChangeAspect="1" noMove="1" noResize="1" noEditPoints="1" noAdjustHandles="1" noChangeArrowheads="1" noChangeShapeType="1" noTextEdit="1"/>
              </p:cNvSpPr>
              <p:nvPr/>
            </p:nvSpPr>
            <p:spPr>
              <a:xfrm>
                <a:off x="9089308" y="8586095"/>
                <a:ext cx="4161269" cy="1262744"/>
              </a:xfrm>
              <a:prstGeom prst="roundRect">
                <a:avLst/>
              </a:prstGeom>
              <a:blipFill>
                <a:blip r:embed="rId12"/>
                <a:stretch>
                  <a:fillRect l="-3660"/>
                </a:stretch>
              </a:blipFill>
              <a:ln>
                <a:noFill/>
              </a:ln>
            </p:spPr>
            <p:txBody>
              <a:bodyPr/>
              <a:lstStyle/>
              <a:p>
                <a:r>
                  <a:rPr lang="en-US">
                    <a:noFill/>
                  </a:rPr>
                  <a:t> </a:t>
                </a:r>
              </a:p>
            </p:txBody>
          </p:sp>
        </mc:Fallback>
      </mc:AlternateContent>
      <p:pic>
        <p:nvPicPr>
          <p:cNvPr id="24" name="Picture 23">
            <a:extLst>
              <a:ext uri="{FF2B5EF4-FFF2-40B4-BE49-F238E27FC236}">
                <a16:creationId xmlns:a16="http://schemas.microsoft.com/office/drawing/2014/main" id="{5D199BEE-8167-419B-B668-203E8A2CC0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17633" y="4219097"/>
            <a:ext cx="4401504" cy="4401504"/>
          </a:xfrm>
          <a:prstGeom prst="rect">
            <a:avLst/>
          </a:prstGeom>
        </p:spPr>
      </p:pic>
      <mc:AlternateContent xmlns:mc="http://schemas.openxmlformats.org/markup-compatibility/2006" xmlns:a14="http://schemas.microsoft.com/office/drawing/2010/main">
        <mc:Choice Requires="a14">
          <p:sp>
            <p:nvSpPr>
              <p:cNvPr id="25" name="Rectangle: Rounded Corners 24">
                <a:extLst>
                  <a:ext uri="{FF2B5EF4-FFF2-40B4-BE49-F238E27FC236}">
                    <a16:creationId xmlns:a16="http://schemas.microsoft.com/office/drawing/2014/main" id="{00BEFBB1-525B-415D-8E45-ADCB8FD217EA}"/>
                  </a:ext>
                </a:extLst>
              </p:cNvPr>
              <p:cNvSpPr/>
              <p:nvPr/>
            </p:nvSpPr>
            <p:spPr>
              <a:xfrm>
                <a:off x="13337750" y="8586095"/>
                <a:ext cx="4161269" cy="12627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1371600">
                  <a:defRPr/>
                </a:pPr>
                <a:r>
                  <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rPr>
                  <a:t>D. </a:t>
                </a:r>
                <a14:m>
                  <m:oMath xmlns:m="http://schemas.openxmlformats.org/officeDocument/2006/math">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𝐸𝐷𝐶</m:t>
                        </m:r>
                      </m:e>
                    </m:acc>
                    <m:r>
                      <a:rPr lang="vi-VN" sz="4000" i="1">
                        <a:solidFill>
                          <a:schemeClr val="tx1"/>
                        </a:solidFill>
                        <a:latin typeface="Cambria Math" panose="02040503050406030204" pitchFamily="18" charset="0"/>
                      </a:rPr>
                      <m:t>=</m:t>
                    </m:r>
                    <m:acc>
                      <m:accPr>
                        <m:chr m:val="̂"/>
                        <m:ctrlPr>
                          <a:rPr lang="en-US" sz="4000" i="1">
                            <a:solidFill>
                              <a:schemeClr val="tx1"/>
                            </a:solidFill>
                            <a:latin typeface="Cambria Math" panose="02040503050406030204" pitchFamily="18" charset="0"/>
                          </a:rPr>
                        </m:ctrlPr>
                      </m:accPr>
                      <m:e>
                        <m:r>
                          <a:rPr lang="vi-VN" sz="4000" i="1">
                            <a:solidFill>
                              <a:schemeClr val="tx1"/>
                            </a:solidFill>
                            <a:latin typeface="Cambria Math" panose="02040503050406030204" pitchFamily="18" charset="0"/>
                          </a:rPr>
                          <m:t>𝐸𝐶𝐷</m:t>
                        </m:r>
                      </m:e>
                    </m:acc>
                  </m:oMath>
                </a14:m>
                <a:endParaRPr kumimoji="0" lang="vi-VN" sz="4000" b="0" i="0" u="none" strike="noStrike" kern="1200" cap="none" spc="0" normalizeH="0" baseline="0" noProof="1">
                  <a:ln>
                    <a:noFill/>
                  </a:ln>
                  <a:solidFill>
                    <a:schemeClr val="tx1"/>
                  </a:solidFill>
                  <a:effectLst/>
                  <a:uLnTx/>
                  <a:uFillTx/>
                  <a:latin typeface="Arial" panose="020B0604020202020204" pitchFamily="34" charset="0"/>
                  <a:cs typeface="Arial" panose="020B0604020202020204" pitchFamily="34" charset="0"/>
                </a:endParaRPr>
              </a:p>
            </p:txBody>
          </p:sp>
        </mc:Choice>
        <mc:Fallback xmlns="">
          <p:sp>
            <p:nvSpPr>
              <p:cNvPr id="25" name="Rectangle: Rounded Corners 24">
                <a:extLst>
                  <a:ext uri="{FF2B5EF4-FFF2-40B4-BE49-F238E27FC236}">
                    <a16:creationId xmlns:a16="http://schemas.microsoft.com/office/drawing/2014/main" id="{00BEFBB1-525B-415D-8E45-ADCB8FD217EA}"/>
                  </a:ext>
                </a:extLst>
              </p:cNvPr>
              <p:cNvSpPr>
                <a:spLocks noRot="1" noChangeAspect="1" noMove="1" noResize="1" noEditPoints="1" noAdjustHandles="1" noChangeArrowheads="1" noChangeShapeType="1" noTextEdit="1"/>
              </p:cNvSpPr>
              <p:nvPr/>
            </p:nvSpPr>
            <p:spPr>
              <a:xfrm>
                <a:off x="13337750" y="8586095"/>
                <a:ext cx="4161269" cy="1262744"/>
              </a:xfrm>
              <a:prstGeom prst="roundRect">
                <a:avLst/>
              </a:prstGeom>
              <a:blipFill>
                <a:blip r:embed="rId13"/>
                <a:stretch>
                  <a:fillRect l="-3660"/>
                </a:stretch>
              </a:blipFill>
              <a:ln>
                <a:noFill/>
              </a:ln>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40755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000" fill="hold"/>
                                        <p:tgtEl>
                                          <p:spTgt spid="17"/>
                                        </p:tgtEl>
                                        <p:attrNameLst>
                                          <p:attrName>ppt_x</p:attrName>
                                        </p:attrNameLst>
                                      </p:cBhvr>
                                      <p:tavLst>
                                        <p:tav tm="0">
                                          <p:val>
                                            <p:strVal val="0-#ppt_w/2"/>
                                          </p:val>
                                        </p:tav>
                                        <p:tav tm="100000">
                                          <p:val>
                                            <p:strVal val="#ppt_x"/>
                                          </p:val>
                                        </p:tav>
                                      </p:tavLst>
                                    </p:anim>
                                    <p:anim calcmode="lin" valueType="num">
                                      <p:cBhvr additive="base">
                                        <p:cTn id="8" dur="1000" fill="hold"/>
                                        <p:tgtEl>
                                          <p:spTgt spid="1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0" presetClass="entr" presetSubtype="0" decel="10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strVal val="#ppt_w+.3"/>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animEffect transition="in" filter="fade">
                                      <p:cBhvr>
                                        <p:cTn id="14" dur="500"/>
                                        <p:tgtEl>
                                          <p:spTgt spid="8"/>
                                        </p:tgtEl>
                                      </p:cBhvr>
                                    </p:animEffect>
                                  </p:childTnLst>
                                </p:cTn>
                              </p:par>
                            </p:childTnLst>
                          </p:cTn>
                        </p:par>
                        <p:par>
                          <p:cTn id="15" fill="hold">
                            <p:stCondLst>
                              <p:cond delay="1500"/>
                            </p:stCondLst>
                            <p:childTnLst>
                              <p:par>
                                <p:cTn id="16" presetID="50" presetClass="entr" presetSubtype="0" decel="100000"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500" fill="hold"/>
                                        <p:tgtEl>
                                          <p:spTgt spid="19"/>
                                        </p:tgtEl>
                                        <p:attrNameLst>
                                          <p:attrName>ppt_w</p:attrName>
                                        </p:attrNameLst>
                                      </p:cBhvr>
                                      <p:tavLst>
                                        <p:tav tm="0">
                                          <p:val>
                                            <p:strVal val="#ppt_w+.3"/>
                                          </p:val>
                                        </p:tav>
                                        <p:tav tm="100000">
                                          <p:val>
                                            <p:strVal val="#ppt_w"/>
                                          </p:val>
                                        </p:tav>
                                      </p:tavLst>
                                    </p:anim>
                                    <p:anim calcmode="lin" valueType="num">
                                      <p:cBhvr>
                                        <p:cTn id="19" dur="500" fill="hold"/>
                                        <p:tgtEl>
                                          <p:spTgt spid="19"/>
                                        </p:tgtEl>
                                        <p:attrNameLst>
                                          <p:attrName>ppt_h</p:attrName>
                                        </p:attrNameLst>
                                      </p:cBhvr>
                                      <p:tavLst>
                                        <p:tav tm="0">
                                          <p:val>
                                            <p:strVal val="#ppt_h"/>
                                          </p:val>
                                        </p:tav>
                                        <p:tav tm="100000">
                                          <p:val>
                                            <p:strVal val="#ppt_h"/>
                                          </p:val>
                                        </p:tav>
                                      </p:tavLst>
                                    </p:anim>
                                    <p:animEffect transition="in" filter="fade">
                                      <p:cBhvr>
                                        <p:cTn id="20" dur="500"/>
                                        <p:tgtEl>
                                          <p:spTgt spid="19"/>
                                        </p:tgtEl>
                                      </p:cBhvr>
                                    </p:animEffect>
                                  </p:childTnLst>
                                </p:cTn>
                              </p:par>
                            </p:childTnLst>
                          </p:cTn>
                        </p:par>
                        <p:par>
                          <p:cTn id="21" fill="hold">
                            <p:stCondLst>
                              <p:cond delay="2000"/>
                            </p:stCondLst>
                            <p:childTnLst>
                              <p:par>
                                <p:cTn id="22" presetID="50" presetClass="entr" presetSubtype="0" decel="10000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500" fill="hold"/>
                                        <p:tgtEl>
                                          <p:spTgt spid="21"/>
                                        </p:tgtEl>
                                        <p:attrNameLst>
                                          <p:attrName>ppt_w</p:attrName>
                                        </p:attrNameLst>
                                      </p:cBhvr>
                                      <p:tavLst>
                                        <p:tav tm="0">
                                          <p:val>
                                            <p:strVal val="#ppt_w+.3"/>
                                          </p:val>
                                        </p:tav>
                                        <p:tav tm="100000">
                                          <p:val>
                                            <p:strVal val="#ppt_w"/>
                                          </p:val>
                                        </p:tav>
                                      </p:tavLst>
                                    </p:anim>
                                    <p:anim calcmode="lin" valueType="num">
                                      <p:cBhvr>
                                        <p:cTn id="25" dur="500" fill="hold"/>
                                        <p:tgtEl>
                                          <p:spTgt spid="21"/>
                                        </p:tgtEl>
                                        <p:attrNameLst>
                                          <p:attrName>ppt_h</p:attrName>
                                        </p:attrNameLst>
                                      </p:cBhvr>
                                      <p:tavLst>
                                        <p:tav tm="0">
                                          <p:val>
                                            <p:strVal val="#ppt_h"/>
                                          </p:val>
                                        </p:tav>
                                        <p:tav tm="100000">
                                          <p:val>
                                            <p:strVal val="#ppt_h"/>
                                          </p:val>
                                        </p:tav>
                                      </p:tavLst>
                                    </p:anim>
                                    <p:animEffect transition="in" filter="fade">
                                      <p:cBhvr>
                                        <p:cTn id="26" dur="500"/>
                                        <p:tgtEl>
                                          <p:spTgt spid="21"/>
                                        </p:tgtEl>
                                      </p:cBhvr>
                                    </p:animEffect>
                                  </p:childTnLst>
                                </p:cTn>
                              </p:par>
                            </p:childTnLst>
                          </p:cTn>
                        </p:par>
                        <p:par>
                          <p:cTn id="27" fill="hold">
                            <p:stCondLst>
                              <p:cond delay="2500"/>
                            </p:stCondLst>
                            <p:childTnLst>
                              <p:par>
                                <p:cTn id="28" presetID="50" presetClass="entr" presetSubtype="0" decel="100000"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p:cTn id="30" dur="500" fill="hold"/>
                                        <p:tgtEl>
                                          <p:spTgt spid="23"/>
                                        </p:tgtEl>
                                        <p:attrNameLst>
                                          <p:attrName>ppt_w</p:attrName>
                                        </p:attrNameLst>
                                      </p:cBhvr>
                                      <p:tavLst>
                                        <p:tav tm="0">
                                          <p:val>
                                            <p:strVal val="#ppt_w+.3"/>
                                          </p:val>
                                        </p:tav>
                                        <p:tav tm="100000">
                                          <p:val>
                                            <p:strVal val="#ppt_w"/>
                                          </p:val>
                                        </p:tav>
                                      </p:tavLst>
                                    </p:anim>
                                    <p:anim calcmode="lin" valueType="num">
                                      <p:cBhvr>
                                        <p:cTn id="31" dur="500" fill="hold"/>
                                        <p:tgtEl>
                                          <p:spTgt spid="23"/>
                                        </p:tgtEl>
                                        <p:attrNameLst>
                                          <p:attrName>ppt_h</p:attrName>
                                        </p:attrNameLst>
                                      </p:cBhvr>
                                      <p:tavLst>
                                        <p:tav tm="0">
                                          <p:val>
                                            <p:strVal val="#ppt_h"/>
                                          </p:val>
                                        </p:tav>
                                        <p:tav tm="100000">
                                          <p:val>
                                            <p:strVal val="#ppt_h"/>
                                          </p:val>
                                        </p:tav>
                                      </p:tavLst>
                                    </p:anim>
                                    <p:animEffect transition="in" filter="fade">
                                      <p:cBhvr>
                                        <p:cTn id="32" dur="500"/>
                                        <p:tgtEl>
                                          <p:spTgt spid="23"/>
                                        </p:tgtEl>
                                      </p:cBhvr>
                                    </p:animEffect>
                                  </p:childTnLst>
                                </p:cTn>
                              </p:par>
                            </p:childTnLst>
                          </p:cTn>
                        </p:par>
                        <p:par>
                          <p:cTn id="33" fill="hold">
                            <p:stCondLst>
                              <p:cond delay="3000"/>
                            </p:stCondLst>
                            <p:childTnLst>
                              <p:par>
                                <p:cTn id="34" presetID="50" presetClass="entr" presetSubtype="0" decel="100000"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strVal val="#ppt_w+.3"/>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5"/>
                    </p:tgtEl>
                  </p:cond>
                </p:stCondLst>
                <p:endSync evt="end" delay="0">
                  <p:rtn val="all"/>
                </p:endSync>
                <p:childTnLst>
                  <p:par>
                    <p:cTn id="40" fill="hold">
                      <p:stCondLst>
                        <p:cond delay="0"/>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5"/>
                                        </p:tgtEl>
                                      </p:cBhvr>
                                    </p:animEffect>
                                    <p:animScale>
                                      <p:cBhvr>
                                        <p:cTn id="44" dur="250" autoRev="1" fill="hold"/>
                                        <p:tgtEl>
                                          <p:spTgt spid="5"/>
                                        </p:tgtEl>
                                      </p:cBhvr>
                                      <p:by x="105000" y="105000"/>
                                    </p:animScale>
                                  </p:childTnLst>
                                </p:cTn>
                              </p:par>
                            </p:childTnLst>
                          </p:cTn>
                        </p:par>
                        <p:par>
                          <p:cTn id="45" fill="hold">
                            <p:stCondLst>
                              <p:cond delay="500"/>
                            </p:stCondLst>
                            <p:childTnLst>
                              <p:par>
                                <p:cTn id="46" presetID="1" presetClass="emph" presetSubtype="2" fill="hold" nodeType="afterEffect">
                                  <p:stCondLst>
                                    <p:cond delay="0"/>
                                  </p:stCondLst>
                                  <p:childTnLst>
                                    <p:animClr clrSpc="rgb" dir="cw">
                                      <p:cBhvr>
                                        <p:cTn id="47" dur="500" fill="hold"/>
                                        <p:tgtEl>
                                          <p:spTgt spid="19"/>
                                        </p:tgtEl>
                                        <p:attrNameLst>
                                          <p:attrName>fillcolor</p:attrName>
                                        </p:attrNameLst>
                                      </p:cBhvr>
                                      <p:to>
                                        <a:srgbClr val="FF0000"/>
                                      </p:to>
                                    </p:animClr>
                                    <p:set>
                                      <p:cBhvr>
                                        <p:cTn id="48" dur="500" fill="hold"/>
                                        <p:tgtEl>
                                          <p:spTgt spid="19"/>
                                        </p:tgtEl>
                                        <p:attrNameLst>
                                          <p:attrName>fill.type</p:attrName>
                                        </p:attrNameLst>
                                      </p:cBhvr>
                                      <p:to>
                                        <p:strVal val="solid"/>
                                      </p:to>
                                    </p:set>
                                    <p:set>
                                      <p:cBhvr>
                                        <p:cTn id="49" dur="500" fill="hold"/>
                                        <p:tgtEl>
                                          <p:spTgt spid="19"/>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5"/>
                  </p:tgtEl>
                </p:cond>
              </p:nextCondLst>
            </p:seq>
            <p:seq concurrent="1" nextAc="seek">
              <p:cTn id="50" restart="whenNotActive" fill="hold" evtFilter="cancelBubble" nodeType="interactiveSeq">
                <p:stCondLst>
                  <p:cond evt="onClick" delay="0">
                    <p:tgtEl>
                      <p:spTgt spid="2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20"/>
                                        </p:tgtEl>
                                      </p:cBhvr>
                                    </p:animEffect>
                                    <p:animScale>
                                      <p:cBhvr>
                                        <p:cTn id="55" dur="250" autoRev="1" fill="hold"/>
                                        <p:tgtEl>
                                          <p:spTgt spid="20"/>
                                        </p:tgtEl>
                                      </p:cBhvr>
                                      <p:by x="105000" y="105000"/>
                                    </p:animScale>
                                  </p:childTnLst>
                                </p:cTn>
                              </p:par>
                            </p:childTnLst>
                          </p:cTn>
                        </p:par>
                        <p:par>
                          <p:cTn id="56" fill="hold">
                            <p:stCondLst>
                              <p:cond delay="500"/>
                            </p:stCondLst>
                            <p:childTnLst>
                              <p:par>
                                <p:cTn id="57" presetID="1" presetClass="emph" presetSubtype="2" fill="hold" nodeType="afterEffect">
                                  <p:stCondLst>
                                    <p:cond delay="0"/>
                                  </p:stCondLst>
                                  <p:childTnLst>
                                    <p:animClr clrSpc="rgb" dir="cw">
                                      <p:cBhvr>
                                        <p:cTn id="58" dur="500" fill="hold"/>
                                        <p:tgtEl>
                                          <p:spTgt spid="21"/>
                                        </p:tgtEl>
                                        <p:attrNameLst>
                                          <p:attrName>fillcolor</p:attrName>
                                        </p:attrNameLst>
                                      </p:cBhvr>
                                      <p:to>
                                        <a:srgbClr val="FF0000"/>
                                      </p:to>
                                    </p:animClr>
                                    <p:set>
                                      <p:cBhvr>
                                        <p:cTn id="59" dur="500" fill="hold"/>
                                        <p:tgtEl>
                                          <p:spTgt spid="21"/>
                                        </p:tgtEl>
                                        <p:attrNameLst>
                                          <p:attrName>fill.type</p:attrName>
                                        </p:attrNameLst>
                                      </p:cBhvr>
                                      <p:to>
                                        <p:strVal val="solid"/>
                                      </p:to>
                                    </p:set>
                                    <p:set>
                                      <p:cBhvr>
                                        <p:cTn id="60" dur="500" fill="hold"/>
                                        <p:tgtEl>
                                          <p:spTgt spid="21"/>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0"/>
                  </p:tgtEl>
                </p:cond>
              </p:nextCondLst>
            </p:seq>
            <p:seq concurrent="1" nextAc="seek">
              <p:cTn id="61" restart="whenNotActive" fill="hold" evtFilter="cancelBubble" nodeType="interactiveSeq">
                <p:stCondLst>
                  <p:cond evt="onClick" delay="0">
                    <p:tgtEl>
                      <p:spTgt spid="22"/>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22"/>
                                        </p:tgtEl>
                                      </p:cBhvr>
                                    </p:animEffect>
                                    <p:animScale>
                                      <p:cBhvr>
                                        <p:cTn id="66" dur="250" autoRev="1" fill="hold"/>
                                        <p:tgtEl>
                                          <p:spTgt spid="22"/>
                                        </p:tgtEl>
                                      </p:cBhvr>
                                      <p:by x="105000" y="105000"/>
                                    </p:animScale>
                                  </p:childTnLst>
                                </p:cTn>
                              </p:par>
                            </p:childTnLst>
                          </p:cTn>
                        </p:par>
                        <p:par>
                          <p:cTn id="67" fill="hold">
                            <p:stCondLst>
                              <p:cond delay="500"/>
                            </p:stCondLst>
                            <p:childTnLst>
                              <p:par>
                                <p:cTn id="68" presetID="1" presetClass="emph" presetSubtype="2" fill="hold" nodeType="afterEffect">
                                  <p:stCondLst>
                                    <p:cond delay="0"/>
                                  </p:stCondLst>
                                  <p:childTnLst>
                                    <p:animClr clrSpc="rgb" dir="cw">
                                      <p:cBhvr>
                                        <p:cTn id="69" dur="500" fill="hold"/>
                                        <p:tgtEl>
                                          <p:spTgt spid="23"/>
                                        </p:tgtEl>
                                        <p:attrNameLst>
                                          <p:attrName>fillcolor</p:attrName>
                                        </p:attrNameLst>
                                      </p:cBhvr>
                                      <p:to>
                                        <a:srgbClr val="00B0F0"/>
                                      </p:to>
                                    </p:animClr>
                                    <p:set>
                                      <p:cBhvr>
                                        <p:cTn id="70" dur="500" fill="hold"/>
                                        <p:tgtEl>
                                          <p:spTgt spid="23"/>
                                        </p:tgtEl>
                                        <p:attrNameLst>
                                          <p:attrName>fill.type</p:attrName>
                                        </p:attrNameLst>
                                      </p:cBhvr>
                                      <p:to>
                                        <p:strVal val="solid"/>
                                      </p:to>
                                    </p:set>
                                    <p:set>
                                      <p:cBhvr>
                                        <p:cTn id="71" dur="500" fill="hold"/>
                                        <p:tgtEl>
                                          <p:spTgt spid="23"/>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2"/>
                  </p:tgtEl>
                </p:cond>
              </p:nextCondLst>
            </p:seq>
            <p:seq concurrent="1" nextAc="seek">
              <p:cTn id="72" restart="whenNotActive" fill="hold" evtFilter="cancelBubble" nodeType="interactiveSeq">
                <p:stCondLst>
                  <p:cond evt="onClick" delay="0">
                    <p:tgtEl>
                      <p:spTgt spid="24"/>
                    </p:tgtEl>
                  </p:cond>
                </p:stCondLst>
                <p:endSync evt="end" delay="0">
                  <p:rtn val="all"/>
                </p:endSync>
                <p:childTnLst>
                  <p:par>
                    <p:cTn id="73" fill="hold">
                      <p:stCondLst>
                        <p:cond delay="0"/>
                      </p:stCondLst>
                      <p:childTnLst>
                        <p:par>
                          <p:cTn id="74" fill="hold">
                            <p:stCondLst>
                              <p:cond delay="0"/>
                            </p:stCondLst>
                            <p:childTnLst>
                              <p:par>
                                <p:cTn id="75" presetID="26" presetClass="emph" presetSubtype="0" fill="hold" nodeType="clickEffect">
                                  <p:stCondLst>
                                    <p:cond delay="0"/>
                                  </p:stCondLst>
                                  <p:childTnLst>
                                    <p:animEffect transition="out" filter="fade">
                                      <p:cBhvr>
                                        <p:cTn id="76" dur="500" tmFilter="0, 0; .2, .5; .8, .5; 1, 0"/>
                                        <p:tgtEl>
                                          <p:spTgt spid="24"/>
                                        </p:tgtEl>
                                      </p:cBhvr>
                                    </p:animEffect>
                                    <p:animScale>
                                      <p:cBhvr>
                                        <p:cTn id="77" dur="250" autoRev="1" fill="hold"/>
                                        <p:tgtEl>
                                          <p:spTgt spid="24"/>
                                        </p:tgtEl>
                                      </p:cBhvr>
                                      <p:by x="105000" y="105000"/>
                                    </p:animScale>
                                  </p:childTnLst>
                                </p:cTn>
                              </p:par>
                            </p:childTnLst>
                          </p:cTn>
                        </p:par>
                        <p:par>
                          <p:cTn id="78" fill="hold">
                            <p:stCondLst>
                              <p:cond delay="500"/>
                            </p:stCondLst>
                            <p:childTnLst>
                              <p:par>
                                <p:cTn id="79" presetID="1" presetClass="emph" presetSubtype="2" fill="hold" nodeType="afterEffect">
                                  <p:stCondLst>
                                    <p:cond delay="0"/>
                                  </p:stCondLst>
                                  <p:childTnLst>
                                    <p:animClr clrSpc="rgb" dir="cw">
                                      <p:cBhvr>
                                        <p:cTn id="80" dur="500" fill="hold"/>
                                        <p:tgtEl>
                                          <p:spTgt spid="25"/>
                                        </p:tgtEl>
                                        <p:attrNameLst>
                                          <p:attrName>fillcolor</p:attrName>
                                        </p:attrNameLst>
                                      </p:cBhvr>
                                      <p:to>
                                        <a:srgbClr val="FF0000"/>
                                      </p:to>
                                    </p:animClr>
                                    <p:set>
                                      <p:cBhvr>
                                        <p:cTn id="81" dur="500" fill="hold"/>
                                        <p:tgtEl>
                                          <p:spTgt spid="25"/>
                                        </p:tgtEl>
                                        <p:attrNameLst>
                                          <p:attrName>fill.type</p:attrName>
                                        </p:attrNameLst>
                                      </p:cBhvr>
                                      <p:to>
                                        <p:strVal val="solid"/>
                                      </p:to>
                                    </p:set>
                                    <p:set>
                                      <p:cBhvr>
                                        <p:cTn id="82" dur="500" fill="hold"/>
                                        <p:tgtEl>
                                          <p:spTgt spid="25"/>
                                        </p:tgtEl>
                                        <p:attrNameLst>
                                          <p:attrName>fill.on</p:attrName>
                                        </p:attrNameLst>
                                      </p:cBhvr>
                                      <p:to>
                                        <p:strVal val="true"/>
                                      </p:to>
                                    </p:set>
                                  </p:childTnLst>
                                  <p:subTnLst>
                                    <p:audio>
                                      <p:cMediaNode>
                                        <p:cTn display="0" masterRel="sameClick">
                                          <p:stCondLst>
                                            <p:cond evt="begin" delay="0">
                                              <p:tn val="79"/>
                                            </p:cond>
                                          </p:stCondLst>
                                          <p:endCondLst>
                                            <p:cond evt="onStopAudio" delay="0">
                                              <p:tgtEl>
                                                <p:sldTgt/>
                                              </p:tgtEl>
                                            </p:cond>
                                          </p:endCondLst>
                                        </p:cTn>
                                        <p:tgtEl>
                                          <p:sndTgt r:embed="rId3" name="ohno.wav"/>
                                        </p:tgtEl>
                                      </p:cMediaNode>
                                    </p:audio>
                                  </p:subTnLst>
                                </p:cTn>
                              </p:par>
                            </p:childTnLst>
                          </p:cTn>
                        </p:par>
                      </p:childTnLst>
                    </p:cTn>
                  </p:par>
                </p:childTnLst>
              </p:cTn>
              <p:nextCondLst>
                <p:cond evt="onClick" delay="0">
                  <p:tgtEl>
                    <p:spTgt spid="24"/>
                  </p:tgtEl>
                </p:cond>
              </p:nextCondLst>
            </p:seq>
          </p:childTnLst>
        </p:cTn>
      </p:par>
    </p:tnLst>
    <p:bldLst>
      <p:bldP spid="8" grpId="0" animBg="1"/>
      <p:bldP spid="19" grpId="0" animBg="1"/>
      <p:bldP spid="21" grpId="0" animBg="1"/>
      <p:bldP spid="23"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106400" y="9486900"/>
            <a:ext cx="4805049" cy="468492"/>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101"/>
          <a:stretch>
            <a:fillRect/>
          </a:stretch>
        </p:blipFill>
        <p:spPr>
          <a:xfrm>
            <a:off x="2209800" y="495300"/>
            <a:ext cx="2782073" cy="468492"/>
          </a:xfrm>
          <a:prstGeom prst="rect">
            <a:avLst/>
          </a:prstGeom>
        </p:spPr>
      </p:pic>
      <p:sp>
        <p:nvSpPr>
          <p:cNvPr id="5" name="Hộp Văn bản 4">
            <a:extLst>
              <a:ext uri="{FF2B5EF4-FFF2-40B4-BE49-F238E27FC236}">
                <a16:creationId xmlns:a16="http://schemas.microsoft.com/office/drawing/2014/main" id="{8AB50830-4144-AF3D-C4CA-2C42AEFC8504}"/>
              </a:ext>
            </a:extLst>
          </p:cNvPr>
          <p:cNvSpPr txBox="1"/>
          <p:nvPr/>
        </p:nvSpPr>
        <p:spPr>
          <a:xfrm>
            <a:off x="5486400" y="1366956"/>
            <a:ext cx="93726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HƯỚNG DẪN VỀ NHÀ</a:t>
            </a:r>
          </a:p>
        </p:txBody>
      </p:sp>
      <p:sp>
        <p:nvSpPr>
          <p:cNvPr id="8" name="Hộp Văn bản 7">
            <a:extLst>
              <a:ext uri="{FF2B5EF4-FFF2-40B4-BE49-F238E27FC236}">
                <a16:creationId xmlns:a16="http://schemas.microsoft.com/office/drawing/2014/main" id="{286AAA99-1074-3D7C-AC23-7F6B910656FF}"/>
              </a:ext>
            </a:extLst>
          </p:cNvPr>
          <p:cNvSpPr txBox="1"/>
          <p:nvPr/>
        </p:nvSpPr>
        <p:spPr>
          <a:xfrm>
            <a:off x="2209800" y="6362700"/>
            <a:ext cx="4343400" cy="1824923"/>
          </a:xfrm>
          <a:prstGeom prst="rect">
            <a:avLst/>
          </a:prstGeom>
          <a:noFill/>
        </p:spPr>
        <p:txBody>
          <a:bodyPr wrap="square">
            <a:spAutoFit/>
          </a:bodyPr>
          <a:lstStyle/>
          <a:p>
            <a:pPr marR="0" lvl="0" algn="ctr">
              <a:lnSpc>
                <a:spcPct val="150000"/>
              </a:lnSpc>
              <a:spcBef>
                <a:spcPts val="600"/>
              </a:spcBef>
              <a:spcAft>
                <a:spcPts val="800"/>
              </a:spcAft>
            </a:pPr>
            <a:r>
              <a:rPr lang="pt-BR" sz="4000" dirty="0">
                <a:effectLst/>
                <a:latin typeface="Arial" panose="020B0604020202020204" pitchFamily="34" charset="0"/>
                <a:ea typeface="Calibri" panose="020F0502020204030204" pitchFamily="34" charset="0"/>
                <a:cs typeface="Arial" panose="020B0604020202020204" pitchFamily="34" charset="0"/>
              </a:rPr>
              <a:t>Ghi nhớ kiến thức trong bài. </a:t>
            </a:r>
            <a:endParaRPr lang="en-US" sz="4000" dirty="0">
              <a:effectLst/>
              <a:latin typeface="Arial" panose="020B0604020202020204" pitchFamily="34" charset="0"/>
              <a:ea typeface="Calibri" panose="020F0502020204030204" pitchFamily="34" charset="0"/>
              <a:cs typeface="Arial" panose="020B0604020202020204" pitchFamily="34" charset="0"/>
            </a:endParaRPr>
          </a:p>
        </p:txBody>
      </p:sp>
      <p:sp>
        <p:nvSpPr>
          <p:cNvPr id="11" name="Hộp Văn bản 10">
            <a:extLst>
              <a:ext uri="{FF2B5EF4-FFF2-40B4-BE49-F238E27FC236}">
                <a16:creationId xmlns:a16="http://schemas.microsoft.com/office/drawing/2014/main" id="{F8DA3874-EC3C-70FF-7041-1EA532BBE016}"/>
              </a:ext>
            </a:extLst>
          </p:cNvPr>
          <p:cNvSpPr txBox="1"/>
          <p:nvPr/>
        </p:nvSpPr>
        <p:spPr>
          <a:xfrm>
            <a:off x="7315200"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14" name="Hộp Văn bản 13">
            <a:extLst>
              <a:ext uri="{FF2B5EF4-FFF2-40B4-BE49-F238E27FC236}">
                <a16:creationId xmlns:a16="http://schemas.microsoft.com/office/drawing/2014/main" id="{BF8E4CD9-D005-1FB1-D777-BC0C587EBB0C}"/>
              </a:ext>
            </a:extLst>
          </p:cNvPr>
          <p:cNvSpPr txBox="1"/>
          <p:nvPr/>
        </p:nvSpPr>
        <p:spPr>
          <a:xfrm>
            <a:off x="13039725" y="6362699"/>
            <a:ext cx="4572000" cy="1824923"/>
          </a:xfrm>
          <a:prstGeom prst="rect">
            <a:avLst/>
          </a:prstGeom>
          <a:noFill/>
        </p:spPr>
        <p:txBody>
          <a:bodyPr wrap="square">
            <a:spAutoFit/>
          </a:bodyPr>
          <a:lstStyle/>
          <a:p>
            <a:pPr algn="ctr">
              <a:lnSpc>
                <a:spcPct val="150000"/>
              </a:lnSpc>
            </a:pPr>
            <a:r>
              <a:rPr lang="pt-BR" sz="4000" dirty="0">
                <a:effectLst/>
                <a:latin typeface="Arial" panose="020B0604020202020204" pitchFamily="34" charset="0"/>
                <a:ea typeface="Calibri" panose="020F0502020204030204" pitchFamily="34" charset="0"/>
                <a:cs typeface="Arial" panose="020B0604020202020204" pitchFamily="34" charset="0"/>
              </a:rPr>
              <a:t>Chuẩn bị bài mới “</a:t>
            </a:r>
            <a:r>
              <a:rPr lang="pt-BR" sz="4000" b="1" dirty="0">
                <a:effectLst/>
                <a:latin typeface="Arial" panose="020B0604020202020204" pitchFamily="34" charset="0"/>
                <a:ea typeface="Calibri" panose="020F0502020204030204" pitchFamily="34" charset="0"/>
                <a:cs typeface="Arial" panose="020B0604020202020204" pitchFamily="34" charset="0"/>
              </a:rPr>
              <a:t>Bài </a:t>
            </a:r>
            <a:r>
              <a:rPr lang="pt-BR" sz="4000" b="1" dirty="0">
                <a:latin typeface="Arial" panose="020B0604020202020204" pitchFamily="34" charset="0"/>
                <a:ea typeface="Calibri" panose="020F0502020204030204" pitchFamily="34" charset="0"/>
                <a:cs typeface="Arial" panose="020B0604020202020204" pitchFamily="34" charset="0"/>
              </a:rPr>
              <a:t>6</a:t>
            </a:r>
            <a:r>
              <a:rPr lang="pt-BR" sz="4000" dirty="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6" name="Đồ họa 15" descr="Flower outline">
            <a:extLst>
              <a:ext uri="{FF2B5EF4-FFF2-40B4-BE49-F238E27FC236}">
                <a16:creationId xmlns:a16="http://schemas.microsoft.com/office/drawing/2014/main" id="{6A6F4D5C-3FDE-9B7F-79B0-FF431609691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124200" y="3924300"/>
            <a:ext cx="2209800" cy="2209800"/>
          </a:xfrm>
          <a:prstGeom prst="rect">
            <a:avLst/>
          </a:prstGeom>
        </p:spPr>
      </p:pic>
      <p:pic>
        <p:nvPicPr>
          <p:cNvPr id="17" name="Đồ họa 16" descr="Flower outline">
            <a:extLst>
              <a:ext uri="{FF2B5EF4-FFF2-40B4-BE49-F238E27FC236}">
                <a16:creationId xmlns:a16="http://schemas.microsoft.com/office/drawing/2014/main" id="{A41F8E0D-C074-189E-F2FE-A7B35848C4C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58200" y="3919555"/>
            <a:ext cx="2209800" cy="2209800"/>
          </a:xfrm>
          <a:prstGeom prst="rect">
            <a:avLst/>
          </a:prstGeom>
        </p:spPr>
      </p:pic>
      <p:pic>
        <p:nvPicPr>
          <p:cNvPr id="18" name="Đồ họa 17" descr="Flower outline">
            <a:extLst>
              <a:ext uri="{FF2B5EF4-FFF2-40B4-BE49-F238E27FC236}">
                <a16:creationId xmlns:a16="http://schemas.microsoft.com/office/drawing/2014/main" id="{A2FBD95F-9CAB-6A23-ACA4-228C032A0D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287500" y="3862405"/>
            <a:ext cx="2209800" cy="2209800"/>
          </a:xfrm>
          <a:prstGeom prst="rect">
            <a:avLst/>
          </a:prstGeom>
        </p:spPr>
      </p:pic>
    </p:spTree>
    <p:custDataLst>
      <p:tags r:id="rId1"/>
    </p:custDataLst>
    <p:extLst>
      <p:ext uri="{BB962C8B-B14F-4D97-AF65-F5344CB8AC3E}">
        <p14:creationId xmlns:p14="http://schemas.microsoft.com/office/powerpoint/2010/main" val="209005193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anim calcmode="lin" valueType="num">
                                      <p:cBhvr>
                                        <p:cTn id="25" dur="500" fill="hold"/>
                                        <p:tgtEl>
                                          <p:spTgt spid="17"/>
                                        </p:tgtEl>
                                        <p:attrNameLst>
                                          <p:attrName>ppt_x</p:attrName>
                                        </p:attrNameLst>
                                      </p:cBhvr>
                                      <p:tavLst>
                                        <p:tav tm="0">
                                          <p:val>
                                            <p:strVal val="#ppt_x"/>
                                          </p:val>
                                        </p:tav>
                                        <p:tav tm="100000">
                                          <p:val>
                                            <p:strVal val="#ppt_x"/>
                                          </p:val>
                                        </p:tav>
                                      </p:tavLst>
                                    </p:anim>
                                    <p:anim calcmode="lin" valueType="num">
                                      <p:cBhvr>
                                        <p:cTn id="26" dur="5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anim calcmode="lin" valueType="num">
                                      <p:cBhvr>
                                        <p:cTn id="30" dur="500" fill="hold"/>
                                        <p:tgtEl>
                                          <p:spTgt spid="11"/>
                                        </p:tgtEl>
                                        <p:attrNameLst>
                                          <p:attrName>ppt_x</p:attrName>
                                        </p:attrNameLst>
                                      </p:cBhvr>
                                      <p:tavLst>
                                        <p:tav tm="0">
                                          <p:val>
                                            <p:strVal val="#ppt_x"/>
                                          </p:val>
                                        </p:tav>
                                        <p:tav tm="100000">
                                          <p:val>
                                            <p:strVal val="#ppt_x"/>
                                          </p:val>
                                        </p:tav>
                                      </p:tavLst>
                                    </p:anim>
                                    <p:anim calcmode="lin" valueType="num">
                                      <p:cBhvr>
                                        <p:cTn id="3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anim calcmode="lin" valueType="num">
                                      <p:cBhvr>
                                        <p:cTn id="37" dur="500" fill="hold"/>
                                        <p:tgtEl>
                                          <p:spTgt spid="18"/>
                                        </p:tgtEl>
                                        <p:attrNameLst>
                                          <p:attrName>ppt_x</p:attrName>
                                        </p:attrNameLst>
                                      </p:cBhvr>
                                      <p:tavLst>
                                        <p:tav tm="0">
                                          <p:val>
                                            <p:strVal val="#ppt_x"/>
                                          </p:val>
                                        </p:tav>
                                        <p:tav tm="100000">
                                          <p:val>
                                            <p:strVal val="#ppt_x"/>
                                          </p:val>
                                        </p:tav>
                                      </p:tavLst>
                                    </p:anim>
                                    <p:anim calcmode="lin" valueType="num">
                                      <p:cBhvr>
                                        <p:cTn id="38" dur="5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4828"/>
          <a:stretch>
            <a:fillRect/>
          </a:stretch>
        </p:blipFill>
        <p:spPr>
          <a:xfrm>
            <a:off x="1452562" y="95018"/>
            <a:ext cx="2966750" cy="3197207"/>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608">
            <a:off x="16295233" y="8831982"/>
            <a:ext cx="1722072" cy="1354697"/>
          </a:xfrm>
          <a:prstGeom prst="rect">
            <a:avLst/>
          </a:prstGeom>
        </p:spPr>
      </p:pic>
      <p:sp>
        <p:nvSpPr>
          <p:cNvPr id="6" name="Hộp Văn bản 5">
            <a:extLst>
              <a:ext uri="{FF2B5EF4-FFF2-40B4-BE49-F238E27FC236}">
                <a16:creationId xmlns:a16="http://schemas.microsoft.com/office/drawing/2014/main" id="{CA522C6D-A90F-F0B5-4613-2E9814F6FDC1}"/>
              </a:ext>
            </a:extLst>
          </p:cNvPr>
          <p:cNvSpPr txBox="1"/>
          <p:nvPr/>
        </p:nvSpPr>
        <p:spPr>
          <a:xfrm>
            <a:off x="3276600" y="2859729"/>
            <a:ext cx="13182600"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CẢM ƠN CÁC EM ĐÃ LẮNG NGHE BÀI GIẢNG</a:t>
            </a:r>
          </a:p>
        </p:txBody>
      </p:sp>
      <p:pic>
        <p:nvPicPr>
          <p:cNvPr id="8" name="Picture 6">
            <a:extLst>
              <a:ext uri="{FF2B5EF4-FFF2-40B4-BE49-F238E27FC236}">
                <a16:creationId xmlns:a16="http://schemas.microsoft.com/office/drawing/2014/main" id="{9214822B-2F14-F751-9AF2-27BD4A80429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22855" flipH="1">
            <a:off x="2010224" y="5015845"/>
            <a:ext cx="1851424" cy="5316314"/>
          </a:xfrm>
          <a:prstGeom prst="rect">
            <a:avLst/>
          </a:prstGeom>
        </p:spPr>
      </p:pic>
      <p:pic>
        <p:nvPicPr>
          <p:cNvPr id="10" name="Picture 7">
            <a:extLst>
              <a:ext uri="{FF2B5EF4-FFF2-40B4-BE49-F238E27FC236}">
                <a16:creationId xmlns:a16="http://schemas.microsoft.com/office/drawing/2014/main" id="{DEE1A435-3611-63D7-B9A1-F27C9AD34DA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66557">
            <a:off x="15401065" y="516442"/>
            <a:ext cx="2095041" cy="5551566"/>
          </a:xfrm>
          <a:prstGeom prst="rect">
            <a:avLst/>
          </a:prstGeom>
        </p:spPr>
      </p:pic>
    </p:spTree>
    <p:custDataLst>
      <p:tags r:id="rId1"/>
    </p:custDataLst>
    <p:extLst>
      <p:ext uri="{BB962C8B-B14F-4D97-AF65-F5344CB8AC3E}">
        <p14:creationId xmlns:p14="http://schemas.microsoft.com/office/powerpoint/2010/main" val="10545149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sp>
        <p:nvSpPr>
          <p:cNvPr id="3" name="AutoShape 3"/>
          <p:cNvSpPr/>
          <p:nvPr/>
        </p:nvSpPr>
        <p:spPr>
          <a:xfrm>
            <a:off x="3886200" y="3897256"/>
            <a:ext cx="12179923" cy="0"/>
          </a:xfrm>
          <a:prstGeom prst="line">
            <a:avLst/>
          </a:prstGeom>
          <a:ln w="38100" cap="flat">
            <a:solidFill>
              <a:srgbClr val="292727"/>
            </a:solidFill>
            <a:prstDash val="solid"/>
            <a:headEnd type="none" w="sm" len="sm"/>
            <a:tailEnd type="none" w="sm" len="sm"/>
          </a:ln>
        </p:spPr>
        <p:txBody>
          <a:bodyPr/>
          <a:lstStyle/>
          <a:p>
            <a:endParaRPr lang="en-US"/>
          </a:p>
        </p:txBody>
      </p:sp>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618518" y="469304"/>
            <a:ext cx="4805049" cy="468492"/>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l="42101"/>
          <a:stretch>
            <a:fillRect/>
          </a:stretch>
        </p:blipFill>
        <p:spPr>
          <a:xfrm>
            <a:off x="1759194" y="9326715"/>
            <a:ext cx="2782073" cy="468492"/>
          </a:xfrm>
          <a:prstGeom prst="rect">
            <a:avLst/>
          </a:prstGeom>
        </p:spPr>
      </p:pic>
      <p:sp>
        <p:nvSpPr>
          <p:cNvPr id="42" name="Hộp Văn bản 41">
            <a:extLst>
              <a:ext uri="{FF2B5EF4-FFF2-40B4-BE49-F238E27FC236}">
                <a16:creationId xmlns:a16="http://schemas.microsoft.com/office/drawing/2014/main" id="{187766CF-94D6-85DC-27F9-4B5D2853CC03}"/>
              </a:ext>
            </a:extLst>
          </p:cNvPr>
          <p:cNvSpPr txBox="1"/>
          <p:nvPr/>
        </p:nvSpPr>
        <p:spPr>
          <a:xfrm>
            <a:off x="5632761" y="754300"/>
            <a:ext cx="8686800" cy="1107996"/>
          </a:xfrm>
          <a:prstGeom prst="rect">
            <a:avLst/>
          </a:prstGeom>
          <a:noFill/>
        </p:spPr>
        <p:txBody>
          <a:bodyPr wrap="square" rtlCol="0">
            <a:spAutoFit/>
          </a:bodyPr>
          <a:lstStyle/>
          <a:p>
            <a:pPr algn="ctr"/>
            <a:r>
              <a:rPr lang="en-US" sz="6600" b="1" dirty="0">
                <a:solidFill>
                  <a:schemeClr val="accent2">
                    <a:lumMod val="75000"/>
                  </a:schemeClr>
                </a:solidFill>
                <a:latin typeface="Arial" panose="020B0604020202020204" pitchFamily="34" charset="0"/>
                <a:cs typeface="Arial" panose="020B0604020202020204" pitchFamily="34" charset="0"/>
              </a:rPr>
              <a:t>NỘI DUNG BÀI HỌC</a:t>
            </a:r>
          </a:p>
        </p:txBody>
      </p:sp>
      <p:sp>
        <p:nvSpPr>
          <p:cNvPr id="43" name="Hộp Văn bản 42">
            <a:extLst>
              <a:ext uri="{FF2B5EF4-FFF2-40B4-BE49-F238E27FC236}">
                <a16:creationId xmlns:a16="http://schemas.microsoft.com/office/drawing/2014/main" id="{CBF659AF-B9AE-EB34-2935-DAA1BB4D004B}"/>
              </a:ext>
            </a:extLst>
          </p:cNvPr>
          <p:cNvSpPr txBox="1"/>
          <p:nvPr/>
        </p:nvSpPr>
        <p:spPr>
          <a:xfrm>
            <a:off x="2485617" y="5154318"/>
            <a:ext cx="6706553" cy="2171428"/>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 </a:t>
            </a:r>
            <a:r>
              <a:rPr lang="en-US" sz="4800" dirty="0" err="1">
                <a:latin typeface="Arial" panose="020B0604020202020204" pitchFamily="34" charset="0"/>
                <a:cs typeface="Arial" panose="020B0604020202020204" pitchFamily="34" charset="0"/>
              </a:rPr>
              <a:t>cạnh</a:t>
            </a:r>
            <a:endParaRPr lang="en-US" sz="4800" dirty="0">
              <a:latin typeface="Arial" panose="020B0604020202020204" pitchFamily="34" charset="0"/>
              <a:cs typeface="Arial" panose="020B0604020202020204" pitchFamily="34" charset="0"/>
            </a:endParaRPr>
          </a:p>
        </p:txBody>
      </p:sp>
      <p:grpSp>
        <p:nvGrpSpPr>
          <p:cNvPr id="45" name="Nhóm 44">
            <a:extLst>
              <a:ext uri="{FF2B5EF4-FFF2-40B4-BE49-F238E27FC236}">
                <a16:creationId xmlns:a16="http://schemas.microsoft.com/office/drawing/2014/main" id="{3E59AAAC-AD82-EC25-F5E5-AF8DBC942EE0}"/>
              </a:ext>
            </a:extLst>
          </p:cNvPr>
          <p:cNvGrpSpPr/>
          <p:nvPr/>
        </p:nvGrpSpPr>
        <p:grpSpPr>
          <a:xfrm>
            <a:off x="5296697" y="3082993"/>
            <a:ext cx="1628526" cy="1628526"/>
            <a:chOff x="3223117" y="4902933"/>
            <a:chExt cx="1628526" cy="1628526"/>
          </a:xfrm>
        </p:grpSpPr>
        <p:grpSp>
          <p:nvGrpSpPr>
            <p:cNvPr id="4" name="Group 4"/>
            <p:cNvGrpSpPr/>
            <p:nvPr/>
          </p:nvGrpSpPr>
          <p:grpSpPr>
            <a:xfrm>
              <a:off x="3223117" y="4902933"/>
              <a:ext cx="1628526" cy="1628526"/>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endParaRPr lang="en-US" dirty="0"/>
              </a:p>
            </p:txBody>
          </p:sp>
          <p:sp>
            <p:nvSpPr>
              <p:cNvPr id="6" name="TextBox 6"/>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4" name="Hộp Văn bản 43">
              <a:extLst>
                <a:ext uri="{FF2B5EF4-FFF2-40B4-BE49-F238E27FC236}">
                  <a16:creationId xmlns:a16="http://schemas.microsoft.com/office/drawing/2014/main" id="{ADE90859-E6F9-F4C9-B80B-F7027C644C46}"/>
                </a:ext>
              </a:extLst>
            </p:cNvPr>
            <p:cNvSpPr txBox="1"/>
            <p:nvPr/>
          </p:nvSpPr>
          <p:spPr>
            <a:xfrm>
              <a:off x="3546319" y="5266491"/>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01</a:t>
              </a:r>
            </a:p>
          </p:txBody>
        </p:sp>
      </p:grpSp>
      <p:grpSp>
        <p:nvGrpSpPr>
          <p:cNvPr id="47" name="Nhóm 46">
            <a:extLst>
              <a:ext uri="{FF2B5EF4-FFF2-40B4-BE49-F238E27FC236}">
                <a16:creationId xmlns:a16="http://schemas.microsoft.com/office/drawing/2014/main" id="{48B3F59B-C8A4-79CA-B141-B4F8788EC189}"/>
              </a:ext>
            </a:extLst>
          </p:cNvPr>
          <p:cNvGrpSpPr/>
          <p:nvPr/>
        </p:nvGrpSpPr>
        <p:grpSpPr>
          <a:xfrm>
            <a:off x="12544851" y="2992867"/>
            <a:ext cx="1628526" cy="1628526"/>
            <a:chOff x="9309634" y="4902933"/>
            <a:chExt cx="1628526" cy="1628526"/>
          </a:xfrm>
        </p:grpSpPr>
        <p:grpSp>
          <p:nvGrpSpPr>
            <p:cNvPr id="10" name="Group 10"/>
            <p:cNvGrpSpPr/>
            <p:nvPr/>
          </p:nvGrpSpPr>
          <p:grpSpPr>
            <a:xfrm>
              <a:off x="9309634" y="4902933"/>
              <a:ext cx="1628526" cy="1628526"/>
              <a:chOff x="0" y="0"/>
              <a:chExt cx="812800" cy="812800"/>
            </a:xfrm>
          </p:grpSpPr>
          <p:sp>
            <p:nvSpPr>
              <p:cNvPr id="11" name="Freeform 1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292727"/>
              </a:solidFill>
            </p:spPr>
            <p:txBody>
              <a:bodyPr/>
              <a:lstStyle/>
              <a:p>
                <a:endParaRPr lang="en-US"/>
              </a:p>
            </p:txBody>
          </p:sp>
          <p:sp>
            <p:nvSpPr>
              <p:cNvPr id="12" name="TextBox 12"/>
              <p:cNvSpPr txBox="1"/>
              <p:nvPr/>
            </p:nvSpPr>
            <p:spPr>
              <a:xfrm>
                <a:off x="76200" y="-19050"/>
                <a:ext cx="660400" cy="755650"/>
              </a:xfrm>
              <a:prstGeom prst="rect">
                <a:avLst/>
              </a:prstGeom>
            </p:spPr>
            <p:txBody>
              <a:bodyPr lIns="50800" tIns="50800" rIns="50800" bIns="50800" rtlCol="0" anchor="ctr"/>
              <a:lstStyle/>
              <a:p>
                <a:pPr algn="ctr">
                  <a:lnSpc>
                    <a:spcPts val="3680"/>
                  </a:lnSpc>
                </a:pPr>
                <a:endParaRPr/>
              </a:p>
            </p:txBody>
          </p:sp>
        </p:grpSp>
        <p:sp>
          <p:nvSpPr>
            <p:cNvPr id="46" name="Hộp Văn bản 45">
              <a:extLst>
                <a:ext uri="{FF2B5EF4-FFF2-40B4-BE49-F238E27FC236}">
                  <a16:creationId xmlns:a16="http://schemas.microsoft.com/office/drawing/2014/main" id="{C9045747-B009-177A-18EC-58D36DF0EA3F}"/>
                </a:ext>
              </a:extLst>
            </p:cNvPr>
            <p:cNvSpPr txBox="1"/>
            <p:nvPr/>
          </p:nvSpPr>
          <p:spPr>
            <a:xfrm>
              <a:off x="9613375" y="5211848"/>
              <a:ext cx="1021041"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02</a:t>
              </a:r>
            </a:p>
          </p:txBody>
        </p:sp>
      </p:grpSp>
      <p:sp>
        <p:nvSpPr>
          <p:cNvPr id="50" name="Hộp Văn bản 49">
            <a:extLst>
              <a:ext uri="{FF2B5EF4-FFF2-40B4-BE49-F238E27FC236}">
                <a16:creationId xmlns:a16="http://schemas.microsoft.com/office/drawing/2014/main" id="{8E619EE0-97CC-F0E5-A8A9-E15FC5900EAC}"/>
              </a:ext>
            </a:extLst>
          </p:cNvPr>
          <p:cNvSpPr txBox="1"/>
          <p:nvPr/>
        </p:nvSpPr>
        <p:spPr>
          <a:xfrm>
            <a:off x="9475278" y="5024872"/>
            <a:ext cx="7767668" cy="3279424"/>
          </a:xfrm>
          <a:prstGeom prst="rect">
            <a:avLst/>
          </a:prstGeom>
          <a:noFill/>
        </p:spPr>
        <p:txBody>
          <a:bodyPr wrap="square" rtlCol="0">
            <a:spAutoFit/>
          </a:bodyPr>
          <a:lstStyle/>
          <a:p>
            <a:pPr algn="ctr">
              <a:lnSpc>
                <a:spcPct val="150000"/>
              </a:lnSpc>
            </a:pPr>
            <a:r>
              <a:rPr lang="en-US" sz="4800" dirty="0" err="1">
                <a:latin typeface="Arial" panose="020B0604020202020204" pitchFamily="34" charset="0"/>
                <a:cs typeface="Arial" panose="020B0604020202020204" pitchFamily="34" charset="0"/>
              </a:rPr>
              <a:t>Áp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dụng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vào</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trường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hợp</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bằng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nhau</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về</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hai</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cạnh</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góc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của</a:t>
            </a:r>
            <a:r>
              <a:rPr lang="en-US" sz="4800" dirty="0">
                <a:latin typeface="Arial" panose="020B0604020202020204" pitchFamily="34" charset="0"/>
                <a:cs typeface="Arial" panose="020B0604020202020204" pitchFamily="34" charset="0"/>
              </a:rPr>
              <a:t> tam </a:t>
            </a:r>
            <a:r>
              <a:rPr lang="en-US" sz="4800" dirty="0" err="1">
                <a:latin typeface="Arial" panose="020B0604020202020204" pitchFamily="34" charset="0"/>
                <a:cs typeface="Arial" panose="020B0604020202020204" pitchFamily="34" charset="0"/>
              </a:rPr>
              <a:t>giác</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vuông</a:t>
            </a:r>
            <a:endParaRPr lang="en-US" sz="4800" dirty="0">
              <a:latin typeface="Arial" panose="020B0604020202020204" pitchFamily="34" charset="0"/>
              <a:cs typeface="Arial" panose="020B0604020202020204" pitchFamily="34" charset="0"/>
            </a:endParaRPr>
          </a:p>
        </p:txBody>
      </p:sp>
    </p:spTree>
    <p:custDataLst>
      <p:tags r:id="rId1"/>
    </p:custData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Effect transition="in" filter="barn(inVertical)">
                                      <p:cBhvr>
                                        <p:cTn id="7" dur="500"/>
                                        <p:tgtEl>
                                          <p:spTgt spid="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randombar(horizontal)">
                                      <p:cBhvr>
                                        <p:cTn id="17" dur="500"/>
                                        <p:tgtEl>
                                          <p:spTgt spid="4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randombar(horizontal)">
                                      <p:cBhvr>
                                        <p:cTn id="20" dur="50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wipe(up)">
                                      <p:cBhvr>
                                        <p:cTn id="25" dur="500"/>
                                        <p:tgtEl>
                                          <p:spTgt spid="47"/>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wipe(up)">
                                      <p:cBhvr>
                                        <p:cTn id="2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5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566">
            <a:off x="7194132" y="9898788"/>
            <a:ext cx="4912579" cy="343881"/>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6359395" y="-28058"/>
            <a:ext cx="2188851" cy="1384946"/>
          </a:xfrm>
          <a:prstGeom prst="rect">
            <a:avLst/>
          </a:prstGeom>
        </p:spPr>
      </p:pic>
      <p:sp>
        <p:nvSpPr>
          <p:cNvPr id="13" name="Hộp Văn bản 12">
            <a:extLst>
              <a:ext uri="{FF2B5EF4-FFF2-40B4-BE49-F238E27FC236}">
                <a16:creationId xmlns:a16="http://schemas.microsoft.com/office/drawing/2014/main" id="{67D3CDB0-7D83-21FC-17F8-17796ED38B3F}"/>
              </a:ext>
            </a:extLst>
          </p:cNvPr>
          <p:cNvSpPr txBox="1"/>
          <p:nvPr/>
        </p:nvSpPr>
        <p:spPr>
          <a:xfrm>
            <a:off x="2438400" y="1026882"/>
            <a:ext cx="15386328" cy="830997"/>
          </a:xfrm>
          <a:prstGeom prst="rect">
            <a:avLst/>
          </a:prstGeom>
          <a:noFill/>
        </p:spPr>
        <p:txBody>
          <a:bodyPr wrap="square" rtlCol="0">
            <a:spAutoFit/>
          </a:bodyPr>
          <a:lstStyle/>
          <a:p>
            <a:r>
              <a:rPr lang="en-US" sz="4800" b="1" dirty="0">
                <a:solidFill>
                  <a:srgbClr val="0070C0"/>
                </a:solidFill>
                <a:latin typeface="Arial" panose="020B0604020202020204" pitchFamily="34" charset="0"/>
                <a:cs typeface="Arial" panose="020B0604020202020204" pitchFamily="34" charset="0"/>
              </a:rPr>
              <a:t>I. TRƯỜNG HỢP BẰNG NHAU CẠNH – GÓC – CẠNH</a:t>
            </a:r>
          </a:p>
        </p:txBody>
      </p:sp>
      <p:sp>
        <p:nvSpPr>
          <p:cNvPr id="14" name="Hình chữ nhật: Góc Tròn 13">
            <a:extLst>
              <a:ext uri="{FF2B5EF4-FFF2-40B4-BE49-F238E27FC236}">
                <a16:creationId xmlns:a16="http://schemas.microsoft.com/office/drawing/2014/main" id="{0573345A-0C11-BADA-C5EF-BA5DB5952CF3}"/>
              </a:ext>
            </a:extLst>
          </p:cNvPr>
          <p:cNvSpPr/>
          <p:nvPr/>
        </p:nvSpPr>
        <p:spPr>
          <a:xfrm>
            <a:off x="3349764" y="2476524"/>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mc:AlternateContent xmlns:mc="http://schemas.openxmlformats.org/markup-compatibility/2006" xmlns:a14="http://schemas.microsoft.com/office/drawing/2010/main">
        <mc:Choice Requires="a14">
          <p:sp>
            <p:nvSpPr>
              <p:cNvPr id="15" name="Hộp Văn bản 14">
                <a:extLst>
                  <a:ext uri="{FF2B5EF4-FFF2-40B4-BE49-F238E27FC236}">
                    <a16:creationId xmlns:a16="http://schemas.microsoft.com/office/drawing/2014/main" id="{0A4B49EA-D41C-0000-6100-21D2303F13A9}"/>
                  </a:ext>
                </a:extLst>
              </p:cNvPr>
              <p:cNvSpPr txBox="1"/>
              <p:nvPr/>
            </p:nvSpPr>
            <p:spPr>
              <a:xfrm>
                <a:off x="5181600" y="2047147"/>
                <a:ext cx="11696700" cy="1998176"/>
              </a:xfrm>
              <a:prstGeom prst="rect">
                <a:avLst/>
              </a:prstGeom>
              <a:noFill/>
            </p:spPr>
            <p:txBody>
              <a:bodyPr wrap="square" rtlCol="0">
                <a:spAutoFit/>
              </a:bodyPr>
              <a:lstStyle/>
              <a:p>
                <a:pPr algn="just">
                  <a:lnSpc>
                    <a:spcPct val="150000"/>
                  </a:lnSpc>
                </a:pPr>
                <a:r>
                  <a:rPr lang="en-US" sz="4400" dirty="0">
                    <a:latin typeface="Arial" panose="020B0604020202020204" pitchFamily="34" charset="0"/>
                    <a:cs typeface="Arial" panose="020B0604020202020204" pitchFamily="34" charset="0"/>
                  </a:rPr>
                  <a:t>Cho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𝐴𝐵𝐶</m:t>
                    </m:r>
                  </m:oMath>
                </a14:m>
                <a:r>
                  <a:rPr lang="en-US" sz="4400" dirty="0">
                    <a:latin typeface="Arial" panose="020B0604020202020204" pitchFamily="34" charset="0"/>
                    <a:cs typeface="Arial" panose="020B0604020202020204" pitchFamily="34" charset="0"/>
                  </a:rPr>
                  <a:t>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46</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Nêu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hai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cạnh</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của</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góc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tại</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đỉnh</a:t>
                </a:r>
                <a:r>
                  <a:rPr lang="en-US" sz="4400" dirty="0">
                    <a:latin typeface="Arial" panose="020B0604020202020204" pitchFamily="34" charset="0"/>
                    <a:cs typeface="Arial" panose="020B0604020202020204" pitchFamily="34" charset="0"/>
                  </a:rPr>
                  <a:t> </a:t>
                </a:r>
                <a14:m>
                  <m:oMath xmlns:m="http://schemas.openxmlformats.org/officeDocument/2006/math">
                    <m:r>
                      <a:rPr lang="en-US" sz="4400" i="1" dirty="0" smtClean="0">
                        <a:latin typeface="Cambria Math" panose="02040503050406030204" pitchFamily="18" charset="0"/>
                        <a:cs typeface="Arial" panose="020B0604020202020204" pitchFamily="34" charset="0"/>
                      </a:rPr>
                      <m:t>𝐴</m:t>
                    </m:r>
                  </m:oMath>
                </a14:m>
                <a:r>
                  <a:rPr lang="en-US" sz="4400" dirty="0">
                    <a:latin typeface="Arial" panose="020B0604020202020204" pitchFamily="34" charset="0"/>
                    <a:cs typeface="Arial" panose="020B0604020202020204" pitchFamily="34" charset="0"/>
                  </a:rPr>
                  <a:t>.</a:t>
                </a:r>
              </a:p>
            </p:txBody>
          </p:sp>
        </mc:Choice>
        <mc:Fallback xmlns="">
          <p:sp>
            <p:nvSpPr>
              <p:cNvPr id="15" name="Hộp Văn bản 14">
                <a:extLst>
                  <a:ext uri="{FF2B5EF4-FFF2-40B4-BE49-F238E27FC236}">
                    <a16:creationId xmlns:a16="http://schemas.microsoft.com/office/drawing/2014/main" id="{0A4B49EA-D41C-0000-6100-21D2303F13A9}"/>
                  </a:ext>
                </a:extLst>
              </p:cNvPr>
              <p:cNvSpPr txBox="1">
                <a:spLocks noRot="1" noChangeAspect="1" noMove="1" noResize="1" noEditPoints="1" noAdjustHandles="1" noChangeArrowheads="1" noChangeShapeType="1" noTextEdit="1"/>
              </p:cNvSpPr>
              <p:nvPr/>
            </p:nvSpPr>
            <p:spPr>
              <a:xfrm>
                <a:off x="5181600" y="2047147"/>
                <a:ext cx="11696700" cy="1998176"/>
              </a:xfrm>
              <a:prstGeom prst="rect">
                <a:avLst/>
              </a:prstGeom>
              <a:blipFill>
                <a:blip r:embed="rId8"/>
                <a:stretch>
                  <a:fillRect l="-2084" r="-2084" b="-1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Hộp Văn bản 15">
                <a:extLst>
                  <a:ext uri="{FF2B5EF4-FFF2-40B4-BE49-F238E27FC236}">
                    <a16:creationId xmlns:a16="http://schemas.microsoft.com/office/drawing/2014/main" id="{2B9F50D4-9FDC-4E3E-6FC7-C5C4D9CCA462}"/>
                  </a:ext>
                </a:extLst>
              </p:cNvPr>
              <p:cNvSpPr txBox="1"/>
              <p:nvPr/>
            </p:nvSpPr>
            <p:spPr>
              <a:xfrm>
                <a:off x="3643727" y="4457700"/>
                <a:ext cx="7095290" cy="1998176"/>
              </a:xfrm>
              <a:prstGeom prst="rect">
                <a:avLst/>
              </a:prstGeom>
              <a:noFill/>
            </p:spPr>
            <p:txBody>
              <a:bodyPr wrap="square" rtlCol="0">
                <a:spAutoFit/>
              </a:bodyPr>
              <a:lstStyle/>
              <a:p>
                <a:pPr algn="just">
                  <a:lnSpc>
                    <a:spcPct val="150000"/>
                  </a:lnSpc>
                </a:pPr>
                <a:r>
                  <a:rPr lang="en-US" sz="4400" dirty="0">
                    <a:solidFill>
                      <a:schemeClr val="accent6">
                        <a:lumMod val="50000"/>
                      </a:schemeClr>
                    </a:solidFill>
                    <a:latin typeface="Arial" panose="020B0604020202020204" pitchFamily="34" charset="0"/>
                    <a:cs typeface="Arial" panose="020B0604020202020204" pitchFamily="34" charset="0"/>
                  </a:rPr>
                  <a:t>Hai </a:t>
                </a:r>
                <a:r>
                  <a:rPr lang="en-US" sz="4400" dirty="0" err="1">
                    <a:solidFill>
                      <a:schemeClr val="accent6">
                        <a:lumMod val="50000"/>
                      </a:schemeClr>
                    </a:solidFill>
                    <a:latin typeface="Arial" panose="020B0604020202020204" pitchFamily="34" charset="0"/>
                    <a:cs typeface="Arial" panose="020B0604020202020204" pitchFamily="34" charset="0"/>
                  </a:rPr>
                  <a:t>cạnh</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của</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góc</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tại</a:t>
                </a:r>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đỉnh</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là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𝐴𝐵</m:t>
                    </m:r>
                  </m:oMath>
                </a14:m>
                <a:r>
                  <a:rPr lang="en-US" sz="4400" dirty="0">
                    <a:solidFill>
                      <a:schemeClr val="accent6">
                        <a:lumMod val="50000"/>
                      </a:schemeClr>
                    </a:solidFill>
                    <a:latin typeface="Arial" panose="020B0604020202020204" pitchFamily="34" charset="0"/>
                    <a:cs typeface="Arial" panose="020B0604020202020204" pitchFamily="34" charset="0"/>
                  </a:rPr>
                  <a:t> </a:t>
                </a:r>
                <a:r>
                  <a:rPr lang="en-US" sz="4400" dirty="0" err="1">
                    <a:solidFill>
                      <a:schemeClr val="accent6">
                        <a:lumMod val="50000"/>
                      </a:schemeClr>
                    </a:solidFill>
                    <a:latin typeface="Arial" panose="020B0604020202020204" pitchFamily="34" charset="0"/>
                    <a:cs typeface="Arial" panose="020B0604020202020204" pitchFamily="34" charset="0"/>
                  </a:rPr>
                  <a:t>và</a:t>
                </a:r>
                <a:r>
                  <a:rPr lang="en-US" sz="4400" dirty="0">
                    <a:solidFill>
                      <a:schemeClr val="accent6">
                        <a:lumMod val="50000"/>
                      </a:schemeClr>
                    </a:solidFill>
                    <a:latin typeface="Arial" panose="020B0604020202020204" pitchFamily="34" charset="0"/>
                    <a:cs typeface="Arial" panose="020B0604020202020204" pitchFamily="34" charset="0"/>
                  </a:rPr>
                  <a:t> </a:t>
                </a:r>
                <a14:m>
                  <m:oMath xmlns:m="http://schemas.openxmlformats.org/officeDocument/2006/math">
                    <m:r>
                      <a:rPr lang="en-US" sz="4400" i="1" dirty="0" smtClean="0">
                        <a:solidFill>
                          <a:schemeClr val="accent6">
                            <a:lumMod val="50000"/>
                          </a:schemeClr>
                        </a:solidFill>
                        <a:latin typeface="Cambria Math" panose="02040503050406030204" pitchFamily="18" charset="0"/>
                        <a:cs typeface="Arial" panose="020B0604020202020204" pitchFamily="34" charset="0"/>
                      </a:rPr>
                      <m:t>𝐴𝐶</m:t>
                    </m:r>
                  </m:oMath>
                </a14:m>
                <a:r>
                  <a:rPr lang="en-US" sz="4400" dirty="0">
                    <a:solidFill>
                      <a:schemeClr val="accent6">
                        <a:lumMod val="50000"/>
                      </a:schemeClr>
                    </a:solidFill>
                    <a:latin typeface="Arial" panose="020B0604020202020204" pitchFamily="34" charset="0"/>
                    <a:cs typeface="Arial" panose="020B0604020202020204" pitchFamily="34" charset="0"/>
                  </a:rPr>
                  <a:t>.</a:t>
                </a:r>
              </a:p>
            </p:txBody>
          </p:sp>
        </mc:Choice>
        <mc:Fallback xmlns="">
          <p:sp>
            <p:nvSpPr>
              <p:cNvPr id="16" name="Hộp Văn bản 15">
                <a:extLst>
                  <a:ext uri="{FF2B5EF4-FFF2-40B4-BE49-F238E27FC236}">
                    <a16:creationId xmlns:a16="http://schemas.microsoft.com/office/drawing/2014/main" id="{2B9F50D4-9FDC-4E3E-6FC7-C5C4D9CCA462}"/>
                  </a:ext>
                </a:extLst>
              </p:cNvPr>
              <p:cNvSpPr txBox="1">
                <a:spLocks noRot="1" noChangeAspect="1" noMove="1" noResize="1" noEditPoints="1" noAdjustHandles="1" noChangeArrowheads="1" noChangeShapeType="1" noTextEdit="1"/>
              </p:cNvSpPr>
              <p:nvPr/>
            </p:nvSpPr>
            <p:spPr>
              <a:xfrm>
                <a:off x="3643727" y="4457700"/>
                <a:ext cx="7095290" cy="1998176"/>
              </a:xfrm>
              <a:prstGeom prst="rect">
                <a:avLst/>
              </a:prstGeom>
              <a:blipFill>
                <a:blip r:embed="rId9"/>
                <a:stretch>
                  <a:fillRect l="-3522" b="-13415"/>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3B9B0914-F40A-F25C-6828-2E08B7CFBEBA}"/>
              </a:ext>
            </a:extLst>
          </p:cNvPr>
          <p:cNvPicPr>
            <a:picLocks noChangeAspect="1"/>
          </p:cNvPicPr>
          <p:nvPr/>
        </p:nvPicPr>
        <p:blipFill rotWithShape="1">
          <a:blip r:embed="rId10">
            <a:extLst>
              <a:ext uri="{28A0092B-C50C-407E-A947-70E740481C1C}">
                <a14:useLocalDpi xmlns:a14="http://schemas.microsoft.com/office/drawing/2010/main" val="0"/>
              </a:ext>
            </a:extLst>
          </a:blip>
          <a:srcRect l="74089" t="22823" r="4095" b="5310"/>
          <a:stretch/>
        </p:blipFill>
        <p:spPr>
          <a:xfrm>
            <a:off x="12109471" y="3502600"/>
            <a:ext cx="4275966" cy="4456302"/>
          </a:xfrm>
          <a:prstGeom prst="rect">
            <a:avLst/>
          </a:prstGeom>
        </p:spPr>
      </p:pic>
      <p:pic>
        <p:nvPicPr>
          <p:cNvPr id="3" name="Picture 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359395" y="8244897"/>
            <a:ext cx="1758672" cy="1688325"/>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784B490-5543-90B9-1DBE-E9A629F8A980}"/>
                  </a:ext>
                </a:extLst>
              </p:cNvPr>
              <p:cNvSpPr txBox="1"/>
              <p:nvPr/>
            </p:nvSpPr>
            <p:spPr>
              <a:xfrm>
                <a:off x="2832207" y="7013470"/>
                <a:ext cx="9165430" cy="2014334"/>
              </a:xfrm>
              <a:prstGeom prst="rect">
                <a:avLst/>
              </a:prstGeom>
              <a:noFill/>
            </p:spPr>
            <p:txBody>
              <a:bodyPr wrap="square">
                <a:spAutoFit/>
              </a:bodyPr>
              <a:lstStyle/>
              <a:p>
                <a:pPr marL="0" marR="0" algn="just">
                  <a:lnSpc>
                    <a:spcPct val="150000"/>
                  </a:lnSpc>
                  <a:spcBef>
                    <a:spcPts val="0"/>
                  </a:spcBef>
                  <a:spcAft>
                    <a:spcPts val="600"/>
                  </a:spcAft>
                </a:pPr>
                <a:r>
                  <a:rPr lang="vi-VN" sz="4400" dirty="0">
                    <a:solidFill>
                      <a:srgbClr val="FF0000"/>
                    </a:solidFill>
                    <a:effectLst/>
                    <a:ea typeface="Calibri" panose="020F0502020204030204" pitchFamily="34" charset="0"/>
                    <a:cs typeface="Times New Roman" panose="02020603050405020304" pitchFamily="18" charset="0"/>
                    <a:sym typeface="Wingdings" panose="05000000000000000000" pitchFamily="2" charset="2"/>
                  </a:rPr>
                  <a:t></a:t>
                </a:r>
                <a:r>
                  <a:rPr lang="vi-VN" sz="4400" dirty="0">
                    <a:solidFill>
                      <a:srgbClr val="FF0000"/>
                    </a:solidFill>
                    <a:effectLst/>
                    <a:ea typeface="Calibri" panose="020F0502020204030204" pitchFamily="34" charset="0"/>
                    <a:cs typeface="Times New Roman" panose="02020603050405020304" pitchFamily="18" charset="0"/>
                  </a:rPr>
                  <a:t> </a:t>
                </a:r>
                <a:r>
                  <a:rPr lang="vi-VN" sz="4400" i="1" dirty="0">
                    <a:solidFill>
                      <a:srgbClr val="FF0000"/>
                    </a:solidFill>
                    <a:effectLst/>
                    <a:ea typeface="Calibri" panose="020F0502020204030204" pitchFamily="34" charset="0"/>
                    <a:cs typeface="Times New Roman" panose="02020603050405020304" pitchFamily="18" charset="0"/>
                  </a:rPr>
                  <a:t>Trong tam giác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vi-VN" sz="4400" i="1" dirty="0">
                    <a:solidFill>
                      <a:srgbClr val="FF0000"/>
                    </a:solidFill>
                    <a:effectLst/>
                    <a:ea typeface="Calibri" panose="020F0502020204030204" pitchFamily="34" charset="0"/>
                    <a:cs typeface="Times New Roman" panose="02020603050405020304" pitchFamily="18" charset="0"/>
                  </a:rPr>
                  <a:t>, ta gọi góc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m:t>
                    </m:r>
                  </m:oMath>
                </a14:m>
                <a:r>
                  <a:rPr lang="vi-VN" sz="4400" i="1" dirty="0">
                    <a:solidFill>
                      <a:srgbClr val="FF0000"/>
                    </a:solidFill>
                    <a:effectLst/>
                    <a:ea typeface="Calibri" panose="020F0502020204030204" pitchFamily="34" charset="0"/>
                    <a:cs typeface="Times New Roman" panose="02020603050405020304" pitchFamily="18" charset="0"/>
                  </a:rPr>
                  <a:t> là góc xen giữa hai cạnh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4400" i="1" dirty="0">
                    <a:solidFill>
                      <a:srgbClr val="FF0000"/>
                    </a:solidFill>
                    <a:effectLst/>
                    <a:ea typeface="Calibri" panose="020F0502020204030204" pitchFamily="34" charset="0"/>
                    <a:cs typeface="Times New Roman" panose="02020603050405020304" pitchFamily="18" charset="0"/>
                  </a:rPr>
                  <a:t> và </a:t>
                </a:r>
                <a14:m>
                  <m:oMath xmlns:m="http://schemas.openxmlformats.org/officeDocument/2006/math">
                    <m:r>
                      <a:rPr lang="vi-VN" sz="4400" i="1" dirty="0" smtClean="0">
                        <a:solidFill>
                          <a:srgbClr val="FF0000"/>
                        </a:solidFill>
                        <a:effectLst/>
                        <a:latin typeface="Cambria Math" panose="02040503050406030204" pitchFamily="18" charset="0"/>
                        <a:ea typeface="Calibri" panose="020F0502020204030204" pitchFamily="34" charset="0"/>
                        <a:cs typeface="Times New Roman" panose="02020603050405020304" pitchFamily="18" charset="0"/>
                      </a:rPr>
                      <m:t>𝐴𝐶</m:t>
                    </m:r>
                  </m:oMath>
                </a14:m>
                <a:r>
                  <a:rPr lang="en-US" sz="4400" dirty="0">
                    <a:solidFill>
                      <a:srgbClr val="FF0000"/>
                    </a:solidFill>
                    <a:effectLst/>
                    <a:ea typeface="Calibri" panose="020F0502020204030204" pitchFamily="34" charset="0"/>
                    <a:cs typeface="Times New Roman" panose="02020603050405020304" pitchFamily="18" charset="0"/>
                  </a:rPr>
                  <a:t>.</a:t>
                </a:r>
              </a:p>
            </p:txBody>
          </p:sp>
        </mc:Choice>
        <mc:Fallback xmlns="">
          <p:sp>
            <p:nvSpPr>
              <p:cNvPr id="10" name="TextBox 9">
                <a:extLst>
                  <a:ext uri="{FF2B5EF4-FFF2-40B4-BE49-F238E27FC236}">
                    <a16:creationId xmlns:a16="http://schemas.microsoft.com/office/drawing/2014/main" id="{2784B490-5543-90B9-1DBE-E9A629F8A980}"/>
                  </a:ext>
                </a:extLst>
              </p:cNvPr>
              <p:cNvSpPr txBox="1">
                <a:spLocks noRot="1" noChangeAspect="1" noMove="1" noResize="1" noEditPoints="1" noAdjustHandles="1" noChangeArrowheads="1" noChangeShapeType="1" noTextEdit="1"/>
              </p:cNvSpPr>
              <p:nvPr/>
            </p:nvSpPr>
            <p:spPr>
              <a:xfrm>
                <a:off x="2832207" y="7013470"/>
                <a:ext cx="9165430" cy="2014334"/>
              </a:xfrm>
              <a:prstGeom prst="rect">
                <a:avLst/>
              </a:prstGeom>
              <a:blipFill>
                <a:blip r:embed="rId13"/>
                <a:stretch>
                  <a:fillRect l="-2728" b="-13939"/>
                </a:stretch>
              </a:blipFill>
            </p:spPr>
            <p:txBody>
              <a:bodyPr/>
              <a:lstStyle/>
              <a:p>
                <a:r>
                  <a:rPr lang="en-US">
                    <a:noFill/>
                  </a:rPr>
                  <a:t> </a:t>
                </a:r>
              </a:p>
            </p:txBody>
          </p:sp>
        </mc:Fallback>
      </mc:AlternateContent>
    </p:spTree>
    <p:custDataLst>
      <p:tags r:id="rId1"/>
    </p:custData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heel(1)">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6">
                                            <p:txEl>
                                              <p:pRg st="0" end="0"/>
                                            </p:txEl>
                                          </p:spTgt>
                                        </p:tgtEl>
                                        <p:attrNameLst>
                                          <p:attrName>style.visibility</p:attrName>
                                        </p:attrNameLst>
                                      </p:cBhvr>
                                      <p:to>
                                        <p:strVal val="visible"/>
                                      </p:to>
                                    </p:set>
                                    <p:animEffect transition="in" filter="fade">
                                      <p:cBhvr>
                                        <p:cTn id="24" dur="500"/>
                                        <p:tgtEl>
                                          <p:spTgt spid="16">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Effect transition="in" filter="barn(inVertical)">
                                      <p:cBhvr>
                                        <p:cTn id="29"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93305" flipH="1">
            <a:off x="16294865" y="8330020"/>
            <a:ext cx="2808341" cy="2898932"/>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608">
            <a:off x="2095419" y="366019"/>
            <a:ext cx="1722072" cy="1354697"/>
          </a:xfrm>
          <a:prstGeom prst="rect">
            <a:avLst/>
          </a:prstGeom>
        </p:spPr>
      </p:pic>
      <p:sp>
        <p:nvSpPr>
          <p:cNvPr id="15" name="Hình tự do: Hình 14">
            <a:extLst>
              <a:ext uri="{FF2B5EF4-FFF2-40B4-BE49-F238E27FC236}">
                <a16:creationId xmlns:a16="http://schemas.microsoft.com/office/drawing/2014/main" id="{6D8A5728-35AA-DDFD-F409-FD609002B6F9}"/>
              </a:ext>
            </a:extLst>
          </p:cNvPr>
          <p:cNvSpPr/>
          <p:nvPr/>
        </p:nvSpPr>
        <p:spPr>
          <a:xfrm rot="18341150">
            <a:off x="1918223" y="8742088"/>
            <a:ext cx="364073" cy="1764695"/>
          </a:xfrm>
          <a:custGeom>
            <a:avLst/>
            <a:gdLst>
              <a:gd name="connsiteX0" fmla="*/ 313765 w 364073"/>
              <a:gd name="connsiteY0" fmla="*/ 1763476 h 1764695"/>
              <a:gd name="connsiteX1" fmla="*/ 143145 w 364073"/>
              <a:gd name="connsiteY1" fmla="*/ 1584339 h 1764695"/>
              <a:gd name="connsiteX2" fmla="*/ 208436 w 364073"/>
              <a:gd name="connsiteY2" fmla="*/ 1474052 h 1764695"/>
              <a:gd name="connsiteX3" fmla="*/ 260379 w 364073"/>
              <a:gd name="connsiteY3" fmla="*/ 1366059 h 1764695"/>
              <a:gd name="connsiteX4" fmla="*/ 165330 w 364073"/>
              <a:gd name="connsiteY4" fmla="*/ 1281017 h 1764695"/>
              <a:gd name="connsiteX5" fmla="*/ 77134 w 364073"/>
              <a:gd name="connsiteY5" fmla="*/ 1205155 h 1764695"/>
              <a:gd name="connsiteX6" fmla="*/ 108697 w 364073"/>
              <a:gd name="connsiteY6" fmla="*/ 1039278 h 1764695"/>
              <a:gd name="connsiteX7" fmla="*/ 180480 w 364073"/>
              <a:gd name="connsiteY7" fmla="*/ 865113 h 1764695"/>
              <a:gd name="connsiteX8" fmla="*/ 51703 w 364073"/>
              <a:gd name="connsiteY8" fmla="*/ 683936 h 1764695"/>
              <a:gd name="connsiteX9" fmla="*/ 154328 w 364073"/>
              <a:gd name="connsiteY9" fmla="*/ 523796 h 1764695"/>
              <a:gd name="connsiteX10" fmla="*/ 182644 w 364073"/>
              <a:gd name="connsiteY10" fmla="*/ 426514 h 1764695"/>
              <a:gd name="connsiteX11" fmla="*/ 102565 w 364073"/>
              <a:gd name="connsiteY11" fmla="*/ 337137 h 1764695"/>
              <a:gd name="connsiteX12" fmla="*/ 4269 w 364073"/>
              <a:gd name="connsiteY12" fmla="*/ 147927 h 1764695"/>
              <a:gd name="connsiteX13" fmla="*/ 182464 w 364073"/>
              <a:gd name="connsiteY13" fmla="*/ 1685 h 1764695"/>
              <a:gd name="connsiteX14" fmla="*/ 204107 w 364073"/>
              <a:gd name="connsiteY14" fmla="*/ 57020 h 1764695"/>
              <a:gd name="connsiteX15" fmla="*/ 100039 w 364073"/>
              <a:gd name="connsiteY15" fmla="*/ 237687 h 1764695"/>
              <a:gd name="connsiteX16" fmla="*/ 264347 w 364073"/>
              <a:gd name="connsiteY16" fmla="*/ 423964 h 1764695"/>
              <a:gd name="connsiteX17" fmla="*/ 196712 w 364073"/>
              <a:gd name="connsiteY17" fmla="*/ 585124 h 1764695"/>
              <a:gd name="connsiteX18" fmla="*/ 157213 w 364073"/>
              <a:gd name="connsiteY18" fmla="*/ 746283 h 1764695"/>
              <a:gd name="connsiteX19" fmla="*/ 275169 w 364073"/>
              <a:gd name="connsiteY19" fmla="*/ 911906 h 1764695"/>
              <a:gd name="connsiteX20" fmla="*/ 181742 w 364073"/>
              <a:gd name="connsiteY20" fmla="*/ 1065033 h 1764695"/>
              <a:gd name="connsiteX21" fmla="*/ 188596 w 364073"/>
              <a:gd name="connsiteY21" fmla="*/ 1217650 h 1764695"/>
              <a:gd name="connsiteX22" fmla="*/ 342443 w 364073"/>
              <a:gd name="connsiteY22" fmla="*/ 1366314 h 1764695"/>
              <a:gd name="connsiteX23" fmla="*/ 247934 w 364073"/>
              <a:gd name="connsiteY23" fmla="*/ 1541499 h 1764695"/>
              <a:gd name="connsiteX24" fmla="*/ 335409 w 364073"/>
              <a:gd name="connsiteY24" fmla="*/ 1708014 h 1764695"/>
              <a:gd name="connsiteX25" fmla="*/ 313765 w 364073"/>
              <a:gd name="connsiteY25" fmla="*/ 1763476 h 176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64073" h="1764695">
                <a:moveTo>
                  <a:pt x="313765" y="1763476"/>
                </a:moveTo>
                <a:cubicBezTo>
                  <a:pt x="205189" y="1741801"/>
                  <a:pt x="127815" y="1664664"/>
                  <a:pt x="143145" y="1584339"/>
                </a:cubicBezTo>
                <a:cubicBezTo>
                  <a:pt x="150721" y="1544177"/>
                  <a:pt x="179939" y="1508604"/>
                  <a:pt x="208436" y="1474052"/>
                </a:cubicBezTo>
                <a:cubicBezTo>
                  <a:pt x="234588" y="1442432"/>
                  <a:pt x="272283" y="1404692"/>
                  <a:pt x="260379" y="1366059"/>
                </a:cubicBezTo>
                <a:cubicBezTo>
                  <a:pt x="249377" y="1329722"/>
                  <a:pt x="202303" y="1304477"/>
                  <a:pt x="165330" y="1281017"/>
                </a:cubicBezTo>
                <a:cubicBezTo>
                  <a:pt x="130701" y="1258960"/>
                  <a:pt x="97154" y="1235372"/>
                  <a:pt x="77134" y="1205155"/>
                </a:cubicBezTo>
                <a:cubicBezTo>
                  <a:pt x="39258" y="1148035"/>
                  <a:pt x="66132" y="1090915"/>
                  <a:pt x="108697" y="1039278"/>
                </a:cubicBezTo>
                <a:cubicBezTo>
                  <a:pt x="150901" y="988278"/>
                  <a:pt x="223946" y="927078"/>
                  <a:pt x="180480" y="865113"/>
                </a:cubicBezTo>
                <a:cubicBezTo>
                  <a:pt x="135751" y="801236"/>
                  <a:pt x="45571" y="763751"/>
                  <a:pt x="51703" y="683936"/>
                </a:cubicBezTo>
                <a:cubicBezTo>
                  <a:pt x="56573" y="622226"/>
                  <a:pt x="113747" y="575434"/>
                  <a:pt x="154328" y="523796"/>
                </a:cubicBezTo>
                <a:cubicBezTo>
                  <a:pt x="177774" y="493962"/>
                  <a:pt x="194007" y="460939"/>
                  <a:pt x="182644" y="426514"/>
                </a:cubicBezTo>
                <a:cubicBezTo>
                  <a:pt x="171281" y="391707"/>
                  <a:pt x="134127" y="363657"/>
                  <a:pt x="102565" y="337137"/>
                </a:cubicBezTo>
                <a:cubicBezTo>
                  <a:pt x="36553" y="281420"/>
                  <a:pt x="-15571" y="223662"/>
                  <a:pt x="4269" y="147927"/>
                </a:cubicBezTo>
                <a:cubicBezTo>
                  <a:pt x="22124" y="80098"/>
                  <a:pt x="90300" y="23870"/>
                  <a:pt x="182464" y="1685"/>
                </a:cubicBezTo>
                <a:cubicBezTo>
                  <a:pt x="232063" y="-10300"/>
                  <a:pt x="253165" y="45163"/>
                  <a:pt x="204107" y="57020"/>
                </a:cubicBezTo>
                <a:cubicBezTo>
                  <a:pt x="102925" y="81372"/>
                  <a:pt x="50982" y="170495"/>
                  <a:pt x="100039" y="237687"/>
                </a:cubicBezTo>
                <a:cubicBezTo>
                  <a:pt x="148015" y="303477"/>
                  <a:pt x="247213" y="346572"/>
                  <a:pt x="264347" y="423964"/>
                </a:cubicBezTo>
                <a:cubicBezTo>
                  <a:pt x="277694" y="484017"/>
                  <a:pt x="240720" y="535909"/>
                  <a:pt x="196712" y="585124"/>
                </a:cubicBezTo>
                <a:cubicBezTo>
                  <a:pt x="151442" y="635869"/>
                  <a:pt x="105811" y="688399"/>
                  <a:pt x="157213" y="746283"/>
                </a:cubicBezTo>
                <a:cubicBezTo>
                  <a:pt x="205730" y="800853"/>
                  <a:pt x="280579" y="840888"/>
                  <a:pt x="275169" y="911906"/>
                </a:cubicBezTo>
                <a:cubicBezTo>
                  <a:pt x="270660" y="969535"/>
                  <a:pt x="221602" y="1017093"/>
                  <a:pt x="181742" y="1065033"/>
                </a:cubicBezTo>
                <a:cubicBezTo>
                  <a:pt x="136111" y="1119603"/>
                  <a:pt x="120600" y="1167925"/>
                  <a:pt x="188596" y="1217650"/>
                </a:cubicBezTo>
                <a:cubicBezTo>
                  <a:pt x="249918" y="1262530"/>
                  <a:pt x="331441" y="1298740"/>
                  <a:pt x="342443" y="1366314"/>
                </a:cubicBezTo>
                <a:cubicBezTo>
                  <a:pt x="353264" y="1432232"/>
                  <a:pt x="287433" y="1486292"/>
                  <a:pt x="247934" y="1541499"/>
                </a:cubicBezTo>
                <a:cubicBezTo>
                  <a:pt x="201762" y="1606141"/>
                  <a:pt x="227373" y="1686339"/>
                  <a:pt x="335409" y="1708014"/>
                </a:cubicBezTo>
                <a:cubicBezTo>
                  <a:pt x="385729" y="1718214"/>
                  <a:pt x="364266" y="1773549"/>
                  <a:pt x="313765" y="1763476"/>
                </a:cubicBezTo>
                <a:close/>
              </a:path>
            </a:pathLst>
          </a:custGeom>
          <a:solidFill>
            <a:srgbClr val="292727"/>
          </a:solidFill>
          <a:ln w="18021" cap="flat">
            <a:noFill/>
            <a:prstDash val="solid"/>
            <a:miter/>
          </a:ln>
        </p:spPr>
        <p:txBody>
          <a:bodyPr rtlCol="0" anchor="ctr"/>
          <a:lstStyle/>
          <a:p>
            <a:endParaRPr lang="en-US"/>
          </a:p>
        </p:txBody>
      </p:sp>
      <p:grpSp>
        <p:nvGrpSpPr>
          <p:cNvPr id="17" name="Nhóm 16">
            <a:extLst>
              <a:ext uri="{FF2B5EF4-FFF2-40B4-BE49-F238E27FC236}">
                <a16:creationId xmlns:a16="http://schemas.microsoft.com/office/drawing/2014/main" id="{835DAE2E-821A-E194-CA55-FCFD6CE84C1A}"/>
              </a:ext>
            </a:extLst>
          </p:cNvPr>
          <p:cNvGrpSpPr/>
          <p:nvPr/>
        </p:nvGrpSpPr>
        <p:grpSpPr>
          <a:xfrm>
            <a:off x="16154400" y="495300"/>
            <a:ext cx="1697438" cy="677102"/>
            <a:chOff x="15765367" y="1436884"/>
            <a:chExt cx="1697438" cy="677102"/>
          </a:xfrm>
        </p:grpSpPr>
        <p:sp>
          <p:nvSpPr>
            <p:cNvPr id="14" name="Hình tự do: Hình 13">
              <a:extLst>
                <a:ext uri="{FF2B5EF4-FFF2-40B4-BE49-F238E27FC236}">
                  <a16:creationId xmlns:a16="http://schemas.microsoft.com/office/drawing/2014/main" id="{110329B5-8887-F498-9E06-28BDDE0C9577}"/>
                </a:ext>
              </a:extLst>
            </p:cNvPr>
            <p:cNvSpPr/>
            <p:nvPr/>
          </p:nvSpPr>
          <p:spPr>
            <a:xfrm rot="18341150">
              <a:off x="16398149" y="1049330"/>
              <a:ext cx="431874" cy="1697438"/>
            </a:xfrm>
            <a:custGeom>
              <a:avLst/>
              <a:gdLst>
                <a:gd name="connsiteX0" fmla="*/ 242351 w 431874"/>
                <a:gd name="connsiteY0" fmla="*/ 1207946 h 1697438"/>
                <a:gd name="connsiteX1" fmla="*/ 252091 w 431874"/>
                <a:gd name="connsiteY1" fmla="*/ 1370254 h 1697438"/>
                <a:gd name="connsiteX2" fmla="*/ 273013 w 431874"/>
                <a:gd name="connsiteY2" fmla="*/ 1557806 h 1697438"/>
                <a:gd name="connsiteX3" fmla="*/ 61090 w 431874"/>
                <a:gd name="connsiteY3" fmla="*/ 1693720 h 1697438"/>
                <a:gd name="connsiteX4" fmla="*/ 20149 w 431874"/>
                <a:gd name="connsiteY4" fmla="*/ 1644123 h 1697438"/>
                <a:gd name="connsiteX5" fmla="*/ 217101 w 431874"/>
                <a:gd name="connsiteY5" fmla="*/ 1472636 h 1697438"/>
                <a:gd name="connsiteX6" fmla="*/ 119347 w 431874"/>
                <a:gd name="connsiteY6" fmla="*/ 1285466 h 1697438"/>
                <a:gd name="connsiteX7" fmla="*/ 204476 w 431874"/>
                <a:gd name="connsiteY7" fmla="*/ 1154779 h 1697438"/>
                <a:gd name="connsiteX8" fmla="*/ 318464 w 431874"/>
                <a:gd name="connsiteY8" fmla="*/ 1020267 h 1697438"/>
                <a:gd name="connsiteX9" fmla="*/ 223233 w 431874"/>
                <a:gd name="connsiteY9" fmla="*/ 822770 h 1697438"/>
                <a:gd name="connsiteX10" fmla="*/ 237301 w 431874"/>
                <a:gd name="connsiteY10" fmla="*/ 729950 h 1697438"/>
                <a:gd name="connsiteX11" fmla="*/ 320267 w 431874"/>
                <a:gd name="connsiteY11" fmla="*/ 653960 h 1697438"/>
                <a:gd name="connsiteX12" fmla="*/ 298804 w 431874"/>
                <a:gd name="connsiteY12" fmla="*/ 492928 h 1697438"/>
                <a:gd name="connsiteX13" fmla="*/ 167502 w 431874"/>
                <a:gd name="connsiteY13" fmla="*/ 368233 h 1697438"/>
                <a:gd name="connsiteX14" fmla="*/ 230809 w 431874"/>
                <a:gd name="connsiteY14" fmla="*/ 203376 h 1697438"/>
                <a:gd name="connsiteX15" fmla="*/ 110148 w 431874"/>
                <a:gd name="connsiteY15" fmla="*/ 47444 h 1697438"/>
                <a:gd name="connsiteX16" fmla="*/ 167502 w 431874"/>
                <a:gd name="connsiteY16" fmla="*/ 6899 h 1697438"/>
                <a:gd name="connsiteX17" fmla="*/ 317201 w 431874"/>
                <a:gd name="connsiteY17" fmla="*/ 182849 h 1697438"/>
                <a:gd name="connsiteX18" fmla="*/ 262732 w 431874"/>
                <a:gd name="connsiteY18" fmla="*/ 381748 h 1697438"/>
                <a:gd name="connsiteX19" fmla="*/ 413332 w 431874"/>
                <a:gd name="connsiteY19" fmla="*/ 513073 h 1697438"/>
                <a:gd name="connsiteX20" fmla="*/ 381950 w 431874"/>
                <a:gd name="connsiteY20" fmla="*/ 691190 h 1697438"/>
                <a:gd name="connsiteX21" fmla="*/ 300607 w 431874"/>
                <a:gd name="connsiteY21" fmla="*/ 789237 h 1697438"/>
                <a:gd name="connsiteX22" fmla="*/ 339746 w 431874"/>
                <a:gd name="connsiteY22" fmla="*/ 892767 h 1697438"/>
                <a:gd name="connsiteX23" fmla="*/ 389705 w 431874"/>
                <a:gd name="connsiteY23" fmla="*/ 1091667 h 1697438"/>
                <a:gd name="connsiteX24" fmla="*/ 242351 w 431874"/>
                <a:gd name="connsiteY24" fmla="*/ 1207946 h 16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31874" h="1697438">
                  <a:moveTo>
                    <a:pt x="242351" y="1207946"/>
                  </a:moveTo>
                  <a:cubicBezTo>
                    <a:pt x="168224" y="1259329"/>
                    <a:pt x="212232" y="1314791"/>
                    <a:pt x="252091" y="1370254"/>
                  </a:cubicBezTo>
                  <a:cubicBezTo>
                    <a:pt x="296098" y="1431326"/>
                    <a:pt x="314856" y="1492908"/>
                    <a:pt x="273013" y="1557806"/>
                  </a:cubicBezTo>
                  <a:cubicBezTo>
                    <a:pt x="230989" y="1623085"/>
                    <a:pt x="147122" y="1660825"/>
                    <a:pt x="61090" y="1693720"/>
                  </a:cubicBezTo>
                  <a:cubicBezTo>
                    <a:pt x="15099" y="1711315"/>
                    <a:pt x="-25843" y="1661718"/>
                    <a:pt x="20149" y="1644123"/>
                  </a:cubicBezTo>
                  <a:cubicBezTo>
                    <a:pt x="113214" y="1608550"/>
                    <a:pt x="224857" y="1558953"/>
                    <a:pt x="217101" y="1472636"/>
                  </a:cubicBezTo>
                  <a:cubicBezTo>
                    <a:pt x="210969" y="1404933"/>
                    <a:pt x="129447" y="1353424"/>
                    <a:pt x="119347" y="1285466"/>
                  </a:cubicBezTo>
                  <a:cubicBezTo>
                    <a:pt x="111411" y="1231916"/>
                    <a:pt x="149286" y="1188694"/>
                    <a:pt x="204476" y="1154779"/>
                  </a:cubicBezTo>
                  <a:cubicBezTo>
                    <a:pt x="266520" y="1116657"/>
                    <a:pt x="331991" y="1086312"/>
                    <a:pt x="318464" y="1020267"/>
                  </a:cubicBezTo>
                  <a:cubicBezTo>
                    <a:pt x="304215" y="950652"/>
                    <a:pt x="238564" y="892512"/>
                    <a:pt x="223233" y="822770"/>
                  </a:cubicBezTo>
                  <a:cubicBezTo>
                    <a:pt x="216380" y="791150"/>
                    <a:pt x="218544" y="759530"/>
                    <a:pt x="237301" y="729950"/>
                  </a:cubicBezTo>
                  <a:cubicBezTo>
                    <a:pt x="256601" y="699605"/>
                    <a:pt x="293574" y="680480"/>
                    <a:pt x="320267" y="653960"/>
                  </a:cubicBezTo>
                  <a:cubicBezTo>
                    <a:pt x="370227" y="603853"/>
                    <a:pt x="355257" y="536278"/>
                    <a:pt x="298804" y="492928"/>
                  </a:cubicBezTo>
                  <a:cubicBezTo>
                    <a:pt x="249025" y="454551"/>
                    <a:pt x="184096" y="422166"/>
                    <a:pt x="167502" y="368233"/>
                  </a:cubicBezTo>
                  <a:cubicBezTo>
                    <a:pt x="147843" y="304483"/>
                    <a:pt x="209346" y="260879"/>
                    <a:pt x="230809" y="203376"/>
                  </a:cubicBezTo>
                  <a:cubicBezTo>
                    <a:pt x="255518" y="136694"/>
                    <a:pt x="176160" y="85311"/>
                    <a:pt x="110148" y="47444"/>
                  </a:cubicBezTo>
                  <a:cubicBezTo>
                    <a:pt x="69567" y="24112"/>
                    <a:pt x="127282" y="-16178"/>
                    <a:pt x="167502" y="6899"/>
                  </a:cubicBezTo>
                  <a:cubicBezTo>
                    <a:pt x="243073" y="50249"/>
                    <a:pt x="321530" y="108771"/>
                    <a:pt x="317201" y="182849"/>
                  </a:cubicBezTo>
                  <a:cubicBezTo>
                    <a:pt x="313233" y="249149"/>
                    <a:pt x="205197" y="317743"/>
                    <a:pt x="262732" y="381748"/>
                  </a:cubicBezTo>
                  <a:cubicBezTo>
                    <a:pt x="306199" y="430326"/>
                    <a:pt x="381950" y="457611"/>
                    <a:pt x="413332" y="513073"/>
                  </a:cubicBezTo>
                  <a:cubicBezTo>
                    <a:pt x="445978" y="570830"/>
                    <a:pt x="435517" y="641210"/>
                    <a:pt x="381950" y="691190"/>
                  </a:cubicBezTo>
                  <a:cubicBezTo>
                    <a:pt x="347140" y="723575"/>
                    <a:pt x="302592" y="744867"/>
                    <a:pt x="300607" y="789237"/>
                  </a:cubicBezTo>
                  <a:cubicBezTo>
                    <a:pt x="298985" y="824682"/>
                    <a:pt x="319726" y="861020"/>
                    <a:pt x="339746" y="892767"/>
                  </a:cubicBezTo>
                  <a:cubicBezTo>
                    <a:pt x="378523" y="954349"/>
                    <a:pt x="423974" y="1023582"/>
                    <a:pt x="389705" y="1091667"/>
                  </a:cubicBezTo>
                  <a:cubicBezTo>
                    <a:pt x="363012" y="1144324"/>
                    <a:pt x="296098" y="1170716"/>
                    <a:pt x="242351" y="1207946"/>
                  </a:cubicBezTo>
                  <a:close/>
                </a:path>
              </a:pathLst>
            </a:custGeom>
            <a:solidFill>
              <a:srgbClr val="292727"/>
            </a:solidFill>
            <a:ln w="18021" cap="flat">
              <a:noFill/>
              <a:prstDash val="solid"/>
              <a:miter/>
            </a:ln>
          </p:spPr>
          <p:txBody>
            <a:bodyPr rtlCol="0" anchor="ctr"/>
            <a:lstStyle/>
            <a:p>
              <a:endParaRPr lang="en-US"/>
            </a:p>
          </p:txBody>
        </p:sp>
        <p:sp>
          <p:nvSpPr>
            <p:cNvPr id="16" name="Hình tự do: Hình 15">
              <a:extLst>
                <a:ext uri="{FF2B5EF4-FFF2-40B4-BE49-F238E27FC236}">
                  <a16:creationId xmlns:a16="http://schemas.microsoft.com/office/drawing/2014/main" id="{E573A6CD-50D2-180C-3348-8D6990B2F8AD}"/>
                </a:ext>
              </a:extLst>
            </p:cNvPr>
            <p:cNvSpPr/>
            <p:nvPr/>
          </p:nvSpPr>
          <p:spPr>
            <a:xfrm rot="18341150">
              <a:off x="16641490" y="982051"/>
              <a:ext cx="282922" cy="1192587"/>
            </a:xfrm>
            <a:custGeom>
              <a:avLst/>
              <a:gdLst>
                <a:gd name="connsiteX0" fmla="*/ 170886 w 282922"/>
                <a:gd name="connsiteY0" fmla="*/ 664668 h 1192587"/>
                <a:gd name="connsiteX1" fmla="*/ 230766 w 282922"/>
                <a:gd name="connsiteY1" fmla="*/ 800200 h 1192587"/>
                <a:gd name="connsiteX2" fmla="*/ 70427 w 282922"/>
                <a:gd name="connsiteY2" fmla="*/ 1184995 h 1192587"/>
                <a:gd name="connsiteX3" fmla="*/ 13072 w 282922"/>
                <a:gd name="connsiteY3" fmla="*/ 1144450 h 1192587"/>
                <a:gd name="connsiteX4" fmla="*/ 157540 w 282922"/>
                <a:gd name="connsiteY4" fmla="*/ 1002287 h 1192587"/>
                <a:gd name="connsiteX5" fmla="*/ 185135 w 282922"/>
                <a:gd name="connsiteY5" fmla="*/ 877338 h 1192587"/>
                <a:gd name="connsiteX6" fmla="*/ 109565 w 282922"/>
                <a:gd name="connsiteY6" fmla="*/ 755958 h 1192587"/>
                <a:gd name="connsiteX7" fmla="*/ 100186 w 282922"/>
                <a:gd name="connsiteY7" fmla="*/ 630881 h 1192587"/>
                <a:gd name="connsiteX8" fmla="*/ 188562 w 282922"/>
                <a:gd name="connsiteY8" fmla="*/ 501979 h 1192587"/>
                <a:gd name="connsiteX9" fmla="*/ 173592 w 282922"/>
                <a:gd name="connsiteY9" fmla="*/ 362366 h 1192587"/>
                <a:gd name="connsiteX10" fmla="*/ 60867 w 282922"/>
                <a:gd name="connsiteY10" fmla="*/ 261769 h 1192587"/>
                <a:gd name="connsiteX11" fmla="*/ 74214 w 282922"/>
                <a:gd name="connsiteY11" fmla="*/ 147019 h 1192587"/>
                <a:gd name="connsiteX12" fmla="*/ 70427 w 282922"/>
                <a:gd name="connsiteY12" fmla="*/ 48717 h 1192587"/>
                <a:gd name="connsiteX13" fmla="*/ 127781 w 282922"/>
                <a:gd name="connsiteY13" fmla="*/ 8172 h 1192587"/>
                <a:gd name="connsiteX14" fmla="*/ 177920 w 282922"/>
                <a:gd name="connsiteY14" fmla="*/ 136437 h 1192587"/>
                <a:gd name="connsiteX15" fmla="*/ 128863 w 282922"/>
                <a:gd name="connsiteY15" fmla="*/ 192282 h 1192587"/>
                <a:gd name="connsiteX16" fmla="*/ 168902 w 282922"/>
                <a:gd name="connsiteY16" fmla="*/ 265339 h 1192587"/>
                <a:gd name="connsiteX17" fmla="*/ 262148 w 282922"/>
                <a:gd name="connsiteY17" fmla="*/ 526459 h 1192587"/>
                <a:gd name="connsiteX18" fmla="*/ 170886 w 282922"/>
                <a:gd name="connsiteY18" fmla="*/ 664668 h 1192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2922" h="1192587">
                  <a:moveTo>
                    <a:pt x="170886" y="664668"/>
                  </a:moveTo>
                  <a:cubicBezTo>
                    <a:pt x="156819" y="714393"/>
                    <a:pt x="201728" y="757743"/>
                    <a:pt x="230766" y="800200"/>
                  </a:cubicBezTo>
                  <a:cubicBezTo>
                    <a:pt x="323290" y="934968"/>
                    <a:pt x="219043" y="1091410"/>
                    <a:pt x="70427" y="1184995"/>
                  </a:cubicBezTo>
                  <a:cubicBezTo>
                    <a:pt x="31469" y="1209474"/>
                    <a:pt x="-26066" y="1169057"/>
                    <a:pt x="13072" y="1144450"/>
                  </a:cubicBezTo>
                  <a:cubicBezTo>
                    <a:pt x="74033" y="1106072"/>
                    <a:pt x="125796" y="1055327"/>
                    <a:pt x="157540" y="1002287"/>
                  </a:cubicBezTo>
                  <a:cubicBezTo>
                    <a:pt x="180265" y="964165"/>
                    <a:pt x="195956" y="918648"/>
                    <a:pt x="185135" y="877338"/>
                  </a:cubicBezTo>
                  <a:cubicBezTo>
                    <a:pt x="173773" y="833733"/>
                    <a:pt x="133192" y="796375"/>
                    <a:pt x="109565" y="755958"/>
                  </a:cubicBezTo>
                  <a:cubicBezTo>
                    <a:pt x="85576" y="715158"/>
                    <a:pt x="79445" y="673211"/>
                    <a:pt x="100186" y="630881"/>
                  </a:cubicBezTo>
                  <a:cubicBezTo>
                    <a:pt x="122369" y="585491"/>
                    <a:pt x="166919" y="547369"/>
                    <a:pt x="188562" y="501979"/>
                  </a:cubicBezTo>
                  <a:cubicBezTo>
                    <a:pt x="210385" y="456461"/>
                    <a:pt x="204613" y="405206"/>
                    <a:pt x="173592" y="362366"/>
                  </a:cubicBezTo>
                  <a:cubicBezTo>
                    <a:pt x="145456" y="323479"/>
                    <a:pt x="92250" y="298872"/>
                    <a:pt x="60867" y="261769"/>
                  </a:cubicBezTo>
                  <a:cubicBezTo>
                    <a:pt x="27501" y="222372"/>
                    <a:pt x="37781" y="182974"/>
                    <a:pt x="74214" y="147019"/>
                  </a:cubicBezTo>
                  <a:cubicBezTo>
                    <a:pt x="111008" y="110682"/>
                    <a:pt x="121829" y="83397"/>
                    <a:pt x="70427" y="48717"/>
                  </a:cubicBezTo>
                  <a:cubicBezTo>
                    <a:pt x="32551" y="23090"/>
                    <a:pt x="90085" y="-17455"/>
                    <a:pt x="127781" y="8172"/>
                  </a:cubicBezTo>
                  <a:cubicBezTo>
                    <a:pt x="178462" y="42470"/>
                    <a:pt x="204613" y="88370"/>
                    <a:pt x="177920" y="136437"/>
                  </a:cubicBezTo>
                  <a:cubicBezTo>
                    <a:pt x="166198" y="157347"/>
                    <a:pt x="143292" y="172519"/>
                    <a:pt x="128863" y="192282"/>
                  </a:cubicBezTo>
                  <a:cubicBezTo>
                    <a:pt x="107220" y="221862"/>
                    <a:pt x="141487" y="244812"/>
                    <a:pt x="168902" y="265339"/>
                  </a:cubicBezTo>
                  <a:cubicBezTo>
                    <a:pt x="263772" y="336357"/>
                    <a:pt x="313912" y="430579"/>
                    <a:pt x="262148" y="526459"/>
                  </a:cubicBezTo>
                  <a:cubicBezTo>
                    <a:pt x="236718" y="573378"/>
                    <a:pt x="184955" y="614816"/>
                    <a:pt x="170886" y="664668"/>
                  </a:cubicBezTo>
                  <a:close/>
                </a:path>
              </a:pathLst>
            </a:custGeom>
            <a:solidFill>
              <a:srgbClr val="292727"/>
            </a:solidFill>
            <a:ln w="18021" cap="flat">
              <a:noFill/>
              <a:prstDash val="solid"/>
              <a:miter/>
            </a:ln>
          </p:spPr>
          <p:txBody>
            <a:bodyPr rtlCol="0" anchor="ctr"/>
            <a:lstStyle/>
            <a:p>
              <a:endParaRPr lang="en-US"/>
            </a:p>
          </p:txBody>
        </p:sp>
      </p:grpSp>
      <mc:AlternateContent xmlns:mc="http://schemas.openxmlformats.org/markup-compatibility/2006" xmlns:a14="http://schemas.microsoft.com/office/drawing/2010/main">
        <mc:Choice Requires="a14">
          <p:sp>
            <p:nvSpPr>
              <p:cNvPr id="21" name="Hộp Văn bản 20">
                <a:extLst>
                  <a:ext uri="{FF2B5EF4-FFF2-40B4-BE49-F238E27FC236}">
                    <a16:creationId xmlns:a16="http://schemas.microsoft.com/office/drawing/2014/main" id="{7EDCB136-7CBB-8604-9E16-7BBA3E5011DD}"/>
                  </a:ext>
                </a:extLst>
              </p:cNvPr>
              <p:cNvSpPr txBox="1"/>
              <p:nvPr/>
            </p:nvSpPr>
            <p:spPr>
              <a:xfrm>
                <a:off x="2667000" y="2370488"/>
                <a:ext cx="9220200" cy="5619423"/>
              </a:xfrm>
              <a:prstGeom prst="rect">
                <a:avLst/>
              </a:prstGeom>
              <a:noFill/>
            </p:spPr>
            <p:txBody>
              <a:bodyPr wrap="square">
                <a:spAutoFit/>
              </a:bodyPr>
              <a:lstStyle/>
              <a:p>
                <a:pPr marL="0" marR="0" algn="just">
                  <a:lnSpc>
                    <a:spcPct val="150000"/>
                  </a:lnSpc>
                  <a:spcBef>
                    <a:spcPts val="0"/>
                  </a:spcBef>
                  <a:spcAft>
                    <a:spcPts val="800"/>
                  </a:spcAft>
                </a:pP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Cho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i="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Hình</a:t>
                </a:r>
                <a:r>
                  <a:rPr lang="en-US" sz="4000" i="1" dirty="0">
                    <a:solidFill>
                      <a:schemeClr val="tx1"/>
                    </a:solidFill>
                    <a:effectLst/>
                    <a:latin typeface="Arial" panose="020B0604020202020204" pitchFamily="34" charset="0"/>
                    <a:ea typeface="Calibri" panose="020F0502020204030204" pitchFamily="34" charset="0"/>
                    <a:cs typeface="Arial" panose="020B0604020202020204" pitchFamily="34" charset="0"/>
                  </a:rPr>
                  <a:t> 47</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’=2</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400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e>
                    </m:acc>
                    <m:r>
                      <a:rPr lang="en-US" sz="4000" b="0" i="1" smtClean="0">
                        <a:solidFill>
                          <a:schemeClr val="tx1"/>
                        </a:solidFill>
                        <a:effectLst/>
                        <a:latin typeface="Cambria Math" panose="02040503050406030204" pitchFamily="18" charset="0"/>
                        <a:cs typeface="Arial" panose="020B0604020202020204" pitchFamily="34" charset="0"/>
                      </a:rPr>
                      <m:t>=</m:t>
                    </m:r>
                    <m:acc>
                      <m:accPr>
                        <m:chr m:val="̂"/>
                        <m:ctrlPr>
                          <a:rPr lang="en-US" sz="4000" b="0" i="1" smtClean="0">
                            <a:solidFill>
                              <a:schemeClr val="tx1"/>
                            </a:solidFill>
                            <a:effectLst/>
                            <a:latin typeface="Cambria Math" panose="02040503050406030204" pitchFamily="18" charset="0"/>
                            <a:cs typeface="Arial" panose="020B0604020202020204" pitchFamily="34" charset="0"/>
                          </a:rPr>
                        </m:ctrlPr>
                      </m:accPr>
                      <m:e>
                        <m:r>
                          <a:rPr lang="en-US" sz="4000" b="0" i="1" smtClean="0">
                            <a:solidFill>
                              <a:schemeClr val="tx1"/>
                            </a:solidFill>
                            <a:effectLst/>
                            <a:latin typeface="Cambria Math" panose="02040503050406030204" pitchFamily="18" charset="0"/>
                            <a:cs typeface="Arial" panose="020B0604020202020204" pitchFamily="34" charset="0"/>
                          </a:rPr>
                          <m:t>𝐴</m:t>
                        </m:r>
                        <m:r>
                          <a:rPr lang="en-US" sz="4000" b="0" i="1" smtClean="0">
                            <a:solidFill>
                              <a:schemeClr val="tx1"/>
                            </a:solidFill>
                            <a:effectLst/>
                            <a:latin typeface="Cambria Math" panose="02040503050406030204" pitchFamily="18" charset="0"/>
                            <a:cs typeface="Arial" panose="020B0604020202020204" pitchFamily="34" charset="0"/>
                          </a:rPr>
                          <m:t>′</m:t>
                        </m:r>
                      </m:e>
                    </m:acc>
                    <m:r>
                      <a:rPr lang="en-US" sz="4000" b="0" i="1" smtClean="0">
                        <a:solidFill>
                          <a:schemeClr val="tx1"/>
                        </a:solidFill>
                        <a:effectLst/>
                        <a:latin typeface="Cambria Math" panose="02040503050406030204" pitchFamily="18" charset="0"/>
                        <a:cs typeface="Arial" panose="020B0604020202020204" pitchFamily="34" charset="0"/>
                      </a:rPr>
                      <m:t>=60</m:t>
                    </m:r>
                    <m:r>
                      <a:rPr lang="en-US" sz="4000" b="0" i="1" smtClean="0">
                        <a:solidFill>
                          <a:schemeClr val="tx1"/>
                        </a:solidFill>
                        <a:effectLst/>
                        <a:latin typeface="Cambria Math" panose="02040503050406030204" pitchFamily="18" charset="0"/>
                        <a:ea typeface="Cambria Math" panose="02040503050406030204" pitchFamily="18"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’=3</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𝑐𝑚</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cách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đếm</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số</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ô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vuông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hãy</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so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sánh</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Từ</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có</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thể</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kết</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luận</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được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hai</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tam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giác</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𝐴𝐵𝐶</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và</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𝐴</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𝐵</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𝐶</m:t>
                    </m:r>
                    <m:r>
                      <a:rPr lang="en-US" sz="4000" i="1" dirty="0" smtClean="0">
                        <a:solidFill>
                          <a:schemeClr val="tx1"/>
                        </a:solidFill>
                        <a:effectLst/>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bằng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nhau</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 hay </a:t>
                </a:r>
                <a:r>
                  <a:rPr lang="en-US" sz="4000"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không</a:t>
                </a:r>
                <a:r>
                  <a:rPr lang="en-US" sz="4000" dirty="0">
                    <a:solidFill>
                      <a:schemeClr val="tx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xmlns="">
          <p:sp>
            <p:nvSpPr>
              <p:cNvPr id="21" name="Hộp Văn bản 20">
                <a:extLst>
                  <a:ext uri="{FF2B5EF4-FFF2-40B4-BE49-F238E27FC236}">
                    <a16:creationId xmlns:a16="http://schemas.microsoft.com/office/drawing/2014/main" id="{7EDCB136-7CBB-8604-9E16-7BBA3E5011DD}"/>
                  </a:ext>
                </a:extLst>
              </p:cNvPr>
              <p:cNvSpPr txBox="1">
                <a:spLocks noRot="1" noChangeAspect="1" noMove="1" noResize="1" noEditPoints="1" noAdjustHandles="1" noChangeArrowheads="1" noChangeShapeType="1" noTextEdit="1"/>
              </p:cNvSpPr>
              <p:nvPr/>
            </p:nvSpPr>
            <p:spPr>
              <a:xfrm>
                <a:off x="2667000" y="2370488"/>
                <a:ext cx="9220200" cy="5619423"/>
              </a:xfrm>
              <a:prstGeom prst="rect">
                <a:avLst/>
              </a:prstGeom>
              <a:blipFill>
                <a:blip r:embed="rId8"/>
                <a:stretch>
                  <a:fillRect l="-2381" r="-2315" b="-3688"/>
                </a:stretch>
              </a:blipFill>
            </p:spPr>
            <p:txBody>
              <a:bodyPr/>
              <a:lstStyle/>
              <a:p>
                <a:r>
                  <a:rPr lang="en-US">
                    <a:noFill/>
                  </a:rPr>
                  <a:t> </a:t>
                </a:r>
              </a:p>
            </p:txBody>
          </p:sp>
        </mc:Fallback>
      </mc:AlternateContent>
      <p:sp>
        <p:nvSpPr>
          <p:cNvPr id="6" name="Hình chữ nhật: Góc Tròn 9">
            <a:extLst>
              <a:ext uri="{FF2B5EF4-FFF2-40B4-BE49-F238E27FC236}">
                <a16:creationId xmlns:a16="http://schemas.microsoft.com/office/drawing/2014/main" id="{B3EABA99-02D0-AD2D-0D38-12BD9EEA470D}"/>
              </a:ext>
            </a:extLst>
          </p:cNvPr>
          <p:cNvSpPr/>
          <p:nvPr/>
        </p:nvSpPr>
        <p:spPr>
          <a:xfrm>
            <a:off x="9311063" y="995405"/>
            <a:ext cx="1524000" cy="1139421"/>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HĐ2</a:t>
            </a:r>
          </a:p>
        </p:txBody>
      </p:sp>
      <p:pic>
        <p:nvPicPr>
          <p:cNvPr id="8" name="Picture 7">
            <a:extLst>
              <a:ext uri="{FF2B5EF4-FFF2-40B4-BE49-F238E27FC236}">
                <a16:creationId xmlns:a16="http://schemas.microsoft.com/office/drawing/2014/main" id="{ECD95DFF-AD09-4324-7246-F904B5AAD660}"/>
              </a:ext>
            </a:extLst>
          </p:cNvPr>
          <p:cNvPicPr>
            <a:picLocks noChangeAspect="1"/>
          </p:cNvPicPr>
          <p:nvPr/>
        </p:nvPicPr>
        <p:blipFill rotWithShape="1">
          <a:blip r:embed="rId9">
            <a:extLst>
              <a:ext uri="{28A0092B-C50C-407E-A947-70E740481C1C}">
                <a14:useLocalDpi xmlns:a14="http://schemas.microsoft.com/office/drawing/2010/main" val="0"/>
              </a:ext>
            </a:extLst>
          </a:blip>
          <a:srcRect l="70453" t="7177" r="2276" b="4550"/>
          <a:stretch/>
        </p:blipFill>
        <p:spPr>
          <a:xfrm>
            <a:off x="12614271" y="2144351"/>
            <a:ext cx="4572000" cy="6659784"/>
          </a:xfrm>
          <a:prstGeom prst="rect">
            <a:avLst/>
          </a:prstGeom>
        </p:spPr>
      </p:pic>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3DDD34D-974C-1E90-61CF-9D7788FE1B7D}"/>
                  </a:ext>
                </a:extLst>
              </p:cNvPr>
              <p:cNvSpPr txBox="1"/>
              <p:nvPr/>
            </p:nvSpPr>
            <p:spPr>
              <a:xfrm>
                <a:off x="4953000" y="8995166"/>
                <a:ext cx="7243075" cy="707886"/>
              </a:xfrm>
              <a:prstGeom prst="rect">
                <a:avLst/>
              </a:prstGeom>
              <a:noFill/>
            </p:spPr>
            <p:txBody>
              <a:bodyPr wrap="square">
                <a:spAutoFit/>
              </a:bodyPr>
              <a:lstStyle/>
              <a:p>
                <a14:m>
                  <m:oMath xmlns:m="http://schemas.openxmlformats.org/officeDocument/2006/math">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Sup>
                      <m:sSupPr>
                        <m:ctrlP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ctrlPr>
                      </m:sSupPr>
                      <m:e>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𝐵</m:t>
                        </m:r>
                      </m:e>
                      <m: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sup>
                    </m:sSup>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𝐶</m:t>
                    </m:r>
                    <m:r>
                      <a:rPr kumimoji="0" lang="en-US" sz="4000" b="0" i="1" u="none" strike="noStrike" kern="1200" cap="none" spc="0" normalizeH="0" baseline="0" noProof="0" dirty="0" smtClean="0">
                        <a:ln>
                          <a:noFill/>
                        </a:ln>
                        <a:solidFill>
                          <a:srgbClr val="FF0000"/>
                        </a:solidFill>
                        <a:effectLst/>
                        <a:uLnTx/>
                        <a:uFillTx/>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và </a:t>
                </a:r>
                <a14:m>
                  <m:oMath xmlns:m="http://schemas.openxmlformats.org/officeDocument/2006/math">
                    <m:r>
                      <a:rPr lang="en-US" sz="400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r>
                      <a:rPr lang="en-US" sz="4000" i="1" dirty="0">
                        <a:solidFill>
                          <a:srgbClr val="FF0000"/>
                        </a:solidFill>
                        <a:latin typeface="Cambria Math" panose="02040503050406030204" pitchFamily="18" charset="0"/>
                        <a:ea typeface="Calibri" panose="020F0502020204030204" pitchFamily="34" charset="0"/>
                        <a:cs typeface="Arial" panose="020B0604020202020204" pitchFamily="34" charset="0"/>
                      </a:rPr>
                      <m:t>𝐴𝐵𝐶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r>
                      <a:rPr lang="en-US" sz="4000" b="0" i="1" dirty="0" smtClean="0">
                        <a:solidFill>
                          <a:srgbClr val="FF0000"/>
                        </a:solidFill>
                        <a:latin typeface="Cambria Math" panose="02040503050406030204" pitchFamily="18" charset="0"/>
                        <a:ea typeface="Cambria Math" panose="02040503050406030204" pitchFamily="18" charset="0"/>
                        <a:cs typeface="Arial" panose="020B0604020202020204" pitchFamily="34" charset="0"/>
                      </a:rPr>
                      <m:t>∆</m:t>
                    </m:r>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𝐴</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sSup>
                      <m:sSupPr>
                        <m:ctrlP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ctrlPr>
                      </m:sSupPr>
                      <m:e>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𝐵</m:t>
                        </m:r>
                      </m:e>
                      <m: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sup>
                    </m:sSup>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𝐶</m:t>
                    </m:r>
                    <m:r>
                      <a:rPr lang="en-US" sz="4000" b="0" i="1" dirty="0" smtClean="0">
                        <a:solidFill>
                          <a:srgbClr val="FF0000"/>
                        </a:solidFill>
                        <a:latin typeface="Cambria Math" panose="02040503050406030204" pitchFamily="18" charset="0"/>
                        <a:ea typeface="Calibri" panose="020F0502020204030204" pitchFamily="34" charset="0"/>
                        <a:cs typeface="Arial" panose="020B0604020202020204" pitchFamily="34" charset="0"/>
                      </a:rPr>
                      <m:t>′</m:t>
                    </m:r>
                  </m:oMath>
                </a14:m>
                <a:r>
                  <a:rPr lang="en-US" sz="4000" dirty="0">
                    <a:solidFill>
                      <a:srgbClr val="FF0000"/>
                    </a:solidFill>
                    <a:latin typeface="Arial" panose="020B0604020202020204" pitchFamily="34" charset="0"/>
                    <a:cs typeface="Arial" panose="020B0604020202020204" pitchFamily="34" charset="0"/>
                  </a:rPr>
                  <a:t> </a:t>
                </a:r>
              </a:p>
            </p:txBody>
          </p:sp>
        </mc:Choice>
        <mc:Fallback xmlns="">
          <p:sp>
            <p:nvSpPr>
              <p:cNvPr id="10" name="TextBox 9">
                <a:extLst>
                  <a:ext uri="{FF2B5EF4-FFF2-40B4-BE49-F238E27FC236}">
                    <a16:creationId xmlns:a16="http://schemas.microsoft.com/office/drawing/2014/main" id="{43DDD34D-974C-1E90-61CF-9D7788FE1B7D}"/>
                  </a:ext>
                </a:extLst>
              </p:cNvPr>
              <p:cNvSpPr txBox="1">
                <a:spLocks noRot="1" noChangeAspect="1" noMove="1" noResize="1" noEditPoints="1" noAdjustHandles="1" noChangeArrowheads="1" noChangeShapeType="1" noTextEdit="1"/>
              </p:cNvSpPr>
              <p:nvPr/>
            </p:nvSpPr>
            <p:spPr>
              <a:xfrm>
                <a:off x="4953000" y="8995166"/>
                <a:ext cx="7243075" cy="707886"/>
              </a:xfrm>
              <a:prstGeom prst="rect">
                <a:avLst/>
              </a:prstGeom>
              <a:blipFill>
                <a:blip r:embed="rId10"/>
                <a:stretch>
                  <a:fillRect t="-15517" b="-36207"/>
                </a:stretch>
              </a:blipFill>
            </p:spPr>
            <p:txBody>
              <a:bodyPr/>
              <a:lstStyle/>
              <a:p>
                <a:r>
                  <a:rPr lang="en-US">
                    <a:noFill/>
                  </a:rPr>
                  <a:t> </a:t>
                </a:r>
              </a:p>
            </p:txBody>
          </p:sp>
        </mc:Fallback>
      </mc:AlternateContent>
      <p:sp>
        <p:nvSpPr>
          <p:cNvPr id="11" name="Arrow: Down 10">
            <a:extLst>
              <a:ext uri="{FF2B5EF4-FFF2-40B4-BE49-F238E27FC236}">
                <a16:creationId xmlns:a16="http://schemas.microsoft.com/office/drawing/2014/main" id="{7C201890-274E-D2CA-5493-327FA583ACB9}"/>
              </a:ext>
            </a:extLst>
          </p:cNvPr>
          <p:cNvSpPr/>
          <p:nvPr/>
        </p:nvSpPr>
        <p:spPr>
          <a:xfrm>
            <a:off x="7887678" y="8068593"/>
            <a:ext cx="609600" cy="971960"/>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randombar(horizontal)">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up)">
                                      <p:cBhvr>
                                        <p:cTn id="24" dur="500"/>
                                        <p:tgtEl>
                                          <p:spTgt spid="1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up)">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r="51822"/>
          <a:stretch>
            <a:fillRect/>
          </a:stretch>
        </p:blipFill>
        <p:spPr>
          <a:xfrm>
            <a:off x="554213" y="0"/>
            <a:ext cx="2472105" cy="671715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0657"/>
          <a:stretch>
            <a:fillRect/>
          </a:stretch>
        </p:blipFill>
        <p:spPr>
          <a:xfrm>
            <a:off x="16684179" y="3569850"/>
            <a:ext cx="1505652" cy="671715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327771">
            <a:off x="2305430" y="903165"/>
            <a:ext cx="2550203" cy="114991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59593">
            <a:off x="1836559" y="7501388"/>
            <a:ext cx="957022" cy="2001376"/>
          </a:xfrm>
          <a:prstGeom prst="rect">
            <a:avLst/>
          </a:prstGeom>
        </p:spPr>
      </p:pic>
      <p:sp>
        <p:nvSpPr>
          <p:cNvPr id="16" name="Hộp Văn bản 15">
            <a:extLst>
              <a:ext uri="{FF2B5EF4-FFF2-40B4-BE49-F238E27FC236}">
                <a16:creationId xmlns:a16="http://schemas.microsoft.com/office/drawing/2014/main" id="{C1F39A04-545F-A590-1B83-53CF23C08BBF}"/>
              </a:ext>
            </a:extLst>
          </p:cNvPr>
          <p:cNvSpPr txBox="1"/>
          <p:nvPr/>
        </p:nvSpPr>
        <p:spPr>
          <a:xfrm>
            <a:off x="4075417" y="1511457"/>
            <a:ext cx="11521562" cy="1184876"/>
          </a:xfrm>
          <a:prstGeom prst="rect">
            <a:avLst/>
          </a:prstGeom>
          <a:noFill/>
        </p:spPr>
        <p:txBody>
          <a:bodyPr wrap="square">
            <a:spAutoFit/>
          </a:bodyPr>
          <a:lstStyle/>
          <a:p>
            <a:pPr marL="0" marR="0" algn="ctr">
              <a:lnSpc>
                <a:spcPct val="150000"/>
              </a:lnSpc>
              <a:spcBef>
                <a:spcPts val="0"/>
              </a:spcBef>
              <a:spcAft>
                <a:spcPts val="800"/>
              </a:spcAft>
            </a:pPr>
            <a:r>
              <a:rPr lang="en-US" sz="5400" b="1" dirty="0">
                <a:latin typeface="Arial" panose="020B0604020202020204" pitchFamily="34" charset="0"/>
                <a:ea typeface="Calibri" panose="020F0502020204030204" pitchFamily="34" charset="0"/>
                <a:cs typeface="Arial" panose="020B0604020202020204" pitchFamily="34" charset="0"/>
              </a:rPr>
              <a:t>KẾT LUẬN</a:t>
            </a:r>
          </a:p>
        </p:txBody>
      </p:sp>
      <p:sp>
        <p:nvSpPr>
          <p:cNvPr id="17" name="Hình chữ nhật: Góc Tròn 16">
            <a:extLst>
              <a:ext uri="{FF2B5EF4-FFF2-40B4-BE49-F238E27FC236}">
                <a16:creationId xmlns:a16="http://schemas.microsoft.com/office/drawing/2014/main" id="{1EECB6A2-29F1-21D6-7CCC-12C95BCC9A06}"/>
              </a:ext>
            </a:extLst>
          </p:cNvPr>
          <p:cNvSpPr/>
          <p:nvPr/>
        </p:nvSpPr>
        <p:spPr>
          <a:xfrm>
            <a:off x="3733800" y="3369373"/>
            <a:ext cx="12499927" cy="372757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a:lnSpc>
                <a:spcPct val="150000"/>
              </a:lnSpc>
              <a:spcAft>
                <a:spcPts val="800"/>
              </a:spcAft>
              <a:defRPr/>
            </a:pPr>
            <a:r>
              <a:rPr lang="vi-VN" sz="4400" dirty="0">
                <a:solidFill>
                  <a:srgbClr val="000000"/>
                </a:solidFill>
                <a:ea typeface="Calibri" panose="020F0502020204030204" pitchFamily="34" charset="0"/>
              </a:rPr>
              <a:t>Nếu hai cạnh và góc xen giữa của tam giác này lần lượt bằng hai cạnh và góc xen giữa của tam giác kia thì hai tam giác đó bằng nhau.</a:t>
            </a:r>
            <a:endParaRPr kumimoji="0" lang="en-US" sz="44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p:txBody>
      </p:sp>
    </p:spTree>
    <p:custDataLst>
      <p:tags r:id="rId1"/>
    </p:custData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22855" flipH="1">
            <a:off x="1540595" y="4895589"/>
            <a:ext cx="1851424" cy="5316314"/>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66557">
            <a:off x="16356404" y="-144703"/>
            <a:ext cx="2095041" cy="555156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25767" y="8953500"/>
            <a:ext cx="1862233" cy="1108805"/>
          </a:xfrm>
          <a:prstGeom prst="rect">
            <a:avLst/>
          </a:prstGeom>
        </p:spPr>
      </p:pic>
      <p:pic>
        <p:nvPicPr>
          <p:cNvPr id="9" name="Picture 8">
            <a:extLst>
              <a:ext uri="{FF2B5EF4-FFF2-40B4-BE49-F238E27FC236}">
                <a16:creationId xmlns:a16="http://schemas.microsoft.com/office/drawing/2014/main" id="{95B8A3BD-6A30-3573-599E-E74C258CA3A1}"/>
              </a:ext>
            </a:extLst>
          </p:cNvPr>
          <p:cNvPicPr>
            <a:picLocks noChangeAspect="1"/>
          </p:cNvPicPr>
          <p:nvPr/>
        </p:nvPicPr>
        <p:blipFill rotWithShape="1">
          <a:blip r:embed="rId10">
            <a:extLst>
              <a:ext uri="{28A0092B-C50C-407E-A947-70E740481C1C}">
                <a14:useLocalDpi xmlns:a14="http://schemas.microsoft.com/office/drawing/2010/main" val="0"/>
              </a:ext>
            </a:extLst>
          </a:blip>
          <a:srcRect l="26647" t="37540" r="19020" b="6390"/>
          <a:stretch/>
        </p:blipFill>
        <p:spPr>
          <a:xfrm>
            <a:off x="3886199" y="1347787"/>
            <a:ext cx="11811000" cy="3729789"/>
          </a:xfrm>
          <a:prstGeom prst="rect">
            <a:avLst/>
          </a:prstGeom>
        </p:spPr>
      </p:pic>
      <p:pic>
        <p:nvPicPr>
          <p:cNvPr id="5" name="Picture 5"/>
          <p:cNvPicPr>
            <a:picLocks noChangeAspect="1"/>
          </p:cNvPicPr>
          <p:nvPr/>
        </p:nvPicPr>
        <p:blipFill>
          <a:blip r:embed="rId11"/>
          <a:srcRect/>
          <a:stretch>
            <a:fillRect/>
          </a:stretch>
        </p:blipFill>
        <p:spPr>
          <a:xfrm rot="2700000">
            <a:off x="2405773" y="-48354"/>
            <a:ext cx="1044336" cy="2851428"/>
          </a:xfrm>
          <a:prstGeom prst="rect">
            <a:avLst/>
          </a:prstGeom>
        </p:spPr>
      </p:pic>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0444A8CC-D622-4812-DBAA-16AABF82ACC0}"/>
                  </a:ext>
                </a:extLst>
              </p:cNvPr>
              <p:cNvSpPr txBox="1"/>
              <p:nvPr/>
            </p:nvSpPr>
            <p:spPr>
              <a:xfrm>
                <a:off x="5135164" y="5658239"/>
                <a:ext cx="9313069" cy="3295261"/>
              </a:xfrm>
              <a:prstGeom prst="rect">
                <a:avLst/>
              </a:prstGeom>
              <a:noFill/>
            </p:spPr>
            <p:txBody>
              <a:bodyPr wrap="square">
                <a:spAutoFit/>
              </a:bodyPr>
              <a:lstStyle/>
              <a:p>
                <a:pPr marL="0" marR="0" algn="just">
                  <a:lnSpc>
                    <a:spcPct val="150000"/>
                  </a:lnSpc>
                  <a:spcBef>
                    <a:spcPts val="0"/>
                  </a:spcBef>
                  <a:spcAft>
                    <a:spcPts val="600"/>
                  </a:spcAft>
                </a:pPr>
                <a:r>
                  <a:rPr lang="vi-VN" sz="4400" i="1" dirty="0">
                    <a:solidFill>
                      <a:srgbClr val="FF0000"/>
                    </a:solidFill>
                    <a:effectLst/>
                    <a:ea typeface="Calibri" panose="020F0502020204030204" pitchFamily="34" charset="0"/>
                    <a:cs typeface="Times New Roman" panose="02020603050405020304" pitchFamily="18" charset="0"/>
                  </a:rPr>
                  <a:t>Kí hiệu: </a:t>
                </a:r>
                <a:endParaRPr lang="en-US" sz="4400" i="1" dirty="0">
                  <a:solidFill>
                    <a:srgbClr val="FF0000"/>
                  </a:solidFill>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r>
                  <a:rPr lang="vi-VN" sz="4400" dirty="0">
                    <a:solidFill>
                      <a:srgbClr val="000000"/>
                    </a:solidFill>
                    <a:effectLst/>
                    <a:ea typeface="Calibri" panose="020F0502020204030204" pitchFamily="34" charset="0"/>
                    <a:cs typeface="Times New Roman" panose="02020603050405020304" pitchFamily="18" charset="0"/>
                  </a:rPr>
                  <a:t>Nếu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acc>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44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accPr>
                      <m:e>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e>
                    </m:acc>
                  </m:oMath>
                </a14:m>
                <a:r>
                  <a:rPr lang="vi-VN" sz="4400" dirty="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smtClean="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solidFill>
                      <a:srgbClr val="000000"/>
                    </a:solidFill>
                    <a:effectLst/>
                    <a:ea typeface="Calibri" panose="020F0502020204030204" pitchFamily="34" charset="0"/>
                    <a:cs typeface="Times New Roman" panose="02020603050405020304" pitchFamily="18" charset="0"/>
                  </a:rPr>
                  <a:t> thì </a:t>
                </a:r>
                <a:endParaRPr lang="en-US" sz="4400" dirty="0">
                  <a:effectLst/>
                  <a:ea typeface="Calibri" panose="020F0502020204030204" pitchFamily="34" charset="0"/>
                  <a:cs typeface="Times New Roman" panose="02020603050405020304" pitchFamily="18" charset="0"/>
                </a:endParaRPr>
              </a:p>
              <a:p>
                <a:pPr marL="0" marR="0" algn="just">
                  <a:lnSpc>
                    <a:spcPct val="150000"/>
                  </a:lnSpc>
                  <a:spcBef>
                    <a:spcPts val="0"/>
                  </a:spcBef>
                  <a:spcAft>
                    <a:spcPts val="600"/>
                  </a:spcAft>
                </a:pPr>
                <a14:m>
                  <m:oMath xmlns:m="http://schemas.openxmlformats.org/officeDocument/2006/math">
                    <m:r>
                      <m:rPr>
                        <m:sty m:val="p"/>
                      </m:rPr>
                      <a:rPr lang="en-US" sz="4400" i="0" dirty="0" smtClean="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400" i="0" dirty="0">
                        <a:effectLst/>
                        <a:latin typeface="Cambria Math" panose="02040503050406030204" pitchFamily="18" charset="0"/>
                        <a:ea typeface="Calibri" panose="020F0502020204030204" pitchFamily="34" charset="0"/>
                        <a:cs typeface="Times New Roman" panose="02020603050405020304" pitchFamily="18" charset="0"/>
                      </a:rPr>
                      <m:t>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𝐴</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𝐵</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𝐶</m:t>
                    </m:r>
                    <m:r>
                      <a:rPr lang="vi-VN" sz="4400" i="1" dirty="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400" dirty="0">
                    <a:effectLst/>
                    <a:ea typeface="Calibri" panose="020F0502020204030204" pitchFamily="34" charset="0"/>
                    <a:cs typeface="Times New Roman" panose="02020603050405020304" pitchFamily="18" charset="0"/>
                  </a:rPr>
                  <a:t> (c.g.c)</a:t>
                </a:r>
                <a:endParaRPr lang="en-US" sz="4400" dirty="0">
                  <a:effectLst/>
                  <a:ea typeface="Calibri" panose="020F0502020204030204" pitchFamily="34" charset="0"/>
                  <a:cs typeface="Times New Roman" panose="02020603050405020304" pitchFamily="18" charset="0"/>
                </a:endParaRPr>
              </a:p>
            </p:txBody>
          </p:sp>
        </mc:Choice>
        <mc:Fallback xmlns="">
          <p:sp>
            <p:nvSpPr>
              <p:cNvPr id="13" name="TextBox 12">
                <a:extLst>
                  <a:ext uri="{FF2B5EF4-FFF2-40B4-BE49-F238E27FC236}">
                    <a16:creationId xmlns:a16="http://schemas.microsoft.com/office/drawing/2014/main" id="{0444A8CC-D622-4812-DBAA-16AABF82ACC0}"/>
                  </a:ext>
                </a:extLst>
              </p:cNvPr>
              <p:cNvSpPr txBox="1">
                <a:spLocks noRot="1" noChangeAspect="1" noMove="1" noResize="1" noEditPoints="1" noAdjustHandles="1" noChangeArrowheads="1" noChangeShapeType="1" noTextEdit="1"/>
              </p:cNvSpPr>
              <p:nvPr/>
            </p:nvSpPr>
            <p:spPr>
              <a:xfrm>
                <a:off x="5135164" y="5658239"/>
                <a:ext cx="9313069" cy="3295261"/>
              </a:xfrm>
              <a:prstGeom prst="rect">
                <a:avLst/>
              </a:prstGeom>
              <a:blipFill>
                <a:blip r:embed="rId12"/>
                <a:stretch>
                  <a:fillRect l="-2618" r="-982" b="-7209"/>
                </a:stretch>
              </a:blipFill>
            </p:spPr>
            <p:txBody>
              <a:bodyPr/>
              <a:lstStyle/>
              <a:p>
                <a:r>
                  <a:rPr lang="en-US">
                    <a:noFill/>
                  </a:rPr>
                  <a:t> </a:t>
                </a:r>
              </a:p>
            </p:txBody>
          </p:sp>
        </mc:Fallback>
      </mc:AlternateContent>
    </p:spTree>
    <p:custDataLst>
      <p:tags r:id="rId1"/>
    </p:custDataLst>
    <p:extLst>
      <p:ext uri="{BB962C8B-B14F-4D97-AF65-F5344CB8AC3E}">
        <p14:creationId xmlns:p14="http://schemas.microsoft.com/office/powerpoint/2010/main" val="13631148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6427" t="9977" b="11020"/>
          <a:stretch>
            <a:fillRect/>
          </a:stretch>
        </p:blipFill>
        <p:spPr>
          <a:xfrm>
            <a:off x="0" y="0"/>
            <a:ext cx="18288000" cy="10287000"/>
          </a:xfrm>
          <a:prstGeom prst="rect">
            <a:avLst/>
          </a:prstGeom>
        </p:spPr>
      </p:pic>
      <p:pic>
        <p:nvPicPr>
          <p:cNvPr id="6" name="Picture 6"/>
          <p:cNvPicPr>
            <a:picLocks noChangeAspect="1"/>
          </p:cNvPicPr>
          <p:nvPr/>
        </p:nvPicPr>
        <p:blipFill>
          <a:blip r:embed="rId4"/>
          <a:srcRect/>
          <a:stretch>
            <a:fillRect/>
          </a:stretch>
        </p:blipFill>
        <p:spPr>
          <a:xfrm>
            <a:off x="17221200" y="93354"/>
            <a:ext cx="930920" cy="948708"/>
          </a:xfrm>
          <a:prstGeom prst="rect">
            <a:avLst/>
          </a:prstGeom>
        </p:spPr>
      </p:pic>
      <p:sp>
        <p:nvSpPr>
          <p:cNvPr id="14" name="Hình Bầu dục 13">
            <a:extLst>
              <a:ext uri="{FF2B5EF4-FFF2-40B4-BE49-F238E27FC236}">
                <a16:creationId xmlns:a16="http://schemas.microsoft.com/office/drawing/2014/main" id="{59960B13-DE0E-8980-2763-998FDBA8066C}"/>
              </a:ext>
            </a:extLst>
          </p:cNvPr>
          <p:cNvSpPr/>
          <p:nvPr/>
        </p:nvSpPr>
        <p:spPr>
          <a:xfrm>
            <a:off x="8345065" y="774878"/>
            <a:ext cx="3048000" cy="1295400"/>
          </a:xfrm>
          <a:prstGeom prst="ellipse">
            <a:avLst/>
          </a:prstGeom>
          <a:solidFill>
            <a:srgbClr val="FFC000"/>
          </a:solidFill>
          <a:ln>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err="1">
                <a:solidFill>
                  <a:schemeClr val="tx1"/>
                </a:solidFill>
                <a:latin typeface="Arial" panose="020B0604020202020204" pitchFamily="34" charset="0"/>
                <a:cs typeface="Arial" panose="020B0604020202020204" pitchFamily="34" charset="0"/>
              </a:rPr>
              <a:t>Ví</a:t>
            </a:r>
            <a:r>
              <a:rPr lang="en-US" sz="4400" b="1" dirty="0">
                <a:solidFill>
                  <a:schemeClr val="tx1"/>
                </a:solidFill>
                <a:latin typeface="Arial" panose="020B0604020202020204" pitchFamily="34" charset="0"/>
                <a:cs typeface="Arial" panose="020B0604020202020204" pitchFamily="34" charset="0"/>
              </a:rPr>
              <a:t> </a:t>
            </a:r>
            <a:r>
              <a:rPr lang="en-US" sz="4400" b="1" dirty="0" err="1">
                <a:solidFill>
                  <a:schemeClr val="tx1"/>
                </a:solidFill>
                <a:latin typeface="Arial" panose="020B0604020202020204" pitchFamily="34" charset="0"/>
                <a:cs typeface="Arial" panose="020B0604020202020204" pitchFamily="34" charset="0"/>
              </a:rPr>
              <a:t>dụ</a:t>
            </a:r>
            <a:r>
              <a:rPr lang="en-US" sz="4400" b="1" dirty="0">
                <a:solidFill>
                  <a:schemeClr val="tx1"/>
                </a:solidFill>
                <a:latin typeface="Arial" panose="020B0604020202020204" pitchFamily="34" charset="0"/>
                <a:cs typeface="Arial" panose="020B0604020202020204" pitchFamily="34" charset="0"/>
              </a:rPr>
              <a:t> 1</a:t>
            </a:r>
          </a:p>
        </p:txBody>
      </p:sp>
      <p:sp>
        <p:nvSpPr>
          <p:cNvPr id="15" name="Hộp Văn bản 14">
            <a:extLst>
              <a:ext uri="{FF2B5EF4-FFF2-40B4-BE49-F238E27FC236}">
                <a16:creationId xmlns:a16="http://schemas.microsoft.com/office/drawing/2014/main" id="{C1A68979-88F1-A078-882D-C1F3748049B8}"/>
              </a:ext>
            </a:extLst>
          </p:cNvPr>
          <p:cNvSpPr txBox="1"/>
          <p:nvPr/>
        </p:nvSpPr>
        <p:spPr>
          <a:xfrm>
            <a:off x="2768858" y="2377245"/>
            <a:ext cx="14200413" cy="982513"/>
          </a:xfrm>
          <a:prstGeom prst="rect">
            <a:avLst/>
          </a:prstGeom>
          <a:noFill/>
        </p:spPr>
        <p:txBody>
          <a:bodyPr wrap="square" rtlCol="0">
            <a:spAutoFit/>
          </a:bodyPr>
          <a:lstStyle/>
          <a:p>
            <a:pPr algn="just">
              <a:lnSpc>
                <a:spcPct val="150000"/>
              </a:lnSpc>
            </a:pPr>
            <a:r>
              <a:rPr lang="en-US" sz="4400" dirty="0" err="1">
                <a:latin typeface="Arial" panose="020B0604020202020204" pitchFamily="34" charset="0"/>
                <a:cs typeface="Arial" panose="020B0604020202020204" pitchFamily="34" charset="0"/>
              </a:rPr>
              <a:t>Các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cặp</a:t>
            </a:r>
            <a:r>
              <a:rPr lang="en-US" sz="4400" dirty="0">
                <a:latin typeface="Arial" panose="020B0604020202020204" pitchFamily="34" charset="0"/>
                <a:cs typeface="Arial" panose="020B0604020202020204" pitchFamily="34" charset="0"/>
              </a:rPr>
              <a:t> tam </a:t>
            </a:r>
            <a:r>
              <a:rPr lang="en-US" sz="4400" dirty="0" err="1">
                <a:latin typeface="Arial" panose="020B0604020202020204" pitchFamily="34" charset="0"/>
                <a:cs typeface="Arial" panose="020B0604020202020204" pitchFamily="34" charset="0"/>
              </a:rPr>
              <a:t>giác</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nào</a:t>
            </a:r>
            <a:r>
              <a:rPr lang="en-US" sz="4400" dirty="0">
                <a:latin typeface="Arial" panose="020B0604020202020204" pitchFamily="34" charset="0"/>
                <a:cs typeface="Arial" panose="020B0604020202020204" pitchFamily="34" charset="0"/>
              </a:rPr>
              <a:t> ở </a:t>
            </a:r>
            <a:r>
              <a:rPr lang="en-US" sz="4400" i="1" dirty="0" err="1">
                <a:latin typeface="Arial" panose="020B0604020202020204" pitchFamily="34" charset="0"/>
                <a:cs typeface="Arial" panose="020B0604020202020204" pitchFamily="34" charset="0"/>
              </a:rPr>
              <a:t>Hình</a:t>
            </a:r>
            <a:r>
              <a:rPr lang="en-US" sz="4400" i="1" dirty="0">
                <a:latin typeface="Arial" panose="020B0604020202020204" pitchFamily="34" charset="0"/>
                <a:cs typeface="Arial" panose="020B0604020202020204" pitchFamily="34" charset="0"/>
              </a:rPr>
              <a:t> 49</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là</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bằng</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nhau</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Vì</a:t>
            </a:r>
            <a:r>
              <a:rPr lang="en-US" sz="4400" dirty="0">
                <a:latin typeface="Arial" panose="020B0604020202020204" pitchFamily="34" charset="0"/>
                <a:cs typeface="Arial" panose="020B0604020202020204" pitchFamily="34" charset="0"/>
              </a:rPr>
              <a:t> </a:t>
            </a:r>
            <a:r>
              <a:rPr lang="en-US" sz="4400" dirty="0" err="1">
                <a:latin typeface="Arial" panose="020B0604020202020204" pitchFamily="34" charset="0"/>
                <a:cs typeface="Arial" panose="020B0604020202020204" pitchFamily="34" charset="0"/>
              </a:rPr>
              <a:t>sao</a:t>
            </a:r>
            <a:r>
              <a:rPr lang="en-US" sz="4400" dirty="0">
                <a:latin typeface="Arial" panose="020B0604020202020204" pitchFamily="34" charset="0"/>
                <a:cs typeface="Arial" panose="020B0604020202020204" pitchFamily="34" charset="0"/>
              </a:rPr>
              <a:t>?</a:t>
            </a:r>
          </a:p>
        </p:txBody>
      </p:sp>
      <p:pic>
        <p:nvPicPr>
          <p:cNvPr id="4" name="Picture 3">
            <a:extLst>
              <a:ext uri="{FF2B5EF4-FFF2-40B4-BE49-F238E27FC236}">
                <a16:creationId xmlns:a16="http://schemas.microsoft.com/office/drawing/2014/main" id="{D17501B0-3939-C7CE-634B-190D094449E8}"/>
              </a:ext>
            </a:extLst>
          </p:cNvPr>
          <p:cNvPicPr>
            <a:picLocks noChangeAspect="1"/>
          </p:cNvPicPr>
          <p:nvPr/>
        </p:nvPicPr>
        <p:blipFill rotWithShape="1">
          <a:blip r:embed="rId5">
            <a:extLst>
              <a:ext uri="{28A0092B-C50C-407E-A947-70E740481C1C}">
                <a14:useLocalDpi xmlns:a14="http://schemas.microsoft.com/office/drawing/2010/main" val="0"/>
              </a:ext>
            </a:extLst>
          </a:blip>
          <a:srcRect l="1071" t="11037" r="605" b="47778"/>
          <a:stretch/>
        </p:blipFill>
        <p:spPr>
          <a:xfrm>
            <a:off x="1829964" y="4214245"/>
            <a:ext cx="16078200" cy="4236684"/>
          </a:xfrm>
          <a:prstGeom prst="rect">
            <a:avLst/>
          </a:prstGeom>
        </p:spPr>
      </p:pic>
      <p:pic>
        <p:nvPicPr>
          <p:cNvPr id="21" name="Picture 6">
            <a:extLst>
              <a:ext uri="{FF2B5EF4-FFF2-40B4-BE49-F238E27FC236}">
                <a16:creationId xmlns:a16="http://schemas.microsoft.com/office/drawing/2014/main" id="{E4F244FA-521F-2D42-49CD-2F057BF0C4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859593">
            <a:off x="16987790" y="4051782"/>
            <a:ext cx="1397740" cy="2923030"/>
          </a:xfrm>
          <a:prstGeom prst="rect">
            <a:avLst/>
          </a:prstGeom>
        </p:spPr>
      </p:pic>
    </p:spTree>
    <p:custDataLst>
      <p:tags r:id="rId1"/>
    </p:custData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3" dur="500"/>
                                        <p:tgtEl>
                                          <p:spTgt spid="1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454C242-1FAD-4278-907D-AD140D11F9D6"/>
  <p:tag name="ISPRING_CMI5_LAUNCH_METHOD" val="any window"/>
  <p:tag name="ISPRING_SCORM_ENDPOINT" val="&lt;endpoint&gt;&lt;enable&gt;0&lt;/enable&gt;&lt;lrs&gt;https://&lt;/lrs&gt;&lt;auth&gt;0&lt;/auth&gt;&lt;login&gt;&lt;/login&gt;&lt;password&gt;&lt;/password&gt;&lt;key&gt;&lt;/key&gt;&lt;name&gt;&lt;/name&gt;&lt;email&gt;&lt;/email&gt;&lt;/endpoint&gt;&#10;"/>
  <p:tag name="ISPRINGCLOUDFOLDERID" val="1"/>
  <p:tag name="ISPRINGONLINEFOLDERID" val="1"/>
  <p:tag name="ISPRING_OUTPUT_FOLDER" val="[[&quot;6\uFFFD.\uFFFD{1DE8D01E-DD80-434F-B6B3-085F8CC88B78}&quot;,&quot;C:\\Users\\DELL\\Desktop\\A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RATE_QUIZZES" val="0"/>
  <p:tag name="ISPRING_SCORM_PASSING_SCORE" val="0.000000"/>
  <p:tag name="ISPRING_PRESENTATION_TITLE" val="Chương VII. Bài 5. Trường hợp bằng nhau thứ hai của tam giác (c.g.c)"/>
</p:tagLst>
</file>

<file path=ppt/tags/tag10.xml><?xml version="1.0" encoding="utf-8"?>
<p:tagLst xmlns:a="http://schemas.openxmlformats.org/drawingml/2006/main" xmlns:r="http://schemas.openxmlformats.org/officeDocument/2006/relationships" xmlns:p="http://schemas.openxmlformats.org/presentationml/2006/main">
  <p:tag name="GENSWF_SLIDE_UID" val="{50E38D32-0117-4D2D-A8B3-9E884F55E57D}:263"/>
</p:tagLst>
</file>

<file path=ppt/tags/tag11.xml><?xml version="1.0" encoding="utf-8"?>
<p:tagLst xmlns:a="http://schemas.openxmlformats.org/drawingml/2006/main" xmlns:r="http://schemas.openxmlformats.org/officeDocument/2006/relationships" xmlns:p="http://schemas.openxmlformats.org/presentationml/2006/main">
  <p:tag name="GENSWF_SLIDE_UID" val="{8DB178C5-A88C-44D9-87F0-5F01135C9BD5}:272"/>
</p:tagLst>
</file>

<file path=ppt/tags/tag12.xml><?xml version="1.0" encoding="utf-8"?>
<p:tagLst xmlns:a="http://schemas.openxmlformats.org/drawingml/2006/main" xmlns:r="http://schemas.openxmlformats.org/officeDocument/2006/relationships" xmlns:p="http://schemas.openxmlformats.org/presentationml/2006/main">
  <p:tag name="GENSWF_SLIDE_UID" val="{73030589-F1DA-4721-ADB0-80EBA4C49D6B}:267"/>
</p:tagLst>
</file>

<file path=ppt/tags/tag13.xml><?xml version="1.0" encoding="utf-8"?>
<p:tagLst xmlns:a="http://schemas.openxmlformats.org/drawingml/2006/main" xmlns:r="http://schemas.openxmlformats.org/officeDocument/2006/relationships" xmlns:p="http://schemas.openxmlformats.org/presentationml/2006/main">
  <p:tag name="GENSWF_SLIDE_UID" val="{261719A2-4BE9-4FA9-823A-B02E7E10254B}:279"/>
</p:tagLst>
</file>

<file path=ppt/tags/tag14.xml><?xml version="1.0" encoding="utf-8"?>
<p:tagLst xmlns:a="http://schemas.openxmlformats.org/drawingml/2006/main" xmlns:r="http://schemas.openxmlformats.org/officeDocument/2006/relationships" xmlns:p="http://schemas.openxmlformats.org/presentationml/2006/main">
  <p:tag name="GENSWF_SLIDE_UID" val="{BE5DB859-DBFD-4B9B-B200-86E009DDBA28}:276"/>
</p:tagLst>
</file>

<file path=ppt/tags/tag15.xml><?xml version="1.0" encoding="utf-8"?>
<p:tagLst xmlns:a="http://schemas.openxmlformats.org/drawingml/2006/main" xmlns:r="http://schemas.openxmlformats.org/officeDocument/2006/relationships" xmlns:p="http://schemas.openxmlformats.org/presentationml/2006/main">
  <p:tag name="GENSWF_SLIDE_UID" val="{BCC7B8A6-BC01-4E3E-B75F-4C36D5D2EB90}:265"/>
</p:tagLst>
</file>

<file path=ppt/tags/tag16.xml><?xml version="1.0" encoding="utf-8"?>
<p:tagLst xmlns:a="http://schemas.openxmlformats.org/drawingml/2006/main" xmlns:r="http://schemas.openxmlformats.org/officeDocument/2006/relationships" xmlns:p="http://schemas.openxmlformats.org/presentationml/2006/main">
  <p:tag name="GENSWF_SLIDE_UID" val="{5E048FEF-590B-4ECA-9DC0-57F1D5A00A11}:289"/>
</p:tagLst>
</file>

<file path=ppt/tags/tag17.xml><?xml version="1.0" encoding="utf-8"?>
<p:tagLst xmlns:a="http://schemas.openxmlformats.org/drawingml/2006/main" xmlns:r="http://schemas.openxmlformats.org/officeDocument/2006/relationships" xmlns:p="http://schemas.openxmlformats.org/presentationml/2006/main">
  <p:tag name="GENSWF_SLIDE_UID" val="{1D04C0EF-A107-4D13-8A6B-677F171223DC}:281"/>
</p:tagLst>
</file>

<file path=ppt/tags/tag18.xml><?xml version="1.0" encoding="utf-8"?>
<p:tagLst xmlns:a="http://schemas.openxmlformats.org/drawingml/2006/main" xmlns:r="http://schemas.openxmlformats.org/officeDocument/2006/relationships" xmlns:p="http://schemas.openxmlformats.org/presentationml/2006/main">
  <p:tag name="GENSWF_SLIDE_UID" val="{DEB95A21-0E1C-4373-B504-303694553911}:282"/>
</p:tagLst>
</file>

<file path=ppt/tags/tag19.xml><?xml version="1.0" encoding="utf-8"?>
<p:tagLst xmlns:a="http://schemas.openxmlformats.org/drawingml/2006/main" xmlns:r="http://schemas.openxmlformats.org/officeDocument/2006/relationships" xmlns:p="http://schemas.openxmlformats.org/presentationml/2006/main">
  <p:tag name="GENSWF_SLIDE_UID" val="{B15A8B6A-6085-44ED-BE48-682D28C19B78}:266"/>
</p:tagLst>
</file>

<file path=ppt/tags/tag2.xml><?xml version="1.0" encoding="utf-8"?>
<p:tagLst xmlns:a="http://schemas.openxmlformats.org/drawingml/2006/main" xmlns:r="http://schemas.openxmlformats.org/officeDocument/2006/relationships" xmlns:p="http://schemas.openxmlformats.org/presentationml/2006/main">
  <p:tag name="GENSWF_SLIDE_UID" val="{30D351D1-05BF-43A7-AA87-9E0CEB0734D6}: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DE3C560C-9CF6-40D6-A643-F6A102D6DCB2}:269"/>
</p:tagLst>
</file>

<file path=ppt/tags/tag21.xml><?xml version="1.0" encoding="utf-8"?>
<p:tagLst xmlns:a="http://schemas.openxmlformats.org/drawingml/2006/main" xmlns:r="http://schemas.openxmlformats.org/officeDocument/2006/relationships" xmlns:p="http://schemas.openxmlformats.org/presentationml/2006/main">
  <p:tag name="GENSWF_SLIDE_UID" val="{EA56D061-6732-4CB3-BE1E-55658A886FCA}:295"/>
</p:tagLst>
</file>

<file path=ppt/tags/tag22.xml><?xml version="1.0" encoding="utf-8"?>
<p:tagLst xmlns:a="http://schemas.openxmlformats.org/drawingml/2006/main" xmlns:r="http://schemas.openxmlformats.org/officeDocument/2006/relationships" xmlns:p="http://schemas.openxmlformats.org/presentationml/2006/main">
  <p:tag name="GENSWF_SLIDE_UID" val="{5715F26B-8B2A-4780-BF4A-B717FBD2F0C1}:306"/>
</p:tagLst>
</file>

<file path=ppt/tags/tag23.xml><?xml version="1.0" encoding="utf-8"?>
<p:tagLst xmlns:a="http://schemas.openxmlformats.org/drawingml/2006/main" xmlns:r="http://schemas.openxmlformats.org/officeDocument/2006/relationships" xmlns:p="http://schemas.openxmlformats.org/presentationml/2006/main">
  <p:tag name="GENSWF_SLIDE_UID" val="{9F804E27-50C6-400D-AE53-FFB9E579BE23}:307"/>
</p:tagLst>
</file>

<file path=ppt/tags/tag24.xml><?xml version="1.0" encoding="utf-8"?>
<p:tagLst xmlns:a="http://schemas.openxmlformats.org/drawingml/2006/main" xmlns:r="http://schemas.openxmlformats.org/officeDocument/2006/relationships" xmlns:p="http://schemas.openxmlformats.org/presentationml/2006/main">
  <p:tag name="GENSWF_SLIDE_UID" val="{3FE33420-3C9B-4C3A-908E-20C45171CECC}:309"/>
</p:tagLst>
</file>

<file path=ppt/tags/tag25.xml><?xml version="1.0" encoding="utf-8"?>
<p:tagLst xmlns:a="http://schemas.openxmlformats.org/drawingml/2006/main" xmlns:r="http://schemas.openxmlformats.org/officeDocument/2006/relationships" xmlns:p="http://schemas.openxmlformats.org/presentationml/2006/main">
  <p:tag name="GENSWF_SLIDE_UID" val="{93DC9E23-65F0-4487-A70D-C64EF9AF98E4}:308"/>
</p:tagLst>
</file>

<file path=ppt/tags/tag26.xml><?xml version="1.0" encoding="utf-8"?>
<p:tagLst xmlns:a="http://schemas.openxmlformats.org/drawingml/2006/main" xmlns:r="http://schemas.openxmlformats.org/officeDocument/2006/relationships" xmlns:p="http://schemas.openxmlformats.org/presentationml/2006/main">
  <p:tag name="GENSWF_SLIDE_UID" val="{3E494396-8331-4C56-A92A-952943177D6C}:310"/>
</p:tagLst>
</file>

<file path=ppt/tags/tag27.xml><?xml version="1.0" encoding="utf-8"?>
<p:tagLst xmlns:a="http://schemas.openxmlformats.org/drawingml/2006/main" xmlns:r="http://schemas.openxmlformats.org/officeDocument/2006/relationships" xmlns:p="http://schemas.openxmlformats.org/presentationml/2006/main">
  <p:tag name="GENSWF_SLIDE_UID" val="{17CE4C3B-0078-4911-9789-3827ECFE05DD}:320"/>
</p:tagLst>
</file>

<file path=ppt/tags/tag28.xml><?xml version="1.0" encoding="utf-8"?>
<p:tagLst xmlns:a="http://schemas.openxmlformats.org/drawingml/2006/main" xmlns:r="http://schemas.openxmlformats.org/officeDocument/2006/relationships" xmlns:p="http://schemas.openxmlformats.org/presentationml/2006/main">
  <p:tag name="GENSWF_SLIDE_UID" val="{4AE61F10-AF86-4420-A86D-FA1182E46ED1}:321"/>
</p:tagLst>
</file>

<file path=ppt/tags/tag29.xml><?xml version="1.0" encoding="utf-8"?>
<p:tagLst xmlns:a="http://schemas.openxmlformats.org/drawingml/2006/main" xmlns:r="http://schemas.openxmlformats.org/officeDocument/2006/relationships" xmlns:p="http://schemas.openxmlformats.org/presentationml/2006/main">
  <p:tag name="GENSWF_SLIDE_UID" val="{3C331B71-B745-4C47-B171-850562E55FF0}:323"/>
</p:tagLst>
</file>

<file path=ppt/tags/tag3.xml><?xml version="1.0" encoding="utf-8"?>
<p:tagLst xmlns:a="http://schemas.openxmlformats.org/drawingml/2006/main" xmlns:r="http://schemas.openxmlformats.org/officeDocument/2006/relationships" xmlns:p="http://schemas.openxmlformats.org/presentationml/2006/main">
  <p:tag name="GENSWF_SLIDE_UID" val="{B4556E91-A0F7-4696-AD46-4A2D40D6A563}: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D0BB8E36-9C88-44F6-8FD7-9F8C1F79A205}:322"/>
</p:tagLst>
</file>

<file path=ppt/tags/tag31.xml><?xml version="1.0" encoding="utf-8"?>
<p:tagLst xmlns:a="http://schemas.openxmlformats.org/drawingml/2006/main" xmlns:r="http://schemas.openxmlformats.org/officeDocument/2006/relationships" xmlns:p="http://schemas.openxmlformats.org/presentationml/2006/main">
  <p:tag name="GENSWF_SLIDE_UID" val="{13BDB11B-7E0C-4E8E-B289-97BAD5F7ECAD}:326"/>
</p:tagLst>
</file>

<file path=ppt/tags/tag32.xml><?xml version="1.0" encoding="utf-8"?>
<p:tagLst xmlns:a="http://schemas.openxmlformats.org/drawingml/2006/main" xmlns:r="http://schemas.openxmlformats.org/officeDocument/2006/relationships" xmlns:p="http://schemas.openxmlformats.org/presentationml/2006/main">
  <p:tag name="GENSWF_SLIDE_UID" val="{3E87BF70-042D-49A0-81BD-ECC07D5D3708}:334"/>
</p:tagLst>
</file>

<file path=ppt/tags/tag33.xml><?xml version="1.0" encoding="utf-8"?>
<p:tagLst xmlns:a="http://schemas.openxmlformats.org/drawingml/2006/main" xmlns:r="http://schemas.openxmlformats.org/officeDocument/2006/relationships" xmlns:p="http://schemas.openxmlformats.org/presentationml/2006/main">
  <p:tag name="GENSWF_SLIDE_UID" val="{1B6A157A-5C34-4F2B-9FEE-1E8EE79834C0}:336"/>
</p:tagLst>
</file>

<file path=ppt/tags/tag34.xml><?xml version="1.0" encoding="utf-8"?>
<p:tagLst xmlns:a="http://schemas.openxmlformats.org/drawingml/2006/main" xmlns:r="http://schemas.openxmlformats.org/officeDocument/2006/relationships" xmlns:p="http://schemas.openxmlformats.org/presentationml/2006/main">
  <p:tag name="GENSWF_SLIDE_UID" val="{C993AC39-A9C9-44EA-87DD-A8F0A3113ED7}:335"/>
</p:tagLst>
</file>

<file path=ppt/tags/tag35.xml><?xml version="1.0" encoding="utf-8"?>
<p:tagLst xmlns:a="http://schemas.openxmlformats.org/drawingml/2006/main" xmlns:r="http://schemas.openxmlformats.org/officeDocument/2006/relationships" xmlns:p="http://schemas.openxmlformats.org/presentationml/2006/main">
  <p:tag name="GENSWF_SLIDE_UID" val="{BC285065-45B8-45E9-BBC9-EF95746C4FAA}:337"/>
</p:tagLst>
</file>

<file path=ppt/tags/tag36.xml><?xml version="1.0" encoding="utf-8"?>
<p:tagLst xmlns:a="http://schemas.openxmlformats.org/drawingml/2006/main" xmlns:r="http://schemas.openxmlformats.org/officeDocument/2006/relationships" xmlns:p="http://schemas.openxmlformats.org/presentationml/2006/main">
  <p:tag name="GENSWF_SLIDE_UID" val="{8C1E4FD2-3346-4BF7-A514-D38A842514AA}:339"/>
</p:tagLst>
</file>

<file path=ppt/tags/tag37.xml><?xml version="1.0" encoding="utf-8"?>
<p:tagLst xmlns:a="http://schemas.openxmlformats.org/drawingml/2006/main" xmlns:r="http://schemas.openxmlformats.org/officeDocument/2006/relationships" xmlns:p="http://schemas.openxmlformats.org/presentationml/2006/main">
  <p:tag name="GENSWF_SLIDE_UID" val="{3D73AFBA-BD40-4B38-B295-5B678039FF83}:338"/>
</p:tagLst>
</file>

<file path=ppt/tags/tag38.xml><?xml version="1.0" encoding="utf-8"?>
<p:tagLst xmlns:a="http://schemas.openxmlformats.org/drawingml/2006/main" xmlns:r="http://schemas.openxmlformats.org/officeDocument/2006/relationships" xmlns:p="http://schemas.openxmlformats.org/presentationml/2006/main">
  <p:tag name="GENSWF_SLIDE_UID" val="{03F2396F-6CFF-4378-B21D-A3B029B22580}:324"/>
</p:tagLst>
</file>

<file path=ppt/tags/tag39.xml><?xml version="1.0" encoding="utf-8"?>
<p:tagLst xmlns:a="http://schemas.openxmlformats.org/drawingml/2006/main" xmlns:r="http://schemas.openxmlformats.org/officeDocument/2006/relationships" xmlns:p="http://schemas.openxmlformats.org/presentationml/2006/main">
  <p:tag name="GENSWF_SLIDE_UID" val="{FA332904-AC82-41E1-BC80-7735A707AA7C}:325"/>
</p:tagLst>
</file>

<file path=ppt/tags/tag4.xml><?xml version="1.0" encoding="utf-8"?>
<p:tagLst xmlns:a="http://schemas.openxmlformats.org/drawingml/2006/main" xmlns:r="http://schemas.openxmlformats.org/officeDocument/2006/relationships" xmlns:p="http://schemas.openxmlformats.org/presentationml/2006/main">
  <p:tag name="GENSWF_SLIDE_UID" val="{5E19B9FD-8D57-4B4D-9B5E-74788EC6F2C4}:259"/>
</p:tagLst>
</file>

<file path=ppt/tags/tag5.xml><?xml version="1.0" encoding="utf-8"?>
<p:tagLst xmlns:a="http://schemas.openxmlformats.org/drawingml/2006/main" xmlns:r="http://schemas.openxmlformats.org/officeDocument/2006/relationships" xmlns:p="http://schemas.openxmlformats.org/presentationml/2006/main">
  <p:tag name="GENSWF_SLIDE_UID" val="{4E4C0061-3334-4C0B-8819-8939CA0373E9}:264"/>
</p:tagLst>
</file>

<file path=ppt/tags/tag6.xml><?xml version="1.0" encoding="utf-8"?>
<p:tagLst xmlns:a="http://schemas.openxmlformats.org/drawingml/2006/main" xmlns:r="http://schemas.openxmlformats.org/officeDocument/2006/relationships" xmlns:p="http://schemas.openxmlformats.org/presentationml/2006/main">
  <p:tag name="GENSWF_SLIDE_UID" val="{17594351-3318-4BE7-A70B-E7C6F741F1BA}:260"/>
</p:tagLst>
</file>

<file path=ppt/tags/tag7.xml><?xml version="1.0" encoding="utf-8"?>
<p:tagLst xmlns:a="http://schemas.openxmlformats.org/drawingml/2006/main" xmlns:r="http://schemas.openxmlformats.org/officeDocument/2006/relationships" xmlns:p="http://schemas.openxmlformats.org/presentationml/2006/main">
  <p:tag name="GENSWF_SLIDE_UID" val="{9967B89D-CADE-44AE-881E-9C3837DA2882}:261"/>
</p:tagLst>
</file>

<file path=ppt/tags/tag8.xml><?xml version="1.0" encoding="utf-8"?>
<p:tagLst xmlns:a="http://schemas.openxmlformats.org/drawingml/2006/main" xmlns:r="http://schemas.openxmlformats.org/officeDocument/2006/relationships" xmlns:p="http://schemas.openxmlformats.org/presentationml/2006/main">
  <p:tag name="GENSWF_SLIDE_UID" val="{DEB5667A-87FB-4036-A551-EF2377C58581}:262"/>
</p:tagLst>
</file>

<file path=ppt/tags/tag9.xml><?xml version="1.0" encoding="utf-8"?>
<p:tagLst xmlns:a="http://schemas.openxmlformats.org/drawingml/2006/main" xmlns:r="http://schemas.openxmlformats.org/officeDocument/2006/relationships" xmlns:p="http://schemas.openxmlformats.org/presentationml/2006/main">
  <p:tag name="GENSWF_SLIDE_UID" val="{2312FCC1-3385-4B92-8D3E-5486E3A2DE8A}:2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703</TotalTime>
  <Words>2199</Words>
  <Application>Microsoft Office PowerPoint</Application>
  <PresentationFormat>Custom</PresentationFormat>
  <Paragraphs>175</Paragraphs>
  <Slides>38</Slides>
  <Notes>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38</vt:i4>
      </vt:variant>
    </vt:vector>
  </HeadingPairs>
  <TitlesOfParts>
    <vt:vector size="46" baseType="lpstr">
      <vt:lpstr>Arial (Body)</vt:lpstr>
      <vt:lpstr>Calibri Light</vt:lpstr>
      <vt:lpstr>Calibri</vt:lpstr>
      <vt:lpstr>Arial</vt:lpstr>
      <vt:lpstr>Symbol</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Chương VII. Bài 5. Trường hợp bằng nhau thứ hai của tam giác (c.g.c)</dc:title>
  <dc:creator>Lê Thảo</dc:creator>
  <cp:lastModifiedBy>Office</cp:lastModifiedBy>
  <cp:revision>16</cp:revision>
  <dcterms:created xsi:type="dcterms:W3CDTF">2006-08-16T00:00:00Z</dcterms:created>
  <dcterms:modified xsi:type="dcterms:W3CDTF">2026-01-29T00:57:37Z</dcterms:modified>
  <dc:identifier>DAFOOeglv-o</dc:identifier>
</cp:coreProperties>
</file>