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71" r:id="rId2"/>
    <p:sldId id="697" r:id="rId3"/>
    <p:sldId id="256" r:id="rId4"/>
    <p:sldId id="389" r:id="rId5"/>
    <p:sldId id="302" r:id="rId6"/>
    <p:sldId id="741" r:id="rId7"/>
    <p:sldId id="742" r:id="rId8"/>
    <p:sldId id="743" r:id="rId9"/>
    <p:sldId id="623" r:id="rId10"/>
    <p:sldId id="624" r:id="rId11"/>
    <p:sldId id="347" r:id="rId12"/>
    <p:sldId id="362" r:id="rId13"/>
    <p:sldId id="367" r:id="rId14"/>
    <p:sldId id="595" r:id="rId15"/>
    <p:sldId id="596" r:id="rId16"/>
    <p:sldId id="283" r:id="rId17"/>
    <p:sldId id="677" r:id="rId18"/>
    <p:sldId id="456" r:id="rId19"/>
    <p:sldId id="777" r:id="rId20"/>
    <p:sldId id="778" r:id="rId21"/>
    <p:sldId id="598" r:id="rId22"/>
    <p:sldId id="679" r:id="rId23"/>
    <p:sldId id="779" r:id="rId24"/>
    <p:sldId id="796" r:id="rId25"/>
    <p:sldId id="626" r:id="rId26"/>
    <p:sldId id="811" r:id="rId27"/>
    <p:sldId id="812" r:id="rId28"/>
    <p:sldId id="813" r:id="rId29"/>
    <p:sldId id="814" r:id="rId30"/>
    <p:sldId id="815" r:id="rId31"/>
    <p:sldId id="816" r:id="rId32"/>
    <p:sldId id="817" r:id="rId33"/>
    <p:sldId id="818" r:id="rId34"/>
    <p:sldId id="298" r:id="rId35"/>
    <p:sldId id="531" r:id="rId36"/>
    <p:sldId id="606" r:id="rId37"/>
    <p:sldId id="819" r:id="rId38"/>
    <p:sldId id="829" r:id="rId39"/>
    <p:sldId id="314" r:id="rId40"/>
    <p:sldId id="330" r:id="rId41"/>
    <p:sldId id="35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32"/>
    <a:srgbClr val="C7DCA7"/>
    <a:srgbClr val="FFEBD8"/>
    <a:srgbClr val="FFC5C5"/>
    <a:srgbClr val="F9F7C9"/>
    <a:srgbClr val="7FBCBD"/>
    <a:srgbClr val="FFB996"/>
    <a:srgbClr val="FFCF80"/>
    <a:srgbClr val="D9EDBF"/>
    <a:srgbClr val="667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510" y="96"/>
      </p:cViewPr>
      <p:guideLst>
        <p:guide orient="horz" pos="2160"/>
        <p:guide pos="37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0.GIF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6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3"/>
          <a:srcRect b="5917"/>
          <a:stretch>
            <a:fillRect/>
          </a:stretch>
        </p:blipFill>
        <p:spPr>
          <a:xfrm>
            <a:off x="2576830" y="1191260"/>
            <a:ext cx="7479665" cy="455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" name="Rounded Rectangle 3"/>
          <p:cNvSpPr/>
          <p:nvPr/>
        </p:nvSpPr>
        <p:spPr>
          <a:xfrm rot="19020000">
            <a:off x="888365" y="-6474460"/>
            <a:ext cx="4741545" cy="4906645"/>
          </a:xfrm>
          <a:prstGeom prst="roundRect">
            <a:avLst/>
          </a:prstGeom>
          <a:ln>
            <a:noFill/>
          </a:ln>
          <a:effectLst>
            <a:outerShdw blurRad="431800" dist="38100" dir="2700000" sx="102000" sy="102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Rounded Rectangle 1"/>
          <p:cNvSpPr/>
          <p:nvPr/>
        </p:nvSpPr>
        <p:spPr>
          <a:xfrm rot="19020000">
            <a:off x="6397625" y="9781540"/>
            <a:ext cx="6837680" cy="6808470"/>
          </a:xfrm>
          <a:prstGeom prst="roundRect">
            <a:avLst/>
          </a:prstGeom>
          <a:ln>
            <a:noFill/>
          </a:ln>
          <a:effectLst>
            <a:outerShdw blurRad="431800" dist="38100" dir="2700000" sx="102000" sy="102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94275" y="780161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7179310" y="-1990090"/>
            <a:ext cx="3049905" cy="1000760"/>
            <a:chOff x="8730" y="2117"/>
            <a:chExt cx="4803" cy="1576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92405" y="2115185"/>
            <a:ext cx="126111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Start with a nature-related word like “Earth”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520190" y="1138555"/>
            <a:ext cx="99561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Wordly word chain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92405" y="2804160"/>
            <a:ext cx="119164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Write another word related to it. the next one writes something connected to that.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91770" y="4113530"/>
            <a:ext cx="11916410" cy="1322070"/>
          </a:xfrm>
          <a:prstGeom prst="rect">
            <a:avLst/>
          </a:prstGeom>
          <a:solidFill>
            <a:srgbClr val="FFDDCC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-&gt; water -&gt; wave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2405" y="5471160"/>
            <a:ext cx="119164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Continue creating a chain of words linked to Earth’s elements and processes.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/>
      <p:bldP spid="5" grpId="1"/>
      <p:bldP spid="7" grpId="0" bldLvl="0" animBg="1"/>
      <p:bldP spid="7" grpId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625" y="1312545"/>
            <a:ext cx="553339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nature reserve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0622" y="44043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khu bảo tồn thiên nhiên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3269" y="3428930"/>
            <a:ext cx="38969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/ˈneɪtʃə rɪzɜːv/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17870" y="1122045"/>
            <a:ext cx="601853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</a:rPr>
              <a:t>an area of land that is protected in order to keep safe the animals and plants that live there because they are rare.</a:t>
            </a:r>
          </a:p>
        </p:txBody>
      </p:sp>
      <p:pic>
        <p:nvPicPr>
          <p:cNvPr id="8" name="Content Placeholder 7" descr="styggkarret-848532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90335" y="3229610"/>
            <a:ext cx="4673600" cy="3085465"/>
          </a:xfrm>
          <a:prstGeom prst="rect">
            <a:avLst/>
          </a:prstGeom>
        </p:spPr>
      </p:pic>
      <p:pic>
        <p:nvPicPr>
          <p:cNvPr id="9" name="nature 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3229610"/>
            <a:ext cx="1186815" cy="1186815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32705" y="4385945"/>
            <a:ext cx="3183255" cy="179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food chain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" y="4213860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chuỗi thức ăn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3804" y="3082855"/>
            <a:ext cx="32302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/ˈfuːd tʃeɪn/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711190" y="1427480"/>
            <a:ext cx="615188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a sequence of organism where one eats another.</a:t>
            </a:r>
          </a:p>
        </p:txBody>
      </p:sp>
      <p:pic>
        <p:nvPicPr>
          <p:cNvPr id="5" name="surge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15" y="3000375"/>
            <a:ext cx="989965" cy="989965"/>
          </a:xfrm>
          <a:prstGeom prst="rect">
            <a:avLst/>
          </a:prstGeom>
        </p:spPr>
      </p:pic>
      <p:pic>
        <p:nvPicPr>
          <p:cNvPr id="9" name="Content Placeholder 8" descr="p06055b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854065" y="2914015"/>
            <a:ext cx="5799455" cy="3262630"/>
          </a:xfrm>
          <a:prstGeom prst="rect">
            <a:avLst/>
          </a:prstGeom>
        </p:spPr>
      </p:pic>
      <p:pic>
        <p:nvPicPr>
          <p:cNvPr id="10" name="Content Placeholder 7" descr="styggkarret-848532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9385" y="4784725"/>
            <a:ext cx="2108200" cy="1391920"/>
          </a:xfrm>
          <a:prstGeom prst="rect">
            <a:avLst/>
          </a:prstGeom>
        </p:spPr>
      </p:pic>
      <p:pic>
        <p:nvPicPr>
          <p:cNvPr id="14" name="Content Placeholder 7" descr="tải xuống (1)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11325" y="4213860"/>
            <a:ext cx="1008380" cy="146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pole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957" y="397569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cực (Bắc/Nam)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2444" y="2739955"/>
            <a:ext cx="18472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/pəʊl/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83275" y="1189990"/>
            <a:ext cx="579755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</a:rPr>
              <a:t>either of two points at the most northern and most southern ends of the earth around which the earth turns.</a:t>
            </a:r>
          </a:p>
        </p:txBody>
      </p:sp>
      <p:pic>
        <p:nvPicPr>
          <p:cNvPr id="8" name="Content Placeholder 7" descr="tải xuống (1)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0840" y="3072765"/>
            <a:ext cx="2341880" cy="3412490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7265" y="4286885"/>
            <a:ext cx="3133090" cy="1762760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61210" y="3975735"/>
            <a:ext cx="1634490" cy="1634490"/>
          </a:xfrm>
          <a:prstGeom prst="rect">
            <a:avLst/>
          </a:prstGeom>
        </p:spPr>
      </p:pic>
      <p:pic>
        <p:nvPicPr>
          <p:cNvPr id="3" name="po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6450" y="2510155"/>
            <a:ext cx="1289050" cy="128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78105" y="1261745"/>
            <a:ext cx="651827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ecological balance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cân bằng sinh thái</a:t>
            </a:r>
          </a:p>
        </p:txBody>
      </p:sp>
      <p:sp>
        <p:nvSpPr>
          <p:cNvPr id="2" name="Rectangle 1"/>
          <p:cNvSpPr/>
          <p:nvPr/>
        </p:nvSpPr>
        <p:spPr>
          <a:xfrm>
            <a:off x="644525" y="3063875"/>
            <a:ext cx="523557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/ˌiːkəˈlɒdʒɪkl ˈbæləns/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6000" y="989330"/>
            <a:ext cx="5760085" cy="2470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</a:rPr>
              <a:t>a term describing how ecosystems are organized in a state of stability where species coexist with other species and with their environment</a:t>
            </a:r>
          </a:p>
        </p:txBody>
      </p:sp>
      <p:pic>
        <p:nvPicPr>
          <p:cNvPr id="8" name="Content Placeholder 7" descr="215106447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29855" y="3383915"/>
            <a:ext cx="3133090" cy="3133090"/>
          </a:xfrm>
          <a:prstGeom prst="rect">
            <a:avLst/>
          </a:prstGeom>
        </p:spPr>
      </p:pic>
      <p:pic>
        <p:nvPicPr>
          <p:cNvPr id="10" name="ecological balan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905125"/>
            <a:ext cx="1047750" cy="1047750"/>
          </a:xfrm>
          <a:prstGeom prst="rect">
            <a:avLst/>
          </a:prstGeom>
        </p:spPr>
      </p:pic>
      <p:pic>
        <p:nvPicPr>
          <p:cNvPr id="11" name="Content Placeholder 7" descr="tải xuống (1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2700" y="4074160"/>
            <a:ext cx="957580" cy="1395095"/>
          </a:xfrm>
          <a:prstGeom prst="rect">
            <a:avLst/>
          </a:prstGeom>
        </p:spPr>
      </p:pic>
      <p:pic>
        <p:nvPicPr>
          <p:cNvPr id="3" name="Content Placeholder 10" descr="451255888a00b898f91ca29a1772ca1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02280" y="3672205"/>
            <a:ext cx="1797050" cy="179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3760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AD4F0F"/>
                </a:solidFill>
              </a:rPr>
              <a:t>climate change (n)</a:t>
            </a:r>
            <a:r>
              <a:rPr lang="en-US" sz="4800" b="1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375" y="3985260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biến đổi khí hậu</a:t>
            </a:r>
          </a:p>
        </p:txBody>
      </p:sp>
      <p:sp>
        <p:nvSpPr>
          <p:cNvPr id="2" name="Rectangle 1"/>
          <p:cNvSpPr/>
          <p:nvPr/>
        </p:nvSpPr>
        <p:spPr>
          <a:xfrm>
            <a:off x="841637" y="2818060"/>
            <a:ext cx="4776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/ˈklaɪmət tʃeɪndʒ/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71260" y="1153160"/>
            <a:ext cx="575246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changes in the world’s weather, particularly and increase in temperature.</a:t>
            </a:r>
          </a:p>
        </p:txBody>
      </p:sp>
      <p:pic>
        <p:nvPicPr>
          <p:cNvPr id="11" name="Content Placeholder 10" descr="451255888a00b898f91ca29a1772ca1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85355" y="3220085"/>
            <a:ext cx="3270250" cy="3270250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" y="2618740"/>
            <a:ext cx="1250950" cy="1250950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1555" y="4336415"/>
            <a:ext cx="2015490" cy="2015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9745" y="1294765"/>
          <a:ext cx="11403330" cy="44606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6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4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nature reserve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/ˈneɪtʃə rɪzɜːv/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bảo tồn thiên nhiên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food chain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/ˈfuːd tʃeɪn/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chuỗi thức ăn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pole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/pəʊl/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 (Bắc/Nam)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ecological balance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/ˌiːkəˈlɒdʒɪkl ˈbæləns/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cân bằng sinh thái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climate change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/ˈklaɪmət tʃeɪndʒ/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khí hậu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ature 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2100" y="1557655"/>
            <a:ext cx="989965" cy="989965"/>
          </a:xfrm>
          <a:prstGeom prst="rect">
            <a:avLst/>
          </a:prstGeom>
        </p:spPr>
      </p:pic>
      <p:pic>
        <p:nvPicPr>
          <p:cNvPr id="5" name="surge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2100" y="2276475"/>
            <a:ext cx="989965" cy="989965"/>
          </a:xfrm>
          <a:prstGeom prst="rect">
            <a:avLst/>
          </a:prstGeom>
        </p:spPr>
      </p:pic>
      <p:pic>
        <p:nvPicPr>
          <p:cNvPr id="4" name="pol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2100" y="3013075"/>
            <a:ext cx="989965" cy="989965"/>
          </a:xfrm>
          <a:prstGeom prst="rect">
            <a:avLst/>
          </a:prstGeom>
        </p:spPr>
      </p:pic>
      <p:pic>
        <p:nvPicPr>
          <p:cNvPr id="8" name="ecological balanc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2100" y="4120515"/>
            <a:ext cx="989965" cy="989965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2100" y="4920615"/>
            <a:ext cx="989965" cy="98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9745" y="1142365"/>
          <a:ext cx="11403330" cy="44606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04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1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decisive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/dɪˈsaɪsɪv/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quyết đoán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well-paid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/ˌwel ˈpeɪd/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 trả lương cao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rewarding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/rɪˈwɔːdɪŋ/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bổ ích, xứng đáng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demanding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/dɪˈmɑːndɪŋ/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(yêu cầu) khắt khe, phức tạp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repetitive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/rɪˈpetətɪv/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lặp đi lặp lại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ecisi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0820" y="1522730"/>
            <a:ext cx="908685" cy="908685"/>
          </a:xfrm>
          <a:prstGeom prst="rect">
            <a:avLst/>
          </a:prstGeom>
        </p:spPr>
      </p:pic>
      <p:pic>
        <p:nvPicPr>
          <p:cNvPr id="5" name="well pai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0820" y="2280920"/>
            <a:ext cx="908685" cy="908685"/>
          </a:xfrm>
          <a:prstGeom prst="rect">
            <a:avLst/>
          </a:prstGeom>
        </p:spPr>
      </p:pic>
      <p:pic>
        <p:nvPicPr>
          <p:cNvPr id="8" name="reward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0820" y="3023870"/>
            <a:ext cx="908685" cy="908685"/>
          </a:xfrm>
          <a:prstGeom prst="rect">
            <a:avLst/>
          </a:prstGeom>
        </p:spPr>
      </p:pic>
      <p:pic>
        <p:nvPicPr>
          <p:cNvPr id="9" name="demanding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0820" y="3989070"/>
            <a:ext cx="908685" cy="908685"/>
          </a:xfrm>
          <a:prstGeom prst="rect">
            <a:avLst/>
          </a:prstGeom>
        </p:spPr>
      </p:pic>
      <p:pic>
        <p:nvPicPr>
          <p:cNvPr id="12" name="repetiive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0820" y="4864100"/>
            <a:ext cx="908685" cy="908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65" y="3206750"/>
            <a:ext cx="3590925" cy="25539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9095" y="3206750"/>
            <a:ext cx="3307080" cy="271907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430" y="1968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98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18210" y="1767523"/>
            <a:ext cx="221297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344545" y="1767523"/>
            <a:ext cx="280543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363335" y="1767523"/>
            <a:ext cx="2181860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58555" y="1767840"/>
            <a:ext cx="2759075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3909060" y="2433638"/>
            <a:ext cx="224091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729095" y="2421255"/>
            <a:ext cx="181610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833 0.0458333 L 0.53724 0.6241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833 0.0442593 L -0.156927 0.607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65" y="3206750"/>
            <a:ext cx="4284980" cy="2343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975" y="3206750"/>
            <a:ext cx="4540250" cy="207264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430" y="1968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98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18210" y="1767523"/>
            <a:ext cx="221297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344545" y="1767523"/>
            <a:ext cx="280543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363335" y="1767523"/>
            <a:ext cx="2181860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58555" y="1767840"/>
            <a:ext cx="2759075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3909060" y="2433638"/>
            <a:ext cx="224091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729095" y="2421255"/>
            <a:ext cx="181610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771 0.0461111 L -0.393958 0.4816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2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292 0.0460185 L 0.0908333 0.56768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2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-4984262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635" cy="81254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209540" y="3723005"/>
            <a:ext cx="170815" cy="17081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422015" y="952500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101457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255" y="3573780"/>
            <a:ext cx="468630" cy="4686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07410" y="935990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0" name="TextBox 40"/>
          <p:cNvSpPr txBox="1"/>
          <p:nvPr/>
        </p:nvSpPr>
        <p:spPr>
          <a:xfrm>
            <a:off x="1453515" y="8253730"/>
            <a:ext cx="9284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95115" y="-2676525"/>
            <a:ext cx="3050540" cy="1001395"/>
            <a:chOff x="8730" y="2117"/>
            <a:chExt cx="4804" cy="1577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70" y="2959100"/>
            <a:ext cx="4366260" cy="2696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220" y="3016250"/>
            <a:ext cx="3249930" cy="27406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430" y="1968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98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18210" y="1767523"/>
            <a:ext cx="221297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344545" y="1767523"/>
            <a:ext cx="280543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363335" y="1767523"/>
            <a:ext cx="2181860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58555" y="1767840"/>
            <a:ext cx="2759075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3909060" y="2433638"/>
            <a:ext cx="224091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729095" y="2421255"/>
            <a:ext cx="181610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875 0.0149074 L -0.576198 0.56305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0" y="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813 0.0459259 L 0.334531 0.508519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2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11188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each sentence with a word or phrase from 1.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14045" y="1771650"/>
            <a:ext cx="11188700" cy="1076325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1.</a:t>
            </a:r>
            <a:r>
              <a:rPr lang="en-US" sz="3200">
                <a:solidFill>
                  <a:schemeClr val="tx1"/>
                </a:solidFill>
              </a:rPr>
              <a:t> In a _______________, some animals eat other animals and become food for a third group of animals.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40385" y="3001010"/>
            <a:ext cx="11242675" cy="947420"/>
          </a:xfrm>
          <a:prstGeom prst="rect">
            <a:avLst/>
          </a:prstGeom>
          <a:solidFill>
            <a:srgbClr val="F9F7C9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2</a:t>
            </a:r>
            <a:r>
              <a:rPr lang="en-US" sz="3200">
                <a:solidFill>
                  <a:schemeClr val="tx1"/>
                </a:solidFill>
              </a:rPr>
              <a:t>. A _____________ is often wide and its plants are mostly grass and flowers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7850" y="4159250"/>
            <a:ext cx="11188700" cy="1076325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3.</a:t>
            </a:r>
            <a:r>
              <a:rPr lang="en-US" sz="3200">
                <a:solidFill>
                  <a:schemeClr val="tx1"/>
                </a:solidFill>
              </a:rPr>
              <a:t> Areas of land to protect animals and plants are called _________.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23875" y="5203825"/>
            <a:ext cx="11242675" cy="583565"/>
          </a:xfrm>
          <a:prstGeom prst="rect">
            <a:avLst/>
          </a:prstGeom>
          <a:solidFill>
            <a:srgbClr val="F9F7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4.</a:t>
            </a:r>
            <a:r>
              <a:rPr lang="en-US" sz="3200">
                <a:solidFill>
                  <a:schemeClr val="tx1"/>
                </a:solidFill>
              </a:rPr>
              <a:t> The North and South ______ are both extremely cold and icy.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40385" y="5965190"/>
            <a:ext cx="11188700" cy="583565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5. </a:t>
            </a:r>
            <a:r>
              <a:rPr lang="en-US" sz="3200">
                <a:solidFill>
                  <a:schemeClr val="tx1"/>
                </a:solidFill>
              </a:rPr>
              <a:t>Natural ______________ for pandas are bamboo forests.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94585" y="1715770"/>
            <a:ext cx="2225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chain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321945" y="4587875"/>
            <a:ext cx="362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451350" y="5136515"/>
            <a:ext cx="1631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poles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2542540" y="5892800"/>
            <a:ext cx="1908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habitats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646555" y="2924175"/>
            <a:ext cx="2144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grassland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5" grpId="0" animBg="1"/>
      <p:bldP spid="5" grpId="1" animBg="1"/>
      <p:bldP spid="6" grpId="0"/>
      <p:bldP spid="6" grpId="1"/>
      <p:bldP spid="15" grpId="0"/>
      <p:bldP spid="15" grpId="1"/>
      <p:bldP spid="18" grpId="0"/>
      <p:bldP spid="18" grpId="1"/>
      <p:bldP spid="25" grpId="0"/>
      <p:bldP spid="25" grpId="1"/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10426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63040" y="3317875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climate change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habitat loss</a:t>
            </a:r>
            <a:r>
              <a:rPr lang="en-US" sz="3200"/>
              <a:t> 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309485" y="3317875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global warming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ecological balance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7045" y="2131060"/>
            <a:ext cx="11259185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When humans use a natural habitat for farming and housing, they cause ______.</a:t>
            </a:r>
          </a:p>
        </p:txBody>
      </p:sp>
      <p:sp>
        <p:nvSpPr>
          <p:cNvPr id="10" name="Oval 9"/>
          <p:cNvSpPr/>
          <p:nvPr/>
        </p:nvSpPr>
        <p:spPr>
          <a:xfrm>
            <a:off x="1463040" y="3856037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517525" y="4519930"/>
            <a:ext cx="11366500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When Earth’s average temperature increases, we face ______.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63040" y="5368290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ecological balance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pollution</a:t>
            </a:r>
            <a:r>
              <a:rPr lang="en-US" sz="3200"/>
              <a:t>  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309485" y="5368290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global warming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protection</a:t>
            </a:r>
          </a:p>
        </p:txBody>
      </p:sp>
      <p:sp>
        <p:nvSpPr>
          <p:cNvPr id="30" name="Oval 29"/>
          <p:cNvSpPr/>
          <p:nvPr/>
        </p:nvSpPr>
        <p:spPr>
          <a:xfrm>
            <a:off x="7309485" y="53682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7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10426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50340" y="2987675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hunt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preserve</a:t>
            </a:r>
            <a:r>
              <a:rPr lang="en-US" sz="3200"/>
              <a:t>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296785" y="2987675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change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pollute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7045" y="2131060"/>
            <a:ext cx="11259185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Each of us can lend a hand to ______the natural environment.</a:t>
            </a:r>
          </a:p>
        </p:txBody>
      </p:sp>
      <p:sp>
        <p:nvSpPr>
          <p:cNvPr id="10" name="Oval 9"/>
          <p:cNvSpPr/>
          <p:nvPr/>
        </p:nvSpPr>
        <p:spPr>
          <a:xfrm>
            <a:off x="1450340" y="356362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517525" y="4215130"/>
            <a:ext cx="11366500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We can keep a(n) ______ by stopping hunting and cutting down trees.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63040" y="5431790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ecological balance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climate change</a:t>
            </a:r>
            <a:r>
              <a:rPr lang="en-US" sz="3200"/>
              <a:t>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309485" y="5431790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habitat loss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nature reserve</a:t>
            </a:r>
          </a:p>
        </p:txBody>
      </p:sp>
      <p:sp>
        <p:nvSpPr>
          <p:cNvPr id="30" name="Oval 29"/>
          <p:cNvSpPr/>
          <p:nvPr/>
        </p:nvSpPr>
        <p:spPr>
          <a:xfrm>
            <a:off x="1450340" y="544258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24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10426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77850" y="2653030"/>
            <a:ext cx="11366500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One way to ______ Mother Earth is by planting more trees.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09015" y="3666490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keep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provide</a:t>
            </a:r>
            <a:r>
              <a:rPr lang="en-US" sz="3200"/>
              <a:t>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55460" y="3666490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harm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protect</a:t>
            </a:r>
          </a:p>
        </p:txBody>
      </p:sp>
      <p:sp>
        <p:nvSpPr>
          <p:cNvPr id="30" name="Oval 29"/>
          <p:cNvSpPr/>
          <p:nvPr/>
        </p:nvSpPr>
        <p:spPr>
          <a:xfrm>
            <a:off x="6783072" y="424243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 descr="A red letter w on a black backgrou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729" y="1365490"/>
            <a:ext cx="2001004" cy="1557031"/>
          </a:xfrm>
          <a:prstGeom prst="rect">
            <a:avLst/>
          </a:prstGeom>
        </p:spPr>
      </p:pic>
      <p:pic>
        <p:nvPicPr>
          <p:cNvPr id="8" name="Picture 7" descr="A drawing of a donu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2240552" y="-3113932"/>
            <a:ext cx="2177144" cy="2741007"/>
          </a:xfrm>
          <a:prstGeom prst="ellipse">
            <a:avLst/>
          </a:prstGeom>
        </p:spPr>
      </p:pic>
      <p:pic>
        <p:nvPicPr>
          <p:cNvPr id="10" name="Picture 9" descr="A green letter 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456" y="1027158"/>
            <a:ext cx="1507240" cy="1785257"/>
          </a:xfrm>
          <a:prstGeom prst="rect">
            <a:avLst/>
          </a:prstGeom>
        </p:spPr>
      </p:pic>
      <p:pic>
        <p:nvPicPr>
          <p:cNvPr id="15" name="Picture 14" descr="A red letter g on a black backgroun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1977" y="4166618"/>
            <a:ext cx="1774371" cy="1947480"/>
          </a:xfrm>
          <a:prstGeom prst="rect">
            <a:avLst/>
          </a:prstGeom>
        </p:spPr>
      </p:pic>
      <p:pic>
        <p:nvPicPr>
          <p:cNvPr id="19" name="Picture 18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460" y="7507852"/>
            <a:ext cx="1775324" cy="2080966"/>
          </a:xfrm>
          <a:prstGeom prst="rect">
            <a:avLst/>
          </a:prstGeom>
        </p:spPr>
      </p:pic>
      <p:pic>
        <p:nvPicPr>
          <p:cNvPr id="20" name="Picture 19" descr="A gold letter on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7785161"/>
            <a:ext cx="2326641" cy="2192132"/>
          </a:xfrm>
          <a:prstGeom prst="rect">
            <a:avLst/>
          </a:prstGeom>
        </p:spPr>
      </p:pic>
      <p:pic>
        <p:nvPicPr>
          <p:cNvPr id="26" name="Picture 25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642" y="2959200"/>
            <a:ext cx="2103572" cy="3155359"/>
          </a:xfrm>
          <a:prstGeom prst="rect">
            <a:avLst/>
          </a:prstGeom>
        </p:spPr>
      </p:pic>
      <p:pic>
        <p:nvPicPr>
          <p:cNvPr id="27" name="Content Placeholder 26" descr="A gold letter on a black backgroun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925" y="590550"/>
            <a:ext cx="3053715" cy="307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 descr="A red letter w on a black backgrou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71" y="1365490"/>
            <a:ext cx="2001004" cy="1557031"/>
          </a:xfrm>
          <a:prstGeom prst="rect">
            <a:avLst/>
          </a:prstGeom>
        </p:spPr>
      </p:pic>
      <p:pic>
        <p:nvPicPr>
          <p:cNvPr id="5" name="Picture 4" descr="A drawing of a donu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2240552" y="840213"/>
            <a:ext cx="2177144" cy="2741007"/>
          </a:xfrm>
          <a:prstGeom prst="ellipse">
            <a:avLst/>
          </a:prstGeom>
        </p:spPr>
      </p:pic>
      <p:pic>
        <p:nvPicPr>
          <p:cNvPr id="8" name="Picture 7" descr="A gold letter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80" y="783290"/>
            <a:ext cx="2626630" cy="2645229"/>
          </a:xfrm>
          <a:prstGeom prst="rect">
            <a:avLst/>
          </a:prstGeom>
        </p:spPr>
      </p:pic>
      <p:pic>
        <p:nvPicPr>
          <p:cNvPr id="12" name="Picture 11" descr="A green letter 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6" y="1137013"/>
            <a:ext cx="1507240" cy="1785257"/>
          </a:xfrm>
          <a:prstGeom prst="rect">
            <a:avLst/>
          </a:prstGeom>
        </p:spPr>
      </p:pic>
      <p:pic>
        <p:nvPicPr>
          <p:cNvPr id="14" name="Picture 13" descr="A red letter g on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88" y="3297938"/>
            <a:ext cx="1774371" cy="1947480"/>
          </a:xfrm>
          <a:prstGeom prst="rect">
            <a:avLst/>
          </a:prstGeom>
        </p:spPr>
      </p:pic>
      <p:pic>
        <p:nvPicPr>
          <p:cNvPr id="18" name="Picture 17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20" y="3153022"/>
            <a:ext cx="1775324" cy="2080966"/>
          </a:xfrm>
          <a:prstGeom prst="rect">
            <a:avLst/>
          </a:prstGeom>
        </p:spPr>
      </p:pic>
      <p:pic>
        <p:nvPicPr>
          <p:cNvPr id="23" name="Picture 22" descr="A gold letter on a black background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3070286"/>
            <a:ext cx="2326641" cy="2192132"/>
          </a:xfrm>
          <a:prstGeom prst="rect">
            <a:avLst/>
          </a:prstGeom>
        </p:spPr>
      </p:pic>
      <p:pic>
        <p:nvPicPr>
          <p:cNvPr id="25" name="Picture 24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87" y="2694405"/>
            <a:ext cx="2103572" cy="3155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 descr="A red letter w on a black backgrou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2467143"/>
            <a:ext cx="1021080" cy="795020"/>
          </a:xfrm>
          <a:prstGeom prst="rect">
            <a:avLst/>
          </a:prstGeom>
        </p:spPr>
      </p:pic>
      <p:pic>
        <p:nvPicPr>
          <p:cNvPr id="5" name="Picture 4" descr="A drawing of a donu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1254125" y="2270610"/>
            <a:ext cx="1235075" cy="1188085"/>
          </a:xfrm>
          <a:prstGeom prst="ellipse">
            <a:avLst/>
          </a:prstGeom>
        </p:spPr>
      </p:pic>
      <p:pic>
        <p:nvPicPr>
          <p:cNvPr id="8" name="Picture 7" descr="A gold letter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270610"/>
            <a:ext cx="1235075" cy="1188085"/>
          </a:xfrm>
          <a:prstGeom prst="rect">
            <a:avLst/>
          </a:prstGeom>
        </p:spPr>
      </p:pic>
      <p:pic>
        <p:nvPicPr>
          <p:cNvPr id="12" name="Picture 11" descr="A green letter 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5" y="2380148"/>
            <a:ext cx="981075" cy="943610"/>
          </a:xfrm>
          <a:prstGeom prst="rect">
            <a:avLst/>
          </a:prstGeom>
        </p:spPr>
      </p:pic>
      <p:pic>
        <p:nvPicPr>
          <p:cNvPr id="14" name="Picture 13" descr="A red letter g on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3886200"/>
            <a:ext cx="860425" cy="944880"/>
          </a:xfrm>
          <a:prstGeom prst="rect">
            <a:avLst/>
          </a:prstGeom>
        </p:spPr>
      </p:pic>
      <p:pic>
        <p:nvPicPr>
          <p:cNvPr id="18" name="Picture 17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50" y="3886200"/>
            <a:ext cx="860425" cy="944880"/>
          </a:xfrm>
          <a:prstGeom prst="rect">
            <a:avLst/>
          </a:prstGeom>
        </p:spPr>
      </p:pic>
      <p:pic>
        <p:nvPicPr>
          <p:cNvPr id="23" name="Picture 22" descr="A gold letter on a black background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41" y="3886200"/>
            <a:ext cx="860425" cy="944880"/>
          </a:xfrm>
          <a:prstGeom prst="rect">
            <a:avLst/>
          </a:prstGeom>
        </p:spPr>
      </p:pic>
      <p:pic>
        <p:nvPicPr>
          <p:cNvPr id="25" name="Picture 24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5" y="3768090"/>
            <a:ext cx="1075690" cy="118110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797425" y="1288415"/>
            <a:ext cx="712978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- Work in two groups. 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- There is a picture with initial letter (s) of the word/ phrase describing the things in the pictures. 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- The group with more correct answers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720" y="1091565"/>
            <a:ext cx="7232015" cy="428815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h_______    l______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261485" y="5564505"/>
            <a:ext cx="22326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abitat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245350" y="5564505"/>
            <a:ext cx="22326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n_______    r______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261485" y="5564505"/>
            <a:ext cx="22326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ature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254875" y="553593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eserves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185" y="1130935"/>
            <a:ext cx="7525385" cy="4433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e_______    b______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124960" y="553593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cological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254875" y="553593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alance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1147445"/>
            <a:ext cx="7181850" cy="4407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-4984262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635" cy="81254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618990" y="379095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101457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0" y="-505460"/>
            <a:ext cx="7869555" cy="78695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04385" y="362585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0" name="TextBox 40"/>
          <p:cNvSpPr txBox="1"/>
          <p:nvPr/>
        </p:nvSpPr>
        <p:spPr>
          <a:xfrm>
            <a:off x="2650490" y="2519680"/>
            <a:ext cx="9284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</a:p>
        </p:txBody>
      </p:sp>
      <p:sp>
        <p:nvSpPr>
          <p:cNvPr id="17" name="Oval 16"/>
          <p:cNvSpPr/>
          <p:nvPr/>
        </p:nvSpPr>
        <p:spPr>
          <a:xfrm>
            <a:off x="-3602990" y="-4319905"/>
            <a:ext cx="18719800" cy="1871980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543550" y="1344295"/>
            <a:ext cx="3050540" cy="1001395"/>
            <a:chOff x="8730" y="2117"/>
            <a:chExt cx="4804" cy="1577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192270" y="5405120"/>
            <a:ext cx="407162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p_______ed   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09490" y="531876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ollut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1151890"/>
            <a:ext cx="7713980" cy="4090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165475" y="5405120"/>
            <a:ext cx="601726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g_______w_______    </a:t>
            </a: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188720"/>
            <a:ext cx="7395210" cy="42164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09010" y="540512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lobal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287135" y="535686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165475" y="5405120"/>
            <a:ext cx="601726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c_______c_______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464560" y="535686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limate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932170" y="538607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630" y="1252855"/>
            <a:ext cx="7346950" cy="4152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Wordly word chain.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995170"/>
            <a:ext cx="6125845" cy="1203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US" altLang="en-GB" dirty="0">
                <a:solidFill>
                  <a:schemeClr val="tx1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ask 1: Write a word or phrase from the box under each picture.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Complete each sentence with a word or phrase from 1.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answer A, B, C, or D.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0855" y="3604895"/>
            <a:ext cx="6140450" cy="126873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 syllables. Does the speaker place stress on them? 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check, and repeat.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836152" y="1040116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</a:t>
            </a:r>
            <a:r>
              <a:rPr lang="en-US" sz="40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Remember </a:t>
            </a:r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box (p.106)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47015" y="2545715"/>
            <a:ext cx="11639550" cy="184531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/>
              <a:t>When we speak English, we place stress on certain syllables in a sentence. The combination of stressed and unstressed syllables produces rhythm in spoken English.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167830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021715" y="739140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sentences and pay attention to the bold syllables. Does the speaker place stress on them?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16915" y="2298065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</a:p>
        </p:txBody>
      </p:sp>
      <p:pic>
        <p:nvPicPr>
          <p:cNvPr id="12" name="06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7480" y="1558925"/>
            <a:ext cx="1078230" cy="107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219835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stressed syllables in the sentences. Listen, check, and repeat.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337310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266430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30910" y="2529840"/>
            <a:ext cx="85566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Listen and circle the stressed syllabes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84555" y="3363595"/>
            <a:ext cx="1077912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Count the number of stressed syllables in each sentence. 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16915" y="753999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</a:t>
            </a:r>
            <a:r>
              <a:rPr lang="en-US" sz="3200"/>
              <a:t>We’re doing a study on climate change.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What is the distance from Earth to Mars?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They’ll have a discussion on natural habitats. 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Plants provide us with food, oxygen, and energy.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Our school organised various activities on Earth Day.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40055" y="-418465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219835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stressed syllables in the sentences. Listen, check, and repeat.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337310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266430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43915" y="2425065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</a:t>
            </a:r>
            <a:r>
              <a:rPr lang="en-US" sz="3200"/>
              <a:t>We’re doing a study on climate change.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What is the distance from Earth to Mars?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They’ll have a discussion on natural habitats. 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Plants provide us with food, oxygen, and energy.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Our school organised various activities on Earth Day.</a:t>
            </a:r>
          </a:p>
        </p:txBody>
      </p:sp>
      <p:pic>
        <p:nvPicPr>
          <p:cNvPr id="7" name="06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3655" y="1621155"/>
            <a:ext cx="803910" cy="8039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flipH="1">
            <a:off x="2331720" y="2675890"/>
            <a:ext cx="5657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3642360" y="2675890"/>
            <a:ext cx="5657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5187315" y="2675890"/>
            <a:ext cx="45910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6546850" y="2675890"/>
            <a:ext cx="128079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1273810" y="346583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3230245" y="3429000"/>
            <a:ext cx="608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5646420" y="342900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>
            <a:off x="6996430" y="342900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>
            <a:off x="2446655" y="4182110"/>
            <a:ext cx="930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4072255" y="4182110"/>
            <a:ext cx="65405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5980430" y="4182110"/>
            <a:ext cx="45910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7193280" y="4182110"/>
            <a:ext cx="45910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1273810" y="484378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3014980" y="4843780"/>
            <a:ext cx="82359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4922520" y="484378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5980430" y="4926330"/>
            <a:ext cx="2863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8054340" y="4926330"/>
            <a:ext cx="2863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1957070" y="5598795"/>
            <a:ext cx="12738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230245" y="5688330"/>
            <a:ext cx="2863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4922520" y="5598795"/>
            <a:ext cx="39941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6597015" y="5598795"/>
            <a:ext cx="30416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H="1">
            <a:off x="8176260" y="5598795"/>
            <a:ext cx="106489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9241155" y="5598795"/>
            <a:ext cx="76962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3"/>
          <p:cNvSpPr txBox="1"/>
          <p:nvPr/>
        </p:nvSpPr>
        <p:spPr>
          <a:xfrm>
            <a:off x="8340725" y="229616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8512175" y="317627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8876665" y="374523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9386570" y="460375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10128250" y="534416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7" grpId="0" bldLvl="0" animBg="1"/>
      <p:bldP spid="1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  <p:bldP spid="6" grpId="0" bldLvl="0" animBg="1"/>
      <p:bldP spid="6" grpId="1" animBg="1"/>
      <p:bldP spid="10" grpId="0" bldLvl="0" animBg="1"/>
      <p:bldP spid="10" grpId="1" animBg="1"/>
      <p:bldP spid="12" grpId="0" bldLvl="0" animBg="1"/>
      <p:bldP spid="12" grpId="1" animBg="1"/>
      <p:bldP spid="18" grpId="0" bldLvl="0" animBg="1"/>
      <p:bldP spid="18" grpId="1" animBg="1"/>
      <p:bldP spid="19" grpId="0" bldLvl="0" animBg="1"/>
      <p:bldP spid="19" grpId="1" animBg="1"/>
      <p:bldP spid="23" grpId="0" bldLvl="0" animBg="1"/>
      <p:bldP spid="23" grpId="1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9" grpId="0"/>
      <p:bldP spid="3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Wordly word chain.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995170"/>
            <a:ext cx="6125845" cy="1203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US" altLang="en-GB" dirty="0">
                <a:solidFill>
                  <a:schemeClr val="tx1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ask 1: Write a word or phrase from the box under each picture.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Complete each sentence with a word or phrase from 1.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answer A, B, C, or D.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0855" y="3604895"/>
            <a:ext cx="6140450" cy="126873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 syllables. Does the speaker place stress on them? 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check, and repeat.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53656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9381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Planet Earth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Have the right rhythm in sentences; 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5790" y="1741805"/>
            <a:ext cx="10942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Planet Earth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Have the right rhythm in sentences;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835785"/>
            <a:ext cx="11704320" cy="1278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dirty="0">
                <a:solidFill>
                  <a:schemeClr val="tx1"/>
                </a:solidFill>
              </a:rPr>
              <a:t>Option 2: Wordly word chain.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995170"/>
            <a:ext cx="6125845" cy="1203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algn="just"/>
            <a:r>
              <a:rPr lang="en-US" altLang="en-GB" dirty="0">
                <a:solidFill>
                  <a:schemeClr val="tx1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ask 1: Write a word or phrase from the box under each picture.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Complete each sentence with a word or phrase from 1.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answer A, B, C, or D.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0855" y="3604895"/>
            <a:ext cx="6140450" cy="126873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 syllables. Does the speaker place stress on them? 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check, and repeat.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53656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620"/>
            <a:ext cx="12192635" cy="807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430" y="342900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690" y="2067560"/>
            <a:ext cx="3446145" cy="22834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00" y="435102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044950" y="1257935"/>
            <a:ext cx="79673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some strips of paper with words / phrases.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140835" y="2580005"/>
            <a:ext cx="79673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groups to stick the words / phrases to the right pictures.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121785" y="3934460"/>
            <a:ext cx="79673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group with most correct answers wins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8575" y="1066165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Pictures: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6" name="Content Placeholder 5" descr="landform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135" y="1485265"/>
            <a:ext cx="3806825" cy="2352040"/>
          </a:xfrm>
          <a:prstGeom prst="rect">
            <a:avLst/>
          </a:prstGeom>
        </p:spPr>
      </p:pic>
      <p:pic>
        <p:nvPicPr>
          <p:cNvPr id="8" name="Content Placeholder 7" descr="abstract-still-life-universe-composition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19625" y="1988185"/>
            <a:ext cx="3121025" cy="2080895"/>
          </a:xfrm>
          <a:prstGeom prst="rect">
            <a:avLst/>
          </a:prstGeom>
        </p:spPr>
      </p:pic>
      <p:pic>
        <p:nvPicPr>
          <p:cNvPr id="10" name="Picture 9" descr="Exploring the Perito Moreno Glacier_Bruce Raup_2019-12-19-33_6329.jpg"/>
          <p:cNvPicPr>
            <a:picLocks noChangeAspect="1"/>
          </p:cNvPicPr>
          <p:nvPr/>
        </p:nvPicPr>
        <p:blipFill>
          <a:blip r:embed="rId5"/>
          <a:srcRect l="33295" t="7265" r="9080" b="14217"/>
          <a:stretch>
            <a:fillRect/>
          </a:stretch>
        </p:blipFill>
        <p:spPr>
          <a:xfrm>
            <a:off x="8375015" y="1216025"/>
            <a:ext cx="3069590" cy="2621280"/>
          </a:xfrm>
          <a:prstGeom prst="roundRect">
            <a:avLst/>
          </a:prstGeom>
        </p:spPr>
      </p:pic>
      <p:pic>
        <p:nvPicPr>
          <p:cNvPr id="11" name="Picture 10" descr="Water image_Dreamstime"/>
          <p:cNvPicPr>
            <a:picLocks noChangeAspect="1"/>
          </p:cNvPicPr>
          <p:nvPr/>
        </p:nvPicPr>
        <p:blipFill>
          <a:blip r:embed="rId6"/>
          <a:srcRect l="31427" t="8460" r="27224" b="12695"/>
          <a:stretch>
            <a:fillRect/>
          </a:stretch>
        </p:blipFill>
        <p:spPr>
          <a:xfrm>
            <a:off x="8757920" y="4421505"/>
            <a:ext cx="2303780" cy="2155825"/>
          </a:xfrm>
          <a:prstGeom prst="roundRect">
            <a:avLst/>
          </a:prstGeom>
        </p:spPr>
      </p:pic>
      <p:pic>
        <p:nvPicPr>
          <p:cNvPr id="12" name="Picture 11" descr="Water-bodies-studied-authors-photographs-A-Ider-River-upstream-of-the-Reservoir-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135" y="4441825"/>
            <a:ext cx="2827655" cy="2135505"/>
          </a:xfrm>
          <a:prstGeom prst="rect">
            <a:avLst/>
          </a:prstGeom>
        </p:spPr>
      </p:pic>
      <p:pic>
        <p:nvPicPr>
          <p:cNvPr id="14" name="Picture 13" descr="flora_faun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135" y="4333240"/>
            <a:ext cx="4121785" cy="2112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389380" y="2298700"/>
            <a:ext cx="99561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635" indent="-635"/>
            <a:r>
              <a:rPr lang="en-US" sz="60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Wordly word chain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1802</Words>
  <Application>Microsoft Office PowerPoint</Application>
  <PresentationFormat>Widescreen</PresentationFormat>
  <Paragraphs>342</Paragraphs>
  <Slides>41</Slides>
  <Notes>36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Adobe Gothic Std B</vt:lpstr>
      <vt:lpstr>Arial</vt:lpstr>
      <vt:lpstr>Calibri</vt:lpstr>
      <vt:lpstr>Calibri Light</vt:lpstr>
      <vt:lpstr>Cooper Black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355</cp:revision>
  <dcterms:created xsi:type="dcterms:W3CDTF">2020-12-09T02:04:00Z</dcterms:created>
  <dcterms:modified xsi:type="dcterms:W3CDTF">2025-02-05T07:29:06Z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1033-12.2.0.13431</vt:lpwstr>
  </property>
</Properties>
</file>