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71" r:id="rId3"/>
    <p:sldId id="636" r:id="rId5"/>
    <p:sldId id="832" r:id="rId6"/>
    <p:sldId id="389" r:id="rId7"/>
    <p:sldId id="722" r:id="rId8"/>
    <p:sldId id="436" r:id="rId9"/>
    <p:sldId id="854" r:id="rId10"/>
    <p:sldId id="599" r:id="rId11"/>
    <p:sldId id="627" r:id="rId12"/>
    <p:sldId id="855" r:id="rId13"/>
    <p:sldId id="707" r:id="rId14"/>
    <p:sldId id="725" r:id="rId15"/>
    <p:sldId id="856" r:id="rId16"/>
    <p:sldId id="857" r:id="rId17"/>
    <p:sldId id="858" r:id="rId18"/>
    <p:sldId id="457" r:id="rId19"/>
    <p:sldId id="796" r:id="rId20"/>
    <p:sldId id="829" r:id="rId21"/>
    <p:sldId id="830" r:id="rId22"/>
    <p:sldId id="749" r:id="rId23"/>
    <p:sldId id="729" r:id="rId24"/>
    <p:sldId id="831" r:id="rId25"/>
    <p:sldId id="314" r:id="rId26"/>
    <p:sldId id="330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0" userDrawn="1">
          <p15:clr>
            <a:srgbClr val="A4A3A4"/>
          </p15:clr>
        </p15:guide>
        <p15:guide id="2" pos="37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E9"/>
    <a:srgbClr val="F6D860"/>
    <a:srgbClr val="FF7F3F"/>
    <a:srgbClr val="EA5C2B"/>
    <a:srgbClr val="FFEEAD"/>
    <a:srgbClr val="96CEB4"/>
    <a:srgbClr val="6CB86E"/>
    <a:srgbClr val="82A284"/>
    <a:srgbClr val="FFC4DD"/>
    <a:srgbClr val="E4AE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88" y="56"/>
      </p:cViewPr>
      <p:guideLst>
        <p:guide orient="horz" pos="2410"/>
        <p:guide pos="37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3.png"/><Relationship Id="rId7" Type="http://schemas.openxmlformats.org/officeDocument/2006/relationships/image" Target="../media/image10.png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Fill in the table with words and phrases about habitats.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passage, using words/phrases in the box.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2522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(1-5) with a non-defining relative clause (A-E) 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Combine the two sentences into one, using a non-defining relative clause.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-8622030" y="1409065"/>
            <a:ext cx="8234045" cy="2245360"/>
          </a:xfrm>
          <a:prstGeom prst="rect">
            <a:avLst/>
          </a:prstGeom>
          <a:solidFill>
            <a:srgbClr val="96CEB4"/>
          </a:solidFill>
        </p:spPr>
        <p:txBody>
          <a:bodyPr wrap="square" rtlCol="0" anchor="t">
            <a:spAutoFit/>
          </a:bodyPr>
          <a:p>
            <a:r>
              <a:rPr lang="en-US" sz="2800" b="1"/>
              <a:t>A. </a:t>
            </a:r>
            <a:r>
              <a:rPr lang="en-US" sz="2800"/>
              <a:t>who is considered the God of Thunder</a:t>
            </a:r>
            <a:endParaRPr lang="en-US" sz="2800"/>
          </a:p>
          <a:p>
            <a:r>
              <a:rPr lang="en-US" sz="2800" b="1"/>
              <a:t>B.</a:t>
            </a:r>
            <a:r>
              <a:rPr lang="en-US" sz="2800"/>
              <a:t> which are large and extremely dry areas </a:t>
            </a:r>
            <a:endParaRPr lang="en-US" sz="2800"/>
          </a:p>
          <a:p>
            <a:r>
              <a:rPr lang="en-US" sz="2800" b="1"/>
              <a:t>C.</a:t>
            </a:r>
            <a:r>
              <a:rPr lang="en-US" sz="2800"/>
              <a:t> whose work in geology is considered very important</a:t>
            </a:r>
            <a:endParaRPr lang="en-US" sz="2800"/>
          </a:p>
          <a:p>
            <a:r>
              <a:rPr lang="en-US" sz="2800" b="1"/>
              <a:t>D.</a:t>
            </a:r>
            <a:r>
              <a:rPr lang="en-US" sz="2800"/>
              <a:t> which is the oldest national park in Viet Nam</a:t>
            </a:r>
            <a:endParaRPr lang="en-US" sz="2800"/>
          </a:p>
          <a:p>
            <a:r>
              <a:rPr lang="en-US" sz="2800" b="1"/>
              <a:t>E.</a:t>
            </a:r>
            <a:r>
              <a:rPr lang="en-US" sz="2800"/>
              <a:t> which attract many tourists worldwide</a:t>
            </a:r>
            <a:endParaRPr lang="en-US" sz="2800"/>
          </a:p>
        </p:txBody>
      </p:sp>
      <p:sp>
        <p:nvSpPr>
          <p:cNvPr id="12" name="Text Box 11"/>
          <p:cNvSpPr txBox="1"/>
          <p:nvPr/>
        </p:nvSpPr>
        <p:spPr>
          <a:xfrm>
            <a:off x="18479770" y="4251325"/>
            <a:ext cx="11482070" cy="2245360"/>
          </a:xfrm>
          <a:prstGeom prst="rect">
            <a:avLst/>
          </a:prstGeom>
          <a:solidFill>
            <a:srgbClr val="FFEEAD"/>
          </a:solidFill>
        </p:spPr>
        <p:txBody>
          <a:bodyPr wrap="square" rtlCol="0" anchor="t">
            <a:spAutoFit/>
          </a:bodyPr>
          <a:p>
            <a:r>
              <a:rPr lang="en-US" sz="2800" b="1"/>
              <a:t>1.</a:t>
            </a:r>
            <a:r>
              <a:rPr lang="en-US" sz="2800"/>
              <a:t> The Alps are a well-known mountain range, ______. </a:t>
            </a:r>
            <a:endParaRPr lang="en-US" sz="2800"/>
          </a:p>
          <a:p>
            <a:r>
              <a:rPr lang="en-US" sz="2800" b="1"/>
              <a:t>2.</a:t>
            </a:r>
            <a:r>
              <a:rPr lang="en-US" sz="2800"/>
              <a:t> Deserts on Earth, ______, hardly get any rain.</a:t>
            </a:r>
            <a:endParaRPr lang="en-US" sz="2800"/>
          </a:p>
          <a:p>
            <a:r>
              <a:rPr lang="en-US" sz="2800" b="1"/>
              <a:t>3.</a:t>
            </a:r>
            <a:r>
              <a:rPr lang="en-US" sz="2800"/>
              <a:t> People used to believe that Thor, ______, causes storms and lightning. </a:t>
            </a:r>
            <a:endParaRPr lang="en-US" sz="2800"/>
          </a:p>
          <a:p>
            <a:r>
              <a:rPr lang="en-US" sz="2800" b="1"/>
              <a:t>4. </a:t>
            </a:r>
            <a:r>
              <a:rPr lang="en-US" sz="2800"/>
              <a:t>We spent time trekking, bird-watching, and kayaking in Cuc Phuong, ______. </a:t>
            </a:r>
            <a:endParaRPr lang="en-US" sz="2800"/>
          </a:p>
          <a:p>
            <a:r>
              <a:rPr lang="en-US" sz="2800" b="1"/>
              <a:t>5. </a:t>
            </a:r>
            <a:r>
              <a:rPr lang="en-US" sz="2800"/>
              <a:t>James Hutton, ______, was one of the first scientists to study geology.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88011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each sentence (1-5) with a non-defining relative clause (A-E)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44170" y="1900555"/>
            <a:ext cx="8234045" cy="2245360"/>
          </a:xfrm>
          <a:prstGeom prst="rect">
            <a:avLst/>
          </a:prstGeom>
          <a:solidFill>
            <a:srgbClr val="96CEB4"/>
          </a:solidFill>
        </p:spPr>
        <p:txBody>
          <a:bodyPr wrap="square" rtlCol="0" anchor="t">
            <a:spAutoFit/>
          </a:bodyPr>
          <a:p>
            <a:r>
              <a:rPr lang="en-US" sz="2800" b="1"/>
              <a:t>A. </a:t>
            </a:r>
            <a:r>
              <a:rPr lang="en-US" sz="2800"/>
              <a:t>who is considered the God of Thunder</a:t>
            </a:r>
            <a:endParaRPr lang="en-US" sz="2800"/>
          </a:p>
          <a:p>
            <a:r>
              <a:rPr lang="en-US" sz="2800" b="1"/>
              <a:t>B.</a:t>
            </a:r>
            <a:r>
              <a:rPr lang="en-US" sz="2800"/>
              <a:t> which are large and extremely dry areas </a:t>
            </a:r>
            <a:endParaRPr lang="en-US" sz="2800"/>
          </a:p>
          <a:p>
            <a:r>
              <a:rPr lang="en-US" sz="2800" b="1"/>
              <a:t>C.</a:t>
            </a:r>
            <a:r>
              <a:rPr lang="en-US" sz="2800"/>
              <a:t> whose work in geology is considered very important</a:t>
            </a:r>
            <a:endParaRPr lang="en-US" sz="2800"/>
          </a:p>
          <a:p>
            <a:r>
              <a:rPr lang="en-US" sz="2800" b="1"/>
              <a:t>D.</a:t>
            </a:r>
            <a:r>
              <a:rPr lang="en-US" sz="2800"/>
              <a:t> which is the oldest national park in Viet Nam</a:t>
            </a:r>
            <a:endParaRPr lang="en-US" sz="2800"/>
          </a:p>
          <a:p>
            <a:r>
              <a:rPr lang="en-US" sz="2800" b="1"/>
              <a:t>E.</a:t>
            </a:r>
            <a:r>
              <a:rPr lang="en-US" sz="2800"/>
              <a:t> which attract many tourists worldwide</a:t>
            </a:r>
            <a:endParaRPr lang="en-US" sz="2800"/>
          </a:p>
        </p:txBody>
      </p:sp>
      <p:sp>
        <p:nvSpPr>
          <p:cNvPr id="9" name="Text Box 8"/>
          <p:cNvSpPr txBox="1"/>
          <p:nvPr/>
        </p:nvSpPr>
        <p:spPr>
          <a:xfrm>
            <a:off x="255270" y="4251325"/>
            <a:ext cx="11482070" cy="2245360"/>
          </a:xfrm>
          <a:prstGeom prst="rect">
            <a:avLst/>
          </a:prstGeom>
          <a:solidFill>
            <a:srgbClr val="FFEEAD"/>
          </a:solidFill>
        </p:spPr>
        <p:txBody>
          <a:bodyPr wrap="square" rtlCol="0" anchor="t">
            <a:spAutoFit/>
          </a:bodyPr>
          <a:p>
            <a:r>
              <a:rPr lang="en-US" sz="2800" b="1"/>
              <a:t>1.</a:t>
            </a:r>
            <a:r>
              <a:rPr lang="en-US" sz="2800"/>
              <a:t> The Alps are a well-known mountain range, ______. </a:t>
            </a:r>
            <a:endParaRPr lang="en-US" sz="2800"/>
          </a:p>
          <a:p>
            <a:r>
              <a:rPr lang="en-US" sz="2800" b="1"/>
              <a:t>2.</a:t>
            </a:r>
            <a:r>
              <a:rPr lang="en-US" sz="2800"/>
              <a:t> Deserts on Earth, ______, hardly get any rain.</a:t>
            </a:r>
            <a:endParaRPr lang="en-US" sz="2800"/>
          </a:p>
          <a:p>
            <a:r>
              <a:rPr lang="en-US" sz="2800" b="1"/>
              <a:t>3.</a:t>
            </a:r>
            <a:r>
              <a:rPr lang="en-US" sz="2800"/>
              <a:t> People used to believe that Thor, ______, causes storms and lightning. </a:t>
            </a:r>
            <a:endParaRPr lang="en-US" sz="2800"/>
          </a:p>
          <a:p>
            <a:r>
              <a:rPr lang="en-US" sz="2800" b="1"/>
              <a:t>4. </a:t>
            </a:r>
            <a:r>
              <a:rPr lang="en-US" sz="2800"/>
              <a:t>We spent time trekking, bird-watching, and kayaking in Cuc Phuong, ______. </a:t>
            </a:r>
            <a:endParaRPr lang="en-US" sz="2800"/>
          </a:p>
          <a:p>
            <a:r>
              <a:rPr lang="en-US" sz="2800" b="1"/>
              <a:t>5. </a:t>
            </a:r>
            <a:r>
              <a:rPr lang="en-US" sz="2800"/>
              <a:t>James Hutton, ______, was one of the first scientists to study geology.</a:t>
            </a:r>
            <a:endParaRPr lang="en-US" sz="2800"/>
          </a:p>
        </p:txBody>
      </p:sp>
      <p:sp>
        <p:nvSpPr>
          <p:cNvPr id="10" name="Text Box 9"/>
          <p:cNvSpPr txBox="1"/>
          <p:nvPr/>
        </p:nvSpPr>
        <p:spPr>
          <a:xfrm>
            <a:off x="7218045" y="4145915"/>
            <a:ext cx="807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vi-VN" alt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vi-VN" alt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473450" y="4549775"/>
            <a:ext cx="807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vi-VN" alt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vi-VN" alt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592445" y="5102860"/>
            <a:ext cx="807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vi-VN" alt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vi-VN" alt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0755630" y="5418455"/>
            <a:ext cx="807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vi-VN" alt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vi-VN" alt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040380" y="5861685"/>
            <a:ext cx="807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vi-VN" alt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vi-VN" alt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4" grpId="0"/>
      <p:bldP spid="14" grpId="1"/>
      <p:bldP spid="18" grpId="0"/>
      <p:bldP spid="18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Combine the two sentences into one, using a non-defining relative clause.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1995" y="2096135"/>
            <a:ext cx="10845800" cy="1076325"/>
          </a:xfrm>
          <a:prstGeom prst="rect">
            <a:avLst/>
          </a:prstGeom>
          <a:solidFill>
            <a:srgbClr val="FF7F3F"/>
          </a:solidFill>
        </p:spPr>
        <p:txBody>
          <a:bodyPr wrap="square" rtlCol="0" anchor="t">
            <a:spAutoFit/>
          </a:bodyPr>
          <a:p>
            <a:r>
              <a:rPr lang="en-US" sz="3200" b="1"/>
              <a:t>1.</a:t>
            </a:r>
            <a:r>
              <a:rPr lang="en-US" sz="3200"/>
              <a:t> Boreal forests cover vast areas in Canada, Alaska, and Russia. They are also called Taiga.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721995" y="4393565"/>
            <a:ext cx="10845800" cy="1076325"/>
          </a:xfrm>
          <a:prstGeom prst="rect">
            <a:avLst/>
          </a:prstGeom>
          <a:solidFill>
            <a:srgbClr val="FF7F3F"/>
          </a:solidFill>
        </p:spPr>
        <p:txBody>
          <a:bodyPr wrap="square" rtlCol="0" anchor="t">
            <a:spAutoFit/>
          </a:bodyPr>
          <a:p>
            <a:pPr algn="just"/>
            <a:r>
              <a:rPr lang="vi-VN" altLang="en-US" sz="3200" b="1"/>
              <a:t>2</a:t>
            </a:r>
            <a:r>
              <a:rPr lang="en-US" sz="3200" b="1"/>
              <a:t>.</a:t>
            </a:r>
            <a:r>
              <a:rPr lang="en-US" sz="3200"/>
              <a:t> Polar bears are endangered animals. Their natural habitat is the Arctic.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721995" y="3210560"/>
            <a:ext cx="10845800" cy="1076325"/>
          </a:xfrm>
          <a:prstGeom prst="rect">
            <a:avLst/>
          </a:prstGeom>
          <a:solidFill>
            <a:srgbClr val="F6D8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>
                <a:solidFill>
                  <a:srgbClr val="FF0000"/>
                </a:solidFill>
              </a:rPr>
              <a:t>Boreal forests, which are also called Taiga, cover vast areas in Canada, Alaska, and Russia.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721995" y="5489575"/>
            <a:ext cx="10845800" cy="1076325"/>
          </a:xfrm>
          <a:prstGeom prst="rect">
            <a:avLst/>
          </a:prstGeom>
          <a:solidFill>
            <a:srgbClr val="F6D8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>
                <a:solidFill>
                  <a:srgbClr val="FF0000"/>
                </a:solidFill>
              </a:rPr>
              <a:t>Polar bears, whose natural habitat is the Artic, are endangered animals. 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Combine the two sentences into one, using a non-defining relative clause.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1995" y="2096135"/>
            <a:ext cx="10845800" cy="1568450"/>
          </a:xfrm>
          <a:prstGeom prst="rect">
            <a:avLst/>
          </a:prstGeom>
          <a:solidFill>
            <a:srgbClr val="FF7F3F"/>
          </a:solidFill>
        </p:spPr>
        <p:txBody>
          <a:bodyPr wrap="square" rtlCol="0" anchor="t">
            <a:spAutoFit/>
          </a:bodyPr>
          <a:p>
            <a:r>
              <a:rPr lang="en-US" sz="3200" b="1"/>
              <a:t>3.</a:t>
            </a:r>
            <a:r>
              <a:rPr lang="en-US" sz="3200"/>
              <a:t> Julie Arblaster focuses on studying climate change. She is an Australian </a:t>
            </a:r>
            <a:endParaRPr lang="en-US" sz="3200"/>
          </a:p>
          <a:p>
            <a:r>
              <a:rPr lang="en-US" sz="3200"/>
              <a:t>scientist.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721995" y="4393565"/>
            <a:ext cx="10845800" cy="1076325"/>
          </a:xfrm>
          <a:prstGeom prst="rect">
            <a:avLst/>
          </a:prstGeom>
          <a:solidFill>
            <a:srgbClr val="FF7F3F"/>
          </a:solidFill>
        </p:spPr>
        <p:txBody>
          <a:bodyPr wrap="square" rtlCol="0" anchor="t">
            <a:spAutoFit/>
          </a:bodyPr>
          <a:p>
            <a:pPr algn="just"/>
            <a:r>
              <a:rPr lang="vi-VN" altLang="en-US" sz="3200" b="1"/>
              <a:t>4</a:t>
            </a:r>
            <a:r>
              <a:rPr lang="en-US" sz="3200" b="1"/>
              <a:t>.</a:t>
            </a:r>
            <a:r>
              <a:rPr lang="en-US" sz="3200"/>
              <a:t> Antarctica is Earth’s least populated continent. It is surrounded by the Southern Ocean.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721995" y="3210560"/>
            <a:ext cx="10845800" cy="1076325"/>
          </a:xfrm>
          <a:prstGeom prst="rect">
            <a:avLst/>
          </a:prstGeom>
          <a:solidFill>
            <a:srgbClr val="F6D8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>
                <a:solidFill>
                  <a:srgbClr val="FF0000"/>
                </a:solidFill>
              </a:rPr>
              <a:t>Julie Arblaster, who is an Australian scientist, focuses on studying climate change.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721995" y="5576570"/>
            <a:ext cx="10845800" cy="1076325"/>
          </a:xfrm>
          <a:prstGeom prst="rect">
            <a:avLst/>
          </a:prstGeom>
          <a:solidFill>
            <a:srgbClr val="F6D8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>
                <a:solidFill>
                  <a:srgbClr val="FF0000"/>
                </a:solidFill>
              </a:rPr>
              <a:t>Antarctica, which is surrounded by the Southern Ocean, is Earth’s least populated continent. 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Combine the two sentences into one, using a non-defining relative clause.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1995" y="2527935"/>
            <a:ext cx="10845800" cy="1076325"/>
          </a:xfrm>
          <a:prstGeom prst="rect">
            <a:avLst/>
          </a:prstGeom>
          <a:solidFill>
            <a:srgbClr val="FF7F3F"/>
          </a:solidFill>
        </p:spPr>
        <p:txBody>
          <a:bodyPr wrap="square" rtlCol="0" anchor="t">
            <a:spAutoFit/>
          </a:bodyPr>
          <a:p>
            <a:r>
              <a:rPr lang="vi-VN" altLang="en-US" sz="3200" b="1"/>
              <a:t>5</a:t>
            </a:r>
            <a:r>
              <a:rPr lang="en-US" sz="3200" b="1"/>
              <a:t>.</a:t>
            </a:r>
            <a:r>
              <a:rPr lang="en-US" sz="3200"/>
              <a:t> The natural world is the world of living things. Living things include plants and animals</a:t>
            </a:r>
            <a:r>
              <a:rPr lang="vi-VN" altLang="en-US" sz="3200"/>
              <a:t> </a:t>
            </a:r>
            <a:r>
              <a:rPr lang="en-US" sz="3200"/>
              <a:t>scientist.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721995" y="3860800"/>
            <a:ext cx="10845800" cy="1076325"/>
          </a:xfrm>
          <a:prstGeom prst="rect">
            <a:avLst/>
          </a:prstGeom>
          <a:solidFill>
            <a:srgbClr val="F6D8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>
                <a:solidFill>
                  <a:srgbClr val="FF0000"/>
                </a:solidFill>
              </a:rPr>
              <a:t>The natural world is the world of living things, which include plants and animals.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Fill in the table with words and phrases about habitats.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passage, using words/phrases in the box.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2522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(1-5) with a non-defining relative clause (A-E) 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Combine the two sentences into one, using a non-defining relative clause.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089140"/>
            <a:ext cx="2032000" cy="1331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/>
        </p:nvSpPr>
        <p:spPr>
          <a:xfrm>
            <a:off x="24130" y="25400"/>
            <a:ext cx="12166600" cy="6921500"/>
          </a:xfrm>
          <a:prstGeom prst="rect">
            <a:avLst/>
          </a:prstGeom>
          <a:solidFill>
            <a:srgbClr val="FBF6E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925" y="1016635"/>
            <a:ext cx="9067800" cy="59436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-464820" y="1102995"/>
            <a:ext cx="5082540" cy="14452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7D4">
                    <a:alpha val="68000"/>
                  </a:srgbClr>
                </a:solidFill>
              </a14:hiddenFill>
            </a:ext>
          </a:extLst>
        </p:spPr>
        <p:txBody>
          <a:bodyPr wrap="square">
            <a:prstTxWarp prst="textNoShape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marL="1270" indent="-1270" algn="ctr"/>
            <a:r>
              <a:rPr lang="en-US" sz="4400" b="1">
                <a:solidFill>
                  <a:schemeClr val="accent2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Our flora </a:t>
            </a:r>
            <a:endParaRPr lang="en-US" sz="4400" b="1">
              <a:solidFill>
                <a:schemeClr val="accent2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Cooper Black" panose="0208090404030B020404" charset="0"/>
              <a:cs typeface="Cooper Black" panose="0208090404030B020404" charset="0"/>
            </a:endParaRPr>
          </a:p>
          <a:p>
            <a:pPr marL="1270" indent="0" algn="ctr"/>
            <a:r>
              <a:rPr lang="vi-VN" altLang="en-US" sz="4400" b="1">
                <a:solidFill>
                  <a:schemeClr val="accent2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          </a:t>
            </a:r>
            <a:r>
              <a:rPr lang="en-US" sz="4400" b="1">
                <a:solidFill>
                  <a:schemeClr val="accent2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and</a:t>
            </a:r>
            <a:r>
              <a:rPr lang="vi-VN" altLang="en-US" sz="4400" b="1">
                <a:solidFill>
                  <a:schemeClr val="accent2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 </a:t>
            </a:r>
            <a:r>
              <a:rPr lang="en-US" sz="4400" b="1">
                <a:solidFill>
                  <a:schemeClr val="accent2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fauna</a:t>
            </a:r>
            <a:endParaRPr lang="en-US" sz="4400" b="1">
              <a:solidFill>
                <a:schemeClr val="accent2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26390" y="1389380"/>
            <a:ext cx="115392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alt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 groups to choose an area to study about its flora and fauna.</a:t>
            </a:r>
            <a:endParaRPr lang="en-US" sz="4000" b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26390" y="2665095"/>
            <a:ext cx="115392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alt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onsider </a:t>
            </a:r>
            <a:r>
              <a:rPr lang="vi-VN" alt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neighbourhood as it is more familiar to them. </a:t>
            </a:r>
            <a:endParaRPr lang="en-US" sz="4000" b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26390" y="3987165"/>
            <a:ext cx="11539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alt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ather pictures of the flora and fauna of the area.</a:t>
            </a:r>
            <a:endParaRPr lang="en-US" sz="4000" b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26390" y="4693920"/>
            <a:ext cx="11539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also draw or take pictures by </a:t>
            </a:r>
            <a:r>
              <a:rPr lang="vi-VN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selves. </a:t>
            </a:r>
            <a:endParaRPr sz="4000" b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85445" y="5400675"/>
            <a:ext cx="11539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40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reate a poster with pictures and key words.</a:t>
            </a:r>
            <a:endParaRPr sz="4000" b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26390" y="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1/ Self-assessment</a:t>
            </a: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3870" y="358775"/>
          <a:ext cx="11580495" cy="6344285"/>
        </p:xfrm>
        <a:graphic>
          <a:graphicData uri="http://schemas.openxmlformats.org/drawingml/2006/table">
            <a:tbl>
              <a:tblPr/>
              <a:tblGrid>
                <a:gridCol w="6180455"/>
                <a:gridCol w="2451100"/>
                <a:gridCol w="2948940"/>
              </a:tblGrid>
              <a:tr h="8051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Tick where appropriate</a:t>
                      </a:r>
                      <a:endParaRPr lang="en-US" sz="20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 (in English or Vietnamese)</a:t>
                      </a:r>
                      <a:endParaRPr lang="en-US" sz="20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</a:t>
                      </a:r>
                      <a:endParaRPr lang="en-US" sz="21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2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greeted the audience.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spoke clearly and naturally.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solidFill>
                            <a:srgbClr val="24202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 cooperated with my group members when delivering the talk.</a:t>
                      </a: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>
                        <a:solidFill>
                          <a:srgbClr val="242021"/>
                        </a:solidFill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interacted with the audience.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solidFill>
                            <a:srgbClr val="24202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 concluded my part of the talk appropriately.</a:t>
                      </a: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>
                        <a:solidFill>
                          <a:srgbClr val="242021"/>
                        </a:solidFill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OF THE POSTER (if if is a poster presentation)</a:t>
                      </a:r>
                      <a:endParaRPr lang="en-US" sz="21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Our poster was clearly organised.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Our photos and drawings were suitable.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CONTENT: </a:t>
                      </a:r>
                      <a:r>
                        <a:rPr lang="en-US" sz="2100" b="0">
                          <a:solidFill>
                            <a:srgbClr val="24202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Our presentation includes the following information</a:t>
                      </a: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solidFill>
                            <a:srgbClr val="2420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Answer all suggested questions (in the project)</a:t>
                      </a:r>
                      <a:endParaRPr lang="en-US" sz="2100" b="0">
                        <a:solidFill>
                          <a:srgbClr val="24202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</a:t>
                      </a:r>
                      <a:endParaRPr lang="en-US" sz="21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greeted the audience.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1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spoke clearly and naturally.</a:t>
                      </a:r>
                      <a:endParaRPr lang="en-US" sz="21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831840" y="161734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  <a:endParaRPr lang="en-US" sz="4400" b="1">
              <a:solidFill>
                <a:srgbClr val="FF0000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6390" y="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1/ Peer-assessment</a:t>
            </a:r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3870" y="366395"/>
          <a:ext cx="11186795" cy="6416675"/>
        </p:xfrm>
        <a:graphic>
          <a:graphicData uri="http://schemas.openxmlformats.org/drawingml/2006/table">
            <a:tbl>
              <a:tblPr/>
              <a:tblGrid>
                <a:gridCol w="6180455"/>
                <a:gridCol w="3019425"/>
                <a:gridCol w="1986915"/>
              </a:tblGrid>
              <a:tr h="914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Tick where appropriate</a:t>
                      </a:r>
                      <a:endParaRPr lang="en-US" sz="20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 (in English or Vietnamese)</a:t>
                      </a:r>
                      <a:endParaRPr lang="en-US" sz="2000" b="1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</a:t>
                      </a:r>
                      <a:endParaRPr lang="en-US" sz="20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greeted the audience.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spoke clearly and naturally.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cooperated when delivering their talk.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interacted with the audience.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concluded their talk appropriately.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OF THE POSTER (if if is a poster presentation)</a:t>
                      </a:r>
                      <a:endParaRPr lang="en-US" sz="20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Their poster was clearly organised.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Their photos and drawings were suitable.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CONTENT: The presentation includes the following information about the hobby:</a:t>
                      </a:r>
                      <a:endParaRPr lang="en-US" sz="20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solidFill>
                            <a:srgbClr val="24202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Answer all suggested questions </a:t>
                      </a:r>
                      <a:endParaRPr lang="en-US" sz="2000" b="0">
                        <a:solidFill>
                          <a:srgbClr val="24202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2000" b="0"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</a:t>
                      </a:r>
                      <a:endParaRPr lang="en-US" sz="20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/>
                    </a:p>
                  </a:txBody>
                  <a:tcP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/>
                    </a:p>
                  </a:txBody>
                  <a:tcP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greeted the audience.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/>
                    </a:p>
                  </a:txBody>
                  <a:tcPr/>
                </a:tc>
              </a:tr>
              <a:tr h="67691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presenters spoke clearly and naturally.</a:t>
                      </a:r>
                      <a:endParaRPr lang="en-US" sz="2000" b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894" marR="48894" marT="9525" marB="0" vert="horz" anchor="ctr" anchorCtr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9262691" y="3331845"/>
            <a:ext cx="5208905" cy="944245"/>
            <a:chOff x="-95" y="5445"/>
            <a:chExt cx="8203" cy="1487"/>
          </a:xfrm>
        </p:grpSpPr>
        <p:sp>
          <p:nvSpPr>
            <p:cNvPr id="12" name="Rounded Rectangle 13"/>
            <p:cNvSpPr/>
            <p:nvPr/>
          </p:nvSpPr>
          <p:spPr>
            <a:xfrm>
              <a:off x="883" y="5445"/>
              <a:ext cx="7225" cy="140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5"/>
            <p:cNvSpPr txBox="1"/>
            <p:nvPr/>
          </p:nvSpPr>
          <p:spPr>
            <a:xfrm>
              <a:off x="1206" y="5445"/>
              <a:ext cx="6622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chemeClr val="bg1"/>
                  </a:solidFill>
                  <a:sym typeface="+mn-ea"/>
                </a:rPr>
                <a:t>LESSON 7: LOOKING BACK &amp; PROJECT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95" y="5449"/>
              <a:ext cx="1316" cy="1483"/>
              <a:chOff x="2766630" y="1746890"/>
              <a:chExt cx="990895" cy="94161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" name="TextBox 40"/>
          <p:cNvSpPr txBox="1"/>
          <p:nvPr/>
        </p:nvSpPr>
        <p:spPr>
          <a:xfrm>
            <a:off x="-11228652" y="2161512"/>
            <a:ext cx="9284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8332416" y="964565"/>
            <a:ext cx="3050540" cy="1001395"/>
            <a:chOff x="8730" y="2117"/>
            <a:chExt cx="4804" cy="1577"/>
          </a:xfrm>
        </p:grpSpPr>
        <p:grpSp>
          <p:nvGrpSpPr>
            <p:cNvPr id="7" name="Group 6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Chord 18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1" name="Picture 20" descr="A close up of a plane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28" y="2515112"/>
            <a:ext cx="1987699" cy="1987699"/>
          </a:xfrm>
          <a:prstGeom prst="rect">
            <a:avLst/>
          </a:prstGeom>
        </p:spPr>
      </p:pic>
      <p:pic>
        <p:nvPicPr>
          <p:cNvPr id="28" name="Picture 27" descr="&#10;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63" b="90000" l="10000" r="90000">
                        <a14:foregroundMark x1="36563" y1="10208" x2="66667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57" y="2440980"/>
            <a:ext cx="2135961" cy="2135961"/>
          </a:xfrm>
          <a:prstGeom prst="rect">
            <a:avLst/>
          </a:prstGeom>
        </p:spPr>
      </p:pic>
      <p:pic>
        <p:nvPicPr>
          <p:cNvPr id="30" name="Picture 29" descr="A close up of a planet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169" y="2353817"/>
            <a:ext cx="2020217" cy="2020217"/>
          </a:xfrm>
          <a:prstGeom prst="rect">
            <a:avLst/>
          </a:prstGeom>
        </p:spPr>
      </p:pic>
      <p:pic>
        <p:nvPicPr>
          <p:cNvPr id="33" name="Picture 32" descr="A close-up of the earth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986" y="2534300"/>
            <a:ext cx="2042641" cy="2042641"/>
          </a:xfrm>
          <a:prstGeom prst="rect">
            <a:avLst/>
          </a:prstGeom>
        </p:spPr>
      </p:pic>
      <p:sp useBgFill="1">
        <p:nvSpPr>
          <p:cNvPr id="35" name="Rectangle 34"/>
          <p:cNvSpPr/>
          <p:nvPr/>
        </p:nvSpPr>
        <p:spPr>
          <a:xfrm>
            <a:off x="-122115" y="-366368"/>
            <a:ext cx="4970419" cy="8287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 descr="A planet with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81" y="-400170"/>
            <a:ext cx="7009838" cy="7009838"/>
          </a:xfrm>
          <a:prstGeom prst="rect">
            <a:avLst/>
          </a:prstGeom>
        </p:spPr>
      </p:pic>
      <p:sp useBgFill="1">
        <p:nvSpPr>
          <p:cNvPr id="18" name="Rectangle 17"/>
          <p:cNvSpPr/>
          <p:nvPr/>
        </p:nvSpPr>
        <p:spPr>
          <a:xfrm>
            <a:off x="9001328" y="-812138"/>
            <a:ext cx="3171217" cy="8287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  <a:endParaRPr lang="en-US" sz="4400" b="1">
              <a:solidFill>
                <a:srgbClr val="FF0000"/>
              </a:solidFill>
              <a:effectLst>
                <a:glow rad="330200">
                  <a:schemeClr val="bg1">
                    <a:alpha val="40000"/>
                  </a:schemeClr>
                </a:glow>
              </a:effectLst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645" y="793750"/>
            <a:ext cx="544004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  <a:endParaRPr lang="en-US" sz="2800" b="1" dirty="0"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" y="1722120"/>
            <a:ext cx="11144250" cy="458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Put the words and phrases in the appropriate column.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sentences, using words/phrases from the box.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2522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Combine each pair of sentences into one, using the given word in the brackets.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gap in the text with a conjunction from the box.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we learnt in this lesson?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Review the vocabulary and grammar of Unit 1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0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Apply what they have learnt (vocabulary and grammar) into practice through a project.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next lesson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lanet with a black background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9" y="2073930"/>
            <a:ext cx="2509228" cy="2509228"/>
          </a:xfrm>
          <a:prstGeom prst="rect">
            <a:avLst/>
          </a:prstGeom>
        </p:spPr>
      </p:pic>
      <p:pic>
        <p:nvPicPr>
          <p:cNvPr id="21" name="Picture 20" descr="A close up of a plane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47" y="2528307"/>
            <a:ext cx="1525697" cy="1525697"/>
          </a:xfrm>
          <a:prstGeom prst="rect">
            <a:avLst/>
          </a:prstGeom>
        </p:spPr>
      </p:pic>
      <p:pic>
        <p:nvPicPr>
          <p:cNvPr id="28" name="Picture 27" descr="&#10;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63" b="90000" l="10000" r="90000">
                        <a14:foregroundMark x1="36563" y1="10208" x2="66667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19" y="2471405"/>
            <a:ext cx="1639499" cy="1639499"/>
          </a:xfrm>
          <a:prstGeom prst="rect">
            <a:avLst/>
          </a:prstGeom>
        </p:spPr>
      </p:pic>
      <p:pic>
        <p:nvPicPr>
          <p:cNvPr id="30" name="Picture 29" descr="A close up of a plane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41" y="2528307"/>
            <a:ext cx="1550656" cy="1550656"/>
          </a:xfrm>
          <a:prstGeom prst="rect">
            <a:avLst/>
          </a:prstGeom>
        </p:spPr>
      </p:pic>
      <p:sp useBgFill="1">
        <p:nvSpPr>
          <p:cNvPr id="11" name="Rectangle 10"/>
          <p:cNvSpPr/>
          <p:nvPr/>
        </p:nvSpPr>
        <p:spPr>
          <a:xfrm>
            <a:off x="14928" y="-812138"/>
            <a:ext cx="5148381" cy="8287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 useBgFill="1">
        <p:nvSpPr>
          <p:cNvPr id="18" name="Rectangle 17"/>
          <p:cNvSpPr/>
          <p:nvPr/>
        </p:nvSpPr>
        <p:spPr>
          <a:xfrm>
            <a:off x="9001328" y="-812138"/>
            <a:ext cx="3171217" cy="8287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3" name="Picture 32" descr="A close-up of the earth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04" y="622647"/>
            <a:ext cx="5291770" cy="529177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3574" y="3940512"/>
            <a:ext cx="5208905" cy="944245"/>
            <a:chOff x="-95" y="5445"/>
            <a:chExt cx="8203" cy="1487"/>
          </a:xfrm>
        </p:grpSpPr>
        <p:sp>
          <p:nvSpPr>
            <p:cNvPr id="12" name="Rounded Rectangle 13"/>
            <p:cNvSpPr/>
            <p:nvPr/>
          </p:nvSpPr>
          <p:spPr>
            <a:xfrm>
              <a:off x="883" y="5445"/>
              <a:ext cx="7225" cy="140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5"/>
            <p:cNvSpPr txBox="1"/>
            <p:nvPr/>
          </p:nvSpPr>
          <p:spPr>
            <a:xfrm>
              <a:off x="1206" y="5445"/>
              <a:ext cx="6622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chemeClr val="bg1"/>
                  </a:solidFill>
                  <a:sym typeface="+mn-ea"/>
                </a:rPr>
                <a:t>LESSON 7: LOOKING BACK &amp; PROJECT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95" y="5449"/>
              <a:ext cx="1316" cy="1483"/>
              <a:chOff x="2766630" y="1746890"/>
              <a:chExt cx="990895" cy="94161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" name="TextBox 40"/>
          <p:cNvSpPr txBox="1"/>
          <p:nvPr/>
        </p:nvSpPr>
        <p:spPr>
          <a:xfrm>
            <a:off x="-1988029" y="2770179"/>
            <a:ext cx="9284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3849" y="1573232"/>
            <a:ext cx="3050540" cy="1001395"/>
            <a:chOff x="8730" y="2117"/>
            <a:chExt cx="4804" cy="1577"/>
          </a:xfrm>
        </p:grpSpPr>
        <p:grpSp>
          <p:nvGrpSpPr>
            <p:cNvPr id="7" name="Group 6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Chord 18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Review the vocabulary and grammar of Unit 1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Apply what they have learnt (vocabulary and grammar) into practice through a project.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Fill in the table with words and phrases about habitats.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passage, using words/phrases in the box.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2522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(1-5) with a non-defining relative clause (A-E) 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Combine the two sentences into one, using a non-defining relative clause.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</a:t>
            </a:r>
            <a:endParaRPr lang="en-US" sz="3600" dirty="0"/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74229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slips of paper with words / phrases / short sentences to stick to either of the columns 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(habitats / actions to protect habitats). </a:t>
            </a:r>
            <a:endParaRPr lang="en-US" sz="3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899795" y="4271010"/>
            <a:ext cx="107911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  <a:endParaRPr lang="en-US" sz="3600" dirty="0"/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53245" y="5111115"/>
            <a:ext cx="2323465" cy="1548765"/>
          </a:xfrm>
          <a:prstGeom prst="rect">
            <a:avLst/>
          </a:prstGeom>
        </p:spPr>
      </p:pic>
      <p:graphicFrame>
        <p:nvGraphicFramePr>
          <p:cNvPr id="12" name="Table 11"/>
          <p:cNvGraphicFramePr/>
          <p:nvPr/>
        </p:nvGraphicFramePr>
        <p:xfrm>
          <a:off x="-11967210" y="1553210"/>
          <a:ext cx="10538460" cy="3751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9230"/>
                <a:gridCol w="5269230"/>
              </a:tblGrid>
              <a:tr h="825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Habitats</a:t>
                      </a:r>
                      <a:endParaRPr lang="en-US" sz="3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ctr" anchorCtr="0">
                    <a:solidFill>
                      <a:srgbClr val="D9ED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Actions to protect habitats</a:t>
                      </a:r>
                      <a:endParaRPr lang="en-US" sz="3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ctr" anchorCtr="0">
                    <a:solidFill>
                      <a:srgbClr val="FFB996"/>
                    </a:solidFill>
                  </a:tcPr>
                </a:tc>
              </a:tr>
              <a:tr h="2926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 i="1">
                          <a:cs typeface="+mn-lt"/>
                        </a:rPr>
                        <a:t> </a:t>
                      </a: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</a:txBody>
                  <a:tcPr marL="68580" marR="68580" marT="0" marB="0" vert="horz" anchor="t" anchorCtr="0">
                    <a:solidFill>
                      <a:srgbClr val="D9ED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FB9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/>
          <p:nvPr/>
        </p:nvGraphicFramePr>
        <p:xfrm>
          <a:off x="1212850" y="1711960"/>
          <a:ext cx="10538460" cy="3751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9230"/>
                <a:gridCol w="5269230"/>
              </a:tblGrid>
              <a:tr h="825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Habitats</a:t>
                      </a:r>
                      <a:endParaRPr lang="en-US" sz="3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ctr" anchorCtr="0">
                    <a:solidFill>
                      <a:srgbClr val="D9ED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Actions to protect habitats</a:t>
                      </a:r>
                      <a:endParaRPr lang="en-US" sz="3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imes New Roman" panose="020206030504050203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ctr" anchorCtr="0">
                    <a:solidFill>
                      <a:srgbClr val="FFB996"/>
                    </a:solidFill>
                  </a:tcPr>
                </a:tc>
              </a:tr>
              <a:tr h="2926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 i="1">
                          <a:cs typeface="+mn-lt"/>
                        </a:rPr>
                        <a:t> </a:t>
                      </a: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</a:txBody>
                  <a:tcPr marL="68580" marR="68580" marT="0" marB="0" vert="horz" anchor="t" anchorCtr="0">
                    <a:solidFill>
                      <a:srgbClr val="D9EDB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endParaRPr lang="en-US" sz="3200" b="0" i="1">
                        <a:ea typeface="Times New Roman" panose="02020603050405020304" charset="0"/>
                        <a:cs typeface="+mn-lt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FB9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/>
          <p:nvPr/>
        </p:nvGraphicFramePr>
        <p:xfrm>
          <a:off x="631190" y="2957830"/>
          <a:ext cx="10655300" cy="3618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860"/>
                <a:gridCol w="5298440"/>
              </a:tblGrid>
              <a:tr h="6267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Types of habitats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BF2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>
                          <a:solidFill>
                            <a:schemeClr val="tx1"/>
                          </a:solidFill>
                        </a:rPr>
                        <a:t>Things in a habitat</a:t>
                      </a:r>
                      <a:endParaRPr lang="en-US" sz="30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BF2CF"/>
                    </a:solidFill>
                  </a:tcPr>
                </a:tc>
              </a:tr>
              <a:tr h="2991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/>
                        <a:t>poles</a:t>
                      </a:r>
                      <a:endParaRPr lang="en-US" sz="3200" dirty="0"/>
                    </a:p>
                  </a:txBody>
                  <a:tcPr>
                    <a:solidFill>
                      <a:srgbClr val="C6EB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/>
                        <a:t>flora and fauna</a:t>
                      </a:r>
                      <a:endParaRPr lang="en-US" sz="3200" dirty="0"/>
                    </a:p>
                  </a:txBody>
                  <a:tcPr>
                    <a:solidFill>
                      <a:srgbClr val="C6EBC5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635" y="1099820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the table with words and phrases about habitats.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631190" y="1753235"/>
            <a:ext cx="10748645" cy="37401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>
              <a:lnSpc>
                <a:spcPct val="100000"/>
              </a:lnSpc>
            </a:pPr>
            <a:r>
              <a:rPr lang="en-US" sz="3600" dirty="0"/>
              <a:t>- </a:t>
            </a:r>
            <a:r>
              <a:rPr lang="vi-VN" altLang="en-US" sz="3600" dirty="0"/>
              <a:t>W</a:t>
            </a:r>
            <a:r>
              <a:rPr lang="en-US" sz="3600" dirty="0"/>
              <a:t>ork individually to write down the words / phrases in the columns. </a:t>
            </a:r>
            <a:endParaRPr lang="en-US" sz="3600" dirty="0"/>
          </a:p>
        </p:txBody>
      </p:sp>
      <p:sp>
        <p:nvSpPr>
          <p:cNvPr id="7" name="Text Box 6"/>
          <p:cNvSpPr txBox="1"/>
          <p:nvPr/>
        </p:nvSpPr>
        <p:spPr>
          <a:xfrm>
            <a:off x="699135" y="4269105"/>
            <a:ext cx="51917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grassland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bodies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landforms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forests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oceans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seas, rivers, lakes, ponds….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5960110" y="4257675"/>
            <a:ext cx="465582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plants and animals</a:t>
            </a:r>
            <a:r>
              <a:rPr lang="vi-VN" alt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humans, air, light, heat, water…</a:t>
            </a:r>
            <a:endParaRPr lang="vi-VN" alt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1891030" y="-1688465"/>
            <a:ext cx="9145905" cy="1076325"/>
          </a:xfrm>
          <a:prstGeom prst="rect">
            <a:avLst/>
          </a:prstGeom>
          <a:solidFill>
            <a:srgbClr val="6CB86E"/>
          </a:solidFill>
        </p:spPr>
        <p:txBody>
          <a:bodyPr wrap="square" rtlCol="0" anchor="t">
            <a:spAutoFit/>
          </a:bodyPr>
          <a:p>
            <a:r>
              <a:rPr lang="en-US" sz="3200"/>
              <a:t>nature reserves </a:t>
            </a:r>
            <a:r>
              <a:rPr lang="vi-VN" altLang="en-US" sz="3200"/>
              <a:t>     </a:t>
            </a:r>
            <a:r>
              <a:rPr lang="en-US" sz="3200"/>
              <a:t>habitat loss </a:t>
            </a:r>
            <a:r>
              <a:rPr lang="vi-VN" altLang="en-US" sz="3200"/>
              <a:t>     </a:t>
            </a:r>
            <a:r>
              <a:rPr lang="en-US" sz="3200"/>
              <a:t>ecological balance</a:t>
            </a:r>
            <a:r>
              <a:rPr lang="vi-VN" altLang="en-US" sz="3200"/>
              <a:t>  </a:t>
            </a:r>
            <a:r>
              <a:rPr lang="en-US" sz="3200"/>
              <a:t> </a:t>
            </a:r>
            <a:r>
              <a:rPr lang="vi-VN" altLang="en-US" sz="3200"/>
              <a:t>                </a:t>
            </a:r>
            <a:endParaRPr lang="vi-VN" altLang="en-US" sz="3200"/>
          </a:p>
          <a:p>
            <a:r>
              <a:rPr lang="vi-VN" altLang="en-US" sz="3200"/>
              <a:t>                 </a:t>
            </a:r>
            <a:r>
              <a:rPr lang="en-US" sz="3200"/>
              <a:t>food chain </a:t>
            </a:r>
            <a:r>
              <a:rPr lang="vi-VN" altLang="en-US" sz="3200"/>
              <a:t>            </a:t>
            </a:r>
            <a:r>
              <a:rPr lang="en-US" sz="3200"/>
              <a:t>climate change</a:t>
            </a:r>
            <a:endParaRPr lang="en-US" sz="3200"/>
          </a:p>
        </p:txBody>
      </p:sp>
      <p:sp>
        <p:nvSpPr>
          <p:cNvPr id="28" name="Text Box 27"/>
          <p:cNvSpPr txBox="1"/>
          <p:nvPr/>
        </p:nvSpPr>
        <p:spPr>
          <a:xfrm>
            <a:off x="0" y="7489825"/>
            <a:ext cx="11645265" cy="3968750"/>
          </a:xfrm>
          <a:prstGeom prst="rect">
            <a:avLst/>
          </a:prstGeom>
          <a:solidFill>
            <a:srgbClr val="FFC4DD"/>
          </a:solidFill>
          <a:ln>
            <a:solidFill>
              <a:srgbClr val="E4AEC5"/>
            </a:solidFill>
          </a:ln>
        </p:spPr>
        <p:txBody>
          <a:bodyPr wrap="square" rtlCol="0" anchor="t">
            <a:noAutofit/>
          </a:bodyPr>
          <a:p>
            <a:pPr algn="just"/>
            <a:r>
              <a:rPr lang="en-US" sz="2800"/>
              <a:t>Earth’s habitats are various and many are threatened. Each habitat includes living things, non-living things, and the surrounding environment. The relations of all living things and their environment in a habitat make up the habitat’s ecology. </a:t>
            </a:r>
            <a:r>
              <a:rPr lang="en-US" sz="2800" b="1"/>
              <a:t>(1)</a:t>
            </a:r>
            <a:r>
              <a:rPr lang="en-US" sz="2800"/>
              <a:t> ______</a:t>
            </a:r>
            <a:r>
              <a:rPr lang="vi-VN" altLang="en-US" sz="2800"/>
              <a:t>______</a:t>
            </a:r>
            <a:r>
              <a:rPr lang="en-US" sz="2800"/>
              <a:t> or changes in population of plants and animals can cause changes to the natural </a:t>
            </a:r>
            <a:r>
              <a:rPr lang="en-US" sz="2800" b="1"/>
              <a:t>(2)</a:t>
            </a:r>
            <a:r>
              <a:rPr lang="en-US" sz="2800"/>
              <a:t> ______</a:t>
            </a:r>
            <a:r>
              <a:rPr lang="vi-VN" altLang="en-US" sz="2800"/>
              <a:t>_____</a:t>
            </a:r>
            <a:r>
              <a:rPr lang="en-US" sz="2800"/>
              <a:t> and the ecology. That means to maintain a(n) </a:t>
            </a:r>
            <a:r>
              <a:rPr lang="en-US" sz="2800" b="1"/>
              <a:t>(3) </a:t>
            </a:r>
            <a:r>
              <a:rPr lang="en-US" sz="2800"/>
              <a:t>______</a:t>
            </a:r>
            <a:r>
              <a:rPr lang="vi-VN" altLang="en-US" sz="2800"/>
              <a:t>______</a:t>
            </a:r>
            <a:r>
              <a:rPr lang="en-US" sz="2800"/>
              <a:t>, we shouldn’t cause changes to the climate and the plants and animals of any habitat. In many countries, people have built </a:t>
            </a:r>
            <a:r>
              <a:rPr lang="en-US" sz="2800" b="1"/>
              <a:t>(4)</a:t>
            </a:r>
            <a:r>
              <a:rPr lang="en-US" sz="2800"/>
              <a:t> ______</a:t>
            </a:r>
            <a:r>
              <a:rPr lang="vi-VN" altLang="en-US" sz="2800"/>
              <a:t>______</a:t>
            </a:r>
            <a:r>
              <a:rPr lang="en-US" sz="2800"/>
              <a:t> to keep endangered plants and animals safe. People should also avoid activities that may cause pollution and </a:t>
            </a:r>
            <a:r>
              <a:rPr lang="en-US" sz="2800" b="1"/>
              <a:t>(5)</a:t>
            </a:r>
            <a:r>
              <a:rPr lang="en-US" sz="2800"/>
              <a:t> ______.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43635" y="8337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words/phr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ases from the bo</a:t>
            </a:r>
            <a:r>
              <a:rPr lang="vi-VN" altLang="en-US" sz="32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vi-VN" altLang="en-US" sz="32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77850" y="83375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2116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891030" y="1405255"/>
            <a:ext cx="9145905" cy="1076325"/>
          </a:xfrm>
          <a:prstGeom prst="rect">
            <a:avLst/>
          </a:prstGeom>
          <a:solidFill>
            <a:srgbClr val="6CB86E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nature reserves </a:t>
            </a:r>
            <a:r>
              <a:rPr lang="vi-VN" altLang="en-US" sz="3200"/>
              <a:t>     </a:t>
            </a:r>
            <a:r>
              <a:rPr lang="en-US" sz="3200"/>
              <a:t>habitat loss </a:t>
            </a:r>
            <a:r>
              <a:rPr lang="vi-VN" altLang="en-US" sz="3200"/>
              <a:t>     </a:t>
            </a:r>
            <a:r>
              <a:rPr lang="en-US" sz="3200"/>
              <a:t>ecological balance</a:t>
            </a:r>
            <a:r>
              <a:rPr lang="vi-VN" altLang="en-US" sz="3200"/>
              <a:t>  </a:t>
            </a:r>
            <a:r>
              <a:rPr lang="en-US" sz="3200"/>
              <a:t> </a:t>
            </a:r>
            <a:r>
              <a:rPr lang="vi-VN" altLang="en-US" sz="3200"/>
              <a:t>                </a:t>
            </a:r>
            <a:endParaRPr lang="vi-VN" altLang="en-US" sz="3200"/>
          </a:p>
          <a:p>
            <a:r>
              <a:rPr lang="vi-VN" altLang="en-US" sz="3200"/>
              <a:t>                 </a:t>
            </a:r>
            <a:r>
              <a:rPr lang="en-US" sz="3200"/>
              <a:t>food chain </a:t>
            </a:r>
            <a:r>
              <a:rPr lang="vi-VN" altLang="en-US" sz="3200"/>
              <a:t>            </a:t>
            </a:r>
            <a:r>
              <a:rPr lang="en-US" sz="3200"/>
              <a:t>climate change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386715" y="2576830"/>
            <a:ext cx="11645265" cy="3968750"/>
          </a:xfrm>
          <a:prstGeom prst="rect">
            <a:avLst/>
          </a:prstGeom>
          <a:solidFill>
            <a:srgbClr val="FFC4DD"/>
          </a:solidFill>
          <a:ln>
            <a:solidFill>
              <a:srgbClr val="E4AEC5"/>
            </a:solidFill>
          </a:ln>
        </p:spPr>
        <p:txBody>
          <a:bodyPr wrap="square" rtlCol="0" anchor="t">
            <a:noAutofit/>
          </a:bodyPr>
          <a:lstStyle/>
          <a:p>
            <a:pPr algn="just"/>
            <a:r>
              <a:rPr lang="en-US" sz="2800"/>
              <a:t>Earth’s habitats are various and many are threatened. Each habitat includes living things, non-living things, and the surrounding environment. The relations of all living things and their environment in a habitat make up the habitat’s ecology. </a:t>
            </a:r>
            <a:r>
              <a:rPr lang="en-US" sz="2800" b="1"/>
              <a:t>(1)</a:t>
            </a:r>
            <a:r>
              <a:rPr lang="en-US" sz="2800"/>
              <a:t> ______</a:t>
            </a:r>
            <a:r>
              <a:rPr lang="vi-VN" altLang="en-US" sz="2800"/>
              <a:t>______</a:t>
            </a:r>
            <a:r>
              <a:rPr lang="en-US" sz="2800"/>
              <a:t> or changes in population of plants and animals can cause changes to the natural </a:t>
            </a:r>
            <a:r>
              <a:rPr lang="en-US" sz="2800" b="1"/>
              <a:t>(2)</a:t>
            </a:r>
            <a:r>
              <a:rPr lang="en-US" sz="2800"/>
              <a:t> ______</a:t>
            </a:r>
            <a:r>
              <a:rPr lang="vi-VN" altLang="en-US" sz="2800"/>
              <a:t>_____</a:t>
            </a:r>
            <a:r>
              <a:rPr lang="en-US" sz="2800"/>
              <a:t> and the ecology. That means to maintain a(n) </a:t>
            </a:r>
            <a:r>
              <a:rPr lang="en-US" sz="2800" b="1"/>
              <a:t>(3) </a:t>
            </a:r>
            <a:r>
              <a:rPr lang="en-US" sz="2800"/>
              <a:t>______</a:t>
            </a:r>
            <a:r>
              <a:rPr lang="vi-VN" altLang="en-US" sz="2800"/>
              <a:t>______</a:t>
            </a:r>
            <a:r>
              <a:rPr lang="en-US" sz="2800"/>
              <a:t>, we shouldn’t cause changes to the climate and the plants and animals of any habitat. In many countries, people have built </a:t>
            </a:r>
            <a:r>
              <a:rPr lang="en-US" sz="2800" b="1"/>
              <a:t>(4)</a:t>
            </a:r>
            <a:r>
              <a:rPr lang="en-US" sz="2800"/>
              <a:t> ______</a:t>
            </a:r>
            <a:r>
              <a:rPr lang="vi-VN" altLang="en-US" sz="2800"/>
              <a:t>______</a:t>
            </a:r>
            <a:r>
              <a:rPr lang="en-US" sz="2800"/>
              <a:t> to keep endangered plants and animals safe. People should also avoid activities that may cause pollution and </a:t>
            </a:r>
            <a:r>
              <a:rPr lang="en-US" sz="2800" b="1"/>
              <a:t>(5)</a:t>
            </a:r>
            <a:r>
              <a:rPr lang="en-US" sz="2800"/>
              <a:t> ______.</a:t>
            </a:r>
            <a:endParaRPr lang="en-US" sz="2800"/>
          </a:p>
        </p:txBody>
      </p:sp>
      <p:sp>
        <p:nvSpPr>
          <p:cNvPr id="26" name="Text Box 25"/>
          <p:cNvSpPr txBox="1"/>
          <p:nvPr/>
        </p:nvSpPr>
        <p:spPr>
          <a:xfrm>
            <a:off x="2143760" y="3845560"/>
            <a:ext cx="28670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  </a:t>
            </a:r>
            <a:endParaRPr 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525770" y="4264025"/>
            <a:ext cx="18764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chain </a:t>
            </a:r>
            <a:endParaRPr 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4640" y="4547870"/>
            <a:ext cx="360680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ecological balance  </a:t>
            </a:r>
            <a:endParaRPr 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7060" y="5566410"/>
            <a:ext cx="30683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reserves</a:t>
            </a:r>
            <a:endParaRPr 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68615" y="5992495"/>
            <a:ext cx="30683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loss</a:t>
            </a:r>
            <a:endParaRPr lang="en-US" sz="3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8610</Words>
  <Application>WPS Presentation</Application>
  <PresentationFormat>Widescreen</PresentationFormat>
  <Paragraphs>490</Paragraphs>
  <Slides>25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2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Cooper Black</vt:lpstr>
      <vt:lpstr>Times New Roman</vt:lpstr>
      <vt:lpstr>Agency FB</vt:lpstr>
      <vt:lpstr>Algerian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405</cp:revision>
  <dcterms:created xsi:type="dcterms:W3CDTF">2020-12-09T02:04:00Z</dcterms:created>
  <dcterms:modified xsi:type="dcterms:W3CDTF">2024-01-27T04:59:05Z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1033-12.2.0.13431</vt:lpwstr>
  </property>
</Properties>
</file>