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71" r:id="rId2"/>
    <p:sldId id="382" r:id="rId3"/>
    <p:sldId id="355" r:id="rId4"/>
    <p:sldId id="256" r:id="rId5"/>
    <p:sldId id="272" r:id="rId6"/>
    <p:sldId id="273" r:id="rId7"/>
    <p:sldId id="356" r:id="rId8"/>
    <p:sldId id="357" r:id="rId9"/>
    <p:sldId id="358" r:id="rId10"/>
    <p:sldId id="359" r:id="rId11"/>
    <p:sldId id="360" r:id="rId12"/>
    <p:sldId id="361" r:id="rId13"/>
    <p:sldId id="362" r:id="rId14"/>
    <p:sldId id="363" r:id="rId15"/>
    <p:sldId id="364" r:id="rId16"/>
    <p:sldId id="379" r:id="rId17"/>
    <p:sldId id="366" r:id="rId18"/>
    <p:sldId id="367" r:id="rId19"/>
    <p:sldId id="368" r:id="rId20"/>
    <p:sldId id="369" r:id="rId21"/>
    <p:sldId id="370" r:id="rId22"/>
    <p:sldId id="385" r:id="rId23"/>
    <p:sldId id="386" r:id="rId24"/>
    <p:sldId id="384" r:id="rId25"/>
    <p:sldId id="380" r:id="rId26"/>
    <p:sldId id="373" r:id="rId27"/>
    <p:sldId id="374" r:id="rId28"/>
    <p:sldId id="381" r:id="rId29"/>
    <p:sldId id="377" r:id="rId30"/>
    <p:sldId id="378" r:id="rId31"/>
    <p:sldId id="376" r:id="rId32"/>
    <p:sldId id="260" r:id="rId33"/>
    <p:sldId id="305"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509F5D-D6DD-4D61-B648-D000183E3FE7}">
          <p14:sldIdLst>
            <p14:sldId id="271"/>
            <p14:sldId id="382"/>
            <p14:sldId id="355"/>
            <p14:sldId id="256"/>
            <p14:sldId id="272"/>
            <p14:sldId id="273"/>
            <p14:sldId id="356"/>
            <p14:sldId id="357"/>
            <p14:sldId id="358"/>
            <p14:sldId id="359"/>
            <p14:sldId id="360"/>
            <p14:sldId id="361"/>
            <p14:sldId id="362"/>
            <p14:sldId id="363"/>
            <p14:sldId id="364"/>
            <p14:sldId id="379"/>
            <p14:sldId id="366"/>
            <p14:sldId id="367"/>
            <p14:sldId id="368"/>
            <p14:sldId id="369"/>
            <p14:sldId id="370"/>
            <p14:sldId id="385"/>
            <p14:sldId id="386"/>
            <p14:sldId id="384"/>
            <p14:sldId id="380"/>
            <p14:sldId id="373"/>
            <p14:sldId id="374"/>
            <p14:sldId id="381"/>
            <p14:sldId id="377"/>
            <p14:sldId id="378"/>
            <p14:sldId id="376"/>
            <p14:sldId id="260"/>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7C6"/>
    <a:srgbClr val="9FC3D0"/>
    <a:srgbClr val="F6F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5947-BE1B-4E42-8BDA-16E62247FC17}"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E1610-C37E-4815-9B16-2D3E00290FD4}" type="slidenum">
              <a:rPr lang="en-US" smtClean="0"/>
              <a:t>‹#›</a:t>
            </a:fld>
            <a:endParaRPr lang="en-US"/>
          </a:p>
        </p:txBody>
      </p:sp>
    </p:spTree>
    <p:extLst>
      <p:ext uri="{BB962C8B-B14F-4D97-AF65-F5344CB8AC3E}">
        <p14:creationId xmlns:p14="http://schemas.microsoft.com/office/powerpoint/2010/main" val="64498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72190" y="2605108"/>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CHÀO MỪNG CÁC EM ĐẾN VỚI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BÀI HỌC NGÀY HÔM NAY!</a:t>
            </a:r>
          </a:p>
        </p:txBody>
      </p:sp>
    </p:spTree>
    <p:extLst>
      <p:ext uri="{BB962C8B-B14F-4D97-AF65-F5344CB8AC3E}">
        <p14:creationId xmlns:p14="http://schemas.microsoft.com/office/powerpoint/2010/main" val="7451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0312044-38B2-F114-2E91-F645359935B0}"/>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3165081C-D319-E171-9C1C-D23DE7F3020E}"/>
              </a:ext>
            </a:extLst>
          </p:cNvPr>
          <p:cNvGrpSpPr/>
          <p:nvPr/>
        </p:nvGrpSpPr>
        <p:grpSpPr>
          <a:xfrm>
            <a:off x="171450" y="1028700"/>
            <a:ext cx="17945100" cy="8229600"/>
            <a:chOff x="171450" y="876300"/>
            <a:chExt cx="17945100" cy="8229600"/>
          </a:xfrm>
        </p:grpSpPr>
        <p:grpSp>
          <p:nvGrpSpPr>
            <p:cNvPr id="8" name="Group 7">
              <a:extLst>
                <a:ext uri="{FF2B5EF4-FFF2-40B4-BE49-F238E27FC236}">
                  <a16:creationId xmlns:a16="http://schemas.microsoft.com/office/drawing/2014/main" id="{A11A610E-9FA6-4DC4-806F-70E580C25E26}"/>
                </a:ext>
              </a:extLst>
            </p:cNvPr>
            <p:cNvGrpSpPr/>
            <p:nvPr/>
          </p:nvGrpSpPr>
          <p:grpSpPr>
            <a:xfrm>
              <a:off x="171450" y="876300"/>
              <a:ext cx="17945100" cy="8229600"/>
              <a:chOff x="381000" y="564453"/>
              <a:chExt cx="9715500" cy="8419879"/>
            </a:xfrm>
          </p:grpSpPr>
          <p:sp>
            <p:nvSpPr>
              <p:cNvPr id="7" name="Rectangle 6">
                <a:extLst>
                  <a:ext uri="{FF2B5EF4-FFF2-40B4-BE49-F238E27FC236}">
                    <a16:creationId xmlns:a16="http://schemas.microsoft.com/office/drawing/2014/main" id="{5318BB33-9665-9B1E-06F2-784BBA34937E}"/>
                  </a:ext>
                </a:extLst>
              </p:cNvPr>
              <p:cNvSpPr/>
              <p:nvPr/>
            </p:nvSpPr>
            <p:spPr>
              <a:xfrm>
                <a:off x="381000" y="564453"/>
                <a:ext cx="9715500" cy="8419879"/>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B1501441-A9DB-8833-F259-DE51B892672E}"/>
                  </a:ext>
                </a:extLst>
              </p:cNvPr>
              <p:cNvSpPr txBox="1"/>
              <p:nvPr/>
            </p:nvSpPr>
            <p:spPr>
              <a:xfrm>
                <a:off x="942975" y="8162109"/>
                <a:ext cx="8229600" cy="645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tai nghe</a:t>
                </a:r>
              </a:p>
            </p:txBody>
          </p:sp>
        </p:grpSp>
        <p:pic>
          <p:nvPicPr>
            <p:cNvPr id="4" name="Picture 3">
              <a:extLst>
                <a:ext uri="{FF2B5EF4-FFF2-40B4-BE49-F238E27FC236}">
                  <a16:creationId xmlns:a16="http://schemas.microsoft.com/office/drawing/2014/main" id="{86E9668D-2AF3-F279-35DB-37AFFE7D5FE7}"/>
                </a:ext>
              </a:extLst>
            </p:cNvPr>
            <p:cNvPicPr>
              <a:picLocks noChangeAspect="1"/>
            </p:cNvPicPr>
            <p:nvPr/>
          </p:nvPicPr>
          <p:blipFill>
            <a:blip r:embed="rId2"/>
            <a:srcRect b="5632"/>
            <a:stretch/>
          </p:blipFill>
          <p:spPr>
            <a:xfrm>
              <a:off x="571500" y="1078248"/>
              <a:ext cx="17145000" cy="7037051"/>
            </a:xfrm>
            <a:prstGeom prst="rect">
              <a:avLst/>
            </a:prstGeom>
          </p:spPr>
        </p:pic>
      </p:grpSp>
    </p:spTree>
    <p:extLst>
      <p:ext uri="{BB962C8B-B14F-4D97-AF65-F5344CB8AC3E}">
        <p14:creationId xmlns:p14="http://schemas.microsoft.com/office/powerpoint/2010/main" val="114406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2D69C95-7677-9266-351D-9A215873E63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2F65F7-B439-528A-B150-3DAB14FCC00C}"/>
              </a:ext>
            </a:extLst>
          </p:cNvPr>
          <p:cNvSpPr/>
          <p:nvPr/>
        </p:nvSpPr>
        <p:spPr>
          <a:xfrm>
            <a:off x="5295900" y="647700"/>
            <a:ext cx="7696200" cy="129540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a:t>
            </a:r>
          </a:p>
        </p:txBody>
      </p:sp>
      <p:sp>
        <p:nvSpPr>
          <p:cNvPr id="3" name="Rectangle: Rounded Corners 2">
            <a:extLst>
              <a:ext uri="{FF2B5EF4-FFF2-40B4-BE49-F238E27FC236}">
                <a16:creationId xmlns:a16="http://schemas.microsoft.com/office/drawing/2014/main" id="{B663758A-66B5-3C8E-0260-CE582ED853D5}"/>
              </a:ext>
            </a:extLst>
          </p:cNvPr>
          <p:cNvSpPr/>
          <p:nvPr/>
        </p:nvSpPr>
        <p:spPr>
          <a:xfrm>
            <a:off x="609600" y="3009900"/>
            <a:ext cx="4038600" cy="3048000"/>
          </a:xfrm>
          <a:prstGeom prst="roundRect">
            <a:avLst>
              <a:gd name="adj" fmla="val 10049"/>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vẽ phác thảo ý tưởng</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E120C1F-136C-725D-E982-BD1D121565AE}"/>
              </a:ext>
            </a:extLst>
          </p:cNvPr>
          <p:cNvSpPr/>
          <p:nvPr/>
        </p:nvSpPr>
        <p:spPr>
          <a:xfrm>
            <a:off x="4953000" y="3009900"/>
            <a:ext cx="4038600" cy="3048000"/>
          </a:xfrm>
          <a:prstGeom prst="roundRect">
            <a:avLst>
              <a:gd name="adj" fmla="val 10049"/>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vẽ các chi tiết kết cấu</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C62F811A-7DBA-0146-4A77-106C8884C715}"/>
              </a:ext>
            </a:extLst>
          </p:cNvPr>
          <p:cNvSpPr/>
          <p:nvPr/>
        </p:nvSpPr>
        <p:spPr>
          <a:xfrm>
            <a:off x="9296400" y="3009900"/>
            <a:ext cx="4038600" cy="3048000"/>
          </a:xfrm>
          <a:prstGeom prst="roundRect">
            <a:avLst>
              <a:gd name="adj" fmla="val 10049"/>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chiếu vuông góc biểu diễn kích thước</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25D50CEB-CDC9-1366-5B23-C19747211AC1}"/>
              </a:ext>
            </a:extLst>
          </p:cNvPr>
          <p:cNvSpPr/>
          <p:nvPr/>
        </p:nvSpPr>
        <p:spPr>
          <a:xfrm>
            <a:off x="13639800" y="3009900"/>
            <a:ext cx="4038600" cy="3048000"/>
          </a:xfrm>
          <a:prstGeom prst="roundRect">
            <a:avLst>
              <a:gd name="adj" fmla="val 10049"/>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Hình vẽ phối cảnh vật thể</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cxnSp>
        <p:nvCxnSpPr>
          <p:cNvPr id="13" name="Straight Connector 12">
            <a:extLst>
              <a:ext uri="{FF2B5EF4-FFF2-40B4-BE49-F238E27FC236}">
                <a16:creationId xmlns:a16="http://schemas.microsoft.com/office/drawing/2014/main" id="{4513F911-8018-F628-F5B9-81A838A104A6}"/>
              </a:ext>
            </a:extLst>
          </p:cNvPr>
          <p:cNvCxnSpPr>
            <a:stCxn id="2" idx="2"/>
            <a:endCxn id="3" idx="0"/>
          </p:cNvCxnSpPr>
          <p:nvPr/>
        </p:nvCxnSpPr>
        <p:spPr>
          <a:xfrm flipH="1">
            <a:off x="2628900" y="1943100"/>
            <a:ext cx="6515100" cy="10668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50767E-2BFB-110C-1618-ADB49951755C}"/>
              </a:ext>
            </a:extLst>
          </p:cNvPr>
          <p:cNvCxnSpPr>
            <a:cxnSpLocks/>
            <a:stCxn id="2" idx="2"/>
            <a:endCxn id="9" idx="0"/>
          </p:cNvCxnSpPr>
          <p:nvPr/>
        </p:nvCxnSpPr>
        <p:spPr>
          <a:xfrm flipH="1">
            <a:off x="6972300" y="1943100"/>
            <a:ext cx="2171700" cy="10668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EFE3D5-7119-62F4-B41B-DE584A465125}"/>
              </a:ext>
            </a:extLst>
          </p:cNvPr>
          <p:cNvCxnSpPr>
            <a:cxnSpLocks/>
            <a:stCxn id="2" idx="2"/>
            <a:endCxn id="11" idx="0"/>
          </p:cNvCxnSpPr>
          <p:nvPr/>
        </p:nvCxnSpPr>
        <p:spPr>
          <a:xfrm>
            <a:off x="9144000" y="1943100"/>
            <a:ext cx="6515100" cy="10668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43780-FDD6-3DDD-FFA5-2A59778C21FF}"/>
              </a:ext>
            </a:extLst>
          </p:cNvPr>
          <p:cNvCxnSpPr>
            <a:cxnSpLocks/>
            <a:stCxn id="2" idx="2"/>
            <a:endCxn id="10" idx="0"/>
          </p:cNvCxnSpPr>
          <p:nvPr/>
        </p:nvCxnSpPr>
        <p:spPr>
          <a:xfrm>
            <a:off x="9144000" y="1943100"/>
            <a:ext cx="2171700" cy="10668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5AB80F5-59E4-A867-7CDD-99C0F03AB2DA}"/>
              </a:ext>
            </a:extLst>
          </p:cNvPr>
          <p:cNvGrpSpPr/>
          <p:nvPr/>
        </p:nvGrpSpPr>
        <p:grpSpPr>
          <a:xfrm>
            <a:off x="1562100" y="6357938"/>
            <a:ext cx="15163800" cy="3076577"/>
            <a:chOff x="1562100" y="6357938"/>
            <a:chExt cx="15163800" cy="3076577"/>
          </a:xfrm>
        </p:grpSpPr>
        <p:sp>
          <p:nvSpPr>
            <p:cNvPr id="24" name="Left Brace 23">
              <a:extLst>
                <a:ext uri="{FF2B5EF4-FFF2-40B4-BE49-F238E27FC236}">
                  <a16:creationId xmlns:a16="http://schemas.microsoft.com/office/drawing/2014/main" id="{4FE94D67-384B-DCB4-FF8C-3EB460ECFA55}"/>
                </a:ext>
              </a:extLst>
            </p:cNvPr>
            <p:cNvSpPr/>
            <p:nvPr/>
          </p:nvSpPr>
          <p:spPr>
            <a:xfrm rot="16200000">
              <a:off x="8686800" y="109538"/>
              <a:ext cx="914400" cy="13411200"/>
            </a:xfrm>
            <a:prstGeom prst="leftBrace">
              <a:avLst>
                <a:gd name="adj1" fmla="val 32708"/>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2EB12B19-8E91-37B5-44B1-3C00C0CA9E37}"/>
                </a:ext>
              </a:extLst>
            </p:cNvPr>
            <p:cNvSpPr txBox="1"/>
            <p:nvPr/>
          </p:nvSpPr>
          <p:spPr>
            <a:xfrm>
              <a:off x="1562100" y="7594909"/>
              <a:ext cx="15163800" cy="183960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Thể hiện hình dáng, kích thước và giải thích chức năng, cấu trúc, vật liệu,... của một ý tưởng thiết kế. </a:t>
              </a:r>
              <a:endParaRPr kumimoji="0" lang="en-US" sz="4000" b="0" i="0" u="none" strike="noStrike" kern="1200" cap="none" spc="0" normalizeH="0" baseline="0" noProof="0">
                <a:ln>
                  <a:noFill/>
                </a:ln>
                <a:solidFill>
                  <a:srgbClr val="C00000"/>
                </a:solidFill>
                <a:effectLst/>
                <a:uLnTx/>
                <a:uFillTx/>
                <a:latin typeface="Calibri"/>
                <a:ea typeface="+mn-ea"/>
                <a:cs typeface="+mn-cs"/>
              </a:endParaRPr>
            </a:p>
          </p:txBody>
        </p:sp>
      </p:grpSp>
      <p:pic>
        <p:nvPicPr>
          <p:cNvPr id="4" name="Google Shape;220;p3">
            <a:extLst>
              <a:ext uri="{FF2B5EF4-FFF2-40B4-BE49-F238E27FC236}">
                <a16:creationId xmlns:a16="http://schemas.microsoft.com/office/drawing/2014/main" id="{C41EEAA6-7EF0-8AA8-49EB-E10196785405}"/>
              </a:ext>
            </a:extLst>
          </p:cNvPr>
          <p:cNvPicPr preferRelativeResize="0"/>
          <p:nvPr/>
        </p:nvPicPr>
        <p:blipFill rotWithShape="1">
          <a:blip r:embed="rId2">
            <a:alphaModFix/>
          </a:blip>
          <a:srcRect/>
          <a:stretch/>
        </p:blipFill>
        <p:spPr>
          <a:xfrm>
            <a:off x="189252" y="9491662"/>
            <a:ext cx="2745695" cy="661783"/>
          </a:xfrm>
          <a:prstGeom prst="rect">
            <a:avLst/>
          </a:prstGeom>
          <a:noFill/>
          <a:ln>
            <a:noFill/>
          </a:ln>
        </p:spPr>
      </p:pic>
    </p:spTree>
    <p:extLst>
      <p:ext uri="{BB962C8B-B14F-4D97-AF65-F5344CB8AC3E}">
        <p14:creationId xmlns:p14="http://schemas.microsoft.com/office/powerpoint/2010/main" val="27710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67CA114-A935-1F9B-3070-9C9AB4391BF2}"/>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34E8BEE-6AF9-43EA-3147-1E5E2F1A7728}"/>
              </a:ext>
            </a:extLst>
          </p:cNvPr>
          <p:cNvSpPr/>
          <p:nvPr/>
        </p:nvSpPr>
        <p:spPr>
          <a:xfrm>
            <a:off x="1448944" y="7485817"/>
            <a:ext cx="7370319" cy="1871454"/>
          </a:xfrm>
          <a:prstGeom prst="roundRect">
            <a:avLst/>
          </a:prstGeom>
          <a:solidFill>
            <a:srgbClr val="FFDF87"/>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 tả vật thể trực quan hơn.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899DCDE-6EF9-683A-341C-F8CFA272DDC1}"/>
              </a:ext>
            </a:extLst>
          </p:cNvPr>
          <p:cNvGrpSpPr/>
          <p:nvPr/>
        </p:nvGrpSpPr>
        <p:grpSpPr>
          <a:xfrm>
            <a:off x="192530" y="716949"/>
            <a:ext cx="9144000" cy="5285393"/>
            <a:chOff x="457200" y="946249"/>
            <a:chExt cx="9144000" cy="5285393"/>
          </a:xfrm>
        </p:grpSpPr>
        <p:pic>
          <p:nvPicPr>
            <p:cNvPr id="1026" name="Picture 2" descr="Điều chuyển BIM - Các bước để biến bản vẽ 2D thành mô hình 3D -">
              <a:extLst>
                <a:ext uri="{FF2B5EF4-FFF2-40B4-BE49-F238E27FC236}">
                  <a16:creationId xmlns:a16="http://schemas.microsoft.com/office/drawing/2014/main" id="{E6B4D2CE-4B35-DDE1-E405-787EF741B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46249"/>
              <a:ext cx="9144000" cy="4509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C7E74E-C6E5-8BCC-70E1-250A50579999}"/>
                </a:ext>
              </a:extLst>
            </p:cNvPr>
            <p:cNvSpPr txBox="1"/>
            <p:nvPr/>
          </p:nvSpPr>
          <p:spPr>
            <a:xfrm>
              <a:off x="1295400" y="5600700"/>
              <a:ext cx="7467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2D</a:t>
              </a:r>
            </a:p>
          </p:txBody>
        </p:sp>
      </p:grpSp>
      <p:grpSp>
        <p:nvGrpSpPr>
          <p:cNvPr id="7" name="Group 6">
            <a:extLst>
              <a:ext uri="{FF2B5EF4-FFF2-40B4-BE49-F238E27FC236}">
                <a16:creationId xmlns:a16="http://schemas.microsoft.com/office/drawing/2014/main" id="{0B286B6C-0E78-CF7B-725D-BFA3F5FE62CB}"/>
              </a:ext>
            </a:extLst>
          </p:cNvPr>
          <p:cNvGrpSpPr/>
          <p:nvPr/>
        </p:nvGrpSpPr>
        <p:grpSpPr>
          <a:xfrm>
            <a:off x="9567864" y="2531358"/>
            <a:ext cx="8527606" cy="7095738"/>
            <a:chOff x="9567864" y="2531358"/>
            <a:chExt cx="8527606" cy="7095738"/>
          </a:xfrm>
        </p:grpSpPr>
        <p:pic>
          <p:nvPicPr>
            <p:cNvPr id="1028" name="Picture 4" descr="Bài Tập Vẽ 3D | Chi Tiết Từ Dễ Đến Khó">
              <a:extLst>
                <a:ext uri="{FF2B5EF4-FFF2-40B4-BE49-F238E27FC236}">
                  <a16:creationId xmlns:a16="http://schemas.microsoft.com/office/drawing/2014/main" id="{881C0C4C-F30F-33B8-4CC7-C20D3D263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63" r="4967"/>
            <a:stretch/>
          </p:blipFill>
          <p:spPr bwMode="auto">
            <a:xfrm>
              <a:off x="9567864" y="3359646"/>
              <a:ext cx="8527606" cy="6267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409E2C-BE77-72F2-839A-0A9DE22C7D01}"/>
                </a:ext>
              </a:extLst>
            </p:cNvPr>
            <p:cNvSpPr txBox="1"/>
            <p:nvPr/>
          </p:nvSpPr>
          <p:spPr>
            <a:xfrm>
              <a:off x="10097867" y="2531358"/>
              <a:ext cx="7467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3D</a:t>
              </a:r>
            </a:p>
          </p:txBody>
        </p:sp>
      </p:grpSp>
      <p:pic>
        <p:nvPicPr>
          <p:cNvPr id="8" name="Picture 7">
            <a:extLst>
              <a:ext uri="{FF2B5EF4-FFF2-40B4-BE49-F238E27FC236}">
                <a16:creationId xmlns:a16="http://schemas.microsoft.com/office/drawing/2014/main" id="{4055CAD5-447C-853A-F34D-22D12E9885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9526">
            <a:off x="8213750" y="7508792"/>
            <a:ext cx="2245557" cy="1194561"/>
          </a:xfrm>
          <a:prstGeom prst="rect">
            <a:avLst/>
          </a:prstGeom>
        </p:spPr>
      </p:pic>
    </p:spTree>
    <p:extLst>
      <p:ext uri="{BB962C8B-B14F-4D97-AF65-F5344CB8AC3E}">
        <p14:creationId xmlns:p14="http://schemas.microsoft.com/office/powerpoint/2010/main" val="389609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486E7C3-959A-8B2A-4E66-E8B5736D23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56707D-DD6B-7588-2F54-58CE6DD9F33A}"/>
              </a:ext>
            </a:extLst>
          </p:cNvPr>
          <p:cNvSpPr txBox="1"/>
          <p:nvPr/>
        </p:nvSpPr>
        <p:spPr>
          <a:xfrm>
            <a:off x="2247900" y="624126"/>
            <a:ext cx="137922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QUAN SÁT MỘT SỐ BẢN VẼ THIẾT KẾ </a:t>
            </a:r>
          </a:p>
        </p:txBody>
      </p:sp>
      <p:grpSp>
        <p:nvGrpSpPr>
          <p:cNvPr id="13" name="Group 12">
            <a:extLst>
              <a:ext uri="{FF2B5EF4-FFF2-40B4-BE49-F238E27FC236}">
                <a16:creationId xmlns:a16="http://schemas.microsoft.com/office/drawing/2014/main" id="{806E1313-8715-478D-BC4C-95C6FB804EFE}"/>
              </a:ext>
            </a:extLst>
          </p:cNvPr>
          <p:cNvGrpSpPr/>
          <p:nvPr/>
        </p:nvGrpSpPr>
        <p:grpSpPr>
          <a:xfrm>
            <a:off x="228600" y="2475260"/>
            <a:ext cx="17830067" cy="6804382"/>
            <a:chOff x="228600" y="2475260"/>
            <a:chExt cx="17830067" cy="6804382"/>
          </a:xfrm>
        </p:grpSpPr>
        <p:pic>
          <p:nvPicPr>
            <p:cNvPr id="3" name="Picture 2">
              <a:extLst>
                <a:ext uri="{FF2B5EF4-FFF2-40B4-BE49-F238E27FC236}">
                  <a16:creationId xmlns:a16="http://schemas.microsoft.com/office/drawing/2014/main" id="{D2ACD674-B59D-8A08-9AD8-14FF2C80764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75260"/>
              <a:ext cx="8793147" cy="5944839"/>
            </a:xfrm>
            <a:prstGeom prst="rect">
              <a:avLst/>
            </a:prstGeom>
            <a:noFill/>
            <a:ln>
              <a:noFill/>
            </a:ln>
          </p:spPr>
        </p:pic>
        <p:pic>
          <p:nvPicPr>
            <p:cNvPr id="9" name="Picture 8">
              <a:extLst>
                <a:ext uri="{FF2B5EF4-FFF2-40B4-BE49-F238E27FC236}">
                  <a16:creationId xmlns:a16="http://schemas.microsoft.com/office/drawing/2014/main" id="{A91BD346-84CA-ADFC-A0D8-5535ED9220C7}"/>
                </a:ext>
              </a:extLst>
            </p:cNvPr>
            <p:cNvPicPr>
              <a:picLocks noChangeAspect="1"/>
            </p:cNvPicPr>
            <p:nvPr/>
          </p:nvPicPr>
          <p:blipFill>
            <a:blip r:embed="rId3"/>
            <a:stretch>
              <a:fillRect/>
            </a:stretch>
          </p:blipFill>
          <p:spPr>
            <a:xfrm>
              <a:off x="9182101" y="2475261"/>
              <a:ext cx="8876566" cy="5944839"/>
            </a:xfrm>
            <a:prstGeom prst="rect">
              <a:avLst/>
            </a:prstGeom>
          </p:spPr>
        </p:pic>
        <p:sp>
          <p:nvSpPr>
            <p:cNvPr id="11" name="TextBox 10">
              <a:extLst>
                <a:ext uri="{FF2B5EF4-FFF2-40B4-BE49-F238E27FC236}">
                  <a16:creationId xmlns:a16="http://schemas.microsoft.com/office/drawing/2014/main" id="{5FE3BCCC-6701-04DF-458F-30E56E33033B}"/>
                </a:ext>
              </a:extLst>
            </p:cNvPr>
            <p:cNvSpPr txBox="1"/>
            <p:nvPr/>
          </p:nvSpPr>
          <p:spPr>
            <a:xfrm>
              <a:off x="4572000" y="8648700"/>
              <a:ext cx="9144000"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ô tô</a:t>
              </a:r>
            </a:p>
          </p:txBody>
        </p:sp>
      </p:grpSp>
    </p:spTree>
    <p:extLst>
      <p:ext uri="{BB962C8B-B14F-4D97-AF65-F5344CB8AC3E}">
        <p14:creationId xmlns:p14="http://schemas.microsoft.com/office/powerpoint/2010/main" val="1165609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9518653-C76D-BA34-E8E9-08CD8430232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1DE9CD8-CD4E-F675-B1DD-108F24C1F6DB}"/>
              </a:ext>
            </a:extLst>
          </p:cNvPr>
          <p:cNvGrpSpPr/>
          <p:nvPr/>
        </p:nvGrpSpPr>
        <p:grpSpPr>
          <a:xfrm>
            <a:off x="1295400" y="342900"/>
            <a:ext cx="7162800" cy="9739312"/>
            <a:chOff x="152400" y="342900"/>
            <a:chExt cx="7162800" cy="9739312"/>
          </a:xfrm>
        </p:grpSpPr>
        <p:sp>
          <p:nvSpPr>
            <p:cNvPr id="11" name="TextBox 10">
              <a:extLst>
                <a:ext uri="{FF2B5EF4-FFF2-40B4-BE49-F238E27FC236}">
                  <a16:creationId xmlns:a16="http://schemas.microsoft.com/office/drawing/2014/main" id="{62EF86ED-B694-9032-3EF2-FA371572369A}"/>
                </a:ext>
              </a:extLst>
            </p:cNvPr>
            <p:cNvSpPr txBox="1"/>
            <p:nvPr/>
          </p:nvSpPr>
          <p:spPr>
            <a:xfrm>
              <a:off x="152400" y="9451270"/>
              <a:ext cx="7162800"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túi xách</a:t>
              </a:r>
            </a:p>
          </p:txBody>
        </p:sp>
        <p:pic>
          <p:nvPicPr>
            <p:cNvPr id="4" name="Picture 3">
              <a:extLst>
                <a:ext uri="{FF2B5EF4-FFF2-40B4-BE49-F238E27FC236}">
                  <a16:creationId xmlns:a16="http://schemas.microsoft.com/office/drawing/2014/main" id="{84800B0F-BA3A-6704-3499-E1C66AF711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2900"/>
              <a:ext cx="6858000" cy="8885556"/>
            </a:xfrm>
            <a:prstGeom prst="rect">
              <a:avLst/>
            </a:prstGeom>
            <a:noFill/>
            <a:ln>
              <a:noFill/>
            </a:ln>
          </p:spPr>
        </p:pic>
      </p:grpSp>
      <p:grpSp>
        <p:nvGrpSpPr>
          <p:cNvPr id="8" name="Group 7">
            <a:extLst>
              <a:ext uri="{FF2B5EF4-FFF2-40B4-BE49-F238E27FC236}">
                <a16:creationId xmlns:a16="http://schemas.microsoft.com/office/drawing/2014/main" id="{B653D304-DC5C-6877-042F-747A821A9C70}"/>
              </a:ext>
            </a:extLst>
          </p:cNvPr>
          <p:cNvGrpSpPr/>
          <p:nvPr/>
        </p:nvGrpSpPr>
        <p:grpSpPr>
          <a:xfrm>
            <a:off x="10134599" y="342900"/>
            <a:ext cx="6858000" cy="9739312"/>
            <a:chOff x="7391400" y="342900"/>
            <a:chExt cx="6858000" cy="9739312"/>
          </a:xfrm>
        </p:grpSpPr>
        <p:pic>
          <p:nvPicPr>
            <p:cNvPr id="6" name="Picture 5">
              <a:extLst>
                <a:ext uri="{FF2B5EF4-FFF2-40B4-BE49-F238E27FC236}">
                  <a16:creationId xmlns:a16="http://schemas.microsoft.com/office/drawing/2014/main" id="{425A346E-D057-B2BD-5802-5F145CE3C2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42900"/>
              <a:ext cx="6858000" cy="8928958"/>
            </a:xfrm>
            <a:prstGeom prst="rect">
              <a:avLst/>
            </a:prstGeom>
            <a:noFill/>
            <a:ln>
              <a:noFill/>
            </a:ln>
          </p:spPr>
        </p:pic>
        <p:sp>
          <p:nvSpPr>
            <p:cNvPr id="7" name="TextBox 6">
              <a:extLst>
                <a:ext uri="{FF2B5EF4-FFF2-40B4-BE49-F238E27FC236}">
                  <a16:creationId xmlns:a16="http://schemas.microsoft.com/office/drawing/2014/main" id="{496F86C7-B195-3022-E495-9E9C4893A992}"/>
                </a:ext>
              </a:extLst>
            </p:cNvPr>
            <p:cNvSpPr txBox="1"/>
            <p:nvPr/>
          </p:nvSpPr>
          <p:spPr>
            <a:xfrm>
              <a:off x="7419975" y="9451270"/>
              <a:ext cx="6829425"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xe tăng </a:t>
              </a:r>
            </a:p>
          </p:txBody>
        </p:sp>
      </p:grpSp>
    </p:spTree>
    <p:extLst>
      <p:ext uri="{BB962C8B-B14F-4D97-AF65-F5344CB8AC3E}">
        <p14:creationId xmlns:p14="http://schemas.microsoft.com/office/powerpoint/2010/main" val="36615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72448EF-3CA0-979F-C879-2BDE11D03B6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C0CAEBE-EEBE-253B-8BBB-A4CA68DCF19D}"/>
              </a:ext>
            </a:extLst>
          </p:cNvPr>
          <p:cNvGrpSpPr/>
          <p:nvPr/>
        </p:nvGrpSpPr>
        <p:grpSpPr>
          <a:xfrm>
            <a:off x="760423" y="1399029"/>
            <a:ext cx="16767153" cy="7488942"/>
            <a:chOff x="760423" y="1181100"/>
            <a:chExt cx="16767153" cy="7488942"/>
          </a:xfrm>
        </p:grpSpPr>
        <p:sp>
          <p:nvSpPr>
            <p:cNvPr id="7" name="TextBox 6">
              <a:extLst>
                <a:ext uri="{FF2B5EF4-FFF2-40B4-BE49-F238E27FC236}">
                  <a16:creationId xmlns:a16="http://schemas.microsoft.com/office/drawing/2014/main" id="{CB8756B7-9F15-1850-FEC4-85A4AB2DE0DA}"/>
                </a:ext>
              </a:extLst>
            </p:cNvPr>
            <p:cNvSpPr txBox="1"/>
            <p:nvPr/>
          </p:nvSpPr>
          <p:spPr>
            <a:xfrm>
              <a:off x="5729286" y="8039100"/>
              <a:ext cx="6829425"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nhẫn</a:t>
              </a:r>
            </a:p>
          </p:txBody>
        </p:sp>
        <p:pic>
          <p:nvPicPr>
            <p:cNvPr id="2" name="Picture 1">
              <a:extLst>
                <a:ext uri="{FF2B5EF4-FFF2-40B4-BE49-F238E27FC236}">
                  <a16:creationId xmlns:a16="http://schemas.microsoft.com/office/drawing/2014/main" id="{A9F90A08-F357-D6D6-E138-D4C9F78E15FC}"/>
                </a:ext>
              </a:extLst>
            </p:cNvPr>
            <p:cNvPicPr>
              <a:picLocks noChangeAspect="1"/>
            </p:cNvPicPr>
            <p:nvPr/>
          </p:nvPicPr>
          <p:blipFill>
            <a:blip r:embed="rId2"/>
            <a:stretch>
              <a:fillRect/>
            </a:stretch>
          </p:blipFill>
          <p:spPr>
            <a:xfrm>
              <a:off x="760423" y="1181100"/>
              <a:ext cx="16767153" cy="6536682"/>
            </a:xfrm>
            <a:prstGeom prst="rect">
              <a:avLst/>
            </a:prstGeom>
          </p:spPr>
        </p:pic>
      </p:grpSp>
    </p:spTree>
    <p:extLst>
      <p:ext uri="{BB962C8B-B14F-4D97-AF65-F5344CB8AC3E}">
        <p14:creationId xmlns:p14="http://schemas.microsoft.com/office/powerpoint/2010/main" val="415123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a:extLst>
            <a:ext uri="{FF2B5EF4-FFF2-40B4-BE49-F238E27FC236}">
              <a16:creationId xmlns:a16="http://schemas.microsoft.com/office/drawing/2014/main" id="{72871685-DC5B-1707-17EC-19C5E9BF44E9}"/>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2CB0964D-0239-92F5-80A7-B7FBF518E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48036"/>
            <a:ext cx="18288000" cy="9588137"/>
          </a:xfrm>
          <a:prstGeom prst="rect">
            <a:avLst/>
          </a:prstGeom>
        </p:spPr>
      </p:pic>
      <p:sp>
        <p:nvSpPr>
          <p:cNvPr id="5" name="Freeform 5">
            <a:extLst>
              <a:ext uri="{FF2B5EF4-FFF2-40B4-BE49-F238E27FC236}">
                <a16:creationId xmlns:a16="http://schemas.microsoft.com/office/drawing/2014/main" id="{3526C609-CFB0-7A97-1281-132868773D1A}"/>
              </a:ext>
            </a:extLst>
          </p:cNvPr>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a:extLst>
              <a:ext uri="{FF2B5EF4-FFF2-40B4-BE49-F238E27FC236}">
                <a16:creationId xmlns:a16="http://schemas.microsoft.com/office/drawing/2014/main" id="{212CD06D-3938-F911-9BA2-B44A42407679}"/>
              </a:ext>
            </a:extLst>
          </p:cNvPr>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A18059C0-0A2F-F2C4-7FCC-FFF1427408E4}"/>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A9E34BD8-D15A-745B-BD8D-AE90F210BE99}"/>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3069EB9C-1B07-E436-3A20-38BE6D3B6009}"/>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2. </a:t>
            </a:r>
          </a:p>
          <a:p>
            <a:pPr algn="ctr">
              <a:lnSpc>
                <a:spcPct val="150000"/>
              </a:lnSpc>
            </a:pPr>
            <a:r>
              <a:rPr lang="en-US" sz="7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37921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CC8703D-D168-787B-B66D-90ED69DA85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CAC070-501C-B3C1-5E00-4C4EAFBDB32D}"/>
              </a:ext>
            </a:extLst>
          </p:cNvPr>
          <p:cNvSpPr txBox="1"/>
          <p:nvPr/>
        </p:nvSpPr>
        <p:spPr>
          <a:xfrm>
            <a:off x="2286000" y="419100"/>
            <a:ext cx="1371600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mn-cs"/>
              </a:rPr>
              <a:t>2.1. Các bước tìm ý tưởng sáng tạo</a:t>
            </a:r>
            <a:endParaRPr kumimoji="0" lang="en-US" sz="5000" b="1" i="0" u="none" strike="noStrike" kern="1200" cap="none" spc="0" normalizeH="0" baseline="0" noProof="0">
              <a:ln>
                <a:noFill/>
              </a:ln>
              <a:solidFill>
                <a:srgbClr val="F79646">
                  <a:lumMod val="50000"/>
                </a:srgbClr>
              </a:solidFill>
              <a:effectLst/>
              <a:uLnTx/>
              <a:uFillTx/>
              <a:latin typeface="Calibri"/>
              <a:ea typeface="+mn-ea"/>
              <a:cs typeface="+mn-cs"/>
            </a:endParaRPr>
          </a:p>
        </p:txBody>
      </p:sp>
      <p:pic>
        <p:nvPicPr>
          <p:cNvPr id="4" name="Picture 19">
            <a:extLst>
              <a:ext uri="{FF2B5EF4-FFF2-40B4-BE49-F238E27FC236}">
                <a16:creationId xmlns:a16="http://schemas.microsoft.com/office/drawing/2014/main" id="{B67611DA-EA3C-4C17-5838-163D442FF1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90800" y="6438900"/>
            <a:ext cx="4343400" cy="3715416"/>
          </a:xfrm>
          <a:prstGeom prst="rect">
            <a:avLst/>
          </a:prstGeom>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3C94BF5F-5859-5942-23F0-29436A42C3ED}"/>
              </a:ext>
            </a:extLst>
          </p:cNvPr>
          <p:cNvGrpSpPr/>
          <p:nvPr/>
        </p:nvGrpSpPr>
        <p:grpSpPr>
          <a:xfrm>
            <a:off x="228600" y="1638631"/>
            <a:ext cx="9448800" cy="4647869"/>
            <a:chOff x="228600" y="1638631"/>
            <a:chExt cx="9448800" cy="4647869"/>
          </a:xfrm>
        </p:grpSpPr>
        <p:sp>
          <p:nvSpPr>
            <p:cNvPr id="7" name="Rectangle: Rounded Corners 6">
              <a:extLst>
                <a:ext uri="{FF2B5EF4-FFF2-40B4-BE49-F238E27FC236}">
                  <a16:creationId xmlns:a16="http://schemas.microsoft.com/office/drawing/2014/main" id="{39A62EF2-F66D-028F-2E38-B80D1512B848}"/>
                </a:ext>
              </a:extLst>
            </p:cNvPr>
            <p:cNvSpPr/>
            <p:nvPr/>
          </p:nvSpPr>
          <p:spPr>
            <a:xfrm>
              <a:off x="228600" y="1638631"/>
              <a:ext cx="9448800" cy="4647869"/>
            </a:xfrm>
            <a:prstGeom prst="roundRect">
              <a:avLst>
                <a:gd name="adj" fmla="val 1051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B07DAAC-AF37-4B01-EAF1-812904C121AC}"/>
                </a:ext>
              </a:extLst>
            </p:cNvPr>
            <p:cNvSpPr txBox="1"/>
            <p:nvPr/>
          </p:nvSpPr>
          <p:spPr>
            <a:xfrm>
              <a:off x="381000" y="1662443"/>
              <a:ext cx="9220200"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hình ảnh, thông tin mục Sáng tạo SGK tr.52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thực hiện nhiệm vụ: </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Trình bày ý tưởng thiết kế, thực hiện quy trình vẽ bản thiết kế sản phẩm mĩ thuật công nghiệp.</a:t>
              </a:r>
              <a:endPar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id="{174FE52B-9C88-D81C-F6B4-BB7E36E2B6D2}"/>
              </a:ext>
            </a:extLst>
          </p:cNvPr>
          <p:cNvGrpSpPr/>
          <p:nvPr/>
        </p:nvGrpSpPr>
        <p:grpSpPr>
          <a:xfrm>
            <a:off x="9982200" y="2095500"/>
            <a:ext cx="7772400" cy="2209800"/>
            <a:chOff x="9982200" y="2193011"/>
            <a:chExt cx="7772400" cy="2209800"/>
          </a:xfrm>
        </p:grpSpPr>
        <p:sp>
          <p:nvSpPr>
            <p:cNvPr id="12" name="Rectangle: Rounded Corners 11">
              <a:extLst>
                <a:ext uri="{FF2B5EF4-FFF2-40B4-BE49-F238E27FC236}">
                  <a16:creationId xmlns:a16="http://schemas.microsoft.com/office/drawing/2014/main" id="{F9738E0C-2048-AA24-FEC4-0349A1703A85}"/>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sản phẩm thiết kế.</a:t>
              </a:r>
            </a:p>
          </p:txBody>
        </p:sp>
        <p:cxnSp>
          <p:nvCxnSpPr>
            <p:cNvPr id="10" name="Straight Connector 9">
              <a:extLst>
                <a:ext uri="{FF2B5EF4-FFF2-40B4-BE49-F238E27FC236}">
                  <a16:creationId xmlns:a16="http://schemas.microsoft.com/office/drawing/2014/main" id="{EEB80458-0BEA-046E-876D-543D20221563}"/>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09AF650-CA86-961C-53A9-FF898872B53A}"/>
              </a:ext>
            </a:extLst>
          </p:cNvPr>
          <p:cNvGrpSpPr/>
          <p:nvPr/>
        </p:nvGrpSpPr>
        <p:grpSpPr>
          <a:xfrm>
            <a:off x="9982200" y="4686300"/>
            <a:ext cx="7772400" cy="2209800"/>
            <a:chOff x="9982200" y="2193011"/>
            <a:chExt cx="7772400" cy="2209800"/>
          </a:xfrm>
        </p:grpSpPr>
        <p:sp>
          <p:nvSpPr>
            <p:cNvPr id="17" name="Rectangle: Rounded Corners 16">
              <a:extLst>
                <a:ext uri="{FF2B5EF4-FFF2-40B4-BE49-F238E27FC236}">
                  <a16:creationId xmlns:a16="http://schemas.microsoft.com/office/drawing/2014/main" id="{5D98B7C7-63CC-7308-A377-A340ED1753F3}"/>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hình dáng, công năng sản phẩm.</a:t>
              </a:r>
            </a:p>
          </p:txBody>
        </p:sp>
        <p:cxnSp>
          <p:nvCxnSpPr>
            <p:cNvPr id="18" name="Straight Connector 17">
              <a:extLst>
                <a:ext uri="{FF2B5EF4-FFF2-40B4-BE49-F238E27FC236}">
                  <a16:creationId xmlns:a16="http://schemas.microsoft.com/office/drawing/2014/main" id="{B15CEB03-B337-4522-0AD0-DA5697C0FDFD}"/>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1D93B9A-B99F-767F-83AA-C323EFBE5B33}"/>
              </a:ext>
            </a:extLst>
          </p:cNvPr>
          <p:cNvGrpSpPr/>
          <p:nvPr/>
        </p:nvGrpSpPr>
        <p:grpSpPr>
          <a:xfrm>
            <a:off x="9982200" y="7315441"/>
            <a:ext cx="7772400" cy="2209800"/>
            <a:chOff x="9982200" y="2193011"/>
            <a:chExt cx="7772400" cy="2209800"/>
          </a:xfrm>
        </p:grpSpPr>
        <p:sp>
          <p:nvSpPr>
            <p:cNvPr id="20" name="Rectangle: Rounded Corners 19">
              <a:extLst>
                <a:ext uri="{FF2B5EF4-FFF2-40B4-BE49-F238E27FC236}">
                  <a16:creationId xmlns:a16="http://schemas.microsoft.com/office/drawing/2014/main" id="{0FB08F1B-CB0E-53A7-9941-DE660E28023B}"/>
                </a:ext>
              </a:extLst>
            </p:cNvPr>
            <p:cNvSpPr/>
            <p:nvPr/>
          </p:nvSpPr>
          <p:spPr>
            <a:xfrm>
              <a:off x="10896600" y="2193011"/>
              <a:ext cx="6858000" cy="2209800"/>
            </a:xfrm>
            <a:prstGeom prst="roundRect">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 định phương pháp thiết kế.</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2475B398-CB76-9E26-08AE-2C42E2E92E4F}"/>
                </a:ext>
              </a:extLst>
            </p:cNvPr>
            <p:cNvCxnSpPr>
              <a:cxnSpLocks/>
            </p:cNvCxnSpPr>
            <p:nvPr/>
          </p:nvCxnSpPr>
          <p:spPr>
            <a:xfrm>
              <a:off x="9982200" y="3314700"/>
              <a:ext cx="914400" cy="0"/>
            </a:xfrm>
            <a:prstGeom prst="line">
              <a:avLst/>
            </a:prstGeom>
            <a:ln w="57150">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37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309A-BD95-7931-D875-EBA8138502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A87A86-2E97-49C0-0F4D-4660934DD1AB}"/>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13698C1-6622-0718-098D-F9D4DDF5BEFC}"/>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1B30C62-5686-843D-1B84-A49C75FEE9B2}"/>
              </a:ext>
            </a:extLst>
          </p:cNvPr>
          <p:cNvSpPr txBox="1"/>
          <p:nvPr/>
        </p:nvSpPr>
        <p:spPr>
          <a:xfrm>
            <a:off x="457200" y="1921699"/>
            <a:ext cx="9144000" cy="641502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thế thực hiện bản vẽ thiết kế bằng nhiều cách khác nhau như: sáng tạo một sản phẩm mới, mô phỏng lại kiểu dáng của đồ vật, con vật có trong thực tế,...; từ đó tìm ra cấu trúc, tỉ lệ,... để hoàn thiện bản vẽ thiết kế. </a:t>
            </a: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D0CA5D13-C3FB-D423-E6EE-8C93F81F5FDA}"/>
              </a:ext>
            </a:extLst>
          </p:cNvPr>
          <p:cNvGrpSpPr/>
          <p:nvPr/>
        </p:nvGrpSpPr>
        <p:grpSpPr>
          <a:xfrm>
            <a:off x="10058400" y="228949"/>
            <a:ext cx="7862888" cy="10096151"/>
            <a:chOff x="10217888" y="266700"/>
            <a:chExt cx="7862888" cy="10096151"/>
          </a:xfrm>
        </p:grpSpPr>
        <p:pic>
          <p:nvPicPr>
            <p:cNvPr id="2052" name="Picture 4" descr="Bản Vẽ Xe Đạp Đua Cổ Điển Màu Tím Hình minh họa Sẵn có - Tải xuống Hình ảnh  Ngay bây giờ - Phác họa, Bánh xe, Công nghệ - iStock">
              <a:extLst>
                <a:ext uri="{FF2B5EF4-FFF2-40B4-BE49-F238E27FC236}">
                  <a16:creationId xmlns:a16="http://schemas.microsoft.com/office/drawing/2014/main" id="{6C72F907-F7CE-C44F-FF28-AA87DD1E0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888" y="4761186"/>
              <a:ext cx="7862888" cy="560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hững thiết kế xe đạp siêu đẹp và độc! - designs.vn">
              <a:extLst>
                <a:ext uri="{FF2B5EF4-FFF2-40B4-BE49-F238E27FC236}">
                  <a16:creationId xmlns:a16="http://schemas.microsoft.com/office/drawing/2014/main" id="{799669FC-639A-378D-B5D1-9D4FB5A2E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888" y="266700"/>
              <a:ext cx="7400925" cy="52423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838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2C1A53C-FC59-3FF3-C64B-34DB411C1F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6E62292-F186-4101-BE5D-64E9BE8091BE}"/>
              </a:ext>
            </a:extLst>
          </p:cNvPr>
          <p:cNvSpPr txBox="1"/>
          <p:nvPr/>
        </p:nvSpPr>
        <p:spPr>
          <a:xfrm>
            <a:off x="1143000" y="190500"/>
            <a:ext cx="16002000" cy="22763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50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mn-cs"/>
              </a:rPr>
              <a:t>2.2. Các bước tìm hiểu quy trình vẽ thiết kế sản phẩm đèn bàn kết hợp hộp đựng đồ dùng</a:t>
            </a:r>
            <a:endParaRPr kumimoji="0" lang="en-US" sz="5000" b="1" i="0" u="none" strike="noStrike" kern="1200" cap="none" spc="0" normalizeH="0" baseline="0" noProof="0">
              <a:ln>
                <a:noFill/>
              </a:ln>
              <a:solidFill>
                <a:srgbClr val="F79646">
                  <a:lumMod val="50000"/>
                </a:srgb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578E363E-2818-BEFE-5DCF-06B593884E78}"/>
              </a:ext>
            </a:extLst>
          </p:cNvPr>
          <p:cNvPicPr>
            <a:picLocks noChangeAspect="1"/>
          </p:cNvPicPr>
          <p:nvPr/>
        </p:nvPicPr>
        <p:blipFill>
          <a:blip r:embed="rId2"/>
          <a:stretch>
            <a:fillRect/>
          </a:stretch>
        </p:blipFill>
        <p:spPr>
          <a:xfrm>
            <a:off x="8763000" y="3543300"/>
            <a:ext cx="9053951" cy="6096176"/>
          </a:xfrm>
          <a:prstGeom prst="rect">
            <a:avLst/>
          </a:prstGeom>
          <a:effectLst>
            <a:outerShdw blurRad="50800" dist="38100" dir="8100000" algn="tr" rotWithShape="0">
              <a:prstClr val="black">
                <a:alpha val="40000"/>
              </a:prstClr>
            </a:outerShdw>
          </a:effectLst>
        </p:spPr>
      </p:pic>
      <p:grpSp>
        <p:nvGrpSpPr>
          <p:cNvPr id="23" name="Group 22">
            <a:extLst>
              <a:ext uri="{FF2B5EF4-FFF2-40B4-BE49-F238E27FC236}">
                <a16:creationId xmlns:a16="http://schemas.microsoft.com/office/drawing/2014/main" id="{750ED3DF-E48F-C5C2-9CEC-9339881192E6}"/>
              </a:ext>
            </a:extLst>
          </p:cNvPr>
          <p:cNvGrpSpPr/>
          <p:nvPr/>
        </p:nvGrpSpPr>
        <p:grpSpPr>
          <a:xfrm>
            <a:off x="471049" y="2813110"/>
            <a:ext cx="7834751" cy="6749990"/>
            <a:chOff x="471049" y="2813110"/>
            <a:chExt cx="7834751" cy="6749990"/>
          </a:xfrm>
        </p:grpSpPr>
        <p:sp>
          <p:nvSpPr>
            <p:cNvPr id="14" name="Rectangle: Rounded Corners 13">
              <a:extLst>
                <a:ext uri="{FF2B5EF4-FFF2-40B4-BE49-F238E27FC236}">
                  <a16:creationId xmlns:a16="http://schemas.microsoft.com/office/drawing/2014/main" id="{123F6EE0-E759-562B-04CC-8B5C5365FBDC}"/>
                </a:ext>
              </a:extLst>
            </p:cNvPr>
            <p:cNvSpPr/>
            <p:nvPr/>
          </p:nvSpPr>
          <p:spPr>
            <a:xfrm>
              <a:off x="471049" y="3771900"/>
              <a:ext cx="7834751" cy="5791200"/>
            </a:xfrm>
            <a:prstGeom prst="roundRect">
              <a:avLst>
                <a:gd name="adj" fmla="val 7539"/>
              </a:avLst>
            </a:prstGeom>
            <a:solidFill>
              <a:schemeClr val="bg1"/>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0385E70-A7D5-1C1C-28BC-C883396355F8}"/>
                </a:ext>
              </a:extLst>
            </p:cNvPr>
            <p:cNvSpPr txBox="1"/>
            <p:nvPr/>
          </p:nvSpPr>
          <p:spPr>
            <a:xfrm>
              <a:off x="471049" y="3953975"/>
              <a:ext cx="7758551" cy="55329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Khai thác hình ảnh, thông tin mục Sáng tạo SGK tr.53 và thực hiện nhiệm vụ: </a:t>
              </a:r>
              <a:r>
                <a:rPr kumimoji="0" lang="vi-VN"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Trình bày các bước tìm hiểu quy trình vẽ thiết kế sản phẩm đèn bàn kết hợp hộp đựng đồ dùng.</a:t>
              </a:r>
              <a:endParaRPr kumimoji="0" lang="en-US" sz="4000" b="1" i="1" u="none" strike="noStrike" kern="1200" cap="none" spc="0" normalizeH="0" baseline="0" noProof="0">
                <a:ln>
                  <a:noFill/>
                </a:ln>
                <a:solidFill>
                  <a:srgbClr val="C00000"/>
                </a:solidFill>
                <a:effectLst/>
                <a:uLnTx/>
                <a:uFillTx/>
                <a:latin typeface="Calibri"/>
                <a:ea typeface="+mn-ea"/>
                <a:cs typeface="+mn-cs"/>
              </a:endParaRPr>
            </a:p>
          </p:txBody>
        </p:sp>
        <p:pic>
          <p:nvPicPr>
            <p:cNvPr id="22" name="Picture 55">
              <a:extLst>
                <a:ext uri="{FF2B5EF4-FFF2-40B4-BE49-F238E27FC236}">
                  <a16:creationId xmlns:a16="http://schemas.microsoft.com/office/drawing/2014/main" id="{9FCC8A0F-3FED-E767-AA92-86F8A3EA6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2800" y="2813110"/>
              <a:ext cx="1871984" cy="1263590"/>
            </a:xfrm>
            <a:prstGeom prst="rect">
              <a:avLst/>
            </a:prstGeom>
          </p:spPr>
        </p:pic>
      </p:grpSp>
    </p:spTree>
    <p:extLst>
      <p:ext uri="{BB962C8B-B14F-4D97-AF65-F5344CB8AC3E}">
        <p14:creationId xmlns:p14="http://schemas.microsoft.com/office/powerpoint/2010/main" val="2009715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87378433425">
            <a:hlinkClick r:id="" action="ppaction://media"/>
            <a:extLst>
              <a:ext uri="{FF2B5EF4-FFF2-40B4-BE49-F238E27FC236}">
                <a16:creationId xmlns:a16="http://schemas.microsoft.com/office/drawing/2014/main" id="{B5415E22-5FB2-DF6A-DC23-843AB07122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8189575" cy="10074275"/>
          </a:xfrm>
          <a:prstGeom prst="rect">
            <a:avLst/>
          </a:prstGeom>
        </p:spPr>
      </p:pic>
    </p:spTree>
    <p:extLst>
      <p:ext uri="{BB962C8B-B14F-4D97-AF65-F5344CB8AC3E}">
        <p14:creationId xmlns:p14="http://schemas.microsoft.com/office/powerpoint/2010/main" val="4232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FEEC366-2E40-F33D-BCA6-6F0777CCE96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7226CDF-4B70-F628-BC58-9B0361465A9B}"/>
              </a:ext>
            </a:extLst>
          </p:cNvPr>
          <p:cNvSpPr/>
          <p:nvPr/>
        </p:nvSpPr>
        <p:spPr>
          <a:xfrm>
            <a:off x="3771900" y="495300"/>
            <a:ext cx="10744200" cy="1143000"/>
          </a:xfrm>
          <a:prstGeom prst="roundRect">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Quy trình thực hiện </a:t>
            </a:r>
          </a:p>
        </p:txBody>
      </p:sp>
      <p:grpSp>
        <p:nvGrpSpPr>
          <p:cNvPr id="25" name="Group 24">
            <a:extLst>
              <a:ext uri="{FF2B5EF4-FFF2-40B4-BE49-F238E27FC236}">
                <a16:creationId xmlns:a16="http://schemas.microsoft.com/office/drawing/2014/main" id="{B832087F-AF47-3D7A-F24B-7F352FA1C95E}"/>
              </a:ext>
            </a:extLst>
          </p:cNvPr>
          <p:cNvGrpSpPr/>
          <p:nvPr/>
        </p:nvGrpSpPr>
        <p:grpSpPr>
          <a:xfrm>
            <a:off x="533400" y="2314166"/>
            <a:ext cx="7753042" cy="7477534"/>
            <a:chOff x="552758" y="2628900"/>
            <a:chExt cx="7753042" cy="7477534"/>
          </a:xfrm>
        </p:grpSpPr>
        <p:grpSp>
          <p:nvGrpSpPr>
            <p:cNvPr id="15" name="Group 14">
              <a:extLst>
                <a:ext uri="{FF2B5EF4-FFF2-40B4-BE49-F238E27FC236}">
                  <a16:creationId xmlns:a16="http://schemas.microsoft.com/office/drawing/2014/main" id="{DFB89A11-0A23-8D38-9EBA-0510DDD0A211}"/>
                </a:ext>
              </a:extLst>
            </p:cNvPr>
            <p:cNvGrpSpPr/>
            <p:nvPr/>
          </p:nvGrpSpPr>
          <p:grpSpPr>
            <a:xfrm>
              <a:off x="552758" y="2628900"/>
              <a:ext cx="7753042" cy="7477534"/>
              <a:chOff x="381000" y="-771071"/>
              <a:chExt cx="7753042" cy="7477534"/>
            </a:xfrm>
          </p:grpSpPr>
          <p:grpSp>
            <p:nvGrpSpPr>
              <p:cNvPr id="17" name="Group 16">
                <a:extLst>
                  <a:ext uri="{FF2B5EF4-FFF2-40B4-BE49-F238E27FC236}">
                    <a16:creationId xmlns:a16="http://schemas.microsoft.com/office/drawing/2014/main" id="{58641575-2013-5B21-BC2D-052F2598245A}"/>
                  </a:ext>
                </a:extLst>
              </p:cNvPr>
              <p:cNvGrpSpPr/>
              <p:nvPr/>
            </p:nvGrpSpPr>
            <p:grpSpPr>
              <a:xfrm>
                <a:off x="381000" y="-771071"/>
                <a:ext cx="7753042" cy="7477534"/>
                <a:chOff x="1282065" y="481067"/>
                <a:chExt cx="6328319" cy="7388002"/>
              </a:xfrm>
            </p:grpSpPr>
            <p:sp>
              <p:nvSpPr>
                <p:cNvPr id="19" name="Rectangle 18">
                  <a:extLst>
                    <a:ext uri="{FF2B5EF4-FFF2-40B4-BE49-F238E27FC236}">
                      <a16:creationId xmlns:a16="http://schemas.microsoft.com/office/drawing/2014/main" id="{DF2E9220-737A-00FE-5BED-289BA8C7FEF5}"/>
                    </a:ext>
                  </a:extLst>
                </p:cNvPr>
                <p:cNvSpPr/>
                <p:nvPr/>
              </p:nvSpPr>
              <p:spPr>
                <a:xfrm>
                  <a:off x="1282065" y="481067"/>
                  <a:ext cx="6328319"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CCA5EF96-F1A9-0398-B583-B01157EC01BC}"/>
                    </a:ext>
                  </a:extLst>
                </p:cNvPr>
                <p:cNvSpPr txBox="1"/>
                <p:nvPr/>
              </p:nvSpPr>
              <p:spPr>
                <a:xfrm>
                  <a:off x="1870097" y="5837684"/>
                  <a:ext cx="5525437"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Thực hiện các bản vẽ phác thảo ý tưởng thiết kế sản phẩm </a:t>
                  </a:r>
                </a:p>
              </p:txBody>
            </p:sp>
          </p:grpSp>
          <p:sp>
            <p:nvSpPr>
              <p:cNvPr id="18" name="Oval 17">
                <a:extLst>
                  <a:ext uri="{FF2B5EF4-FFF2-40B4-BE49-F238E27FC236}">
                    <a16:creationId xmlns:a16="http://schemas.microsoft.com/office/drawing/2014/main" id="{1B9DDEA4-92DA-89ED-1400-075F4D9A6954}"/>
                  </a:ext>
                </a:extLst>
              </p:cNvPr>
              <p:cNvSpPr/>
              <p:nvPr/>
            </p:nvSpPr>
            <p:spPr>
              <a:xfrm>
                <a:off x="603065" y="435872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1</a:t>
                </a:r>
              </a:p>
            </p:txBody>
          </p:sp>
        </p:grpSp>
        <p:pic>
          <p:nvPicPr>
            <p:cNvPr id="5" name="Picture 4">
              <a:extLst>
                <a:ext uri="{FF2B5EF4-FFF2-40B4-BE49-F238E27FC236}">
                  <a16:creationId xmlns:a16="http://schemas.microsoft.com/office/drawing/2014/main" id="{F5ACD730-6236-3015-6CFF-F3419518CED0}"/>
                </a:ext>
              </a:extLst>
            </p:cNvPr>
            <p:cNvPicPr>
              <a:picLocks noChangeAspect="1"/>
            </p:cNvPicPr>
            <p:nvPr/>
          </p:nvPicPr>
          <p:blipFill>
            <a:blip r:embed="rId2"/>
            <a:srcRect b="17905"/>
            <a:stretch/>
          </p:blipFill>
          <p:spPr>
            <a:xfrm>
              <a:off x="914400" y="3019834"/>
              <a:ext cx="7095443" cy="4572000"/>
            </a:xfrm>
            <a:prstGeom prst="rect">
              <a:avLst/>
            </a:prstGeom>
          </p:spPr>
        </p:pic>
      </p:grpSp>
      <p:grpSp>
        <p:nvGrpSpPr>
          <p:cNvPr id="37" name="Group 36">
            <a:extLst>
              <a:ext uri="{FF2B5EF4-FFF2-40B4-BE49-F238E27FC236}">
                <a16:creationId xmlns:a16="http://schemas.microsoft.com/office/drawing/2014/main" id="{B5DD196E-F1D8-82EB-47CA-ACB3882C8B62}"/>
              </a:ext>
            </a:extLst>
          </p:cNvPr>
          <p:cNvGrpSpPr/>
          <p:nvPr/>
        </p:nvGrpSpPr>
        <p:grpSpPr>
          <a:xfrm>
            <a:off x="9073843" y="2309403"/>
            <a:ext cx="8819842" cy="7477534"/>
            <a:chOff x="9073843" y="2309403"/>
            <a:chExt cx="8819842" cy="7477534"/>
          </a:xfrm>
        </p:grpSpPr>
        <p:grpSp>
          <p:nvGrpSpPr>
            <p:cNvPr id="27" name="Group 26">
              <a:extLst>
                <a:ext uri="{FF2B5EF4-FFF2-40B4-BE49-F238E27FC236}">
                  <a16:creationId xmlns:a16="http://schemas.microsoft.com/office/drawing/2014/main" id="{1BCFC827-BC85-3D41-5277-425872A618E9}"/>
                </a:ext>
              </a:extLst>
            </p:cNvPr>
            <p:cNvGrpSpPr/>
            <p:nvPr/>
          </p:nvGrpSpPr>
          <p:grpSpPr>
            <a:xfrm>
              <a:off x="9073843" y="2309403"/>
              <a:ext cx="8819842" cy="7477534"/>
              <a:chOff x="381000" y="-771071"/>
              <a:chExt cx="8819842" cy="7477534"/>
            </a:xfrm>
          </p:grpSpPr>
          <p:grpSp>
            <p:nvGrpSpPr>
              <p:cNvPr id="29" name="Group 28">
                <a:extLst>
                  <a:ext uri="{FF2B5EF4-FFF2-40B4-BE49-F238E27FC236}">
                    <a16:creationId xmlns:a16="http://schemas.microsoft.com/office/drawing/2014/main" id="{F9BED87F-A532-E110-7F55-B52093802BF1}"/>
                  </a:ext>
                </a:extLst>
              </p:cNvPr>
              <p:cNvGrpSpPr/>
              <p:nvPr/>
            </p:nvGrpSpPr>
            <p:grpSpPr>
              <a:xfrm>
                <a:off x="381000" y="-771071"/>
                <a:ext cx="8819842" cy="7477534"/>
                <a:chOff x="1282065" y="481067"/>
                <a:chExt cx="7199081" cy="7388002"/>
              </a:xfrm>
            </p:grpSpPr>
            <p:sp>
              <p:nvSpPr>
                <p:cNvPr id="31" name="Rectangle 30">
                  <a:extLst>
                    <a:ext uri="{FF2B5EF4-FFF2-40B4-BE49-F238E27FC236}">
                      <a16:creationId xmlns:a16="http://schemas.microsoft.com/office/drawing/2014/main" id="{3E81F9B4-A970-2487-4149-FC2F99F7DDA7}"/>
                    </a:ext>
                  </a:extLst>
                </p:cNvPr>
                <p:cNvSpPr/>
                <p:nvPr/>
              </p:nvSpPr>
              <p:spPr>
                <a:xfrm>
                  <a:off x="1282065" y="481067"/>
                  <a:ext cx="7199081" cy="738800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C358D1A6-BFFA-8858-9C13-AB4C08EA595A}"/>
                    </a:ext>
                  </a:extLst>
                </p:cNvPr>
                <p:cNvSpPr txBox="1"/>
                <p:nvPr/>
              </p:nvSpPr>
              <p:spPr>
                <a:xfrm>
                  <a:off x="2664637" y="5587082"/>
                  <a:ext cx="5525437"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Chọn phương án và thực hiện bản vẽ kĩ thuật</a:t>
                  </a:r>
                </a:p>
              </p:txBody>
            </p:sp>
          </p:grpSp>
          <p:sp>
            <p:nvSpPr>
              <p:cNvPr id="30" name="Oval 29">
                <a:extLst>
                  <a:ext uri="{FF2B5EF4-FFF2-40B4-BE49-F238E27FC236}">
                    <a16:creationId xmlns:a16="http://schemas.microsoft.com/office/drawing/2014/main" id="{6620E3CD-62EC-DD15-DB6C-136A44B083A3}"/>
                  </a:ext>
                </a:extLst>
              </p:cNvPr>
              <p:cNvSpPr/>
              <p:nvPr/>
            </p:nvSpPr>
            <p:spPr>
              <a:xfrm>
                <a:off x="603065" y="4358722"/>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a:t>
                </a:r>
              </a:p>
            </p:txBody>
          </p:sp>
        </p:grpSp>
        <p:pic>
          <p:nvPicPr>
            <p:cNvPr id="34" name="Picture 33">
              <a:extLst>
                <a:ext uri="{FF2B5EF4-FFF2-40B4-BE49-F238E27FC236}">
                  <a16:creationId xmlns:a16="http://schemas.microsoft.com/office/drawing/2014/main" id="{A991D6FF-1BFA-0D34-BD45-E852F758C845}"/>
                </a:ext>
              </a:extLst>
            </p:cNvPr>
            <p:cNvPicPr>
              <a:picLocks noChangeAspect="1"/>
            </p:cNvPicPr>
            <p:nvPr/>
          </p:nvPicPr>
          <p:blipFill>
            <a:blip r:embed="rId3"/>
            <a:stretch>
              <a:fillRect/>
            </a:stretch>
          </p:blipFill>
          <p:spPr>
            <a:xfrm>
              <a:off x="9430445" y="2772376"/>
              <a:ext cx="8106638" cy="4241948"/>
            </a:xfrm>
            <a:prstGeom prst="rect">
              <a:avLst/>
            </a:prstGeom>
          </p:spPr>
        </p:pic>
      </p:grpSp>
    </p:spTree>
    <p:extLst>
      <p:ext uri="{BB962C8B-B14F-4D97-AF65-F5344CB8AC3E}">
        <p14:creationId xmlns:p14="http://schemas.microsoft.com/office/powerpoint/2010/main" val="838186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E90CD88-7690-3F61-0CF6-F191FE31D8E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C96B3DF-3CFC-BC23-C551-AB777B883654}"/>
              </a:ext>
            </a:extLst>
          </p:cNvPr>
          <p:cNvGrpSpPr/>
          <p:nvPr/>
        </p:nvGrpSpPr>
        <p:grpSpPr>
          <a:xfrm>
            <a:off x="421596" y="723900"/>
            <a:ext cx="9540260" cy="6566499"/>
            <a:chOff x="365741" y="253401"/>
            <a:chExt cx="9540260" cy="6566499"/>
          </a:xfrm>
        </p:grpSpPr>
        <p:grpSp>
          <p:nvGrpSpPr>
            <p:cNvPr id="15" name="Group 14">
              <a:extLst>
                <a:ext uri="{FF2B5EF4-FFF2-40B4-BE49-F238E27FC236}">
                  <a16:creationId xmlns:a16="http://schemas.microsoft.com/office/drawing/2014/main" id="{5B06FB21-A019-6237-9CB0-CD43BDE506C3}"/>
                </a:ext>
              </a:extLst>
            </p:cNvPr>
            <p:cNvGrpSpPr/>
            <p:nvPr/>
          </p:nvGrpSpPr>
          <p:grpSpPr>
            <a:xfrm>
              <a:off x="365741" y="253401"/>
              <a:ext cx="9540260" cy="6566499"/>
              <a:chOff x="381001" y="-771071"/>
              <a:chExt cx="9540260" cy="6566499"/>
            </a:xfrm>
          </p:grpSpPr>
          <p:grpSp>
            <p:nvGrpSpPr>
              <p:cNvPr id="17" name="Group 16">
                <a:extLst>
                  <a:ext uri="{FF2B5EF4-FFF2-40B4-BE49-F238E27FC236}">
                    <a16:creationId xmlns:a16="http://schemas.microsoft.com/office/drawing/2014/main" id="{84683CCB-1B42-FCE7-5F1A-18E97C583E31}"/>
                  </a:ext>
                </a:extLst>
              </p:cNvPr>
              <p:cNvGrpSpPr/>
              <p:nvPr/>
            </p:nvGrpSpPr>
            <p:grpSpPr>
              <a:xfrm>
                <a:off x="381001" y="-771071"/>
                <a:ext cx="9540260" cy="6566499"/>
                <a:chOff x="1282066" y="481067"/>
                <a:chExt cx="7787112" cy="6487875"/>
              </a:xfrm>
            </p:grpSpPr>
            <p:sp>
              <p:nvSpPr>
                <p:cNvPr id="19" name="Rectangle 18">
                  <a:extLst>
                    <a:ext uri="{FF2B5EF4-FFF2-40B4-BE49-F238E27FC236}">
                      <a16:creationId xmlns:a16="http://schemas.microsoft.com/office/drawing/2014/main" id="{4CF5D801-15E5-8D92-E1EF-5021B370FD08}"/>
                    </a:ext>
                  </a:extLst>
                </p:cNvPr>
                <p:cNvSpPr/>
                <p:nvPr/>
              </p:nvSpPr>
              <p:spPr>
                <a:xfrm>
                  <a:off x="1282066" y="481067"/>
                  <a:ext cx="7787112" cy="648787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B53EA1C8-0F2D-C16C-2B24-4704476622F5}"/>
                    </a:ext>
                  </a:extLst>
                </p:cNvPr>
                <p:cNvSpPr txBox="1"/>
                <p:nvPr/>
              </p:nvSpPr>
              <p:spPr>
                <a:xfrm>
                  <a:off x="3318955" y="5031252"/>
                  <a:ext cx="5525437"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Vẽ phương án và thể hiện kích thước sản phẩm</a:t>
                  </a:r>
                </a:p>
              </p:txBody>
            </p:sp>
          </p:grpSp>
          <p:sp>
            <p:nvSpPr>
              <p:cNvPr id="18" name="Oval 17">
                <a:extLst>
                  <a:ext uri="{FF2B5EF4-FFF2-40B4-BE49-F238E27FC236}">
                    <a16:creationId xmlns:a16="http://schemas.microsoft.com/office/drawing/2014/main" id="{B2B18A8A-8D56-6566-E5BD-32230C729835}"/>
                  </a:ext>
                </a:extLst>
              </p:cNvPr>
              <p:cNvSpPr/>
              <p:nvPr/>
            </p:nvSpPr>
            <p:spPr>
              <a:xfrm>
                <a:off x="705848" y="3834256"/>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3</a:t>
                </a:r>
              </a:p>
            </p:txBody>
          </p:sp>
        </p:grpSp>
        <p:pic>
          <p:nvPicPr>
            <p:cNvPr id="4" name="Picture 3">
              <a:extLst>
                <a:ext uri="{FF2B5EF4-FFF2-40B4-BE49-F238E27FC236}">
                  <a16:creationId xmlns:a16="http://schemas.microsoft.com/office/drawing/2014/main" id="{DEBFDB50-146E-A869-13CF-A5D43E8C21C6}"/>
                </a:ext>
              </a:extLst>
            </p:cNvPr>
            <p:cNvPicPr>
              <a:picLocks noChangeAspect="1"/>
            </p:cNvPicPr>
            <p:nvPr/>
          </p:nvPicPr>
          <p:blipFill>
            <a:blip r:embed="rId2"/>
            <a:stretch>
              <a:fillRect/>
            </a:stretch>
          </p:blipFill>
          <p:spPr>
            <a:xfrm>
              <a:off x="587805" y="485804"/>
              <a:ext cx="8999524" cy="4140521"/>
            </a:xfrm>
            <a:prstGeom prst="rect">
              <a:avLst/>
            </a:prstGeom>
          </p:spPr>
        </p:pic>
      </p:grpSp>
      <p:grpSp>
        <p:nvGrpSpPr>
          <p:cNvPr id="10" name="Group 9">
            <a:extLst>
              <a:ext uri="{FF2B5EF4-FFF2-40B4-BE49-F238E27FC236}">
                <a16:creationId xmlns:a16="http://schemas.microsoft.com/office/drawing/2014/main" id="{381883BB-B128-07E0-5141-4FB1526E64E5}"/>
              </a:ext>
            </a:extLst>
          </p:cNvPr>
          <p:cNvGrpSpPr/>
          <p:nvPr/>
        </p:nvGrpSpPr>
        <p:grpSpPr>
          <a:xfrm>
            <a:off x="10311589" y="2247900"/>
            <a:ext cx="7697003" cy="7709499"/>
            <a:chOff x="10350440" y="2324100"/>
            <a:chExt cx="7697003" cy="7709499"/>
          </a:xfrm>
        </p:grpSpPr>
        <p:grpSp>
          <p:nvGrpSpPr>
            <p:cNvPr id="27" name="Group 26">
              <a:extLst>
                <a:ext uri="{FF2B5EF4-FFF2-40B4-BE49-F238E27FC236}">
                  <a16:creationId xmlns:a16="http://schemas.microsoft.com/office/drawing/2014/main" id="{ABAACD78-AF94-2325-D5F1-119ACFD13214}"/>
                </a:ext>
              </a:extLst>
            </p:cNvPr>
            <p:cNvGrpSpPr/>
            <p:nvPr/>
          </p:nvGrpSpPr>
          <p:grpSpPr>
            <a:xfrm>
              <a:off x="10350440" y="2324100"/>
              <a:ext cx="7697003" cy="7709499"/>
              <a:chOff x="950622" y="-1003036"/>
              <a:chExt cx="7697003" cy="7709499"/>
            </a:xfrm>
          </p:grpSpPr>
          <p:grpSp>
            <p:nvGrpSpPr>
              <p:cNvPr id="29" name="Group 28">
                <a:extLst>
                  <a:ext uri="{FF2B5EF4-FFF2-40B4-BE49-F238E27FC236}">
                    <a16:creationId xmlns:a16="http://schemas.microsoft.com/office/drawing/2014/main" id="{8756F40A-7F11-497C-D11C-6CF38E563C20}"/>
                  </a:ext>
                </a:extLst>
              </p:cNvPr>
              <p:cNvGrpSpPr/>
              <p:nvPr/>
            </p:nvGrpSpPr>
            <p:grpSpPr>
              <a:xfrm>
                <a:off x="950622" y="-1003036"/>
                <a:ext cx="7697003" cy="7709499"/>
                <a:chOff x="1747012" y="251879"/>
                <a:chExt cx="6282578" cy="7617190"/>
              </a:xfrm>
            </p:grpSpPr>
            <p:sp>
              <p:nvSpPr>
                <p:cNvPr id="31" name="Rectangle 30">
                  <a:extLst>
                    <a:ext uri="{FF2B5EF4-FFF2-40B4-BE49-F238E27FC236}">
                      <a16:creationId xmlns:a16="http://schemas.microsoft.com/office/drawing/2014/main" id="{DA6E1472-BA9F-6137-F4BD-3D64CD9062FD}"/>
                    </a:ext>
                  </a:extLst>
                </p:cNvPr>
                <p:cNvSpPr/>
                <p:nvPr/>
              </p:nvSpPr>
              <p:spPr>
                <a:xfrm>
                  <a:off x="1747012" y="251879"/>
                  <a:ext cx="6282578" cy="761719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A89F3826-2446-6FA2-55E4-F48EF9F27AD7}"/>
                    </a:ext>
                  </a:extLst>
                </p:cNvPr>
                <p:cNvSpPr txBox="1"/>
                <p:nvPr/>
              </p:nvSpPr>
              <p:spPr>
                <a:xfrm>
                  <a:off x="2844028" y="5739033"/>
                  <a:ext cx="5012851" cy="1631895"/>
                </a:xfrm>
                <a:prstGeom prst="rect">
                  <a:avLst/>
                </a:prstGeom>
                <a:noFill/>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Vẽ phối cảnh và trình bày bản vẽ</a:t>
                  </a:r>
                </a:p>
              </p:txBody>
            </p:sp>
          </p:grpSp>
          <p:sp>
            <p:nvSpPr>
              <p:cNvPr id="30" name="Oval 29">
                <a:extLst>
                  <a:ext uri="{FF2B5EF4-FFF2-40B4-BE49-F238E27FC236}">
                    <a16:creationId xmlns:a16="http://schemas.microsoft.com/office/drawing/2014/main" id="{E27B42B8-A5DF-B3D4-04A1-0A0EB27F0A2B}"/>
                  </a:ext>
                </a:extLst>
              </p:cNvPr>
              <p:cNvSpPr/>
              <p:nvPr/>
            </p:nvSpPr>
            <p:spPr>
              <a:xfrm>
                <a:off x="1146277" y="4636086"/>
                <a:ext cx="583478" cy="583478"/>
              </a:xfrm>
              <a:prstGeom prst="ellipse">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4</a:t>
                </a:r>
              </a:p>
            </p:txBody>
          </p:sp>
        </p:grpSp>
        <p:pic>
          <p:nvPicPr>
            <p:cNvPr id="9" name="Picture 8">
              <a:extLst>
                <a:ext uri="{FF2B5EF4-FFF2-40B4-BE49-F238E27FC236}">
                  <a16:creationId xmlns:a16="http://schemas.microsoft.com/office/drawing/2014/main" id="{5B29C935-7167-7331-80BE-D395F187DFAE}"/>
                </a:ext>
              </a:extLst>
            </p:cNvPr>
            <p:cNvPicPr>
              <a:picLocks noChangeAspect="1"/>
            </p:cNvPicPr>
            <p:nvPr/>
          </p:nvPicPr>
          <p:blipFill>
            <a:blip r:embed="rId3"/>
            <a:stretch>
              <a:fillRect/>
            </a:stretch>
          </p:blipFill>
          <p:spPr>
            <a:xfrm>
              <a:off x="10521202" y="2643089"/>
              <a:ext cx="7355478" cy="4952566"/>
            </a:xfrm>
            <a:prstGeom prst="rect">
              <a:avLst/>
            </a:prstGeom>
            <a:effectLst/>
          </p:spPr>
        </p:pic>
      </p:grpSp>
      <p:sp>
        <p:nvSpPr>
          <p:cNvPr id="11" name="Freeform 8">
            <a:extLst>
              <a:ext uri="{FF2B5EF4-FFF2-40B4-BE49-F238E27FC236}">
                <a16:creationId xmlns:a16="http://schemas.microsoft.com/office/drawing/2014/main" id="{0B0D62C2-6059-E80E-5A6B-9112FE8B8A43}"/>
              </a:ext>
            </a:extLst>
          </p:cNvPr>
          <p:cNvSpPr/>
          <p:nvPr/>
        </p:nvSpPr>
        <p:spPr>
          <a:xfrm>
            <a:off x="1485822" y="7611808"/>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14069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8CD54-33B2-01E3-F27D-0A84FEB1D81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2DFBA77-2CAC-342B-4D78-E05B252B905A}"/>
              </a:ext>
            </a:extLst>
          </p:cNvPr>
          <p:cNvSpPr/>
          <p:nvPr/>
        </p:nvSpPr>
        <p:spPr>
          <a:xfrm>
            <a:off x="-1219200" y="1600200"/>
            <a:ext cx="20726399" cy="152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B504217-035B-6817-6506-39F38F115B77}"/>
              </a:ext>
            </a:extLst>
          </p:cNvPr>
          <p:cNvSpPr/>
          <p:nvPr/>
        </p:nvSpPr>
        <p:spPr>
          <a:xfrm>
            <a:off x="0" y="8557468"/>
            <a:ext cx="18288000" cy="5941398"/>
          </a:xfrm>
          <a:custGeom>
            <a:avLst/>
            <a:gdLst/>
            <a:ahLst/>
            <a:cxnLst/>
            <a:rect l="l" t="t" r="r" b="b"/>
            <a:pathLst>
              <a:path w="18288000" h="5941398">
                <a:moveTo>
                  <a:pt x="0" y="0"/>
                </a:moveTo>
                <a:lnTo>
                  <a:pt x="18288000" y="0"/>
                </a:lnTo>
                <a:lnTo>
                  <a:pt x="18288000" y="5941398"/>
                </a:lnTo>
                <a:lnTo>
                  <a:pt x="0" y="5941398"/>
                </a:lnTo>
                <a:lnTo>
                  <a:pt x="0" y="0"/>
                </a:lnTo>
                <a:close/>
              </a:path>
            </a:pathLst>
          </a:custGeom>
          <a:blipFill>
            <a:blip r:embed="rId2"/>
            <a:stretch>
              <a:fillRect t="-207806"/>
            </a:stretch>
          </a:blipFill>
        </p:spPr>
      </p:sp>
      <p:sp>
        <p:nvSpPr>
          <p:cNvPr id="9" name="Freeform 9">
            <a:extLst>
              <a:ext uri="{FF2B5EF4-FFF2-40B4-BE49-F238E27FC236}">
                <a16:creationId xmlns:a16="http://schemas.microsoft.com/office/drawing/2014/main" id="{C1E20057-0AB6-9271-E3E0-0564228CAD45}"/>
              </a:ext>
            </a:extLst>
          </p:cNvPr>
          <p:cNvSpPr/>
          <p:nvPr/>
        </p:nvSpPr>
        <p:spPr>
          <a:xfrm>
            <a:off x="12115800" y="571500"/>
            <a:ext cx="5627797" cy="7443944"/>
          </a:xfrm>
          <a:custGeom>
            <a:avLst/>
            <a:gdLst/>
            <a:ahLst/>
            <a:cxnLst/>
            <a:rect l="l" t="t" r="r" b="b"/>
            <a:pathLst>
              <a:path w="4016912" h="5313210">
                <a:moveTo>
                  <a:pt x="0" y="0"/>
                </a:moveTo>
                <a:lnTo>
                  <a:pt x="4016912" y="0"/>
                </a:lnTo>
                <a:lnTo>
                  <a:pt x="4016912" y="5313210"/>
                </a:lnTo>
                <a:lnTo>
                  <a:pt x="0" y="5313210"/>
                </a:lnTo>
                <a:lnTo>
                  <a:pt x="0" y="0"/>
                </a:lnTo>
                <a:close/>
              </a:path>
            </a:pathLst>
          </a:custGeom>
          <a:blipFill>
            <a:blip r:embed="rId3"/>
            <a:stretch>
              <a:fillRect l="-3790" r="-3790"/>
            </a:stretch>
          </a:blipFill>
          <a:ln w="209550" cap="sq">
            <a:solidFill>
              <a:srgbClr val="D6D6D6"/>
            </a:solidFill>
            <a:prstDash val="solid"/>
            <a:miter/>
          </a:ln>
        </p:spPr>
      </p:sp>
      <p:sp>
        <p:nvSpPr>
          <p:cNvPr id="11" name="Rectangle 10">
            <a:extLst>
              <a:ext uri="{FF2B5EF4-FFF2-40B4-BE49-F238E27FC236}">
                <a16:creationId xmlns:a16="http://schemas.microsoft.com/office/drawing/2014/main" id="{37E3F3E1-EE97-1A7E-345F-9B4218D5ABFD}"/>
              </a:ext>
            </a:extLst>
          </p:cNvPr>
          <p:cNvSpPr/>
          <p:nvPr/>
        </p:nvSpPr>
        <p:spPr>
          <a:xfrm>
            <a:off x="3048000" y="1104900"/>
            <a:ext cx="5410200" cy="9906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srgbClr val="5E1216"/>
                </a:solidFill>
                <a:effectLst/>
                <a:uLnTx/>
                <a:uFillTx/>
                <a:latin typeface="Arial" panose="020B0604020202020204" pitchFamily="34" charset="0"/>
                <a:ea typeface="+mn-ea"/>
                <a:cs typeface="Arial" panose="020B0604020202020204" pitchFamily="34" charset="0"/>
              </a:rPr>
              <a:t>ĐỀ BÀI </a:t>
            </a:r>
          </a:p>
        </p:txBody>
      </p:sp>
      <p:sp>
        <p:nvSpPr>
          <p:cNvPr id="13" name="TextBox 12">
            <a:extLst>
              <a:ext uri="{FF2B5EF4-FFF2-40B4-BE49-F238E27FC236}">
                <a16:creationId xmlns:a16="http://schemas.microsoft.com/office/drawing/2014/main" id="{4E0A4ACD-13ED-23AB-84D1-94793BD821FB}"/>
              </a:ext>
            </a:extLst>
          </p:cNvPr>
          <p:cNvSpPr txBox="1"/>
          <p:nvPr/>
        </p:nvSpPr>
        <p:spPr>
          <a:xfrm>
            <a:off x="800101" y="2590800"/>
            <a:ext cx="10744200" cy="404892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vi-VN" sz="45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hãy thực hiện bản vẽ thiết kế kiểu dáng công nghiệp để mô phỏng lại ý tưởng sáng tạo một đồ vật theo ý thích.</a:t>
            </a:r>
            <a:endParaRPr kumimoji="0" lang="en-US" sz="4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81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5F037-D820-1DBD-A592-88D9079080DD}"/>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F0275C25-F449-7DF3-401C-CAA00E93B99D}"/>
              </a:ext>
            </a:extLst>
          </p:cNvPr>
          <p:cNvSpPr/>
          <p:nvPr/>
        </p:nvSpPr>
        <p:spPr>
          <a:xfrm>
            <a:off x="9448800" y="3522154"/>
            <a:ext cx="8615959" cy="6788658"/>
          </a:xfrm>
          <a:custGeom>
            <a:avLst/>
            <a:gdLst/>
            <a:ahLst/>
            <a:cxnLst/>
            <a:rect l="l" t="t" r="r" b="b"/>
            <a:pathLst>
              <a:path w="10444759" h="8229600">
                <a:moveTo>
                  <a:pt x="0" y="0"/>
                </a:moveTo>
                <a:lnTo>
                  <a:pt x="10444759" y="0"/>
                </a:lnTo>
                <a:lnTo>
                  <a:pt x="10444759" y="8229600"/>
                </a:lnTo>
                <a:lnTo>
                  <a:pt x="0" y="8229600"/>
                </a:lnTo>
                <a:lnTo>
                  <a:pt x="0" y="0"/>
                </a:lnTo>
                <a:close/>
              </a:path>
            </a:pathLst>
          </a:custGeom>
          <a:blipFill>
            <a:blip r:embed="rId2"/>
            <a:stretch>
              <a:fillRect/>
            </a:stretch>
          </a:blipFill>
        </p:spPr>
      </p:sp>
      <p:sp>
        <p:nvSpPr>
          <p:cNvPr id="3" name="Rectangle: Rounded Corners 2">
            <a:extLst>
              <a:ext uri="{FF2B5EF4-FFF2-40B4-BE49-F238E27FC236}">
                <a16:creationId xmlns:a16="http://schemas.microsoft.com/office/drawing/2014/main" id="{2CD7FC2B-BC0D-09D4-A774-1A1151B6B8CB}"/>
              </a:ext>
            </a:extLst>
          </p:cNvPr>
          <p:cNvSpPr/>
          <p:nvPr/>
        </p:nvSpPr>
        <p:spPr>
          <a:xfrm>
            <a:off x="10058400" y="1181100"/>
            <a:ext cx="7391400" cy="144780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Yêu cầu bài thực hành </a:t>
            </a:r>
          </a:p>
        </p:txBody>
      </p:sp>
      <p:sp>
        <p:nvSpPr>
          <p:cNvPr id="4" name="Rectangle: Rounded Corners 3">
            <a:extLst>
              <a:ext uri="{FF2B5EF4-FFF2-40B4-BE49-F238E27FC236}">
                <a16:creationId xmlns:a16="http://schemas.microsoft.com/office/drawing/2014/main" id="{87DDE6AE-1F20-5438-2662-BA523CDD1C26}"/>
              </a:ext>
            </a:extLst>
          </p:cNvPr>
          <p:cNvSpPr/>
          <p:nvPr/>
        </p:nvSpPr>
        <p:spPr>
          <a:xfrm>
            <a:off x="476250" y="605406"/>
            <a:ext cx="8686800"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 phỏng lại hình dáng, kích thước một đồ vật có trong thực tế.</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86473935-AA17-C104-3D36-8B7F8EE31282}"/>
              </a:ext>
            </a:extLst>
          </p:cNvPr>
          <p:cNvSpPr/>
          <p:nvPr/>
        </p:nvSpPr>
        <p:spPr>
          <a:xfrm>
            <a:off x="476250" y="3143867"/>
            <a:ext cx="8686800" cy="3880772"/>
          </a:xfrm>
          <a:prstGeom prst="roundRect">
            <a:avLst>
              <a:gd name="adj" fmla="val 9398"/>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phải có đủ ba bước: phác thảo, bản vẽ kĩ thuật thể hiện kích thước sản phẩm, hình ảnh hoặc phối cảnh sản phẩm đơn giản.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BE5006FA-6CF7-54DE-6F39-D9443B8255A7}"/>
              </a:ext>
            </a:extLst>
          </p:cNvPr>
          <p:cNvSpPr/>
          <p:nvPr/>
        </p:nvSpPr>
        <p:spPr>
          <a:xfrm>
            <a:off x="457200" y="7353300"/>
            <a:ext cx="8686800" cy="2209801"/>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Chuẩn bị nội dung trình bày ý tưởng thiết kế dựa trên bản vẽ của mình.</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495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87385103098">
            <a:hlinkClick r:id="" action="ppaction://media"/>
            <a:extLst>
              <a:ext uri="{FF2B5EF4-FFF2-40B4-BE49-F238E27FC236}">
                <a16:creationId xmlns:a16="http://schemas.microsoft.com/office/drawing/2014/main" id="{AFEDE126-4C22-DDFA-DD22-CD1922B110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8189575" cy="10188575"/>
          </a:xfrm>
          <a:prstGeom prst="rect">
            <a:avLst/>
          </a:prstGeom>
        </p:spPr>
      </p:pic>
    </p:spTree>
    <p:extLst>
      <p:ext uri="{BB962C8B-B14F-4D97-AF65-F5344CB8AC3E}">
        <p14:creationId xmlns:p14="http://schemas.microsoft.com/office/powerpoint/2010/main" val="17423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a:extLst>
            <a:ext uri="{FF2B5EF4-FFF2-40B4-BE49-F238E27FC236}">
              <a16:creationId xmlns:a16="http://schemas.microsoft.com/office/drawing/2014/main" id="{0D64B588-D139-0890-2179-FEDAB8ACAD6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A4A9761-8425-5FDC-A696-1DE838E45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48036"/>
            <a:ext cx="18288000" cy="9588137"/>
          </a:xfrm>
          <a:prstGeom prst="rect">
            <a:avLst/>
          </a:prstGeom>
        </p:spPr>
      </p:pic>
      <p:sp>
        <p:nvSpPr>
          <p:cNvPr id="5" name="Freeform 5">
            <a:extLst>
              <a:ext uri="{FF2B5EF4-FFF2-40B4-BE49-F238E27FC236}">
                <a16:creationId xmlns:a16="http://schemas.microsoft.com/office/drawing/2014/main" id="{37B6AA62-4EF0-F921-A6A3-EA179590645F}"/>
              </a:ext>
            </a:extLst>
          </p:cNvPr>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a:extLst>
              <a:ext uri="{FF2B5EF4-FFF2-40B4-BE49-F238E27FC236}">
                <a16:creationId xmlns:a16="http://schemas.microsoft.com/office/drawing/2014/main" id="{CEAC8E1E-E3A3-1166-61DD-E0E159DDBE2E}"/>
              </a:ext>
            </a:extLst>
          </p:cNvPr>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3E1D2F9B-52C7-ED84-53DA-D208F881B483}"/>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953A79EA-4B77-FC95-D98C-F7A3A04CBB0B}"/>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E885EDCA-B73C-6CE4-82BC-44E0455B3897}"/>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3. </a:t>
            </a:r>
          </a:p>
          <a:p>
            <a:pPr algn="ctr">
              <a:lnSpc>
                <a:spcPct val="150000"/>
              </a:lnSpc>
            </a:pPr>
            <a:r>
              <a:rPr lang="en-US" sz="7500" b="1">
                <a:latin typeface="Arial" panose="020B0604020202020204" pitchFamily="34" charset="0"/>
                <a:cs typeface="Arial" panose="020B0604020202020204" pitchFamily="34" charset="0"/>
              </a:rPr>
              <a:t>THẢO LUẬN</a:t>
            </a:r>
          </a:p>
        </p:txBody>
      </p:sp>
    </p:spTree>
    <p:extLst>
      <p:ext uri="{BB962C8B-B14F-4D97-AF65-F5344CB8AC3E}">
        <p14:creationId xmlns:p14="http://schemas.microsoft.com/office/powerpoint/2010/main" val="196917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9D5F037-D820-1DBD-A592-88D9079080DD}"/>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F0275C25-F449-7DF3-401C-CAA00E93B99D}"/>
              </a:ext>
            </a:extLst>
          </p:cNvPr>
          <p:cNvSpPr/>
          <p:nvPr/>
        </p:nvSpPr>
        <p:spPr>
          <a:xfrm>
            <a:off x="9448800" y="3522154"/>
            <a:ext cx="8615959" cy="6788658"/>
          </a:xfrm>
          <a:custGeom>
            <a:avLst/>
            <a:gdLst/>
            <a:ahLst/>
            <a:cxnLst/>
            <a:rect l="l" t="t" r="r" b="b"/>
            <a:pathLst>
              <a:path w="10444759" h="8229600">
                <a:moveTo>
                  <a:pt x="0" y="0"/>
                </a:moveTo>
                <a:lnTo>
                  <a:pt x="10444759" y="0"/>
                </a:lnTo>
                <a:lnTo>
                  <a:pt x="10444759" y="8229600"/>
                </a:lnTo>
                <a:lnTo>
                  <a:pt x="0" y="8229600"/>
                </a:lnTo>
                <a:lnTo>
                  <a:pt x="0" y="0"/>
                </a:lnTo>
                <a:close/>
              </a:path>
            </a:pathLst>
          </a:custGeom>
          <a:blipFill>
            <a:blip r:embed="rId2"/>
            <a:stretch>
              <a:fillRect/>
            </a:stretch>
          </a:blipFill>
        </p:spPr>
      </p:sp>
      <p:sp>
        <p:nvSpPr>
          <p:cNvPr id="3" name="Rectangle: Rounded Corners 2">
            <a:extLst>
              <a:ext uri="{FF2B5EF4-FFF2-40B4-BE49-F238E27FC236}">
                <a16:creationId xmlns:a16="http://schemas.microsoft.com/office/drawing/2014/main" id="{2CD7FC2B-BC0D-09D4-A774-1A1151B6B8CB}"/>
              </a:ext>
            </a:extLst>
          </p:cNvPr>
          <p:cNvSpPr/>
          <p:nvPr/>
        </p:nvSpPr>
        <p:spPr>
          <a:xfrm>
            <a:off x="10058400" y="1181100"/>
            <a:ext cx="7391400" cy="144780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Yêu cầu bài thực hành </a:t>
            </a:r>
          </a:p>
        </p:txBody>
      </p:sp>
      <p:sp>
        <p:nvSpPr>
          <p:cNvPr id="4" name="Rectangle: Rounded Corners 3">
            <a:extLst>
              <a:ext uri="{FF2B5EF4-FFF2-40B4-BE49-F238E27FC236}">
                <a16:creationId xmlns:a16="http://schemas.microsoft.com/office/drawing/2014/main" id="{87DDE6AE-1F20-5438-2662-BA523CDD1C26}"/>
              </a:ext>
            </a:extLst>
          </p:cNvPr>
          <p:cNvSpPr/>
          <p:nvPr/>
        </p:nvSpPr>
        <p:spPr>
          <a:xfrm>
            <a:off x="476250" y="605406"/>
            <a:ext cx="8686800"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 phỏng lại hình dáng, kích thước một đồ vật có trong thực tế.</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86473935-AA17-C104-3D36-8B7F8EE31282}"/>
              </a:ext>
            </a:extLst>
          </p:cNvPr>
          <p:cNvSpPr/>
          <p:nvPr/>
        </p:nvSpPr>
        <p:spPr>
          <a:xfrm>
            <a:off x="476250" y="3143867"/>
            <a:ext cx="8686800" cy="3880772"/>
          </a:xfrm>
          <a:prstGeom prst="roundRect">
            <a:avLst>
              <a:gd name="adj" fmla="val 9398"/>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phải có đủ ba bước: phác thảo, bản vẽ kĩ thuật thể hiện kích thước sản phẩm, hình ảnh hoặc phối cảnh sản phẩm đơn giản.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BE5006FA-6CF7-54DE-6F39-D9443B8255A7}"/>
              </a:ext>
            </a:extLst>
          </p:cNvPr>
          <p:cNvSpPr/>
          <p:nvPr/>
        </p:nvSpPr>
        <p:spPr>
          <a:xfrm>
            <a:off x="457200" y="7353300"/>
            <a:ext cx="8686800" cy="2209801"/>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Chuẩn bị nội dung trình bày ý tưởng thiết kế dựa trên bản vẽ của mình.</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486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164425D-5E07-EF94-38F5-A6C837CD3B3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C8C78A5-A921-26AF-D211-B018C0CAFAEE}"/>
              </a:ext>
            </a:extLst>
          </p:cNvPr>
          <p:cNvGrpSpPr/>
          <p:nvPr/>
        </p:nvGrpSpPr>
        <p:grpSpPr>
          <a:xfrm>
            <a:off x="95246" y="909636"/>
            <a:ext cx="9048754" cy="8467727"/>
            <a:chOff x="257173" y="1104900"/>
            <a:chExt cx="9048754" cy="8467727"/>
          </a:xfrm>
        </p:grpSpPr>
        <p:sp>
          <p:nvSpPr>
            <p:cNvPr id="8" name="Oval 7">
              <a:extLst>
                <a:ext uri="{FF2B5EF4-FFF2-40B4-BE49-F238E27FC236}">
                  <a16:creationId xmlns:a16="http://schemas.microsoft.com/office/drawing/2014/main" id="{48539371-74B5-7C47-8894-B62A2FFF4BF2}"/>
                </a:ext>
              </a:extLst>
            </p:cNvPr>
            <p:cNvSpPr/>
            <p:nvPr/>
          </p:nvSpPr>
          <p:spPr>
            <a:xfrm>
              <a:off x="2057400" y="2324100"/>
              <a:ext cx="7248527" cy="72485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9AAB9C3-F185-4390-636A-22B447DC79F4}"/>
                </a:ext>
              </a:extLst>
            </p:cNvPr>
            <p:cNvSpPr/>
            <p:nvPr/>
          </p:nvSpPr>
          <p:spPr>
            <a:xfrm>
              <a:off x="257173" y="1104900"/>
              <a:ext cx="5800727" cy="5800727"/>
            </a:xfrm>
            <a:prstGeom prst="ellipse">
              <a:avLst/>
            </a:prstGeom>
            <a:solidFill>
              <a:srgbClr val="FFDF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a:extLst>
                <a:ext uri="{FF2B5EF4-FFF2-40B4-BE49-F238E27FC236}">
                  <a16:creationId xmlns:a16="http://schemas.microsoft.com/office/drawing/2014/main" id="{611F622C-4AEB-D642-B862-BB63E90333AB}"/>
                </a:ext>
              </a:extLst>
            </p:cNvPr>
            <p:cNvPicPr>
              <a:picLocks noChangeAspect="1"/>
            </p:cNvPicPr>
            <p:nvPr/>
          </p:nvPicPr>
          <p:blipFill>
            <a:blip r:embed="rId2"/>
            <a:srcRect/>
            <a:stretch>
              <a:fillRect/>
            </a:stretch>
          </p:blipFill>
          <p:spPr>
            <a:xfrm>
              <a:off x="457200" y="1291018"/>
              <a:ext cx="8153400" cy="7704963"/>
            </a:xfrm>
            <a:prstGeom prst="rect">
              <a:avLst/>
            </a:prstGeom>
          </p:spPr>
        </p:pic>
      </p:grpSp>
      <p:sp>
        <p:nvSpPr>
          <p:cNvPr id="11" name="Rectangle: Rounded Corners 10">
            <a:extLst>
              <a:ext uri="{FF2B5EF4-FFF2-40B4-BE49-F238E27FC236}">
                <a16:creationId xmlns:a16="http://schemas.microsoft.com/office/drawing/2014/main" id="{F7FB8D6D-11A5-AEEC-B813-233F291F7A97}"/>
              </a:ext>
            </a:extLst>
          </p:cNvPr>
          <p:cNvSpPr/>
          <p:nvPr/>
        </p:nvSpPr>
        <p:spPr>
          <a:xfrm>
            <a:off x="8448673" y="571500"/>
            <a:ext cx="9372600" cy="1366453"/>
          </a:xfrm>
          <a:prstGeom prst="roundRect">
            <a:avLst/>
          </a:prstGeom>
          <a:solidFill>
            <a:srgbClr val="627C61"/>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Chia sẻ về sản phẩm mĩ thuật </a:t>
            </a:r>
          </a:p>
        </p:txBody>
      </p:sp>
      <p:grpSp>
        <p:nvGrpSpPr>
          <p:cNvPr id="14" name="Group 13">
            <a:extLst>
              <a:ext uri="{FF2B5EF4-FFF2-40B4-BE49-F238E27FC236}">
                <a16:creationId xmlns:a16="http://schemas.microsoft.com/office/drawing/2014/main" id="{D1B66B41-76E0-7642-DBBE-80429AE66E50}"/>
              </a:ext>
            </a:extLst>
          </p:cNvPr>
          <p:cNvGrpSpPr/>
          <p:nvPr/>
        </p:nvGrpSpPr>
        <p:grpSpPr>
          <a:xfrm>
            <a:off x="9191621" y="2390394"/>
            <a:ext cx="8620127" cy="2209800"/>
            <a:chOff x="9296400" y="2476500"/>
            <a:chExt cx="8620127" cy="2209800"/>
          </a:xfrm>
        </p:grpSpPr>
        <p:pic>
          <p:nvPicPr>
            <p:cNvPr id="12" name="Picture 16">
              <a:extLst>
                <a:ext uri="{FF2B5EF4-FFF2-40B4-BE49-F238E27FC236}">
                  <a16:creationId xmlns:a16="http://schemas.microsoft.com/office/drawing/2014/main" id="{556B96F1-5D84-D2F0-AFA2-2C69A2664965}"/>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13" name="Rectangle: Rounded Corners 12">
              <a:extLst>
                <a:ext uri="{FF2B5EF4-FFF2-40B4-BE49-F238E27FC236}">
                  <a16:creationId xmlns:a16="http://schemas.microsoft.com/office/drawing/2014/main" id="{C524C841-42A9-DBD2-219F-C59612EB24D9}"/>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thiết kế của em gồm những thành phần gì?</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29D3D00F-D211-DE3E-FF3C-21590349B57C}"/>
              </a:ext>
            </a:extLst>
          </p:cNvPr>
          <p:cNvGrpSpPr/>
          <p:nvPr/>
        </p:nvGrpSpPr>
        <p:grpSpPr>
          <a:xfrm>
            <a:off x="9191621" y="5057394"/>
            <a:ext cx="8620127" cy="2209800"/>
            <a:chOff x="9296400" y="2476500"/>
            <a:chExt cx="8620127" cy="2209800"/>
          </a:xfrm>
        </p:grpSpPr>
        <p:pic>
          <p:nvPicPr>
            <p:cNvPr id="16" name="Picture 16">
              <a:extLst>
                <a:ext uri="{FF2B5EF4-FFF2-40B4-BE49-F238E27FC236}">
                  <a16:creationId xmlns:a16="http://schemas.microsoft.com/office/drawing/2014/main" id="{BC4DF270-5111-4402-96F9-0A847E65A6CE}"/>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17" name="Rectangle: Rounded Corners 16">
              <a:extLst>
                <a:ext uri="{FF2B5EF4-FFF2-40B4-BE49-F238E27FC236}">
                  <a16:creationId xmlns:a16="http://schemas.microsoft.com/office/drawing/2014/main" id="{785CC31C-0252-3EF4-12BD-0F200096B496}"/>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Trình bày ý tưởng về kiểu dáng và thẩm mĩ sản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22273054-1E27-0EF7-FC93-9BCBC249AC30}"/>
              </a:ext>
            </a:extLst>
          </p:cNvPr>
          <p:cNvGrpSpPr/>
          <p:nvPr/>
        </p:nvGrpSpPr>
        <p:grpSpPr>
          <a:xfrm>
            <a:off x="9201146" y="7695817"/>
            <a:ext cx="8620127" cy="2209800"/>
            <a:chOff x="9296400" y="2476500"/>
            <a:chExt cx="8620127" cy="2209800"/>
          </a:xfrm>
        </p:grpSpPr>
        <p:pic>
          <p:nvPicPr>
            <p:cNvPr id="19" name="Picture 16">
              <a:extLst>
                <a:ext uri="{FF2B5EF4-FFF2-40B4-BE49-F238E27FC236}">
                  <a16:creationId xmlns:a16="http://schemas.microsoft.com/office/drawing/2014/main" id="{48D99C1F-451F-E497-1A0C-614147470100}"/>
                </a:ext>
              </a:extLst>
            </p:cNvPr>
            <p:cNvPicPr>
              <a:picLocks noChangeAspect="1"/>
            </p:cNvPicPr>
            <p:nvPr/>
          </p:nvPicPr>
          <p:blipFill>
            <a:blip r:embed="rId3"/>
            <a:srcRect/>
            <a:stretch>
              <a:fillRect/>
            </a:stretch>
          </p:blipFill>
          <p:spPr>
            <a:xfrm>
              <a:off x="9296400" y="2705100"/>
              <a:ext cx="1194380" cy="1942082"/>
            </a:xfrm>
            <a:prstGeom prst="rect">
              <a:avLst/>
            </a:prstGeom>
          </p:spPr>
        </p:pic>
        <p:sp>
          <p:nvSpPr>
            <p:cNvPr id="20" name="Rectangle: Rounded Corners 19">
              <a:extLst>
                <a:ext uri="{FF2B5EF4-FFF2-40B4-BE49-F238E27FC236}">
                  <a16:creationId xmlns:a16="http://schemas.microsoft.com/office/drawing/2014/main" id="{E8E234C3-27A2-6507-6722-671F40A119D5}"/>
                </a:ext>
              </a:extLst>
            </p:cNvPr>
            <p:cNvSpPr/>
            <p:nvPr/>
          </p:nvSpPr>
          <p:spPr>
            <a:xfrm>
              <a:off x="10668000" y="2476500"/>
              <a:ext cx="7248527" cy="2209800"/>
            </a:xfrm>
            <a:prstGeom prst="roundRect">
              <a:avLst>
                <a:gd name="adj" fmla="val 11239"/>
              </a:avLst>
            </a:prstGeom>
            <a:solidFill>
              <a:schemeClr val="bg1"/>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cố nhận xét, góp ý gì cho sản phẩm của bạn.</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51870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par>
                                <p:cTn id="12" presetID="2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a:extLst>
            <a:ext uri="{FF2B5EF4-FFF2-40B4-BE49-F238E27FC236}">
              <a16:creationId xmlns:a16="http://schemas.microsoft.com/office/drawing/2014/main" id="{81DE24E8-A866-53CA-80D2-2BAD38C7746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13F3E26-B642-8925-136C-8F2651192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48036"/>
            <a:ext cx="18288000" cy="9588137"/>
          </a:xfrm>
          <a:prstGeom prst="rect">
            <a:avLst/>
          </a:prstGeom>
        </p:spPr>
      </p:pic>
      <p:sp>
        <p:nvSpPr>
          <p:cNvPr id="5" name="Freeform 5">
            <a:extLst>
              <a:ext uri="{FF2B5EF4-FFF2-40B4-BE49-F238E27FC236}">
                <a16:creationId xmlns:a16="http://schemas.microsoft.com/office/drawing/2014/main" id="{53C8D648-9BDA-F65E-905A-07F596CBABF9}"/>
              </a:ext>
            </a:extLst>
          </p:cNvPr>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a:extLst>
              <a:ext uri="{FF2B5EF4-FFF2-40B4-BE49-F238E27FC236}">
                <a16:creationId xmlns:a16="http://schemas.microsoft.com/office/drawing/2014/main" id="{7BD8D1F9-0234-9AC3-701C-5194802FC610}"/>
              </a:ext>
            </a:extLst>
          </p:cNvPr>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BBA5E68B-0CA8-ADAD-0621-775ACA982124}"/>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D0AE00DD-C089-D1EA-8A05-D832ACF95CC8}"/>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0E799E5-BFC7-5FA8-C313-6B5675A9CAAC}"/>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4. </a:t>
            </a:r>
          </a:p>
          <a:p>
            <a:pPr algn="ctr">
              <a:lnSpc>
                <a:spcPct val="150000"/>
              </a:lnSpc>
            </a:pPr>
            <a:r>
              <a:rPr lang="en-US" sz="7500" b="1">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33958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5A89C6C-3737-628C-934D-632B578304FD}"/>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7DA35972-E42C-28BC-D6A4-80E879362187}"/>
              </a:ext>
            </a:extLst>
          </p:cNvPr>
          <p:cNvSpPr/>
          <p:nvPr/>
        </p:nvSpPr>
        <p:spPr>
          <a:xfrm>
            <a:off x="11125200" y="1866900"/>
            <a:ext cx="6477000" cy="8229600"/>
          </a:xfrm>
          <a:custGeom>
            <a:avLst/>
            <a:gdLst/>
            <a:ahLst/>
            <a:cxnLst/>
            <a:rect l="l" t="t" r="r" b="b"/>
            <a:pathLst>
              <a:path w="3284359" h="4114800">
                <a:moveTo>
                  <a:pt x="0" y="0"/>
                </a:moveTo>
                <a:lnTo>
                  <a:pt x="3284358" y="0"/>
                </a:lnTo>
                <a:lnTo>
                  <a:pt x="328435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73E2B362-DED6-CAFB-C7B4-E6F94DAD53A7}"/>
              </a:ext>
            </a:extLst>
          </p:cNvPr>
          <p:cNvSpPr txBox="1"/>
          <p:nvPr/>
        </p:nvSpPr>
        <p:spPr>
          <a:xfrm>
            <a:off x="929893" y="1219200"/>
            <a:ext cx="106299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NHIỆM VỤ </a:t>
            </a:r>
          </a:p>
        </p:txBody>
      </p:sp>
      <p:grpSp>
        <p:nvGrpSpPr>
          <p:cNvPr id="4" name="Group 3">
            <a:extLst>
              <a:ext uri="{FF2B5EF4-FFF2-40B4-BE49-F238E27FC236}">
                <a16:creationId xmlns:a16="http://schemas.microsoft.com/office/drawing/2014/main" id="{CE28D332-C12C-33DE-2A3B-764DF5209CCA}"/>
              </a:ext>
            </a:extLst>
          </p:cNvPr>
          <p:cNvGrpSpPr/>
          <p:nvPr/>
        </p:nvGrpSpPr>
        <p:grpSpPr>
          <a:xfrm>
            <a:off x="971550" y="2781300"/>
            <a:ext cx="9696450" cy="2743200"/>
            <a:chOff x="990600" y="3136106"/>
            <a:chExt cx="9696450" cy="2743200"/>
          </a:xfrm>
        </p:grpSpPr>
        <p:sp>
          <p:nvSpPr>
            <p:cNvPr id="5" name="Rectangle: Rounded Corners 4">
              <a:extLst>
                <a:ext uri="{FF2B5EF4-FFF2-40B4-BE49-F238E27FC236}">
                  <a16:creationId xmlns:a16="http://schemas.microsoft.com/office/drawing/2014/main" id="{6986089B-12A8-5B45-4B3A-24055AD40943}"/>
                </a:ext>
              </a:extLst>
            </p:cNvPr>
            <p:cNvSpPr/>
            <p:nvPr/>
          </p:nvSpPr>
          <p:spPr>
            <a:xfrm>
              <a:off x="1840737" y="3136106"/>
              <a:ext cx="884631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Qua bài học, em có thể ứng dụng kiến thức để sáng tạo thêm những sản phẩm nào?</a:t>
              </a:r>
            </a:p>
          </p:txBody>
        </p:sp>
        <p:sp>
          <p:nvSpPr>
            <p:cNvPr id="6" name="Oval 5">
              <a:extLst>
                <a:ext uri="{FF2B5EF4-FFF2-40B4-BE49-F238E27FC236}">
                  <a16:creationId xmlns:a16="http://schemas.microsoft.com/office/drawing/2014/main" id="{AD1416F4-1A4A-061C-56A3-6BF6A1627C05}"/>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EBD0E453-D330-BF1F-C4A2-9A5AC0020B79}"/>
              </a:ext>
            </a:extLst>
          </p:cNvPr>
          <p:cNvGrpSpPr/>
          <p:nvPr/>
        </p:nvGrpSpPr>
        <p:grpSpPr>
          <a:xfrm>
            <a:off x="971550" y="6286500"/>
            <a:ext cx="9696450" cy="2743200"/>
            <a:chOff x="990600" y="3136106"/>
            <a:chExt cx="9696450" cy="2743200"/>
          </a:xfrm>
        </p:grpSpPr>
        <p:sp>
          <p:nvSpPr>
            <p:cNvPr id="8" name="Rectangle: Rounded Corners 7">
              <a:extLst>
                <a:ext uri="{FF2B5EF4-FFF2-40B4-BE49-F238E27FC236}">
                  <a16:creationId xmlns:a16="http://schemas.microsoft.com/office/drawing/2014/main" id="{3AB75BFB-46DD-7A21-07BF-1096F1806F17}"/>
                </a:ext>
              </a:extLst>
            </p:cNvPr>
            <p:cNvSpPr/>
            <p:nvPr/>
          </p:nvSpPr>
          <p:spPr>
            <a:xfrm>
              <a:off x="1840737" y="3136106"/>
              <a:ext cx="8846313" cy="2743200"/>
            </a:xfrm>
            <a:prstGeom prst="roundRect">
              <a:avLst>
                <a:gd name="adj" fmla="val 11531"/>
              </a:avLst>
            </a:prstGeom>
            <a:solidFill>
              <a:schemeClr val="bg1"/>
            </a:solidFill>
            <a:ln w="38100">
              <a:solidFill>
                <a:srgbClr val="627C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Sản phẩm mà em sáng tạo ra có tính năng ứng dụng gì cho cuộc sống?</a:t>
              </a:r>
            </a:p>
          </p:txBody>
        </p:sp>
        <p:sp>
          <p:nvSpPr>
            <p:cNvPr id="9" name="Oval 8">
              <a:extLst>
                <a:ext uri="{FF2B5EF4-FFF2-40B4-BE49-F238E27FC236}">
                  <a16:creationId xmlns:a16="http://schemas.microsoft.com/office/drawing/2014/main" id="{C794189F-3C47-1211-029A-E9DBE796ED7D}"/>
                </a:ext>
              </a:extLst>
            </p:cNvPr>
            <p:cNvSpPr/>
            <p:nvPr/>
          </p:nvSpPr>
          <p:spPr>
            <a:xfrm>
              <a:off x="990600" y="4202906"/>
              <a:ext cx="533400" cy="533400"/>
            </a:xfrm>
            <a:prstGeom prst="ellipse">
              <a:avLst/>
            </a:prstGeom>
            <a:solidFill>
              <a:srgbClr val="627C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2323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B0FE-452F-0F9C-D0C3-EE2209685E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72B885-DC34-91E4-151E-5D0C7A51AB28}"/>
              </a:ext>
            </a:extLst>
          </p:cNvPr>
          <p:cNvSpPr txBox="1"/>
          <p:nvPr/>
        </p:nvSpPr>
        <p:spPr>
          <a:xfrm>
            <a:off x="4686300" y="342900"/>
            <a:ext cx="8915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KHỞI ĐỘNG </a:t>
            </a:r>
          </a:p>
        </p:txBody>
      </p:sp>
      <p:grpSp>
        <p:nvGrpSpPr>
          <p:cNvPr id="7" name="Group 6">
            <a:extLst>
              <a:ext uri="{FF2B5EF4-FFF2-40B4-BE49-F238E27FC236}">
                <a16:creationId xmlns:a16="http://schemas.microsoft.com/office/drawing/2014/main" id="{7F6BE9F4-CBDE-57D0-1E44-EBB000E0DB2E}"/>
              </a:ext>
            </a:extLst>
          </p:cNvPr>
          <p:cNvGrpSpPr/>
          <p:nvPr/>
        </p:nvGrpSpPr>
        <p:grpSpPr>
          <a:xfrm>
            <a:off x="533400" y="2247900"/>
            <a:ext cx="17221200" cy="4114800"/>
            <a:chOff x="533400" y="1957433"/>
            <a:chExt cx="17221200" cy="4114800"/>
          </a:xfrm>
        </p:grpSpPr>
        <p:sp>
          <p:nvSpPr>
            <p:cNvPr id="6" name="Rectangle: Rounded Corners 5">
              <a:extLst>
                <a:ext uri="{FF2B5EF4-FFF2-40B4-BE49-F238E27FC236}">
                  <a16:creationId xmlns:a16="http://schemas.microsoft.com/office/drawing/2014/main" id="{7E0D1F9E-1C9D-83C3-64CA-45806C092308}"/>
                </a:ext>
              </a:extLst>
            </p:cNvPr>
            <p:cNvSpPr/>
            <p:nvPr/>
          </p:nvSpPr>
          <p:spPr>
            <a:xfrm>
              <a:off x="1066800" y="1957433"/>
              <a:ext cx="16687800" cy="4114800"/>
            </a:xfrm>
            <a:prstGeom prst="roundRect">
              <a:avLst/>
            </a:prstGeom>
            <a:solidFill>
              <a:schemeClr val="bg1">
                <a:lumMod val="95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544F6D3-6311-8FEB-8ADF-AF4FCFFF2F41}"/>
                </a:ext>
              </a:extLst>
            </p:cNvPr>
            <p:cNvSpPr txBox="1"/>
            <p:nvPr/>
          </p:nvSpPr>
          <p:spPr>
            <a:xfrm>
              <a:off x="2438400" y="2171700"/>
              <a:ext cx="14973300" cy="36862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biết tên gọi của bản vẽ bao gồm các hình biểu diễn (hình chiếu, hình cắt,...), các số liệu ghi kích thước được vẽ theo một quy tắc thống nhất nhằm thể hiện hình dạng, kết cấu, độ lớn,... của sản phẩm.</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8">
              <a:extLst>
                <a:ext uri="{FF2B5EF4-FFF2-40B4-BE49-F238E27FC236}">
                  <a16:creationId xmlns:a16="http://schemas.microsoft.com/office/drawing/2014/main" id="{5B0038CB-34A1-E47F-60E4-378D276704AE}"/>
                </a:ext>
              </a:extLst>
            </p:cNvPr>
            <p:cNvPicPr>
              <a:picLocks noChangeAspect="1"/>
            </p:cNvPicPr>
            <p:nvPr/>
          </p:nvPicPr>
          <p:blipFill>
            <a:blip r:embed="rId2"/>
            <a:srcRect/>
            <a:stretch>
              <a:fillRect/>
            </a:stretch>
          </p:blipFill>
          <p:spPr>
            <a:xfrm>
              <a:off x="533400" y="3111300"/>
              <a:ext cx="1739301" cy="1807066"/>
            </a:xfrm>
            <a:prstGeom prst="rect">
              <a:avLst/>
            </a:prstGeom>
          </p:spPr>
        </p:pic>
      </p:grpSp>
      <p:graphicFrame>
        <p:nvGraphicFramePr>
          <p:cNvPr id="8" name="Table 7">
            <a:extLst>
              <a:ext uri="{FF2B5EF4-FFF2-40B4-BE49-F238E27FC236}">
                <a16:creationId xmlns:a16="http://schemas.microsoft.com/office/drawing/2014/main" id="{6129F67F-4585-4830-D1C7-7C120B80E551}"/>
              </a:ext>
            </a:extLst>
          </p:cNvPr>
          <p:cNvGraphicFramePr>
            <a:graphicFrameLocks noGrp="1"/>
          </p:cNvGraphicFramePr>
          <p:nvPr/>
        </p:nvGraphicFramePr>
        <p:xfrm>
          <a:off x="457200" y="7417942"/>
          <a:ext cx="17373600" cy="1491433"/>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45123302"/>
                    </a:ext>
                  </a:extLst>
                </a:gridCol>
                <a:gridCol w="1447800">
                  <a:extLst>
                    <a:ext uri="{9D8B030D-6E8A-4147-A177-3AD203B41FA5}">
                      <a16:colId xmlns:a16="http://schemas.microsoft.com/office/drawing/2014/main" val="1666697111"/>
                    </a:ext>
                  </a:extLst>
                </a:gridCol>
                <a:gridCol w="1447800">
                  <a:extLst>
                    <a:ext uri="{9D8B030D-6E8A-4147-A177-3AD203B41FA5}">
                      <a16:colId xmlns:a16="http://schemas.microsoft.com/office/drawing/2014/main" val="3426548885"/>
                    </a:ext>
                  </a:extLst>
                </a:gridCol>
                <a:gridCol w="1447800">
                  <a:extLst>
                    <a:ext uri="{9D8B030D-6E8A-4147-A177-3AD203B41FA5}">
                      <a16:colId xmlns:a16="http://schemas.microsoft.com/office/drawing/2014/main" val="3138321507"/>
                    </a:ext>
                  </a:extLst>
                </a:gridCol>
                <a:gridCol w="1447800">
                  <a:extLst>
                    <a:ext uri="{9D8B030D-6E8A-4147-A177-3AD203B41FA5}">
                      <a16:colId xmlns:a16="http://schemas.microsoft.com/office/drawing/2014/main" val="146001354"/>
                    </a:ext>
                  </a:extLst>
                </a:gridCol>
                <a:gridCol w="1447800">
                  <a:extLst>
                    <a:ext uri="{9D8B030D-6E8A-4147-A177-3AD203B41FA5}">
                      <a16:colId xmlns:a16="http://schemas.microsoft.com/office/drawing/2014/main" val="84724367"/>
                    </a:ext>
                  </a:extLst>
                </a:gridCol>
                <a:gridCol w="1447800">
                  <a:extLst>
                    <a:ext uri="{9D8B030D-6E8A-4147-A177-3AD203B41FA5}">
                      <a16:colId xmlns:a16="http://schemas.microsoft.com/office/drawing/2014/main" val="435974301"/>
                    </a:ext>
                  </a:extLst>
                </a:gridCol>
                <a:gridCol w="1447800">
                  <a:extLst>
                    <a:ext uri="{9D8B030D-6E8A-4147-A177-3AD203B41FA5}">
                      <a16:colId xmlns:a16="http://schemas.microsoft.com/office/drawing/2014/main" val="1813034515"/>
                    </a:ext>
                  </a:extLst>
                </a:gridCol>
                <a:gridCol w="1447800">
                  <a:extLst>
                    <a:ext uri="{9D8B030D-6E8A-4147-A177-3AD203B41FA5}">
                      <a16:colId xmlns:a16="http://schemas.microsoft.com/office/drawing/2014/main" val="2316924368"/>
                    </a:ext>
                  </a:extLst>
                </a:gridCol>
                <a:gridCol w="1447800">
                  <a:extLst>
                    <a:ext uri="{9D8B030D-6E8A-4147-A177-3AD203B41FA5}">
                      <a16:colId xmlns:a16="http://schemas.microsoft.com/office/drawing/2014/main" val="355585009"/>
                    </a:ext>
                  </a:extLst>
                </a:gridCol>
                <a:gridCol w="1447800">
                  <a:extLst>
                    <a:ext uri="{9D8B030D-6E8A-4147-A177-3AD203B41FA5}">
                      <a16:colId xmlns:a16="http://schemas.microsoft.com/office/drawing/2014/main" val="2638626770"/>
                    </a:ext>
                  </a:extLst>
                </a:gridCol>
                <a:gridCol w="1447800">
                  <a:extLst>
                    <a:ext uri="{9D8B030D-6E8A-4147-A177-3AD203B41FA5}">
                      <a16:colId xmlns:a16="http://schemas.microsoft.com/office/drawing/2014/main" val="1571182549"/>
                    </a:ext>
                  </a:extLst>
                </a:gridCol>
              </a:tblGrid>
              <a:tr h="1491433">
                <a:tc>
                  <a:txBody>
                    <a:bodyPr/>
                    <a:lstStyle/>
                    <a:p>
                      <a:pPr algn="ctr"/>
                      <a:r>
                        <a:rPr lang="en-US" sz="4000">
                          <a:solidFill>
                            <a:schemeClr val="tx1"/>
                          </a:solidFill>
                          <a:latin typeface="Arial" panose="020B0604020202020204" pitchFamily="34" charset="0"/>
                          <a:cs typeface="Arial" panose="020B0604020202020204" pitchFamily="34" charset="0"/>
                        </a:rPr>
                        <a:t>B</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Ả</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N</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V</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Ẽ</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K</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Ĩ</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T</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H</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U</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Ậ</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r>
                        <a:rPr lang="en-US" sz="4000">
                          <a:solidFill>
                            <a:schemeClr val="tx1"/>
                          </a:solidFill>
                          <a:latin typeface="Arial" panose="020B0604020202020204" pitchFamily="34" charset="0"/>
                          <a:cs typeface="Arial" panose="020B0604020202020204" pitchFamily="34" charset="0"/>
                        </a:rPr>
                        <a:t>T</a:t>
                      </a: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extLst>
                  <a:ext uri="{0D108BD9-81ED-4DB2-BD59-A6C34878D82A}">
                    <a16:rowId xmlns:a16="http://schemas.microsoft.com/office/drawing/2014/main" val="2039592157"/>
                  </a:ext>
                </a:extLst>
              </a:tr>
            </a:tbl>
          </a:graphicData>
        </a:graphic>
      </p:graphicFrame>
      <p:graphicFrame>
        <p:nvGraphicFramePr>
          <p:cNvPr id="9" name="Table 8">
            <a:extLst>
              <a:ext uri="{FF2B5EF4-FFF2-40B4-BE49-F238E27FC236}">
                <a16:creationId xmlns:a16="http://schemas.microsoft.com/office/drawing/2014/main" id="{12BC165D-4E07-1A24-F80A-41FCF9525192}"/>
              </a:ext>
            </a:extLst>
          </p:cNvPr>
          <p:cNvGraphicFramePr>
            <a:graphicFrameLocks noGrp="1"/>
          </p:cNvGraphicFramePr>
          <p:nvPr/>
        </p:nvGraphicFramePr>
        <p:xfrm>
          <a:off x="461962" y="7417941"/>
          <a:ext cx="17373600" cy="1491433"/>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45123302"/>
                    </a:ext>
                  </a:extLst>
                </a:gridCol>
                <a:gridCol w="1447800">
                  <a:extLst>
                    <a:ext uri="{9D8B030D-6E8A-4147-A177-3AD203B41FA5}">
                      <a16:colId xmlns:a16="http://schemas.microsoft.com/office/drawing/2014/main" val="1666697111"/>
                    </a:ext>
                  </a:extLst>
                </a:gridCol>
                <a:gridCol w="1447800">
                  <a:extLst>
                    <a:ext uri="{9D8B030D-6E8A-4147-A177-3AD203B41FA5}">
                      <a16:colId xmlns:a16="http://schemas.microsoft.com/office/drawing/2014/main" val="3426548885"/>
                    </a:ext>
                  </a:extLst>
                </a:gridCol>
                <a:gridCol w="1447800">
                  <a:extLst>
                    <a:ext uri="{9D8B030D-6E8A-4147-A177-3AD203B41FA5}">
                      <a16:colId xmlns:a16="http://schemas.microsoft.com/office/drawing/2014/main" val="3138321507"/>
                    </a:ext>
                  </a:extLst>
                </a:gridCol>
                <a:gridCol w="1447800">
                  <a:extLst>
                    <a:ext uri="{9D8B030D-6E8A-4147-A177-3AD203B41FA5}">
                      <a16:colId xmlns:a16="http://schemas.microsoft.com/office/drawing/2014/main" val="146001354"/>
                    </a:ext>
                  </a:extLst>
                </a:gridCol>
                <a:gridCol w="1447800">
                  <a:extLst>
                    <a:ext uri="{9D8B030D-6E8A-4147-A177-3AD203B41FA5}">
                      <a16:colId xmlns:a16="http://schemas.microsoft.com/office/drawing/2014/main" val="84724367"/>
                    </a:ext>
                  </a:extLst>
                </a:gridCol>
                <a:gridCol w="1447800">
                  <a:extLst>
                    <a:ext uri="{9D8B030D-6E8A-4147-A177-3AD203B41FA5}">
                      <a16:colId xmlns:a16="http://schemas.microsoft.com/office/drawing/2014/main" val="435974301"/>
                    </a:ext>
                  </a:extLst>
                </a:gridCol>
                <a:gridCol w="1447800">
                  <a:extLst>
                    <a:ext uri="{9D8B030D-6E8A-4147-A177-3AD203B41FA5}">
                      <a16:colId xmlns:a16="http://schemas.microsoft.com/office/drawing/2014/main" val="1813034515"/>
                    </a:ext>
                  </a:extLst>
                </a:gridCol>
                <a:gridCol w="1447800">
                  <a:extLst>
                    <a:ext uri="{9D8B030D-6E8A-4147-A177-3AD203B41FA5}">
                      <a16:colId xmlns:a16="http://schemas.microsoft.com/office/drawing/2014/main" val="2316924368"/>
                    </a:ext>
                  </a:extLst>
                </a:gridCol>
                <a:gridCol w="1447800">
                  <a:extLst>
                    <a:ext uri="{9D8B030D-6E8A-4147-A177-3AD203B41FA5}">
                      <a16:colId xmlns:a16="http://schemas.microsoft.com/office/drawing/2014/main" val="355585009"/>
                    </a:ext>
                  </a:extLst>
                </a:gridCol>
                <a:gridCol w="1447800">
                  <a:extLst>
                    <a:ext uri="{9D8B030D-6E8A-4147-A177-3AD203B41FA5}">
                      <a16:colId xmlns:a16="http://schemas.microsoft.com/office/drawing/2014/main" val="2638626770"/>
                    </a:ext>
                  </a:extLst>
                </a:gridCol>
                <a:gridCol w="1447800">
                  <a:extLst>
                    <a:ext uri="{9D8B030D-6E8A-4147-A177-3AD203B41FA5}">
                      <a16:colId xmlns:a16="http://schemas.microsoft.com/office/drawing/2014/main" val="1571182549"/>
                    </a:ext>
                  </a:extLst>
                </a:gridCol>
              </a:tblGrid>
              <a:tr h="1491433">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DF87"/>
                    </a:solidFill>
                  </a:tcPr>
                </a:tc>
                <a:extLst>
                  <a:ext uri="{0D108BD9-81ED-4DB2-BD59-A6C34878D82A}">
                    <a16:rowId xmlns:a16="http://schemas.microsoft.com/office/drawing/2014/main" val="2039592157"/>
                  </a:ext>
                </a:extLst>
              </a:tr>
            </a:tbl>
          </a:graphicData>
        </a:graphic>
      </p:graphicFrame>
    </p:spTree>
    <p:extLst>
      <p:ext uri="{BB962C8B-B14F-4D97-AF65-F5344CB8AC3E}">
        <p14:creationId xmlns:p14="http://schemas.microsoft.com/office/powerpoint/2010/main" val="306330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35D1-CCCD-A2FB-52F7-9D1C9A29FAF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57E0651-8E69-B83A-91CF-37B8C4B5E5C3}"/>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2C878B3-F3BA-E8ED-8FC4-83B044FFE4C9}"/>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E88D6BD-CE13-E525-6292-24CABCB0D7E2}"/>
              </a:ext>
            </a:extLst>
          </p:cNvPr>
          <p:cNvSpPr txBox="1"/>
          <p:nvPr/>
        </p:nvSpPr>
        <p:spPr>
          <a:xfrm>
            <a:off x="457200" y="1485900"/>
            <a:ext cx="9144000" cy="72782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thiết kế là phương tiện để nhà thiết kế thể hiện hình dáng, kích thước, công năng, vật liệu,... của sản phẩm. Thiết kế là quá trình thử nghiệm và sửa đổi cho đến khi tìm được phương án tối ưu nhất đảm bảo tính thẩm mĩ và công năng.</a:t>
            </a:r>
          </a:p>
        </p:txBody>
      </p:sp>
      <p:grpSp>
        <p:nvGrpSpPr>
          <p:cNvPr id="3" name="Group 2">
            <a:extLst>
              <a:ext uri="{FF2B5EF4-FFF2-40B4-BE49-F238E27FC236}">
                <a16:creationId xmlns:a16="http://schemas.microsoft.com/office/drawing/2014/main" id="{3809D82A-D4DA-7AE4-B7D9-C31FEB1C6528}"/>
              </a:ext>
            </a:extLst>
          </p:cNvPr>
          <p:cNvGrpSpPr/>
          <p:nvPr/>
        </p:nvGrpSpPr>
        <p:grpSpPr>
          <a:xfrm>
            <a:off x="10058400" y="228949"/>
            <a:ext cx="7862888" cy="10096151"/>
            <a:chOff x="10217888" y="266700"/>
            <a:chExt cx="7862888" cy="10096151"/>
          </a:xfrm>
        </p:grpSpPr>
        <p:pic>
          <p:nvPicPr>
            <p:cNvPr id="2052" name="Picture 4" descr="Bản Vẽ Xe Đạp Đua Cổ Điển Màu Tím Hình minh họa Sẵn có - Tải xuống Hình ảnh  Ngay bây giờ - Phác họa, Bánh xe, Công nghệ - iStock">
              <a:extLst>
                <a:ext uri="{FF2B5EF4-FFF2-40B4-BE49-F238E27FC236}">
                  <a16:creationId xmlns:a16="http://schemas.microsoft.com/office/drawing/2014/main" id="{7A13D358-41F6-9E25-CB14-FA626027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888" y="4761186"/>
              <a:ext cx="7862888" cy="560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hững thiết kế xe đạp siêu đẹp và độc! - designs.vn">
              <a:extLst>
                <a:ext uri="{FF2B5EF4-FFF2-40B4-BE49-F238E27FC236}">
                  <a16:creationId xmlns:a16="http://schemas.microsoft.com/office/drawing/2014/main" id="{8D69B240-436E-EADD-F570-8EAC69C89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888" y="266700"/>
              <a:ext cx="7400925" cy="52423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1248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25BE5-9B35-C581-F627-CC534B93E3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DFCF05-B2B0-C337-E216-E98EABA798E5}"/>
              </a:ext>
            </a:extLst>
          </p:cNvPr>
          <p:cNvSpPr/>
          <p:nvPr/>
        </p:nvSpPr>
        <p:spPr>
          <a:xfrm>
            <a:off x="-380999" y="877186"/>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F1E8987-ADB2-A91D-BA44-447DF86A3ECC}"/>
              </a:ext>
            </a:extLst>
          </p:cNvPr>
          <p:cNvSpPr/>
          <p:nvPr/>
        </p:nvSpPr>
        <p:spPr>
          <a:xfrm>
            <a:off x="-414338" y="9153525"/>
            <a:ext cx="9525000" cy="22771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A19C299-05B7-1111-C8C4-7EEFF9BBCC09}"/>
              </a:ext>
            </a:extLst>
          </p:cNvPr>
          <p:cNvSpPr txBox="1"/>
          <p:nvPr/>
        </p:nvSpPr>
        <p:spPr>
          <a:xfrm>
            <a:off x="457200" y="1921699"/>
            <a:ext cx="9144000" cy="64011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thiết kế vẽ theo quy tắc được quy chuẩn trong ngành thiết kế về các thông số kích thước, vật liệu, đặc tính kĩ thuật, kết cấu,... Vì vậy, có thể nói bản vẽ thiết kế chính là ngôn ngữ trong thiết kế sản phẩm.</a:t>
            </a:r>
          </a:p>
        </p:txBody>
      </p:sp>
      <p:grpSp>
        <p:nvGrpSpPr>
          <p:cNvPr id="3" name="Group 2">
            <a:extLst>
              <a:ext uri="{FF2B5EF4-FFF2-40B4-BE49-F238E27FC236}">
                <a16:creationId xmlns:a16="http://schemas.microsoft.com/office/drawing/2014/main" id="{D47B9313-97AD-7B3C-03BE-D74BBF8CB5DE}"/>
              </a:ext>
            </a:extLst>
          </p:cNvPr>
          <p:cNvGrpSpPr/>
          <p:nvPr/>
        </p:nvGrpSpPr>
        <p:grpSpPr>
          <a:xfrm>
            <a:off x="10058400" y="228949"/>
            <a:ext cx="7862888" cy="10096151"/>
            <a:chOff x="10217888" y="266700"/>
            <a:chExt cx="7862888" cy="10096151"/>
          </a:xfrm>
        </p:grpSpPr>
        <p:pic>
          <p:nvPicPr>
            <p:cNvPr id="2052" name="Picture 4" descr="Bản Vẽ Xe Đạp Đua Cổ Điển Màu Tím Hình minh họa Sẵn có - Tải xuống Hình ảnh  Ngay bây giờ - Phác họa, Bánh xe, Công nghệ - iStock">
              <a:extLst>
                <a:ext uri="{FF2B5EF4-FFF2-40B4-BE49-F238E27FC236}">
                  <a16:creationId xmlns:a16="http://schemas.microsoft.com/office/drawing/2014/main" id="{33D55687-6DF8-B4E0-2EFF-1E9F0F16A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888" y="4761186"/>
              <a:ext cx="7862888" cy="5601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hững thiết kế xe đạp siêu đẹp và độc! - designs.vn">
              <a:extLst>
                <a:ext uri="{FF2B5EF4-FFF2-40B4-BE49-F238E27FC236}">
                  <a16:creationId xmlns:a16="http://schemas.microsoft.com/office/drawing/2014/main" id="{2C7A9B5F-00FE-5581-A751-5B9579B33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888" y="266700"/>
              <a:ext cx="7400925" cy="52423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692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7" name="AutoShape 17"/>
          <p:cNvSpPr/>
          <p:nvPr/>
        </p:nvSpPr>
        <p:spPr>
          <a:xfrm flipH="1" flipV="1">
            <a:off x="1090490" y="-104525"/>
            <a:ext cx="5403" cy="2997456"/>
          </a:xfrm>
          <a:prstGeom prst="line">
            <a:avLst/>
          </a:prstGeom>
          <a:ln w="114300" cap="flat">
            <a:solidFill>
              <a:srgbClr val="9FC3D0"/>
            </a:solidFill>
            <a:prstDash val="solid"/>
            <a:headEnd type="none" w="sm" len="sm"/>
            <a:tailEnd type="none" w="sm" len="sm"/>
          </a:ln>
        </p:spPr>
      </p:sp>
      <p:sp>
        <p:nvSpPr>
          <p:cNvPr id="18" name="AutoShape 18"/>
          <p:cNvSpPr/>
          <p:nvPr/>
        </p:nvSpPr>
        <p:spPr>
          <a:xfrm flipH="1" flipV="1">
            <a:off x="1085850" y="7289441"/>
            <a:ext cx="5403" cy="2997456"/>
          </a:xfrm>
          <a:prstGeom prst="line">
            <a:avLst/>
          </a:prstGeom>
          <a:ln w="114300" cap="flat">
            <a:solidFill>
              <a:srgbClr val="9FC3D0"/>
            </a:solidFill>
            <a:prstDash val="solid"/>
            <a:headEnd type="none" w="sm" len="sm"/>
            <a:tailEnd type="none" w="sm" len="sm"/>
          </a:ln>
        </p:spPr>
      </p:sp>
      <p:sp>
        <p:nvSpPr>
          <p:cNvPr id="24" name="Freeform 24"/>
          <p:cNvSpPr/>
          <p:nvPr/>
        </p:nvSpPr>
        <p:spPr>
          <a:xfrm>
            <a:off x="7512165" y="-1553858"/>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892058" y="9048108"/>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extBox 25">
            <a:extLst>
              <a:ext uri="{FF2B5EF4-FFF2-40B4-BE49-F238E27FC236}">
                <a16:creationId xmlns:a16="http://schemas.microsoft.com/office/drawing/2014/main" id="{92DA9C86-D9AB-A069-5D98-1465804D061C}"/>
              </a:ext>
            </a:extLst>
          </p:cNvPr>
          <p:cNvSpPr txBox="1"/>
          <p:nvPr/>
        </p:nvSpPr>
        <p:spPr>
          <a:xfrm>
            <a:off x="2324100" y="1104900"/>
            <a:ext cx="136398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HƯỚNG DẪN VỀ NHÀ </a:t>
            </a:r>
          </a:p>
        </p:txBody>
      </p:sp>
      <p:grpSp>
        <p:nvGrpSpPr>
          <p:cNvPr id="33" name="Group 32">
            <a:extLst>
              <a:ext uri="{FF2B5EF4-FFF2-40B4-BE49-F238E27FC236}">
                <a16:creationId xmlns:a16="http://schemas.microsoft.com/office/drawing/2014/main" id="{69D09DD4-A914-2A16-11EE-00FD099D857E}"/>
              </a:ext>
            </a:extLst>
          </p:cNvPr>
          <p:cNvGrpSpPr/>
          <p:nvPr/>
        </p:nvGrpSpPr>
        <p:grpSpPr>
          <a:xfrm>
            <a:off x="1790699" y="2715929"/>
            <a:ext cx="14706601" cy="2041456"/>
            <a:chOff x="1663393" y="2477245"/>
            <a:chExt cx="14706601" cy="2041456"/>
          </a:xfrm>
        </p:grpSpPr>
        <p:sp>
          <p:nvSpPr>
            <p:cNvPr id="30" name="Oval 29">
              <a:extLst>
                <a:ext uri="{FF2B5EF4-FFF2-40B4-BE49-F238E27FC236}">
                  <a16:creationId xmlns:a16="http://schemas.microsoft.com/office/drawing/2014/main" id="{508D56A0-DBCA-5DAD-04BD-B8BDF970F1AA}"/>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D29196E4-45AF-BCD3-C044-5463A9450B6D}"/>
                </a:ext>
              </a:extLst>
            </p:cNvPr>
            <p:cNvSpPr txBox="1"/>
            <p:nvPr/>
          </p:nvSpPr>
          <p:spPr>
            <a:xfrm>
              <a:off x="3263594" y="2477245"/>
              <a:ext cx="13106400" cy="204145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mn-cs"/>
                </a:rPr>
                <a:t>Ghi nhớ những nội dung kiến thức chính đã học trong bài ngày hôm nay</a:t>
              </a:r>
              <a:endParaRPr kumimoji="0" lang="vi-VN" sz="4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 name="Group 33">
            <a:extLst>
              <a:ext uri="{FF2B5EF4-FFF2-40B4-BE49-F238E27FC236}">
                <a16:creationId xmlns:a16="http://schemas.microsoft.com/office/drawing/2014/main" id="{B2182A17-F3FA-F09D-6254-EFECADCD79A3}"/>
              </a:ext>
            </a:extLst>
          </p:cNvPr>
          <p:cNvGrpSpPr/>
          <p:nvPr/>
        </p:nvGrpSpPr>
        <p:grpSpPr>
          <a:xfrm>
            <a:off x="1790699" y="5294191"/>
            <a:ext cx="14706601" cy="1194619"/>
            <a:chOff x="1663393" y="2897295"/>
            <a:chExt cx="14706601" cy="1194619"/>
          </a:xfrm>
        </p:grpSpPr>
        <p:sp>
          <p:nvSpPr>
            <p:cNvPr id="35" name="Oval 34">
              <a:extLst>
                <a:ext uri="{FF2B5EF4-FFF2-40B4-BE49-F238E27FC236}">
                  <a16:creationId xmlns:a16="http://schemas.microsoft.com/office/drawing/2014/main" id="{3E98DE30-DBDF-7CB5-D4C0-55AD528B27C4}"/>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2</a:t>
              </a:r>
            </a:p>
          </p:txBody>
        </p:sp>
        <p:sp>
          <p:nvSpPr>
            <p:cNvPr id="36" name="TextBox 35">
              <a:extLst>
                <a:ext uri="{FF2B5EF4-FFF2-40B4-BE49-F238E27FC236}">
                  <a16:creationId xmlns:a16="http://schemas.microsoft.com/office/drawing/2014/main" id="{5D837513-0F66-AD5A-9F11-DA1B48E8077D}"/>
                </a:ext>
              </a:extLst>
            </p:cNvPr>
            <p:cNvSpPr txBox="1"/>
            <p:nvPr/>
          </p:nvSpPr>
          <p:spPr>
            <a:xfrm>
              <a:off x="3263594" y="2897295"/>
              <a:ext cx="13106400" cy="100271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vi-VN" sz="45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Hoàn chỉnh các bài tập phần Luyện tập, Vận dụng</a:t>
              </a:r>
            </a:p>
          </p:txBody>
        </p:sp>
      </p:grpSp>
      <p:grpSp>
        <p:nvGrpSpPr>
          <p:cNvPr id="37" name="Group 36">
            <a:extLst>
              <a:ext uri="{FF2B5EF4-FFF2-40B4-BE49-F238E27FC236}">
                <a16:creationId xmlns:a16="http://schemas.microsoft.com/office/drawing/2014/main" id="{857D833C-E223-DEDA-C112-B7DC8D33C89D}"/>
              </a:ext>
            </a:extLst>
          </p:cNvPr>
          <p:cNvGrpSpPr/>
          <p:nvPr/>
        </p:nvGrpSpPr>
        <p:grpSpPr>
          <a:xfrm>
            <a:off x="1790699" y="7176234"/>
            <a:ext cx="14706601" cy="2041456"/>
            <a:chOff x="1663393" y="2530881"/>
            <a:chExt cx="14706601" cy="2041456"/>
          </a:xfrm>
        </p:grpSpPr>
        <p:sp>
          <p:nvSpPr>
            <p:cNvPr id="38" name="Oval 37">
              <a:extLst>
                <a:ext uri="{FF2B5EF4-FFF2-40B4-BE49-F238E27FC236}">
                  <a16:creationId xmlns:a16="http://schemas.microsoft.com/office/drawing/2014/main" id="{65D3D56A-5DF6-6BA0-B79A-22B937B9F46C}"/>
                </a:ext>
              </a:extLst>
            </p:cNvPr>
            <p:cNvSpPr/>
            <p:nvPr/>
          </p:nvSpPr>
          <p:spPr>
            <a:xfrm>
              <a:off x="1663393" y="2954317"/>
              <a:ext cx="1137597" cy="1137597"/>
            </a:xfrm>
            <a:prstGeom prst="ellipse">
              <a:avLst/>
            </a:prstGeom>
            <a:solidFill>
              <a:srgbClr val="E9C7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id="{D02CF053-CCE4-AFD9-6B5C-2E29910A26D4}"/>
                </a:ext>
              </a:extLst>
            </p:cNvPr>
            <p:cNvSpPr txBox="1"/>
            <p:nvPr/>
          </p:nvSpPr>
          <p:spPr>
            <a:xfrm>
              <a:off x="3263594" y="2530881"/>
              <a:ext cx="13106400" cy="2041456"/>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en-US" sz="4500">
                  <a:solidFill>
                    <a:prstClr val="black"/>
                  </a:solidFill>
                  <a:latin typeface="Arial" panose="020B0604020202020204" pitchFamily="34" charset="0"/>
                </a:rPr>
                <a:t>Đọc trước bài mới, </a:t>
              </a:r>
              <a:r>
                <a:rPr lang="vi-VN" sz="4500" b="1" i="1">
                  <a:solidFill>
                    <a:prstClr val="black"/>
                  </a:solidFill>
                  <a:latin typeface="Arial" panose="020B0604020202020204" pitchFamily="34" charset="0"/>
                </a:rPr>
                <a:t>Bài 13: Sáng tạo đồ chơi chuyển động.</a:t>
              </a:r>
              <a:endParaRPr kumimoji="0" lang="vi-VN" sz="45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972190" y="2857500"/>
            <a:ext cx="16343620" cy="368139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CẢM ƠN CÁC EM ĐÃ CHÚ Ý</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99"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LẮNG NGHE BÀI GIẢNG!</a:t>
            </a:r>
          </a:p>
        </p:txBody>
      </p:sp>
    </p:spTree>
    <p:extLst>
      <p:ext uri="{BB962C8B-B14F-4D97-AF65-F5344CB8AC3E}">
        <p14:creationId xmlns:p14="http://schemas.microsoft.com/office/powerpoint/2010/main" val="104124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grpSp>
        <p:nvGrpSpPr>
          <p:cNvPr id="2" name="Group 2"/>
          <p:cNvGrpSpPr/>
          <p:nvPr/>
        </p:nvGrpSpPr>
        <p:grpSpPr>
          <a:xfrm>
            <a:off x="-762000" y="0"/>
            <a:ext cx="4239083" cy="10287000"/>
            <a:chOff x="0" y="0"/>
            <a:chExt cx="5652111" cy="13716000"/>
          </a:xfrm>
        </p:grpSpPr>
        <p:grpSp>
          <p:nvGrpSpPr>
            <p:cNvPr id="3" name="Group 3"/>
            <p:cNvGrpSpPr/>
            <p:nvPr/>
          </p:nvGrpSpPr>
          <p:grpSpPr>
            <a:xfrm>
              <a:off x="2826056" y="0"/>
              <a:ext cx="2826056" cy="13716000"/>
              <a:chOff x="0" y="0"/>
              <a:chExt cx="558233" cy="2709333"/>
            </a:xfrm>
          </p:grpSpPr>
          <p:sp>
            <p:nvSpPr>
              <p:cNvPr id="4" name="Freeform 4"/>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E0D9"/>
              </a:solidFill>
            </p:spPr>
          </p:sp>
          <p:sp>
            <p:nvSpPr>
              <p:cNvPr id="5" name="TextBox 5"/>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13028" y="0"/>
              <a:ext cx="2826056" cy="13716000"/>
              <a:chOff x="0" y="0"/>
              <a:chExt cx="558233" cy="2709333"/>
            </a:xfrm>
          </p:grpSpPr>
          <p:sp>
            <p:nvSpPr>
              <p:cNvPr id="7" name="Freeform 7"/>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9FC3D0"/>
              </a:solidFill>
            </p:spPr>
          </p:sp>
          <p:sp>
            <p:nvSpPr>
              <p:cNvPr id="8" name="TextBox 8"/>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826056" cy="13716000"/>
              <a:chOff x="0" y="0"/>
              <a:chExt cx="558233" cy="2709333"/>
            </a:xfrm>
          </p:grpSpPr>
          <p:sp>
            <p:nvSpPr>
              <p:cNvPr id="10" name="Freeform 10"/>
              <p:cNvSpPr/>
              <p:nvPr/>
            </p:nvSpPr>
            <p:spPr>
              <a:xfrm>
                <a:off x="0" y="0"/>
                <a:ext cx="558233" cy="2709333"/>
              </a:xfrm>
              <a:custGeom>
                <a:avLst/>
                <a:gdLst/>
                <a:ahLst/>
                <a:cxnLst/>
                <a:rect l="l" t="t" r="r" b="b"/>
                <a:pathLst>
                  <a:path w="558233" h="2709333">
                    <a:moveTo>
                      <a:pt x="0" y="0"/>
                    </a:moveTo>
                    <a:lnTo>
                      <a:pt x="558233" y="0"/>
                    </a:lnTo>
                    <a:lnTo>
                      <a:pt x="558233" y="2709333"/>
                    </a:lnTo>
                    <a:lnTo>
                      <a:pt x="0" y="2709333"/>
                    </a:lnTo>
                    <a:close/>
                  </a:path>
                </a:pathLst>
              </a:custGeom>
              <a:solidFill>
                <a:srgbClr val="E9C7C6"/>
              </a:solidFill>
            </p:spPr>
          </p:sp>
          <p:sp>
            <p:nvSpPr>
              <p:cNvPr id="11" name="TextBox 11"/>
              <p:cNvSpPr txBox="1"/>
              <p:nvPr/>
            </p:nvSpPr>
            <p:spPr>
              <a:xfrm>
                <a:off x="0" y="-47625"/>
                <a:ext cx="558233" cy="2756958"/>
              </a:xfrm>
              <a:prstGeom prst="rect">
                <a:avLst/>
              </a:prstGeom>
            </p:spPr>
            <p:txBody>
              <a:bodyPr lIns="50800" tIns="50800" rIns="50800" bIns="50800" rtlCol="0" anchor="ctr"/>
              <a:lstStyle/>
              <a:p>
                <a:pPr algn="ctr">
                  <a:lnSpc>
                    <a:spcPts val="2659"/>
                  </a:lnSpc>
                </a:pPr>
                <a:endParaRPr/>
              </a:p>
            </p:txBody>
          </p:sp>
        </p:grpSp>
      </p:grpSp>
      <p:sp>
        <p:nvSpPr>
          <p:cNvPr id="12" name="TextBox 12"/>
          <p:cNvSpPr txBox="1"/>
          <p:nvPr/>
        </p:nvSpPr>
        <p:spPr>
          <a:xfrm>
            <a:off x="2417312" y="3314700"/>
            <a:ext cx="15870687" cy="5643853"/>
          </a:xfrm>
          <a:prstGeom prst="rect">
            <a:avLst/>
          </a:prstGeom>
        </p:spPr>
        <p:txBody>
          <a:bodyPr wrap="square" lIns="0" tIns="0" rIns="0" bIns="0" rtlCol="0" anchor="t">
            <a:spAutoFit/>
          </a:bodyPr>
          <a:lstStyle/>
          <a:p>
            <a:pPr algn="ctr">
              <a:lnSpc>
                <a:spcPct val="150000"/>
              </a:lnSpc>
            </a:pPr>
            <a:r>
              <a:rPr lang="vi-VN" sz="8500" b="1">
                <a:solidFill>
                  <a:srgbClr val="C00000"/>
                </a:solidFill>
              </a:rPr>
              <a:t>BÀI 12: </a:t>
            </a:r>
            <a:r>
              <a:rPr lang="vi-VN" sz="8500" b="1">
                <a:solidFill>
                  <a:srgbClr val="0070C0"/>
                </a:solidFill>
              </a:rPr>
              <a:t>THIẾT KẾ </a:t>
            </a:r>
            <a:endParaRPr lang="en-US" sz="8500" b="1">
              <a:solidFill>
                <a:srgbClr val="0070C0"/>
              </a:solidFill>
            </a:endParaRPr>
          </a:p>
          <a:p>
            <a:pPr algn="ctr">
              <a:lnSpc>
                <a:spcPct val="150000"/>
              </a:lnSpc>
            </a:pPr>
            <a:r>
              <a:rPr lang="vi-VN" sz="8500" b="1">
                <a:solidFill>
                  <a:srgbClr val="0070C0"/>
                </a:solidFill>
              </a:rPr>
              <a:t>SẢN PHẨM </a:t>
            </a:r>
            <a:endParaRPr lang="en-US" sz="8500" b="1">
              <a:solidFill>
                <a:srgbClr val="0070C0"/>
              </a:solidFill>
            </a:endParaRPr>
          </a:p>
          <a:p>
            <a:pPr algn="ctr">
              <a:lnSpc>
                <a:spcPct val="150000"/>
              </a:lnSpc>
            </a:pPr>
            <a:r>
              <a:rPr lang="vi-VN" sz="8500" b="1">
                <a:solidFill>
                  <a:srgbClr val="0070C0"/>
                </a:solidFill>
              </a:rPr>
              <a:t>MĨ THUẬT CÔNG NGHIỆP</a:t>
            </a:r>
            <a:endParaRPr lang="en-US" sz="8500" b="1">
              <a:solidFill>
                <a:srgbClr val="0070C0"/>
              </a:solidFill>
              <a:latin typeface="Arial" panose="020B0604020202020204" pitchFamily="34" charset="0"/>
              <a:cs typeface="Arial" panose="020B0604020202020204" pitchFamily="34" charset="0"/>
            </a:endParaRPr>
          </a:p>
        </p:txBody>
      </p:sp>
      <p:sp>
        <p:nvSpPr>
          <p:cNvPr id="13" name="Freeform 13"/>
          <p:cNvSpPr/>
          <p:nvPr/>
        </p:nvSpPr>
        <p:spPr>
          <a:xfrm>
            <a:off x="12646898"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1118095" y="925830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4">
            <a:extLst>
              <a:ext uri="{FF2B5EF4-FFF2-40B4-BE49-F238E27FC236}">
                <a16:creationId xmlns:a16="http://schemas.microsoft.com/office/drawing/2014/main" id="{F49CC207-4183-760F-E8C0-9667BA19261B}"/>
              </a:ext>
            </a:extLst>
          </p:cNvPr>
          <p:cNvSpPr txBox="1"/>
          <p:nvPr/>
        </p:nvSpPr>
        <p:spPr>
          <a:xfrm>
            <a:off x="2928976" y="1645087"/>
            <a:ext cx="15542419" cy="1092607"/>
          </a:xfrm>
          <a:prstGeom prst="rect">
            <a:avLst/>
          </a:prstGeom>
          <a:noFill/>
        </p:spPr>
        <p:txBody>
          <a:bodyPr wrap="square">
            <a:spAutoFit/>
          </a:bodyPr>
          <a:lstStyle/>
          <a:p>
            <a:pPr algn="ctr"/>
            <a:r>
              <a:rPr lang="en-US" sz="6500" b="1">
                <a:latin typeface="Arial" panose="020B0604020202020204" pitchFamily="34" charset="0"/>
                <a:cs typeface="Arial" panose="020B0604020202020204" pitchFamily="34" charset="0"/>
              </a:rPr>
              <a:t>CHỦ ĐỀ: NGHỆ THUẬT THIẾT KẾ 3D</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BA1A17D3-26E6-961D-A7FB-7DFFA89CC950}"/>
              </a:ext>
            </a:extLst>
          </p:cNvPr>
          <p:cNvSpPr/>
          <p:nvPr/>
        </p:nvSpPr>
        <p:spPr>
          <a:xfrm>
            <a:off x="304800" y="266700"/>
            <a:ext cx="6324600" cy="84328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2"/>
            <a:stretch>
              <a:fillRect/>
            </a:stretch>
          </a:blipFill>
        </p:spPr>
      </p:sp>
      <p:sp>
        <p:nvSpPr>
          <p:cNvPr id="16" name="AutoShape 16"/>
          <p:cNvSpPr/>
          <p:nvPr/>
        </p:nvSpPr>
        <p:spPr>
          <a:xfrm>
            <a:off x="-260599" y="9061267"/>
            <a:ext cx="7105264" cy="19050"/>
          </a:xfrm>
          <a:prstGeom prst="line">
            <a:avLst/>
          </a:prstGeom>
          <a:ln w="114300" cap="flat">
            <a:solidFill>
              <a:srgbClr val="9FC3D0"/>
            </a:solidFill>
            <a:prstDash val="solid"/>
            <a:headEnd type="none" w="sm" len="sm"/>
            <a:tailEnd type="none" w="sm" len="sm"/>
          </a:ln>
        </p:spPr>
      </p:sp>
      <p:sp>
        <p:nvSpPr>
          <p:cNvPr id="17" name="AutoShape 17"/>
          <p:cNvSpPr/>
          <p:nvPr/>
        </p:nvSpPr>
        <p:spPr>
          <a:xfrm>
            <a:off x="11430169" y="9061267"/>
            <a:ext cx="7105264" cy="19050"/>
          </a:xfrm>
          <a:prstGeom prst="line">
            <a:avLst/>
          </a:prstGeom>
          <a:ln w="114300" cap="flat">
            <a:solidFill>
              <a:srgbClr val="9FC3D0"/>
            </a:solidFill>
            <a:prstDash val="solid"/>
            <a:headEnd type="none" w="sm" len="sm"/>
            <a:tailEnd type="none" w="sm" len="sm"/>
          </a:ln>
        </p:spPr>
      </p:sp>
      <p:sp>
        <p:nvSpPr>
          <p:cNvPr id="23" name="Freeform 23"/>
          <p:cNvSpPr/>
          <p:nvPr/>
        </p:nvSpPr>
        <p:spPr>
          <a:xfrm>
            <a:off x="-2845001" y="434334"/>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Freeform 24"/>
          <p:cNvSpPr/>
          <p:nvPr/>
        </p:nvSpPr>
        <p:spPr>
          <a:xfrm>
            <a:off x="13601700" y="6142060"/>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Oval 24">
            <a:extLst>
              <a:ext uri="{FF2B5EF4-FFF2-40B4-BE49-F238E27FC236}">
                <a16:creationId xmlns:a16="http://schemas.microsoft.com/office/drawing/2014/main" id="{07A8DE78-8023-9751-E2EF-0BED906B3395}"/>
              </a:ext>
            </a:extLst>
          </p:cNvPr>
          <p:cNvSpPr/>
          <p:nvPr/>
        </p:nvSpPr>
        <p:spPr>
          <a:xfrm>
            <a:off x="80010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88E35CC8-4729-E154-DF96-98A226957011}"/>
              </a:ext>
            </a:extLst>
          </p:cNvPr>
          <p:cNvSpPr/>
          <p:nvPr/>
        </p:nvSpPr>
        <p:spPr>
          <a:xfrm>
            <a:off x="868680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323AF992-1C05-5E63-45B7-525E1F0D1820}"/>
              </a:ext>
            </a:extLst>
          </p:cNvPr>
          <p:cNvSpPr/>
          <p:nvPr/>
        </p:nvSpPr>
        <p:spPr>
          <a:xfrm>
            <a:off x="9370670"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D577BBF5-805E-6158-83E3-CD47554AACB2}"/>
              </a:ext>
            </a:extLst>
          </p:cNvPr>
          <p:cNvSpPr/>
          <p:nvPr/>
        </p:nvSpPr>
        <p:spPr>
          <a:xfrm>
            <a:off x="9945149" y="8966017"/>
            <a:ext cx="228600" cy="228600"/>
          </a:xfrm>
          <a:prstGeom prst="ellips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2"/>
          <p:cNvSpPr txBox="1"/>
          <p:nvPr/>
        </p:nvSpPr>
        <p:spPr>
          <a:xfrm>
            <a:off x="6629400" y="271242"/>
            <a:ext cx="11658600" cy="14162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a:extLst>
              <a:ext uri="{FF2B5EF4-FFF2-40B4-BE49-F238E27FC236}">
                <a16:creationId xmlns:a16="http://schemas.microsoft.com/office/drawing/2014/main" id="{6CA1D538-EE8F-F9F1-4BED-8A7557A307D8}"/>
              </a:ext>
            </a:extLst>
          </p:cNvPr>
          <p:cNvGrpSpPr/>
          <p:nvPr/>
        </p:nvGrpSpPr>
        <p:grpSpPr>
          <a:xfrm>
            <a:off x="7315200" y="1943100"/>
            <a:ext cx="9982200" cy="1416222"/>
            <a:chOff x="7086600" y="2588258"/>
            <a:chExt cx="9982200" cy="1416222"/>
          </a:xfrm>
        </p:grpSpPr>
        <p:sp>
          <p:nvSpPr>
            <p:cNvPr id="4" name="Oval 3">
              <a:extLst>
                <a:ext uri="{FF2B5EF4-FFF2-40B4-BE49-F238E27FC236}">
                  <a16:creationId xmlns:a16="http://schemas.microsoft.com/office/drawing/2014/main" id="{8D199CDD-F1E2-2FC1-1DE5-CD8B49FA992B}"/>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6FFD3F23-EBCC-548C-54C0-37784D646892}"/>
                </a:ext>
              </a:extLst>
            </p:cNvPr>
            <p:cNvSpPr txBox="1"/>
            <p:nvPr/>
          </p:nvSpPr>
          <p:spPr>
            <a:xfrm>
              <a:off x="8991600" y="2903954"/>
              <a:ext cx="807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Quan sát  - nhận thức </a:t>
              </a:r>
            </a:p>
          </p:txBody>
        </p:sp>
      </p:grpSp>
      <p:grpSp>
        <p:nvGrpSpPr>
          <p:cNvPr id="7" name="Group 6">
            <a:extLst>
              <a:ext uri="{FF2B5EF4-FFF2-40B4-BE49-F238E27FC236}">
                <a16:creationId xmlns:a16="http://schemas.microsoft.com/office/drawing/2014/main" id="{7CF7C5A3-A697-B92F-9C9B-9C0C4E969650}"/>
              </a:ext>
            </a:extLst>
          </p:cNvPr>
          <p:cNvGrpSpPr/>
          <p:nvPr/>
        </p:nvGrpSpPr>
        <p:grpSpPr>
          <a:xfrm>
            <a:off x="7315200" y="3776878"/>
            <a:ext cx="9982200" cy="1416222"/>
            <a:chOff x="7086600" y="2588258"/>
            <a:chExt cx="9982200" cy="1416222"/>
          </a:xfrm>
        </p:grpSpPr>
        <p:sp>
          <p:nvSpPr>
            <p:cNvPr id="8" name="Oval 7">
              <a:extLst>
                <a:ext uri="{FF2B5EF4-FFF2-40B4-BE49-F238E27FC236}">
                  <a16:creationId xmlns:a16="http://schemas.microsoft.com/office/drawing/2014/main" id="{59A0341A-1CE4-C861-D4C4-FCA84AD06EC8}"/>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251D46EB-FE19-4D04-92ED-BB62FB364977}"/>
                </a:ext>
              </a:extLst>
            </p:cNvPr>
            <p:cNvSpPr txBox="1"/>
            <p:nvPr/>
          </p:nvSpPr>
          <p:spPr>
            <a:xfrm>
              <a:off x="8991600" y="2903954"/>
              <a:ext cx="807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Sáng tạo</a:t>
              </a:r>
            </a:p>
          </p:txBody>
        </p:sp>
      </p:grpSp>
      <p:grpSp>
        <p:nvGrpSpPr>
          <p:cNvPr id="13" name="Group 12">
            <a:extLst>
              <a:ext uri="{FF2B5EF4-FFF2-40B4-BE49-F238E27FC236}">
                <a16:creationId xmlns:a16="http://schemas.microsoft.com/office/drawing/2014/main" id="{AF022F21-3269-F965-F9AB-5A4BD7A15CD2}"/>
              </a:ext>
            </a:extLst>
          </p:cNvPr>
          <p:cNvGrpSpPr/>
          <p:nvPr/>
        </p:nvGrpSpPr>
        <p:grpSpPr>
          <a:xfrm>
            <a:off x="7315200" y="5524500"/>
            <a:ext cx="9982200" cy="1416222"/>
            <a:chOff x="7086600" y="2588258"/>
            <a:chExt cx="9982200" cy="1416222"/>
          </a:xfrm>
        </p:grpSpPr>
        <p:sp>
          <p:nvSpPr>
            <p:cNvPr id="14" name="Oval 13">
              <a:extLst>
                <a:ext uri="{FF2B5EF4-FFF2-40B4-BE49-F238E27FC236}">
                  <a16:creationId xmlns:a16="http://schemas.microsoft.com/office/drawing/2014/main" id="{AD6E957C-DB02-AADE-D37E-7280DD639078}"/>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3</a:t>
              </a:r>
            </a:p>
          </p:txBody>
        </p:sp>
        <p:sp>
          <p:nvSpPr>
            <p:cNvPr id="15" name="TextBox 14">
              <a:extLst>
                <a:ext uri="{FF2B5EF4-FFF2-40B4-BE49-F238E27FC236}">
                  <a16:creationId xmlns:a16="http://schemas.microsoft.com/office/drawing/2014/main" id="{1C0A888F-5D8B-4873-3397-CC4B584CDEF5}"/>
                </a:ext>
              </a:extLst>
            </p:cNvPr>
            <p:cNvSpPr txBox="1"/>
            <p:nvPr/>
          </p:nvSpPr>
          <p:spPr>
            <a:xfrm>
              <a:off x="8991600" y="2903954"/>
              <a:ext cx="807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Thảo luận</a:t>
              </a:r>
            </a:p>
          </p:txBody>
        </p:sp>
      </p:grpSp>
      <p:grpSp>
        <p:nvGrpSpPr>
          <p:cNvPr id="18" name="Group 17">
            <a:extLst>
              <a:ext uri="{FF2B5EF4-FFF2-40B4-BE49-F238E27FC236}">
                <a16:creationId xmlns:a16="http://schemas.microsoft.com/office/drawing/2014/main" id="{8A1EBD56-0C16-EE86-E027-3BFE3D4F49F9}"/>
              </a:ext>
            </a:extLst>
          </p:cNvPr>
          <p:cNvGrpSpPr/>
          <p:nvPr/>
        </p:nvGrpSpPr>
        <p:grpSpPr>
          <a:xfrm>
            <a:off x="7315200" y="7358278"/>
            <a:ext cx="9982200" cy="1416222"/>
            <a:chOff x="7086600" y="2588258"/>
            <a:chExt cx="9982200" cy="1416222"/>
          </a:xfrm>
        </p:grpSpPr>
        <p:sp>
          <p:nvSpPr>
            <p:cNvPr id="19" name="Oval 18">
              <a:extLst>
                <a:ext uri="{FF2B5EF4-FFF2-40B4-BE49-F238E27FC236}">
                  <a16:creationId xmlns:a16="http://schemas.microsoft.com/office/drawing/2014/main" id="{2EE29E50-D988-A5F4-ABE0-61148EE12862}"/>
                </a:ext>
              </a:extLst>
            </p:cNvPr>
            <p:cNvSpPr/>
            <p:nvPr/>
          </p:nvSpPr>
          <p:spPr>
            <a:xfrm>
              <a:off x="7086600" y="2588258"/>
              <a:ext cx="1416222" cy="1416222"/>
            </a:xfrm>
            <a:prstGeom prst="ellipse">
              <a:avLst/>
            </a:prstGeom>
            <a:solidFill>
              <a:srgbClr val="9FC3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4</a:t>
              </a:r>
            </a:p>
          </p:txBody>
        </p:sp>
        <p:sp>
          <p:nvSpPr>
            <p:cNvPr id="20" name="TextBox 19">
              <a:extLst>
                <a:ext uri="{FF2B5EF4-FFF2-40B4-BE49-F238E27FC236}">
                  <a16:creationId xmlns:a16="http://schemas.microsoft.com/office/drawing/2014/main" id="{C7166644-BFC7-AD95-AF55-096D25F4BE95}"/>
                </a:ext>
              </a:extLst>
            </p:cNvPr>
            <p:cNvSpPr txBox="1"/>
            <p:nvPr/>
          </p:nvSpPr>
          <p:spPr>
            <a:xfrm>
              <a:off x="8991600" y="2903954"/>
              <a:ext cx="80772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Ứng dụng </a:t>
              </a:r>
            </a:p>
          </p:txBody>
        </p:sp>
      </p:grpSp>
    </p:spTree>
    <p:extLst>
      <p:ext uri="{BB962C8B-B14F-4D97-AF65-F5344CB8AC3E}">
        <p14:creationId xmlns:p14="http://schemas.microsoft.com/office/powerpoint/2010/main" val="361935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EF91B9-6747-A547-A8E1-068DEEC1C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48036"/>
            <a:ext cx="18288000" cy="9588137"/>
          </a:xfrm>
          <a:prstGeom prst="rect">
            <a:avLst/>
          </a:prstGeom>
        </p:spPr>
      </p:pic>
      <p:sp>
        <p:nvSpPr>
          <p:cNvPr id="5" name="Freeform 5"/>
          <p:cNvSpPr/>
          <p:nvPr/>
        </p:nvSpPr>
        <p:spPr>
          <a:xfrm>
            <a:off x="12982861" y="5933231"/>
            <a:ext cx="7315200" cy="2477783"/>
          </a:xfrm>
          <a:custGeom>
            <a:avLst/>
            <a:gdLst/>
            <a:ahLst/>
            <a:cxnLst/>
            <a:rect l="l" t="t" r="r" b="b"/>
            <a:pathLst>
              <a:path w="7315200" h="2477783">
                <a:moveTo>
                  <a:pt x="0" y="0"/>
                </a:moveTo>
                <a:lnTo>
                  <a:pt x="7315200" y="0"/>
                </a:lnTo>
                <a:lnTo>
                  <a:pt x="7315200" y="2477783"/>
                </a:lnTo>
                <a:lnTo>
                  <a:pt x="0" y="2477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3482681" y="-210192"/>
            <a:ext cx="7315200" cy="2477783"/>
          </a:xfrm>
          <a:custGeom>
            <a:avLst/>
            <a:gdLst/>
            <a:ahLst/>
            <a:cxnLst/>
            <a:rect l="l" t="t" r="r" b="b"/>
            <a:pathLst>
              <a:path w="7315200" h="2477783">
                <a:moveTo>
                  <a:pt x="0" y="0"/>
                </a:moveTo>
                <a:lnTo>
                  <a:pt x="7315200" y="0"/>
                </a:lnTo>
                <a:lnTo>
                  <a:pt x="7315200" y="2477784"/>
                </a:lnTo>
                <a:lnTo>
                  <a:pt x="0" y="2477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AutoShape 4">
            <a:extLst>
              <a:ext uri="{FF2B5EF4-FFF2-40B4-BE49-F238E27FC236}">
                <a16:creationId xmlns:a16="http://schemas.microsoft.com/office/drawing/2014/main" id="{3938209C-7976-E89B-0581-005B64EBE1DD}"/>
              </a:ext>
            </a:extLst>
          </p:cNvPr>
          <p:cNvSpPr/>
          <p:nvPr/>
        </p:nvSpPr>
        <p:spPr>
          <a:xfrm>
            <a:off x="-260599" y="5734050"/>
            <a:ext cx="7105264" cy="19050"/>
          </a:xfrm>
          <a:prstGeom prst="line">
            <a:avLst/>
          </a:prstGeom>
          <a:ln w="114300" cap="flat">
            <a:solidFill>
              <a:schemeClr val="bg1"/>
            </a:solidFill>
            <a:prstDash val="solid"/>
            <a:headEnd type="none" w="sm" len="sm"/>
            <a:tailEnd type="none" w="sm" len="sm"/>
          </a:ln>
        </p:spPr>
      </p:sp>
      <p:sp>
        <p:nvSpPr>
          <p:cNvPr id="19" name="AutoShape 6">
            <a:extLst>
              <a:ext uri="{FF2B5EF4-FFF2-40B4-BE49-F238E27FC236}">
                <a16:creationId xmlns:a16="http://schemas.microsoft.com/office/drawing/2014/main" id="{6CE673DB-C4E5-C6E8-B5EE-A4FCCE97A09A}"/>
              </a:ext>
            </a:extLst>
          </p:cNvPr>
          <p:cNvSpPr/>
          <p:nvPr/>
        </p:nvSpPr>
        <p:spPr>
          <a:xfrm>
            <a:off x="11430169" y="5734050"/>
            <a:ext cx="7105264" cy="19050"/>
          </a:xfrm>
          <a:prstGeom prst="line">
            <a:avLst/>
          </a:prstGeom>
          <a:ln w="114300" cap="flat">
            <a:solidFill>
              <a:schemeClr val="bg1"/>
            </a:solidFill>
            <a:prstDash val="solid"/>
            <a:headEnd type="none" w="sm" len="sm"/>
            <a:tailEnd type="none" w="sm" len="sm"/>
          </a:ln>
        </p:spPr>
      </p:sp>
      <p:sp>
        <p:nvSpPr>
          <p:cNvPr id="20" name="TextBox 19">
            <a:extLst>
              <a:ext uri="{FF2B5EF4-FFF2-40B4-BE49-F238E27FC236}">
                <a16:creationId xmlns:a16="http://schemas.microsoft.com/office/drawing/2014/main" id="{0E814AB1-9ED8-DE94-2243-D8333B10BA88}"/>
              </a:ext>
            </a:extLst>
          </p:cNvPr>
          <p:cNvSpPr txBox="1"/>
          <p:nvPr/>
        </p:nvSpPr>
        <p:spPr>
          <a:xfrm>
            <a:off x="1852469" y="6148339"/>
            <a:ext cx="14583061" cy="3340979"/>
          </a:xfrm>
          <a:prstGeom prst="rect">
            <a:avLst/>
          </a:prstGeom>
          <a:noFill/>
        </p:spPr>
        <p:txBody>
          <a:bodyPr wrap="square" rtlCol="0">
            <a:spAutoFit/>
          </a:bodyPr>
          <a:lstStyle/>
          <a:p>
            <a:pPr algn="ctr">
              <a:lnSpc>
                <a:spcPct val="150000"/>
              </a:lnSpc>
            </a:pPr>
            <a:r>
              <a:rPr lang="en-US" sz="7500" b="1">
                <a:latin typeface="Arial" panose="020B0604020202020204" pitchFamily="34" charset="0"/>
                <a:cs typeface="Arial" panose="020B0604020202020204" pitchFamily="34" charset="0"/>
              </a:rPr>
              <a:t>PHẦN 1. </a:t>
            </a:r>
          </a:p>
          <a:p>
            <a:pPr algn="ctr">
              <a:lnSpc>
                <a:spcPct val="150000"/>
              </a:lnSpc>
            </a:pPr>
            <a:r>
              <a:rPr lang="en-US" sz="7500" b="1">
                <a:latin typeface="Arial" panose="020B0604020202020204" pitchFamily="34" charset="0"/>
                <a:cs typeface="Arial" panose="020B0604020202020204" pitchFamily="34" charset="0"/>
              </a:rPr>
              <a:t>QUAN SÁT  - NHẬN THỨC </a:t>
            </a:r>
          </a:p>
        </p:txBody>
      </p:sp>
    </p:spTree>
    <p:extLst>
      <p:ext uri="{BB962C8B-B14F-4D97-AF65-F5344CB8AC3E}">
        <p14:creationId xmlns:p14="http://schemas.microsoft.com/office/powerpoint/2010/main" val="120357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C1DCF-BB1A-1087-8988-380B2123E9A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49A09FF-CAEF-CA99-06D6-31CC41116D11}"/>
              </a:ext>
            </a:extLst>
          </p:cNvPr>
          <p:cNvGrpSpPr/>
          <p:nvPr/>
        </p:nvGrpSpPr>
        <p:grpSpPr>
          <a:xfrm>
            <a:off x="533400" y="414047"/>
            <a:ext cx="17221200" cy="2748253"/>
            <a:chOff x="533400" y="419100"/>
            <a:chExt cx="17221200" cy="2748253"/>
          </a:xfrm>
        </p:grpSpPr>
        <p:sp>
          <p:nvSpPr>
            <p:cNvPr id="10" name="TextBox 9">
              <a:extLst>
                <a:ext uri="{FF2B5EF4-FFF2-40B4-BE49-F238E27FC236}">
                  <a16:creationId xmlns:a16="http://schemas.microsoft.com/office/drawing/2014/main" id="{D4C11E60-A545-5BA6-1D05-E66DFFE7D9E0}"/>
                </a:ext>
              </a:extLst>
            </p:cNvPr>
            <p:cNvSpPr txBox="1"/>
            <p:nvPr/>
          </p:nvSpPr>
          <p:spPr>
            <a:xfrm>
              <a:off x="2324100" y="419100"/>
              <a:ext cx="154305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Khai thác hình ảnh, thông tin mục Quan sát – Nhận thức SGK tr.51, 52 kết hợp tìm hiểu thêm thông tin trên sách, báo, internet và trả lời câu hỏi:</a:t>
              </a:r>
            </a:p>
          </p:txBody>
        </p:sp>
        <p:sp>
          <p:nvSpPr>
            <p:cNvPr id="11" name="Freeform 4">
              <a:extLst>
                <a:ext uri="{FF2B5EF4-FFF2-40B4-BE49-F238E27FC236}">
                  <a16:creationId xmlns:a16="http://schemas.microsoft.com/office/drawing/2014/main" id="{F4A42C68-38D1-57CE-8465-4F6ADB3FCF36}"/>
                </a:ext>
              </a:extLst>
            </p:cNvPr>
            <p:cNvSpPr/>
            <p:nvPr/>
          </p:nvSpPr>
          <p:spPr>
            <a:xfrm>
              <a:off x="533400" y="1104900"/>
              <a:ext cx="1509552" cy="146237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2" name="Group 11">
            <a:extLst>
              <a:ext uri="{FF2B5EF4-FFF2-40B4-BE49-F238E27FC236}">
                <a16:creationId xmlns:a16="http://schemas.microsoft.com/office/drawing/2014/main" id="{E72B9F00-74F7-6C36-5627-CEB21DA53262}"/>
              </a:ext>
            </a:extLst>
          </p:cNvPr>
          <p:cNvGrpSpPr/>
          <p:nvPr/>
        </p:nvGrpSpPr>
        <p:grpSpPr>
          <a:xfrm>
            <a:off x="304800" y="3543300"/>
            <a:ext cx="5562600" cy="6243928"/>
            <a:chOff x="304800" y="3657600"/>
            <a:chExt cx="5562600" cy="6243928"/>
          </a:xfrm>
        </p:grpSpPr>
        <p:sp>
          <p:nvSpPr>
            <p:cNvPr id="13" name="Rectangle: Rounded Corners 12">
              <a:extLst>
                <a:ext uri="{FF2B5EF4-FFF2-40B4-BE49-F238E27FC236}">
                  <a16:creationId xmlns:a16="http://schemas.microsoft.com/office/drawing/2014/main" id="{9B447E4D-3925-F5E3-53EA-261854AAD9BB}"/>
                </a:ext>
              </a:extLst>
            </p:cNvPr>
            <p:cNvSpPr/>
            <p:nvPr/>
          </p:nvSpPr>
          <p:spPr>
            <a:xfrm>
              <a:off x="304800" y="3657600"/>
              <a:ext cx="5562600" cy="6243928"/>
            </a:xfrm>
            <a:prstGeom prst="roundRect">
              <a:avLst>
                <a:gd name="adj" fmla="val 6136"/>
              </a:avLst>
            </a:prstGeom>
            <a:solidFill>
              <a:schemeClr val="bg1">
                <a:lumMod val="95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0EF8D588-178F-866A-C64C-2A854BA16F2D}"/>
                </a:ext>
              </a:extLst>
            </p:cNvPr>
            <p:cNvSpPr/>
            <p:nvPr/>
          </p:nvSpPr>
          <p:spPr>
            <a:xfrm>
              <a:off x="1181100" y="4257675"/>
              <a:ext cx="3810000" cy="838200"/>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1, 2</a:t>
              </a:r>
            </a:p>
          </p:txBody>
        </p:sp>
        <p:sp>
          <p:nvSpPr>
            <p:cNvPr id="15" name="TextBox 14">
              <a:extLst>
                <a:ext uri="{FF2B5EF4-FFF2-40B4-BE49-F238E27FC236}">
                  <a16:creationId xmlns:a16="http://schemas.microsoft.com/office/drawing/2014/main" id="{3FA9947C-E292-7702-92ED-8C677573AE56}"/>
                </a:ext>
              </a:extLst>
            </p:cNvPr>
            <p:cNvSpPr txBox="1"/>
            <p:nvPr/>
          </p:nvSpPr>
          <p:spPr>
            <a:xfrm>
              <a:off x="571500" y="5695950"/>
              <a:ext cx="5029200"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Bản vẽ thiết kế có những hình ảnh, chi tiết gì?</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3C1C7C1A-4AD8-4C8A-A84A-7C3DD60F306B}"/>
              </a:ext>
            </a:extLst>
          </p:cNvPr>
          <p:cNvGrpSpPr/>
          <p:nvPr/>
        </p:nvGrpSpPr>
        <p:grpSpPr>
          <a:xfrm>
            <a:off x="6362700" y="3543300"/>
            <a:ext cx="5562600" cy="6243928"/>
            <a:chOff x="304800" y="3657600"/>
            <a:chExt cx="5562600" cy="6243928"/>
          </a:xfrm>
        </p:grpSpPr>
        <p:sp>
          <p:nvSpPr>
            <p:cNvPr id="17" name="Rectangle: Rounded Corners 16">
              <a:extLst>
                <a:ext uri="{FF2B5EF4-FFF2-40B4-BE49-F238E27FC236}">
                  <a16:creationId xmlns:a16="http://schemas.microsoft.com/office/drawing/2014/main" id="{B4962C26-A05C-D2EB-63EF-3B1BA7C49B5F}"/>
                </a:ext>
              </a:extLst>
            </p:cNvPr>
            <p:cNvSpPr/>
            <p:nvPr/>
          </p:nvSpPr>
          <p:spPr>
            <a:xfrm>
              <a:off x="304800" y="3657600"/>
              <a:ext cx="5562600" cy="6243928"/>
            </a:xfrm>
            <a:prstGeom prst="roundRect">
              <a:avLst>
                <a:gd name="adj" fmla="val 6136"/>
              </a:avLst>
            </a:prstGeom>
            <a:solidFill>
              <a:schemeClr val="bg1">
                <a:lumMod val="95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51E3293D-9EDE-0210-2434-EE932F1AB379}"/>
                </a:ext>
              </a:extLst>
            </p:cNvPr>
            <p:cNvSpPr/>
            <p:nvPr/>
          </p:nvSpPr>
          <p:spPr>
            <a:xfrm>
              <a:off x="1181100" y="4257675"/>
              <a:ext cx="3810000" cy="838200"/>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3, 4</a:t>
              </a:r>
            </a:p>
          </p:txBody>
        </p:sp>
        <p:sp>
          <p:nvSpPr>
            <p:cNvPr id="19" name="TextBox 18">
              <a:extLst>
                <a:ext uri="{FF2B5EF4-FFF2-40B4-BE49-F238E27FC236}">
                  <a16:creationId xmlns:a16="http://schemas.microsoft.com/office/drawing/2014/main" id="{6F0BF27C-6898-456B-3456-7D3B50A251B4}"/>
                </a:ext>
              </a:extLst>
            </p:cNvPr>
            <p:cNvSpPr txBox="1"/>
            <p:nvPr/>
          </p:nvSpPr>
          <p:spPr>
            <a:xfrm>
              <a:off x="571500" y="5503168"/>
              <a:ext cx="5029200"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Chức năng của bản vẽ thiết kế sản phẩm là gì?</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5CFD0F8D-F588-E858-2CD4-0950D77EDA7B}"/>
              </a:ext>
            </a:extLst>
          </p:cNvPr>
          <p:cNvGrpSpPr/>
          <p:nvPr/>
        </p:nvGrpSpPr>
        <p:grpSpPr>
          <a:xfrm>
            <a:off x="12353926" y="3543300"/>
            <a:ext cx="5562600" cy="6243928"/>
            <a:chOff x="304800" y="3657600"/>
            <a:chExt cx="5562600" cy="6243928"/>
          </a:xfrm>
        </p:grpSpPr>
        <p:sp>
          <p:nvSpPr>
            <p:cNvPr id="21" name="Rectangle: Rounded Corners 20">
              <a:extLst>
                <a:ext uri="{FF2B5EF4-FFF2-40B4-BE49-F238E27FC236}">
                  <a16:creationId xmlns:a16="http://schemas.microsoft.com/office/drawing/2014/main" id="{5DC8E3D5-B10D-C90C-1AC5-AC8CE5FE4785}"/>
                </a:ext>
              </a:extLst>
            </p:cNvPr>
            <p:cNvSpPr/>
            <p:nvPr/>
          </p:nvSpPr>
          <p:spPr>
            <a:xfrm>
              <a:off x="304800" y="3657600"/>
              <a:ext cx="5562600" cy="6243928"/>
            </a:xfrm>
            <a:prstGeom prst="roundRect">
              <a:avLst>
                <a:gd name="adj" fmla="val 6136"/>
              </a:avLst>
            </a:prstGeom>
            <a:solidFill>
              <a:schemeClr val="bg1">
                <a:lumMod val="95000"/>
              </a:schemeClr>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15C6710F-8F53-1099-357A-9BD5B0D9EF0F}"/>
                </a:ext>
              </a:extLst>
            </p:cNvPr>
            <p:cNvSpPr/>
            <p:nvPr/>
          </p:nvSpPr>
          <p:spPr>
            <a:xfrm>
              <a:off x="1181100" y="4257675"/>
              <a:ext cx="3810000" cy="838200"/>
            </a:xfrm>
            <a:prstGeom prst="roundRect">
              <a:avLst>
                <a:gd name="adj" fmla="val 50000"/>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5, 6</a:t>
              </a:r>
            </a:p>
          </p:txBody>
        </p:sp>
        <p:sp>
          <p:nvSpPr>
            <p:cNvPr id="23" name="TextBox 22">
              <a:extLst>
                <a:ext uri="{FF2B5EF4-FFF2-40B4-BE49-F238E27FC236}">
                  <a16:creationId xmlns:a16="http://schemas.microsoft.com/office/drawing/2014/main" id="{C14EDB16-D457-2837-E8C8-ED4B342C6AB5}"/>
                </a:ext>
              </a:extLst>
            </p:cNvPr>
            <p:cNvSpPr txBox="1"/>
            <p:nvPr/>
          </p:nvSpPr>
          <p:spPr>
            <a:xfrm>
              <a:off x="554830" y="5419726"/>
              <a:ext cx="5062539"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công cụ nào được sử dụng để tạo ra bản vẽ thiết kế?</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4269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2"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3C4D679-2A17-504F-A176-60B752D6C53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9847457-CB0F-B203-394F-EAAEED020B0B}"/>
              </a:ext>
            </a:extLst>
          </p:cNvPr>
          <p:cNvGrpSpPr/>
          <p:nvPr/>
        </p:nvGrpSpPr>
        <p:grpSpPr>
          <a:xfrm>
            <a:off x="381000" y="762000"/>
            <a:ext cx="17526000" cy="8763000"/>
            <a:chOff x="381000" y="876300"/>
            <a:chExt cx="17526000" cy="8763000"/>
          </a:xfrm>
        </p:grpSpPr>
        <p:sp>
          <p:nvSpPr>
            <p:cNvPr id="7" name="Rectangle 6">
              <a:extLst>
                <a:ext uri="{FF2B5EF4-FFF2-40B4-BE49-F238E27FC236}">
                  <a16:creationId xmlns:a16="http://schemas.microsoft.com/office/drawing/2014/main" id="{03C4AC44-0EE5-D32B-57E0-0866C9224D0E}"/>
                </a:ext>
              </a:extLst>
            </p:cNvPr>
            <p:cNvSpPr/>
            <p:nvPr/>
          </p:nvSpPr>
          <p:spPr>
            <a:xfrm>
              <a:off x="381000" y="876300"/>
              <a:ext cx="17526000" cy="87630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DA0C81C6-066B-A43B-4E1B-E98734FEA9C5}"/>
                </a:ext>
              </a:extLst>
            </p:cNvPr>
            <p:cNvGrpSpPr/>
            <p:nvPr/>
          </p:nvGrpSpPr>
          <p:grpSpPr>
            <a:xfrm>
              <a:off x="590550" y="1045436"/>
              <a:ext cx="17106900" cy="8196128"/>
              <a:chOff x="342900" y="1007314"/>
              <a:chExt cx="17106900" cy="8196128"/>
            </a:xfrm>
          </p:grpSpPr>
          <p:pic>
            <p:nvPicPr>
              <p:cNvPr id="4" name="Picture 3">
                <a:extLst>
                  <a:ext uri="{FF2B5EF4-FFF2-40B4-BE49-F238E27FC236}">
                    <a16:creationId xmlns:a16="http://schemas.microsoft.com/office/drawing/2014/main" id="{4962472F-DA1B-EC3F-BEB3-AE59AAEA69AA}"/>
                  </a:ext>
                </a:extLst>
              </p:cNvPr>
              <p:cNvPicPr>
                <a:picLocks noChangeAspect="1"/>
              </p:cNvPicPr>
              <p:nvPr/>
            </p:nvPicPr>
            <p:blipFill>
              <a:blip r:embed="rId2"/>
              <a:srcRect b="13202"/>
              <a:stretch/>
            </p:blipFill>
            <p:spPr>
              <a:xfrm>
                <a:off x="342900" y="1007314"/>
                <a:ext cx="17106900" cy="7336586"/>
              </a:xfrm>
              <a:prstGeom prst="rect">
                <a:avLst/>
              </a:prstGeom>
            </p:spPr>
          </p:pic>
          <p:sp>
            <p:nvSpPr>
              <p:cNvPr id="5" name="TextBox 4">
                <a:extLst>
                  <a:ext uri="{FF2B5EF4-FFF2-40B4-BE49-F238E27FC236}">
                    <a16:creationId xmlns:a16="http://schemas.microsoft.com/office/drawing/2014/main" id="{537FB208-4D2A-C56D-1E09-A213DE4DA3B9}"/>
                  </a:ext>
                </a:extLst>
              </p:cNvPr>
              <p:cNvSpPr txBox="1"/>
              <p:nvPr/>
            </p:nvSpPr>
            <p:spPr>
              <a:xfrm>
                <a:off x="4781550" y="8572500"/>
                <a:ext cx="8229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mô hình máy bay</a:t>
                </a:r>
              </a:p>
            </p:txBody>
          </p:sp>
        </p:grpSp>
      </p:grpSp>
    </p:spTree>
    <p:extLst>
      <p:ext uri="{BB962C8B-B14F-4D97-AF65-F5344CB8AC3E}">
        <p14:creationId xmlns:p14="http://schemas.microsoft.com/office/powerpoint/2010/main" val="264223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45FEB9-68A7-E65F-C82D-04156050D455}"/>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74780ACD-942C-A9B1-8420-4E0CA3BB2887}"/>
              </a:ext>
            </a:extLst>
          </p:cNvPr>
          <p:cNvGrpSpPr/>
          <p:nvPr/>
        </p:nvGrpSpPr>
        <p:grpSpPr>
          <a:xfrm>
            <a:off x="342900" y="995362"/>
            <a:ext cx="9715500" cy="7924800"/>
            <a:chOff x="342900" y="419100"/>
            <a:chExt cx="9715500" cy="7924800"/>
          </a:xfrm>
        </p:grpSpPr>
        <p:grpSp>
          <p:nvGrpSpPr>
            <p:cNvPr id="8" name="Group 7">
              <a:extLst>
                <a:ext uri="{FF2B5EF4-FFF2-40B4-BE49-F238E27FC236}">
                  <a16:creationId xmlns:a16="http://schemas.microsoft.com/office/drawing/2014/main" id="{A96D64ED-01C9-40FB-E1FB-E87E8AADE7AF}"/>
                </a:ext>
              </a:extLst>
            </p:cNvPr>
            <p:cNvGrpSpPr/>
            <p:nvPr/>
          </p:nvGrpSpPr>
          <p:grpSpPr>
            <a:xfrm>
              <a:off x="342900" y="419100"/>
              <a:ext cx="9715500" cy="7924800"/>
              <a:chOff x="381000" y="876300"/>
              <a:chExt cx="9715500" cy="8108032"/>
            </a:xfrm>
          </p:grpSpPr>
          <p:sp>
            <p:nvSpPr>
              <p:cNvPr id="7" name="Rectangle 6">
                <a:extLst>
                  <a:ext uri="{FF2B5EF4-FFF2-40B4-BE49-F238E27FC236}">
                    <a16:creationId xmlns:a16="http://schemas.microsoft.com/office/drawing/2014/main" id="{8DDFB84A-092E-1C57-34C0-30E66C5EA9F6}"/>
                  </a:ext>
                </a:extLst>
              </p:cNvPr>
              <p:cNvSpPr/>
              <p:nvPr/>
            </p:nvSpPr>
            <p:spPr>
              <a:xfrm>
                <a:off x="381000" y="876300"/>
                <a:ext cx="9715500" cy="810803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ACB2C88B-138B-A7B9-A62E-0967E89E6C23}"/>
                  </a:ext>
                </a:extLst>
              </p:cNvPr>
              <p:cNvSpPr txBox="1"/>
              <p:nvPr/>
            </p:nvSpPr>
            <p:spPr>
              <a:xfrm>
                <a:off x="942975" y="8162109"/>
                <a:ext cx="8229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xe đạp trẻ em </a:t>
                </a:r>
              </a:p>
            </p:txBody>
          </p:sp>
        </p:grpSp>
        <p:pic>
          <p:nvPicPr>
            <p:cNvPr id="3" name="Picture 2">
              <a:extLst>
                <a:ext uri="{FF2B5EF4-FFF2-40B4-BE49-F238E27FC236}">
                  <a16:creationId xmlns:a16="http://schemas.microsoft.com/office/drawing/2014/main" id="{959D1FB4-0229-58B5-D45C-B8DE6A30DF6F}"/>
                </a:ext>
              </a:extLst>
            </p:cNvPr>
            <p:cNvPicPr>
              <a:picLocks noChangeAspect="1"/>
            </p:cNvPicPr>
            <p:nvPr/>
          </p:nvPicPr>
          <p:blipFill>
            <a:blip r:embed="rId2"/>
            <a:stretch>
              <a:fillRect/>
            </a:stretch>
          </p:blipFill>
          <p:spPr>
            <a:xfrm>
              <a:off x="647700" y="747987"/>
              <a:ext cx="9105900" cy="6548161"/>
            </a:xfrm>
            <a:prstGeom prst="rect">
              <a:avLst/>
            </a:prstGeom>
          </p:spPr>
        </p:pic>
      </p:grpSp>
      <p:grpSp>
        <p:nvGrpSpPr>
          <p:cNvPr id="14" name="Group 13">
            <a:extLst>
              <a:ext uri="{FF2B5EF4-FFF2-40B4-BE49-F238E27FC236}">
                <a16:creationId xmlns:a16="http://schemas.microsoft.com/office/drawing/2014/main" id="{D9C4E380-04B4-9B95-951B-F05F2C300D49}"/>
              </a:ext>
            </a:extLst>
          </p:cNvPr>
          <p:cNvGrpSpPr/>
          <p:nvPr/>
        </p:nvGrpSpPr>
        <p:grpSpPr>
          <a:xfrm>
            <a:off x="10553700" y="209550"/>
            <a:ext cx="7391400" cy="9867900"/>
            <a:chOff x="10753724" y="419100"/>
            <a:chExt cx="7391400" cy="9867900"/>
          </a:xfrm>
        </p:grpSpPr>
        <p:sp>
          <p:nvSpPr>
            <p:cNvPr id="12" name="Rectangle 11">
              <a:extLst>
                <a:ext uri="{FF2B5EF4-FFF2-40B4-BE49-F238E27FC236}">
                  <a16:creationId xmlns:a16="http://schemas.microsoft.com/office/drawing/2014/main" id="{82B5DA0B-51D8-D5B3-B685-17F9B67F4BD9}"/>
                </a:ext>
              </a:extLst>
            </p:cNvPr>
            <p:cNvSpPr/>
            <p:nvPr/>
          </p:nvSpPr>
          <p:spPr>
            <a:xfrm>
              <a:off x="10753724" y="419100"/>
              <a:ext cx="7391400" cy="98679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8BD0FB2-4507-8419-9392-AD61C329883D}"/>
                </a:ext>
              </a:extLst>
            </p:cNvPr>
            <p:cNvPicPr>
              <a:picLocks noChangeAspect="1"/>
            </p:cNvPicPr>
            <p:nvPr/>
          </p:nvPicPr>
          <p:blipFill>
            <a:blip r:embed="rId3"/>
            <a:srcRect b="5109"/>
            <a:stretch/>
          </p:blipFill>
          <p:spPr>
            <a:xfrm>
              <a:off x="11110911" y="685800"/>
              <a:ext cx="6677026" cy="8963025"/>
            </a:xfrm>
            <a:prstGeom prst="rect">
              <a:avLst/>
            </a:prstGeom>
          </p:spPr>
        </p:pic>
        <p:sp>
          <p:nvSpPr>
            <p:cNvPr id="13" name="TextBox 12">
              <a:extLst>
                <a:ext uri="{FF2B5EF4-FFF2-40B4-BE49-F238E27FC236}">
                  <a16:creationId xmlns:a16="http://schemas.microsoft.com/office/drawing/2014/main" id="{997F5E7B-3444-7D64-C1B5-420DE0B4E39B}"/>
                </a:ext>
              </a:extLst>
            </p:cNvPr>
            <p:cNvSpPr txBox="1"/>
            <p:nvPr/>
          </p:nvSpPr>
          <p:spPr>
            <a:xfrm>
              <a:off x="10753724" y="9552429"/>
              <a:ext cx="73914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 vẽ thiết kế hộp đựng bút </a:t>
              </a:r>
            </a:p>
          </p:txBody>
        </p:sp>
      </p:grpSp>
    </p:spTree>
    <p:extLst>
      <p:ext uri="{BB962C8B-B14F-4D97-AF65-F5344CB8AC3E}">
        <p14:creationId xmlns:p14="http://schemas.microsoft.com/office/powerpoint/2010/main" val="2993246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1037</Words>
  <Application>Microsoft Office PowerPoint</Application>
  <PresentationFormat>Custom</PresentationFormat>
  <Paragraphs>110</Paragraphs>
  <Slides>33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Minimalist Thesis Defense Presentation</dc:title>
  <cp:lastModifiedBy>Administrator</cp:lastModifiedBy>
  <cp:revision>19</cp:revision>
  <dcterms:created xsi:type="dcterms:W3CDTF">2006-08-16T00:00:00Z</dcterms:created>
  <dcterms:modified xsi:type="dcterms:W3CDTF">2026-03-05T02:03:05Z</dcterms:modified>
  <dc:identifier>DAGDgdfjN8g</dc:identifier>
</cp:coreProperties>
</file>