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7" r:id="rId4"/>
    <p:sldId id="263" r:id="rId5"/>
    <p:sldId id="260" r:id="rId6"/>
    <p:sldId id="318" r:id="rId7"/>
    <p:sldId id="319" r:id="rId8"/>
    <p:sldId id="261" r:id="rId9"/>
    <p:sldId id="265" r:id="rId10"/>
    <p:sldId id="273" r:id="rId11"/>
    <p:sldId id="259" r:id="rId12"/>
    <p:sldId id="276" r:id="rId13"/>
    <p:sldId id="302" r:id="rId14"/>
    <p:sldId id="320" r:id="rId15"/>
    <p:sldId id="342" r:id="rId16"/>
    <p:sldId id="316" r:id="rId17"/>
    <p:sldId id="298" r:id="rId18"/>
    <p:sldId id="294" r:id="rId19"/>
    <p:sldId id="343" r:id="rId20"/>
    <p:sldId id="336" r:id="rId21"/>
    <p:sldId id="337" r:id="rId22"/>
    <p:sldId id="338" r:id="rId23"/>
    <p:sldId id="339" r:id="rId24"/>
    <p:sldId id="340" r:id="rId25"/>
    <p:sldId id="341" r:id="rId26"/>
    <p:sldId id="317" r:id="rId27"/>
    <p:sldId id="269" r:id="rId28"/>
    <p:sldId id="321" r:id="rId29"/>
    <p:sldId id="324" r:id="rId30"/>
    <p:sldId id="279" r:id="rId31"/>
    <p:sldId id="325" r:id="rId32"/>
    <p:sldId id="268" r:id="rId33"/>
    <p:sldId id="270" r:id="rId34"/>
  </p:sldIdLst>
  <p:sldSz cx="18288000" cy="10287000"/>
  <p:notesSz cx="6858000" cy="9144000"/>
  <p:embeddedFontLst>
    <p:embeddedFont>
      <p:font typeface=".VnTime" panose="020B7200000000000000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</p:embeddedFontLst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93974" autoAdjust="0"/>
  </p:normalViewPr>
  <p:slideViewPr>
    <p:cSldViewPr>
      <p:cViewPr varScale="1">
        <p:scale>
          <a:sx n="44" d="100"/>
          <a:sy n="44" d="100"/>
        </p:scale>
        <p:origin x="7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71933-756B-4F6E-87DC-1062E018968F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12059-63CE-4B1B-9AA8-CB917CE9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2059-63CE-4B1B-9AA8-CB917CE9FC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4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7.svg"/><Relationship Id="rId11" Type="http://schemas.openxmlformats.org/officeDocument/2006/relationships/image" Target="../media/image21.svg"/><Relationship Id="rId5" Type="http://schemas.openxmlformats.org/officeDocument/2006/relationships/image" Target="../media/image36.png"/><Relationship Id="rId10" Type="http://schemas.openxmlformats.org/officeDocument/2006/relationships/image" Target="../media/image20.png"/><Relationship Id="rId4" Type="http://schemas.openxmlformats.org/officeDocument/2006/relationships/image" Target="../media/image68.svg"/><Relationship Id="rId9" Type="http://schemas.openxmlformats.org/officeDocument/2006/relationships/image" Target="../media/image48.sv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69.png"/><Relationship Id="rId25" Type="http://schemas.openxmlformats.org/officeDocument/2006/relationships/image" Target="../media/image4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7.svg"/><Relationship Id="rId24" Type="http://schemas.openxmlformats.org/officeDocument/2006/relationships/image" Target="../media/image45.png"/><Relationship Id="rId5" Type="http://schemas.openxmlformats.org/officeDocument/2006/relationships/image" Target="../media/image36.png"/><Relationship Id="rId4" Type="http://schemas.openxmlformats.org/officeDocument/2006/relationships/image" Target="../media/image48.sv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71.png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10" Type="http://schemas.microsoft.com/office/2007/relationships/hdphoto" Target="../media/hdphoto3.wdp"/><Relationship Id="rId4" Type="http://schemas.openxmlformats.org/officeDocument/2006/relationships/image" Target="../media/image72.svg"/><Relationship Id="rId9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73.png"/><Relationship Id="rId3" Type="http://schemas.openxmlformats.org/officeDocument/2006/relationships/image" Target="../media/image71.png"/><Relationship Id="rId7" Type="http://schemas.openxmlformats.org/officeDocument/2006/relationships/image" Target="../media/image67.png"/><Relationship Id="rId12" Type="http://schemas.openxmlformats.org/officeDocument/2006/relationships/image" Target="../media/image49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0.png"/><Relationship Id="rId1" Type="http://schemas.openxmlformats.org/officeDocument/2006/relationships/tags" Target="../tags/tag15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15" Type="http://schemas.openxmlformats.org/officeDocument/2006/relationships/image" Target="../media/image50.png"/><Relationship Id="rId4" Type="http://schemas.openxmlformats.org/officeDocument/2006/relationships/image" Target="../media/image72.svg"/><Relationship Id="rId1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67.png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7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svg"/><Relationship Id="rId1" Type="http://schemas.openxmlformats.org/officeDocument/2006/relationships/tags" Target="../tags/tag17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47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68.svg"/><Relationship Id="rId11" Type="http://schemas.openxmlformats.org/officeDocument/2006/relationships/image" Target="../media/image75.png"/><Relationship Id="rId24" Type="http://schemas.openxmlformats.org/officeDocument/2006/relationships/image" Target="../media/image560.png"/><Relationship Id="rId5" Type="http://schemas.openxmlformats.org/officeDocument/2006/relationships/image" Target="../media/image67.png"/><Relationship Id="rId10" Type="http://schemas.openxmlformats.org/officeDocument/2006/relationships/image" Target="../media/image39.svg"/><Relationship Id="rId4" Type="http://schemas.openxmlformats.org/officeDocument/2006/relationships/image" Target="../media/image48.sv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37.svg"/><Relationship Id="rId11" Type="http://schemas.openxmlformats.org/officeDocument/2006/relationships/image" Target="../media/image76.png"/><Relationship Id="rId5" Type="http://schemas.openxmlformats.org/officeDocument/2006/relationships/image" Target="../media/image36.png"/><Relationship Id="rId10" Type="http://schemas.openxmlformats.org/officeDocument/2006/relationships/image" Target="../media/image50.svg"/><Relationship Id="rId4" Type="http://schemas.openxmlformats.org/officeDocument/2006/relationships/image" Target="../media/image48.sv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7.svg"/><Relationship Id="rId11" Type="http://schemas.openxmlformats.org/officeDocument/2006/relationships/image" Target="../media/image76.png"/><Relationship Id="rId5" Type="http://schemas.openxmlformats.org/officeDocument/2006/relationships/image" Target="../media/image36.png"/><Relationship Id="rId10" Type="http://schemas.openxmlformats.org/officeDocument/2006/relationships/image" Target="../media/image50.svg"/><Relationship Id="rId4" Type="http://schemas.openxmlformats.org/officeDocument/2006/relationships/image" Target="../media/image48.sv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21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77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audio" Target="../media/audio4.wav"/><Relationship Id="rId11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77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audio" Target="../media/audio4.wav"/><Relationship Id="rId11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77.gif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audio" Target="../media/audio4.wav"/><Relationship Id="rId11" Type="http://schemas.microsoft.com/office/2007/relationships/hdphoto" Target="../media/hdphoto4.wdp"/><Relationship Id="rId5" Type="http://schemas.openxmlformats.org/officeDocument/2006/relationships/audio" Target="../media/audio3.wav"/><Relationship Id="rId10" Type="http://schemas.openxmlformats.org/officeDocument/2006/relationships/image" Target="../media/image78.png"/><Relationship Id="rId4" Type="http://schemas.openxmlformats.org/officeDocument/2006/relationships/audio" Target="../media/audio2.wav"/><Relationship Id="rId9" Type="http://schemas.openxmlformats.org/officeDocument/2006/relationships/image" Target="../media/image21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77.gif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audio" Target="../media/audio4.wav"/><Relationship Id="rId11" Type="http://schemas.openxmlformats.org/officeDocument/2006/relationships/image" Target="../media/image600.png"/><Relationship Id="rId5" Type="http://schemas.openxmlformats.org/officeDocument/2006/relationships/audio" Target="../media/audio3.wav"/><Relationship Id="rId10" Type="http://schemas.openxmlformats.org/officeDocument/2006/relationships/image" Target="../media/image79.png"/><Relationship Id="rId4" Type="http://schemas.openxmlformats.org/officeDocument/2006/relationships/audio" Target="../media/audio2.wav"/><Relationship Id="rId9" Type="http://schemas.openxmlformats.org/officeDocument/2006/relationships/image" Target="../media/image2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77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audio" Target="../media/audio4.wav"/><Relationship Id="rId11" Type="http://schemas.openxmlformats.org/officeDocument/2006/relationships/audio" Target="../media/audio1.wav"/><Relationship Id="rId5" Type="http://schemas.openxmlformats.org/officeDocument/2006/relationships/audio" Target="../media/audio3.wav"/><Relationship Id="rId10" Type="http://schemas.openxmlformats.org/officeDocument/2006/relationships/image" Target="../media/image61.png"/><Relationship Id="rId4" Type="http://schemas.openxmlformats.org/officeDocument/2006/relationships/audio" Target="../media/audio2.wav"/><Relationship Id="rId9" Type="http://schemas.openxmlformats.org/officeDocument/2006/relationships/image" Target="../media/image21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77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audio" Target="../media/audio4.wav"/><Relationship Id="rId11" Type="http://schemas.openxmlformats.org/officeDocument/2006/relationships/audio" Target="../media/audio1.wav"/><Relationship Id="rId5" Type="http://schemas.openxmlformats.org/officeDocument/2006/relationships/audio" Target="../media/audio3.wav"/><Relationship Id="rId10" Type="http://schemas.openxmlformats.org/officeDocument/2006/relationships/image" Target="../media/image620.png"/><Relationship Id="rId4" Type="http://schemas.openxmlformats.org/officeDocument/2006/relationships/audio" Target="../media/audio2.wav"/><Relationship Id="rId9" Type="http://schemas.openxmlformats.org/officeDocument/2006/relationships/image" Target="../media/image21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svg"/><Relationship Id="rId1" Type="http://schemas.openxmlformats.org/officeDocument/2006/relationships/tags" Target="../tags/tag27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13" Type="http://schemas.openxmlformats.org/officeDocument/2006/relationships/image" Target="../media/image50.svg"/><Relationship Id="rId3" Type="http://schemas.openxmlformats.org/officeDocument/2006/relationships/image" Target="../media/image80.png"/><Relationship Id="rId7" Type="http://schemas.openxmlformats.org/officeDocument/2006/relationships/image" Target="../media/image81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39.svg"/><Relationship Id="rId11" Type="http://schemas.openxmlformats.org/officeDocument/2006/relationships/image" Target="../media/image83.png"/><Relationship Id="rId5" Type="http://schemas.openxmlformats.org/officeDocument/2006/relationships/image" Target="../media/image38.png"/><Relationship Id="rId10" Type="http://schemas.openxmlformats.org/officeDocument/2006/relationships/image" Target="../media/image25.svg"/><Relationship Id="rId4" Type="http://schemas.microsoft.com/office/2007/relationships/hdphoto" Target="../media/hdphoto5.wdp"/><Relationship Id="rId9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26" Type="http://schemas.openxmlformats.org/officeDocument/2006/relationships/image" Target="../media/image690.png"/><Relationship Id="rId3" Type="http://schemas.openxmlformats.org/officeDocument/2006/relationships/image" Target="../media/image80.png"/><Relationship Id="rId7" Type="http://schemas.openxmlformats.org/officeDocument/2006/relationships/image" Target="../media/image81.png"/><Relationship Id="rId25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50.svg"/><Relationship Id="rId4" Type="http://schemas.microsoft.com/office/2007/relationships/hdphoto" Target="../media/hdphoto5.wdp"/><Relationship Id="rId9" Type="http://schemas.openxmlformats.org/officeDocument/2006/relationships/image" Target="../media/image49.png"/><Relationship Id="rId27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81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29" Type="http://schemas.openxmlformats.org/officeDocument/2006/relationships/image" Target="../media/image730.png"/><Relationship Id="rId1" Type="http://schemas.openxmlformats.org/officeDocument/2006/relationships/tags" Target="../tags/tag30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28" Type="http://schemas.openxmlformats.org/officeDocument/2006/relationships/image" Target="../media/image72.png"/><Relationship Id="rId4" Type="http://schemas.openxmlformats.org/officeDocument/2006/relationships/image" Target="../media/image82.svg"/><Relationship Id="rId9" Type="http://schemas.openxmlformats.org/officeDocument/2006/relationships/image" Target="../media/image83.png"/><Relationship Id="rId27" Type="http://schemas.openxmlformats.org/officeDocument/2006/relationships/image" Target="../media/image7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.sv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25.svg"/><Relationship Id="rId4" Type="http://schemas.openxmlformats.org/officeDocument/2006/relationships/image" Target="../media/image2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37.svg"/><Relationship Id="rId11" Type="http://schemas.openxmlformats.org/officeDocument/2006/relationships/image" Target="../media/image85.png"/><Relationship Id="rId5" Type="http://schemas.openxmlformats.org/officeDocument/2006/relationships/image" Target="../media/image36.png"/><Relationship Id="rId10" Type="http://schemas.openxmlformats.org/officeDocument/2006/relationships/image" Target="../media/image39.svg"/><Relationship Id="rId4" Type="http://schemas.openxmlformats.org/officeDocument/2006/relationships/image" Target="../media/image48.svg"/><Relationship Id="rId9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37.svg"/><Relationship Id="rId24" Type="http://schemas.openxmlformats.org/officeDocument/2006/relationships/image" Target="../media/image86.png"/><Relationship Id="rId5" Type="http://schemas.openxmlformats.org/officeDocument/2006/relationships/image" Target="../media/image36.png"/><Relationship Id="rId23" Type="http://schemas.openxmlformats.org/officeDocument/2006/relationships/image" Target="../media/image750.png"/><Relationship Id="rId4" Type="http://schemas.openxmlformats.org/officeDocument/2006/relationships/image" Target="../media/image4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56.png"/><Relationship Id="rId7" Type="http://schemas.openxmlformats.org/officeDocument/2006/relationships/image" Target="../media/image49.png"/><Relationship Id="rId12" Type="http://schemas.openxmlformats.org/officeDocument/2006/relationships/image" Target="../media/image27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88.svg"/><Relationship Id="rId11" Type="http://schemas.openxmlformats.org/officeDocument/2006/relationships/image" Target="../media/image26.png"/><Relationship Id="rId5" Type="http://schemas.openxmlformats.org/officeDocument/2006/relationships/image" Target="../media/image87.png"/><Relationship Id="rId10" Type="http://schemas.openxmlformats.org/officeDocument/2006/relationships/image" Target="../media/image16.svg"/><Relationship Id="rId4" Type="http://schemas.openxmlformats.org/officeDocument/2006/relationships/image" Target="../media/image57.svg"/><Relationship Id="rId9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91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90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.svg"/><Relationship Id="rId1" Type="http://schemas.openxmlformats.org/officeDocument/2006/relationships/tags" Target="../tags/tag34.xml"/><Relationship Id="rId6" Type="http://schemas.openxmlformats.org/officeDocument/2006/relationships/image" Target="../media/image4.svg"/><Relationship Id="rId11" Type="http://schemas.openxmlformats.org/officeDocument/2006/relationships/image" Target="../media/image89.png"/><Relationship Id="rId5" Type="http://schemas.openxmlformats.org/officeDocument/2006/relationships/image" Target="../media/image3.png"/><Relationship Id="rId15" Type="http://schemas.openxmlformats.org/officeDocument/2006/relationships/image" Target="../media/image49.png"/><Relationship Id="rId10" Type="http://schemas.openxmlformats.org/officeDocument/2006/relationships/image" Target="../media/image27.svg"/><Relationship Id="rId4" Type="http://schemas.openxmlformats.org/officeDocument/2006/relationships/image" Target="../media/image2.svg"/><Relationship Id="rId9" Type="http://schemas.openxmlformats.org/officeDocument/2006/relationships/image" Target="../media/image26.png"/><Relationship Id="rId14" Type="http://schemas.openxmlformats.org/officeDocument/2006/relationships/image" Target="../media/image9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svg"/><Relationship Id="rId1" Type="http://schemas.openxmlformats.org/officeDocument/2006/relationships/tags" Target="../tags/tag5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4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5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7.svg"/><Relationship Id="rId11" Type="http://schemas.openxmlformats.org/officeDocument/2006/relationships/image" Target="../media/image46.png"/><Relationship Id="rId5" Type="http://schemas.openxmlformats.org/officeDocument/2006/relationships/image" Target="../media/image36.png"/><Relationship Id="rId10" Type="http://schemas.openxmlformats.org/officeDocument/2006/relationships/image" Target="../media/image52.svg"/><Relationship Id="rId4" Type="http://schemas.openxmlformats.org/officeDocument/2006/relationships/image" Target="../media/image48.sv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2.png"/><Relationship Id="rId18" Type="http://schemas.openxmlformats.org/officeDocument/2006/relationships/image" Target="../media/image21.sv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svg"/><Relationship Id="rId1" Type="http://schemas.openxmlformats.org/officeDocument/2006/relationships/tags" Target="../tags/tag9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36.png"/><Relationship Id="rId10" Type="http://schemas.openxmlformats.org/officeDocument/2006/relationships/image" Target="../media/image59.svg"/><Relationship Id="rId4" Type="http://schemas.microsoft.com/office/2007/relationships/hdphoto" Target="../media/hdphoto1.wdp"/><Relationship Id="rId9" Type="http://schemas.openxmlformats.org/officeDocument/2006/relationships/image" Target="../media/image58.png"/><Relationship Id="rId14" Type="http://schemas.openxmlformats.org/officeDocument/2006/relationships/image" Target="../media/image6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6.png"/><Relationship Id="rId3" Type="http://schemas.openxmlformats.org/officeDocument/2006/relationships/image" Target="../media/image30.png"/><Relationship Id="rId7" Type="http://schemas.openxmlformats.org/officeDocument/2006/relationships/image" Target="../media/image51.png"/><Relationship Id="rId12" Type="http://schemas.openxmlformats.org/officeDocument/2006/relationships/image" Target="../media/image50.svg"/><Relationship Id="rId17" Type="http://schemas.openxmlformats.org/officeDocument/2006/relationships/image" Target="../media/image35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png"/><Relationship Id="rId1" Type="http://schemas.openxmlformats.org/officeDocument/2006/relationships/tags" Target="../tags/tag10.xml"/><Relationship Id="rId6" Type="http://schemas.microsoft.com/office/2007/relationships/hdphoto" Target="../media/hdphoto2.wdp"/><Relationship Id="rId11" Type="http://schemas.openxmlformats.org/officeDocument/2006/relationships/image" Target="../media/image49.png"/><Relationship Id="rId5" Type="http://schemas.openxmlformats.org/officeDocument/2006/relationships/image" Target="../media/image64.png"/><Relationship Id="rId15" Type="http://schemas.openxmlformats.org/officeDocument/2006/relationships/image" Target="../media/image46.png"/><Relationship Id="rId10" Type="http://schemas.openxmlformats.org/officeDocument/2006/relationships/image" Target="../media/image66.svg"/><Relationship Id="rId4" Type="http://schemas.openxmlformats.org/officeDocument/2006/relationships/image" Target="../media/image31.svg"/><Relationship Id="rId9" Type="http://schemas.openxmlformats.org/officeDocument/2006/relationships/image" Target="../media/image65.png"/><Relationship Id="rId14" Type="http://schemas.openxmlformats.org/officeDocument/2006/relationships/image" Target="../media/image5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95127">
            <a:off x="2176243" y="1418773"/>
            <a:ext cx="13958440" cy="7272452"/>
            <a:chOff x="3349171" y="2091585"/>
            <a:chExt cx="11589658" cy="512052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73782">
            <a:off x="14524732" y="1102460"/>
            <a:ext cx="3692381" cy="6243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76741">
            <a:off x="1056078" y="1066115"/>
            <a:ext cx="1496634" cy="15543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05649">
            <a:off x="-924259" y="7577390"/>
            <a:ext cx="4183195" cy="30485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839886">
            <a:off x="15402650" y="8684121"/>
            <a:ext cx="3059459" cy="7843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227687" y="-699633"/>
            <a:ext cx="3229617" cy="4051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944A62-FF35-44D3-919C-18E7599EAEB0}"/>
              </a:ext>
            </a:extLst>
          </p:cNvPr>
          <p:cNvSpPr txBox="1"/>
          <p:nvPr/>
        </p:nvSpPr>
        <p:spPr>
          <a:xfrm>
            <a:off x="3276600" y="2385606"/>
            <a:ext cx="11896911" cy="5196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CÁC EM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 VỚI BÀI HỌC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 HÔM NAY!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200000" flipH="1">
            <a:off x="905691" y="8255392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43001" y="457702"/>
            <a:ext cx="4648199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599" y="1682658"/>
            <a:ext cx="16408358" cy="551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2cm.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9.10.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So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886" y="5526456"/>
            <a:ext cx="4549752" cy="4570044"/>
          </a:xfrm>
          <a:prstGeom prst="rect">
            <a:avLst/>
          </a:prstGeom>
        </p:spPr>
      </p:pic>
      <p:pic>
        <p:nvPicPr>
          <p:cNvPr id="12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556752" flipH="1" flipV="1">
            <a:off x="17715506" y="9623791"/>
            <a:ext cx="1041443" cy="771969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810334" y="7750123"/>
            <a:ext cx="1313529" cy="2259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95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472142">
            <a:off x="15870111" y="8396110"/>
            <a:ext cx="1332761" cy="117616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469139" y="290771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18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951486" y="9374169"/>
            <a:ext cx="1968850" cy="912831"/>
          </a:xfrm>
          <a:prstGeom prst="rect">
            <a:avLst/>
          </a:prstGeom>
        </p:spPr>
      </p:pic>
      <p:pic>
        <p:nvPicPr>
          <p:cNvPr id="21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472142">
            <a:off x="136283" y="274619"/>
            <a:ext cx="766234" cy="6762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1223308"/>
            <a:ext cx="11680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AB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  </a:t>
            </a:r>
            <a:r>
              <a:rPr lang="en-US" sz="4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048" y="1072282"/>
            <a:ext cx="4549752" cy="4570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14926" y="6776978"/>
                <a:ext cx="139446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CB ⊥ AB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CB = AD = 2cm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cm.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926" y="6776978"/>
                <a:ext cx="13944600" cy="2862322"/>
              </a:xfrm>
              <a:prstGeom prst="rect">
                <a:avLst/>
              </a:prstGeom>
              <a:blipFill>
                <a:blip r:embed="rId25"/>
                <a:stretch>
                  <a:fillRect l="-1574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14926" y="3424178"/>
                <a:ext cx="1168084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Theo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</a:t>
                </a:r>
              </a:p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 &lt; AM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926" y="3424178"/>
                <a:ext cx="11680848" cy="2862322"/>
              </a:xfrm>
              <a:prstGeom prst="rect">
                <a:avLst/>
              </a:prstGeom>
              <a:blipFill>
                <a:blip r:embed="rId26"/>
                <a:stretch>
                  <a:fillRect l="-1879" r="-1827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7283534" y="9431430"/>
            <a:ext cx="1459484" cy="108184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4825" y="385225"/>
            <a:ext cx="4610099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6705" y="419100"/>
            <a:ext cx="12172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Em hãy trả lời câu hỏi trong tình huống mở đầu:</a:t>
            </a:r>
            <a:endParaRPr lang="en-US" sz="4000" dirty="0"/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74825" y="8287102"/>
            <a:ext cx="1130649" cy="1685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3" y="2623605"/>
            <a:ext cx="4218142" cy="5073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10200" y="3083659"/>
                <a:ext cx="11981821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vuông ABO có: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OA là đường vuông góc, OB là đường xiên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 &lt; OB (1)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vuông ACO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OA là đường vuông góc, OC là đường xiên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 &lt; OC (2)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 (1) và (2)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Bạn Nam nên chọn đường bơi OA.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083659"/>
                <a:ext cx="11981821" cy="6555641"/>
              </a:xfrm>
              <a:prstGeom prst="rect">
                <a:avLst/>
              </a:prstGeom>
              <a:blipFill>
                <a:blip r:embed="rId24"/>
                <a:stretch>
                  <a:fillRect l="-1832" b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Callout 21"/>
          <p:cNvSpPr/>
          <p:nvPr/>
        </p:nvSpPr>
        <p:spPr>
          <a:xfrm>
            <a:off x="8915400" y="1754912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3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 flipV="1">
            <a:off x="381000" y="211892"/>
            <a:ext cx="17526000" cy="11789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3437" t="30795"/>
          <a:stretch>
            <a:fillRect/>
          </a:stretch>
        </p:blipFill>
        <p:spPr>
          <a:xfrm rot="11306187">
            <a:off x="444878" y="233336"/>
            <a:ext cx="942061" cy="9402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436654" y="7429500"/>
            <a:ext cx="548369" cy="26269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77000" y="317837"/>
            <a:ext cx="556259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THỬ THÁCH NHỎ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447800" y="1542197"/>
            <a:ext cx="15316200" cy="696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9.11, 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d, 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HM&lt;HN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AM&lt; AN.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AMN.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686300"/>
            <a:ext cx="5257800" cy="33285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47800" y="7962900"/>
            <a:ext cx="1531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1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 flipV="1">
            <a:off x="381000" y="211892"/>
            <a:ext cx="17526000" cy="11789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3437" t="30795"/>
          <a:stretch>
            <a:fillRect/>
          </a:stretch>
        </p:blipFill>
        <p:spPr>
          <a:xfrm rot="11306187">
            <a:off x="444878" y="233336"/>
            <a:ext cx="942061" cy="9402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436654" y="7429500"/>
            <a:ext cx="548369" cy="2626918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7995865" y="266475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6000" y="4762500"/>
                <a:ext cx="14173200" cy="4867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endParaRPr lang="en-US" sz="40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𝐴𝐻𝑀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90°nên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90° là góc tù.</a:t>
                </a:r>
                <a:endParaRPr lang="en-US" sz="400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AMN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762500"/>
                <a:ext cx="14173200" cy="4867038"/>
              </a:xfrm>
              <a:prstGeom prst="rect">
                <a:avLst/>
              </a:prstGeom>
              <a:blipFill>
                <a:blip r:embed="rId12"/>
                <a:stretch>
                  <a:fillRect l="-1505" b="-4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02" y="1140463"/>
            <a:ext cx="5902278" cy="3736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115800" y="8613875"/>
                <a:ext cx="278108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&lt; AN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8613875"/>
                <a:ext cx="2781081" cy="1015663"/>
              </a:xfrm>
              <a:prstGeom prst="rect">
                <a:avLst/>
              </a:prstGeom>
              <a:blipFill>
                <a:blip r:embed="rId15"/>
                <a:stretch>
                  <a:fillRect r="-7018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959706" y="2071964"/>
                <a:ext cx="9144000" cy="368113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200000"/>
                  </a:lnSpc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Xét ΔAHM có HM &lt; HN thì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là góc ngoài tại đỉnh M của ΔAHM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200000"/>
                  </a:lnSpc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𝐴𝐻𝑀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𝐻𝐴𝑀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&gt;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𝐴𝐻𝑀</m:t>
                        </m:r>
                      </m:e>
                    </m:acc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706" y="2071964"/>
                <a:ext cx="9144000" cy="3681136"/>
              </a:xfrm>
              <a:prstGeom prst="rect">
                <a:avLst/>
              </a:prstGeom>
              <a:blipFill>
                <a:blip r:embed="rId16"/>
                <a:stretch>
                  <a:fillRect l="-2400" r="-2333" b="-5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570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 flipV="1">
            <a:off x="381000" y="211892"/>
            <a:ext cx="17526000" cy="11789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3437" t="30795"/>
          <a:stretch>
            <a:fillRect/>
          </a:stretch>
        </p:blipFill>
        <p:spPr>
          <a:xfrm rot="11306187">
            <a:off x="444878" y="233336"/>
            <a:ext cx="942061" cy="9402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436654" y="7429500"/>
            <a:ext cx="548369" cy="2626918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7995865" y="266475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47800" y="1381264"/>
                <a:ext cx="15163800" cy="3990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mút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ABCD,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mút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14:m>
                  <m:oMath xmlns:m="http://schemas.openxmlformats.org/officeDocument/2006/math"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thì độ dài AM bằng độ dài AC là lớn nhất.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381264"/>
                <a:ext cx="15163800" cy="3990836"/>
              </a:xfrm>
              <a:prstGeom prst="rect">
                <a:avLst/>
              </a:prstGeom>
              <a:blipFill>
                <a:blip r:embed="rId12"/>
                <a:stretch>
                  <a:fillRect l="-1448" r="-1407" b="-2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646514"/>
            <a:ext cx="8839200" cy="42975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711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02280" y="4055302"/>
            <a:ext cx="13809178" cy="163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7500" b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lang="vi-VN" sz="75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767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743414" y="9019230"/>
            <a:ext cx="1706704" cy="126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200000" flipH="1">
            <a:off x="873919" y="8724518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72142">
            <a:off x="17147964" y="-358383"/>
            <a:ext cx="1332761" cy="1176162"/>
          </a:xfrm>
          <a:prstGeom prst="rect">
            <a:avLst/>
          </a:prstGeom>
        </p:spPr>
      </p:pic>
      <p:pic>
        <p:nvPicPr>
          <p:cNvPr id="25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304800" y="289560"/>
            <a:ext cx="804604" cy="894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83839" y="749369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9.6 (Tr65)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228970" y="587076"/>
            <a:ext cx="11156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Chiều cao của tam giác ứng với một cạnh của nó có phải là khoảng cách từ đỉnh đối diện đến đường thẳng chứa cạnh đó không?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2" y="3449398"/>
            <a:ext cx="5483708" cy="4099725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1430000" y="384810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65413" y="4722088"/>
            <a:ext cx="1104900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Gọi AH là đường cao ứng với cạnh BC của tam giác ABC.</a:t>
            </a:r>
            <a:endParaRPr lang="en-US" sz="400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AH </a:t>
            </a: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⊥ BC </a:t>
            </a:r>
            <a:r>
              <a:rPr lang="en-US" sz="4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AH </a:t>
            </a:r>
            <a:r>
              <a:rPr lang="en-US" sz="4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ngắn</a:t>
            </a: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95786" y="8879546"/>
                <a:ext cx="1239934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đoạn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</a:t>
                </a:r>
                <a:endParaRPr lang="en-US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786" y="8879546"/>
                <a:ext cx="12399347" cy="707886"/>
              </a:xfrm>
              <a:prstGeom prst="rect">
                <a:avLst/>
              </a:prstGeom>
              <a:blipFill>
                <a:blip r:embed="rId24"/>
                <a:stretch>
                  <a:fillRect t="-17241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880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2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743414" y="9285527"/>
            <a:ext cx="1706704" cy="126509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72142">
            <a:off x="16719432" y="489916"/>
            <a:ext cx="1332761" cy="1176162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61235" y="307799"/>
            <a:ext cx="1219200" cy="1817236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005601">
            <a:off x="-741758" y="9240236"/>
            <a:ext cx="1968850" cy="91283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87925" y="708586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9.7 (Tr65)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286000" y="1789670"/>
            <a:ext cx="1386840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3" y="6038468"/>
            <a:ext cx="4248550" cy="4205417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267700" y="4991100"/>
            <a:ext cx="1905000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6057900"/>
            <a:ext cx="12801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Do ABCD là hình vuông nên AB = BC = CD = DA.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DA = DC nên điểm D cách đều hai điểm A và C.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BA = BC nên điểm B cách đều hai điểm A và C.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 hai đỉnh B và D cách đều hai điểm A và C.</a:t>
            </a:r>
            <a:endParaRPr lang="en-US" sz="40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4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743412" y="9460442"/>
            <a:ext cx="1706704" cy="126509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72142">
            <a:off x="16719432" y="489916"/>
            <a:ext cx="1332761" cy="1176162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61235" y="307799"/>
            <a:ext cx="1219200" cy="1817236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005601">
            <a:off x="-741758" y="9240236"/>
            <a:ext cx="1968850" cy="912831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077200" y="641003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2019300"/>
            <a:ext cx="12725400" cy="7889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vi-VN" sz="400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có CB là khoảng cách từ C đến AB, CD là khoảng cách từ C đến AD.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vi-VN" sz="400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BC = CD nên khoảng cách từ C đến AB bằng khoảng cách từ C đến AD.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vi-VN" sz="400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đó C là điểm cách đều hai đường thẳng AB và AD.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vi-VN" sz="400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cũng có AB ⊥ AD tại A nên điểm A cũng cách đều hai đường thẳng AB và AD.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vi-VN" sz="400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 hai đỉnh C, A cách đều hai đường thẳng AB và AD</a:t>
            </a:r>
            <a:endParaRPr lang="vi-VN" sz="40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35" y="2233483"/>
            <a:ext cx="4248550" cy="4205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74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533400" y="2552700"/>
            <a:ext cx="1378068" cy="12884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6042" t="13726" b="24508"/>
          <a:stretch>
            <a:fillRect/>
          </a:stretch>
        </p:blipFill>
        <p:spPr>
          <a:xfrm rot="1718301">
            <a:off x="16754319" y="226599"/>
            <a:ext cx="924499" cy="1373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349864-5408-4AC2-9B57-402B61D49B2C}"/>
              </a:ext>
            </a:extLst>
          </p:cNvPr>
          <p:cNvSpPr txBox="1"/>
          <p:nvPr/>
        </p:nvSpPr>
        <p:spPr>
          <a:xfrm>
            <a:off x="7315200" y="342900"/>
            <a:ext cx="54214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HỞI ĐỘNG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333500"/>
            <a:ext cx="15620999" cy="474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Bạn Nam tập bơi ở một bể bơi hình chữ nhật, trong đó có ba đường bơi OA, OB và OC. Biết rằng OA vuông góc với cạnh của bể bơi (H9.8).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Nếu xuất phát từ điểm O và bơi cùng tốc độ, để bơi sang bờ bên kia nhanh nhất thì bạn Nam nên chọn đường bơi nào?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6305694"/>
            <a:ext cx="8002055" cy="356220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532012" y="6027757"/>
            <a:ext cx="7156755" cy="4000500"/>
            <a:chOff x="10516040" y="6236366"/>
            <a:chExt cx="7156755" cy="4000500"/>
          </a:xfrm>
        </p:grpSpPr>
        <p:grpSp>
          <p:nvGrpSpPr>
            <p:cNvPr id="11" name="Group 10"/>
            <p:cNvGrpSpPr/>
            <p:nvPr/>
          </p:nvGrpSpPr>
          <p:grpSpPr>
            <a:xfrm>
              <a:off x="11500595" y="6236366"/>
              <a:ext cx="6172200" cy="4000500"/>
              <a:chOff x="11049000" y="6172200"/>
              <a:chExt cx="6172200" cy="4000500"/>
            </a:xfrm>
          </p:grpSpPr>
          <p:sp>
            <p:nvSpPr>
              <p:cNvPr id="10" name="Oval Callout 9"/>
              <p:cNvSpPr/>
              <p:nvPr/>
            </p:nvSpPr>
            <p:spPr>
              <a:xfrm>
                <a:off x="11049000" y="6172200"/>
                <a:ext cx="6172200" cy="4000500"/>
              </a:xfrm>
              <a:prstGeom prst="wedgeEllipseCallou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706948" y="6800201"/>
                <a:ext cx="5031758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nhắc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10516040" y="7505700"/>
              <a:ext cx="1313529" cy="225965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5266065" y="6955365"/>
            <a:ext cx="3649335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752600" y="2086453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1</a:t>
              </a: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886200" y="1976378"/>
            <a:ext cx="1292948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cs typeface="Arial"/>
                <a:sym typeface="Arial"/>
              </a:rPr>
              <a:t>Cho ba điểm a, b, c thẳng hàng và B nằm giữa A và C. Trên đường thẳng vuông góc với AC tại B ta lấy điểm H. Khi đó:</a:t>
            </a:r>
            <a:endParaRPr lang="en-US" altLang="en-US" sz="4000" b="0" dirty="0"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62600" y="4991100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AH &lt; BH			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AH &lt;  AB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AH  &gt; BH		D. AH = BH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502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3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2865762" y="6684575"/>
            <a:ext cx="6049638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752600" y="2086453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2</a:t>
              </a: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886200" y="1976378"/>
            <a:ext cx="12929489" cy="27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Cho ba điểm a, b, c thẳng hàng và B nằm giữa A và C. Trên đường thẳng vuông góc với AC tại B ta lấy điểm M. So sánh MB và MC, MB và MA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4305" y="4686300"/>
            <a:ext cx="12831401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 &lt; MB, MC &gt; MB		B. MA &gt; MB, MC &lt; MB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MA 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MB, MC 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MB		D. MA &lt;  MB, MC &lt; MB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30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3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448800" y="6965281"/>
            <a:ext cx="3753842" cy="137546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005711" y="2129375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3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139311" y="2019300"/>
            <a:ext cx="46998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Cho hình vẽ sau: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pic>
        <p:nvPicPr>
          <p:cNvPr id="47" name="Picture 46" descr="Trắc nghiệm Quan hệ giữa đường vuông góc và đường xiên, đường xiên và hình chiếu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459" y="1882573"/>
            <a:ext cx="4892628" cy="30772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174721" y="3162300"/>
            <a:ext cx="7883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4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8034" y="5026289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MA &gt; MH			B. HB &lt; HC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MA = MB			D. MC &lt; MA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43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3" name="chimes.wav"/>
          </p:stSnd>
        </p:sndAc>
      </p:transition>
    </mc:Choice>
    <mc:Fallback xmlns="">
      <p:transition spd="med" advClick="0">
        <p:push dir="u"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525000" y="6970328"/>
            <a:ext cx="4073387" cy="13735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005711" y="2129375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4</a:t>
              </a: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139311" y="2019300"/>
            <a:ext cx="46998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13716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Cho hình vẽ sau: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4721" y="3162300"/>
            <a:ext cx="81122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1837462"/>
            <a:ext cx="4976813" cy="3273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31017" y="4961436"/>
                <a:ext cx="9144000" cy="33243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OM &gt; OH		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ON &gt;  OH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ON &gt; OM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𝑂𝑀𝑁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𝑀𝑁𝑂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017" y="4961436"/>
                <a:ext cx="9144000" cy="3324308"/>
              </a:xfrm>
              <a:prstGeom prst="rect">
                <a:avLst/>
              </a:prstGeom>
              <a:blipFill>
                <a:blip r:embed="rId11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5044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3" name="chimes.wav"/>
          </p:stSnd>
        </p:sndAc>
      </p:transition>
    </mc:Choice>
    <mc:Fallback xmlns="">
      <p:transition spd="med" advClick="0">
        <p:push dir="u"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2701274" y="4619830"/>
            <a:ext cx="5909326" cy="13735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386711" y="2247783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5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520311" y="2137708"/>
            <a:ext cx="113292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Cho </a:t>
            </a:r>
            <a:r>
              <a:rPr lang="el-GR" altLang="en-US" sz="4000" b="0" dirty="0">
                <a:solidFill>
                  <a:prstClr val="black"/>
                </a:solidFill>
                <a:cs typeface="Arial"/>
                <a:sym typeface="Arial"/>
              </a:rPr>
              <a:t>Δ</a:t>
            </a: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ABC có CE và BD là đường cao. So sánh BD + CE và AB + AC?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08475" y="4279625"/>
                <a:ext cx="12468647" cy="327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BD + CE &lt; AB + AC		B. BD + CE &gt; AB + AC</a:t>
                </a: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BD + CE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 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+ AC		D. BD + CE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 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+ AC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475" y="4279625"/>
                <a:ext cx="12468647" cy="3272691"/>
              </a:xfrm>
              <a:prstGeom prst="rect">
                <a:avLst/>
              </a:prstGeom>
              <a:blipFill>
                <a:blip r:embed="rId10"/>
                <a:stretch>
                  <a:fillRect l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209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3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046837" y="4588838"/>
            <a:ext cx="5101852" cy="13735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691511" y="2247760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6</a:t>
              </a: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825111" y="2137685"/>
            <a:ext cx="107958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Cho </a:t>
            </a:r>
            <a:r>
              <a:rPr lang="el-GR" altLang="en-US" sz="4000" b="0" dirty="0">
                <a:solidFill>
                  <a:prstClr val="black"/>
                </a:solidFill>
                <a:cs typeface="Arial"/>
                <a:sym typeface="Arial"/>
              </a:rPr>
              <a:t>Δ</a:t>
            </a: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ABC có CE và BD là đường vuông góc (E ∈ AB, D ∈ AC). So sánh BD + CE và 2BC?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86200" y="4305300"/>
                <a:ext cx="11862689" cy="327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BD + CE &gt; 2BC		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BD + CE &lt; 2BC</a:t>
                </a: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BD + CE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2BC		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BD + CE = 2BC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305300"/>
                <a:ext cx="11862689" cy="3272691"/>
              </a:xfrm>
              <a:prstGeom prst="rect">
                <a:avLst/>
              </a:prstGeom>
              <a:blipFill>
                <a:blip r:embed="rId10"/>
                <a:stretch>
                  <a:fillRect l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681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3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428359" y="4152900"/>
            <a:ext cx="8017978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857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48" y="1183203"/>
            <a:ext cx="17832346" cy="109493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61744">
            <a:off x="16387525" y="342900"/>
            <a:ext cx="1138475" cy="12649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33600" y="2366308"/>
            <a:ext cx="14004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ABC, AB=AC.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(H.9.12)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262438" y="6134100"/>
            <a:ext cx="1706335" cy="38410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45096" y="938897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9.8 (Tr65)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95204"/>
            <a:ext cx="4925917" cy="4764705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019317">
            <a:off x="-127161" y="9343568"/>
            <a:ext cx="1594663" cy="7393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5600" y="4282388"/>
            <a:ext cx="92964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đê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&lt;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082" y="899735"/>
            <a:ext cx="17832346" cy="109493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61744">
            <a:off x="16387525" y="342900"/>
            <a:ext cx="1138475" cy="12649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9317">
            <a:off x="660398" y="9082279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93733" y="77871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98708" y="2532339"/>
                <a:ext cx="10820400" cy="7684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Gọi M</a:t>
                </a:r>
                <a:r>
                  <a:rPr lang="en-US" sz="4000" baseline="-2500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400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trung điểm của cạnh đáy BC.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AM</a:t>
                </a:r>
                <a:r>
                  <a:rPr lang="en-US" sz="4000" baseline="-2500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400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⊥ BC  (Vì tam giác ABC cân tại A). 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</a:t>
                </a:r>
                <a:r>
                  <a:rPr lang="en-US" sz="4000" baseline="-2500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400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chính là khoảng cách từ A đến BC.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708" y="2532339"/>
                <a:ext cx="10820400" cy="7684155"/>
              </a:xfrm>
              <a:prstGeom prst="rect">
                <a:avLst/>
              </a:prstGeom>
              <a:blipFill>
                <a:blip r:embed="rId25"/>
                <a:stretch>
                  <a:fillRect l="-2028" r="-1972"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181147" y="7204480"/>
                <a:ext cx="597907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⇔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</a:t>
                </a:r>
                <a:r>
                  <a:rPr lang="en-US" sz="4000" baseline="-25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 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:r>
                  <a:rPr lang="en-US" sz="4000" baseline="-25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147" y="7204480"/>
                <a:ext cx="5979073" cy="1015663"/>
              </a:xfrm>
              <a:prstGeom prst="rect">
                <a:avLst/>
              </a:prstGeom>
              <a:blipFill>
                <a:blip r:embed="rId26"/>
                <a:stretch>
                  <a:fillRect r="-815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66800" y="2857500"/>
            <a:ext cx="5069099" cy="5110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07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02000" y="7908999"/>
            <a:ext cx="964757" cy="2171700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019317">
            <a:off x="134019" y="9576905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82000" y="23326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181100"/>
            <a:ext cx="45720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175" y="73995"/>
            <a:ext cx="4925917" cy="4764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2097" y="2104228"/>
                <a:ext cx="15382068" cy="7827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BM &lt; MC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&gt; AM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BM &gt; MC 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AC &gt; AM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 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&gt; AM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mọi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&lt; AB.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97" y="2104228"/>
                <a:ext cx="15382068" cy="7827784"/>
              </a:xfrm>
              <a:prstGeom prst="rect">
                <a:avLst/>
              </a:prstGeom>
              <a:blipFill>
                <a:blip r:embed="rId27"/>
                <a:stretch>
                  <a:fillRect l="-1307" b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38299" y="3056511"/>
                <a:ext cx="4016805" cy="99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299" y="3056511"/>
                <a:ext cx="4016805" cy="998863"/>
              </a:xfrm>
              <a:prstGeom prst="rect">
                <a:avLst/>
              </a:prstGeom>
              <a:blipFill>
                <a:blip r:embed="rId28"/>
                <a:stretch>
                  <a:fillRect r="-425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38299" y="4986114"/>
                <a:ext cx="4129336" cy="882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299" y="4986114"/>
                <a:ext cx="4129336" cy="882678"/>
              </a:xfrm>
              <a:prstGeom prst="rect">
                <a:avLst/>
              </a:prstGeom>
              <a:blipFill>
                <a:blip r:embed="rId29"/>
                <a:stretch>
                  <a:fillRect r="-739" b="-2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4721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rot="195127">
            <a:off x="1088257" y="791667"/>
            <a:ext cx="16062306" cy="8492418"/>
            <a:chOff x="3349171" y="2091585"/>
            <a:chExt cx="11589658" cy="5120522"/>
          </a:xfrm>
        </p:grpSpPr>
        <p:pic>
          <p:nvPicPr>
            <p:cNvPr id="12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786838">
            <a:off x="226627" y="625536"/>
            <a:ext cx="2419236" cy="12509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672341" y="4780030"/>
            <a:ext cx="1860582" cy="49918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868109">
            <a:off x="-416958" y="8665790"/>
            <a:ext cx="3059459" cy="7843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838990">
            <a:off x="14813526" y="935589"/>
            <a:ext cx="2509116" cy="125035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09800" y="1823978"/>
            <a:ext cx="136911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000" b="1" kern="0" dirty="0">
                <a:solidFill>
                  <a:srgbClr val="FF0000"/>
                </a:solidFill>
                <a:cs typeface="Arial" panose="020B0604020202020204" pitchFamily="34" charset="0"/>
              </a:rPr>
              <a:t>CHƯƠNG IX. QUAN HỆ GIỮA CÁC YẾU TỐ TRONG MỘT TAM GIÁC</a:t>
            </a:r>
            <a:endParaRPr lang="en-US" sz="60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06015" y="4804024"/>
            <a:ext cx="12374274" cy="2777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200" b="1" kern="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32: QUAN HỆ GIỮA ĐƯỜNG VUÔNG GÓC VÀ ĐƯỜNG XIÊN </a:t>
            </a:r>
            <a:endParaRPr kumimoji="0" lang="en-US" sz="6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64524" flipV="1">
            <a:off x="-248117" y="9221472"/>
            <a:ext cx="1361020" cy="82146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762000" y="696377"/>
            <a:ext cx="1968850" cy="912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3598" y="2163760"/>
            <a:ext cx="15855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Hai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M, 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AB, AC ( M,N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(H.9.13).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&lt; BC.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ý, so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NB, NB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BC).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94061" y="811372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9.9 (Tr65)</a:t>
            </a:r>
            <a:endParaRPr lang="en-US" sz="4000" dirty="0"/>
          </a:p>
        </p:txBody>
      </p:sp>
      <p:grpSp>
        <p:nvGrpSpPr>
          <p:cNvPr id="17" name="Google Shape;631;p26">
            <a:extLst>
              <a:ext uri="{FF2B5EF4-FFF2-40B4-BE49-F238E27FC236}">
                <a16:creationId xmlns:a16="http://schemas.microsoft.com/office/drawing/2014/main" id="{9762E55E-010B-4763-B2AE-52DEAD6FF910}"/>
              </a:ext>
            </a:extLst>
          </p:cNvPr>
          <p:cNvGrpSpPr/>
          <p:nvPr/>
        </p:nvGrpSpPr>
        <p:grpSpPr>
          <a:xfrm>
            <a:off x="11125200" y="6134100"/>
            <a:ext cx="3158186" cy="3171383"/>
            <a:chOff x="1339725" y="238075"/>
            <a:chExt cx="2758000" cy="2769525"/>
          </a:xfrm>
        </p:grpSpPr>
        <p:sp>
          <p:nvSpPr>
            <p:cNvPr id="18" name="Google Shape;632;p26">
              <a:extLst>
                <a:ext uri="{FF2B5EF4-FFF2-40B4-BE49-F238E27FC236}">
                  <a16:creationId xmlns:a16="http://schemas.microsoft.com/office/drawing/2014/main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3;p26">
              <a:extLst>
                <a:ext uri="{FF2B5EF4-FFF2-40B4-BE49-F238E27FC236}">
                  <a16:creationId xmlns:a16="http://schemas.microsoft.com/office/drawing/2014/main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4;p26">
              <a:extLst>
                <a:ext uri="{FF2B5EF4-FFF2-40B4-BE49-F238E27FC236}">
                  <a16:creationId xmlns:a16="http://schemas.microsoft.com/office/drawing/2014/main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5;p26">
              <a:extLst>
                <a:ext uri="{FF2B5EF4-FFF2-40B4-BE49-F238E27FC236}">
                  <a16:creationId xmlns:a16="http://schemas.microsoft.com/office/drawing/2014/main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6;p26">
              <a:extLst>
                <a:ext uri="{FF2B5EF4-FFF2-40B4-BE49-F238E27FC236}">
                  <a16:creationId xmlns:a16="http://schemas.microsoft.com/office/drawing/2014/main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37;p26">
              <a:extLst>
                <a:ext uri="{FF2B5EF4-FFF2-40B4-BE49-F238E27FC236}">
                  <a16:creationId xmlns:a16="http://schemas.microsoft.com/office/drawing/2014/main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38;p26">
              <a:extLst>
                <a:ext uri="{FF2B5EF4-FFF2-40B4-BE49-F238E27FC236}">
                  <a16:creationId xmlns:a16="http://schemas.microsoft.com/office/drawing/2014/main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9;p26">
              <a:extLst>
                <a:ext uri="{FF2B5EF4-FFF2-40B4-BE49-F238E27FC236}">
                  <a16:creationId xmlns:a16="http://schemas.microsoft.com/office/drawing/2014/main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0;p26">
              <a:extLst>
                <a:ext uri="{FF2B5EF4-FFF2-40B4-BE49-F238E27FC236}">
                  <a16:creationId xmlns:a16="http://schemas.microsoft.com/office/drawing/2014/main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1;p26">
              <a:extLst>
                <a:ext uri="{FF2B5EF4-FFF2-40B4-BE49-F238E27FC236}">
                  <a16:creationId xmlns:a16="http://schemas.microsoft.com/office/drawing/2014/main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2;p26">
              <a:extLst>
                <a:ext uri="{FF2B5EF4-FFF2-40B4-BE49-F238E27FC236}">
                  <a16:creationId xmlns:a16="http://schemas.microsoft.com/office/drawing/2014/main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3;p26">
              <a:extLst>
                <a:ext uri="{FF2B5EF4-FFF2-40B4-BE49-F238E27FC236}">
                  <a16:creationId xmlns:a16="http://schemas.microsoft.com/office/drawing/2014/main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4;p26">
              <a:extLst>
                <a:ext uri="{FF2B5EF4-FFF2-40B4-BE49-F238E27FC236}">
                  <a16:creationId xmlns:a16="http://schemas.microsoft.com/office/drawing/2014/main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5;p26">
              <a:extLst>
                <a:ext uri="{FF2B5EF4-FFF2-40B4-BE49-F238E27FC236}">
                  <a16:creationId xmlns:a16="http://schemas.microsoft.com/office/drawing/2014/main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6;p26">
              <a:extLst>
                <a:ext uri="{FF2B5EF4-FFF2-40B4-BE49-F238E27FC236}">
                  <a16:creationId xmlns:a16="http://schemas.microsoft.com/office/drawing/2014/main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7;p26">
              <a:extLst>
                <a:ext uri="{FF2B5EF4-FFF2-40B4-BE49-F238E27FC236}">
                  <a16:creationId xmlns:a16="http://schemas.microsoft.com/office/drawing/2014/main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48;p26">
              <a:extLst>
                <a:ext uri="{FF2B5EF4-FFF2-40B4-BE49-F238E27FC236}">
                  <a16:creationId xmlns:a16="http://schemas.microsoft.com/office/drawing/2014/main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49;p26">
              <a:extLst>
                <a:ext uri="{FF2B5EF4-FFF2-40B4-BE49-F238E27FC236}">
                  <a16:creationId xmlns:a16="http://schemas.microsoft.com/office/drawing/2014/main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0;p26">
              <a:extLst>
                <a:ext uri="{FF2B5EF4-FFF2-40B4-BE49-F238E27FC236}">
                  <a16:creationId xmlns:a16="http://schemas.microsoft.com/office/drawing/2014/main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51;p26">
              <a:extLst>
                <a:ext uri="{FF2B5EF4-FFF2-40B4-BE49-F238E27FC236}">
                  <a16:creationId xmlns:a16="http://schemas.microsoft.com/office/drawing/2014/main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2;p26">
              <a:extLst>
                <a:ext uri="{FF2B5EF4-FFF2-40B4-BE49-F238E27FC236}">
                  <a16:creationId xmlns:a16="http://schemas.microsoft.com/office/drawing/2014/main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53;p26">
              <a:extLst>
                <a:ext uri="{FF2B5EF4-FFF2-40B4-BE49-F238E27FC236}">
                  <a16:creationId xmlns:a16="http://schemas.microsoft.com/office/drawing/2014/main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54;p26">
              <a:extLst>
                <a:ext uri="{FF2B5EF4-FFF2-40B4-BE49-F238E27FC236}">
                  <a16:creationId xmlns:a16="http://schemas.microsoft.com/office/drawing/2014/main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5;p26">
              <a:extLst>
                <a:ext uri="{FF2B5EF4-FFF2-40B4-BE49-F238E27FC236}">
                  <a16:creationId xmlns:a16="http://schemas.microsoft.com/office/drawing/2014/main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56;p26">
              <a:extLst>
                <a:ext uri="{FF2B5EF4-FFF2-40B4-BE49-F238E27FC236}">
                  <a16:creationId xmlns:a16="http://schemas.microsoft.com/office/drawing/2014/main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57;p26">
              <a:extLst>
                <a:ext uri="{FF2B5EF4-FFF2-40B4-BE49-F238E27FC236}">
                  <a16:creationId xmlns:a16="http://schemas.microsoft.com/office/drawing/2014/main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658;p26">
              <a:extLst>
                <a:ext uri="{FF2B5EF4-FFF2-40B4-BE49-F238E27FC236}">
                  <a16:creationId xmlns:a16="http://schemas.microsoft.com/office/drawing/2014/main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59;p26">
              <a:extLst>
                <a:ext uri="{FF2B5EF4-FFF2-40B4-BE49-F238E27FC236}">
                  <a16:creationId xmlns:a16="http://schemas.microsoft.com/office/drawing/2014/main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60;p26">
              <a:extLst>
                <a:ext uri="{FF2B5EF4-FFF2-40B4-BE49-F238E27FC236}">
                  <a16:creationId xmlns:a16="http://schemas.microsoft.com/office/drawing/2014/main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61;p26">
              <a:extLst>
                <a:ext uri="{FF2B5EF4-FFF2-40B4-BE49-F238E27FC236}">
                  <a16:creationId xmlns:a16="http://schemas.microsoft.com/office/drawing/2014/main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2;p26">
              <a:extLst>
                <a:ext uri="{FF2B5EF4-FFF2-40B4-BE49-F238E27FC236}">
                  <a16:creationId xmlns:a16="http://schemas.microsoft.com/office/drawing/2014/main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63;p26">
              <a:extLst>
                <a:ext uri="{FF2B5EF4-FFF2-40B4-BE49-F238E27FC236}">
                  <a16:creationId xmlns:a16="http://schemas.microsoft.com/office/drawing/2014/main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64;p26">
              <a:extLst>
                <a:ext uri="{FF2B5EF4-FFF2-40B4-BE49-F238E27FC236}">
                  <a16:creationId xmlns:a16="http://schemas.microsoft.com/office/drawing/2014/main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65;p26">
              <a:extLst>
                <a:ext uri="{FF2B5EF4-FFF2-40B4-BE49-F238E27FC236}">
                  <a16:creationId xmlns:a16="http://schemas.microsoft.com/office/drawing/2014/main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66;p26">
              <a:extLst>
                <a:ext uri="{FF2B5EF4-FFF2-40B4-BE49-F238E27FC236}">
                  <a16:creationId xmlns:a16="http://schemas.microsoft.com/office/drawing/2014/main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67;p26">
              <a:extLst>
                <a:ext uri="{FF2B5EF4-FFF2-40B4-BE49-F238E27FC236}">
                  <a16:creationId xmlns:a16="http://schemas.microsoft.com/office/drawing/2014/main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68;p26">
              <a:extLst>
                <a:ext uri="{FF2B5EF4-FFF2-40B4-BE49-F238E27FC236}">
                  <a16:creationId xmlns:a16="http://schemas.microsoft.com/office/drawing/2014/main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69;p26">
              <a:extLst>
                <a:ext uri="{FF2B5EF4-FFF2-40B4-BE49-F238E27FC236}">
                  <a16:creationId xmlns:a16="http://schemas.microsoft.com/office/drawing/2014/main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0;p26">
              <a:extLst>
                <a:ext uri="{FF2B5EF4-FFF2-40B4-BE49-F238E27FC236}">
                  <a16:creationId xmlns:a16="http://schemas.microsoft.com/office/drawing/2014/main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1;p26">
              <a:extLst>
                <a:ext uri="{FF2B5EF4-FFF2-40B4-BE49-F238E27FC236}">
                  <a16:creationId xmlns:a16="http://schemas.microsoft.com/office/drawing/2014/main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2;p26">
              <a:extLst>
                <a:ext uri="{FF2B5EF4-FFF2-40B4-BE49-F238E27FC236}">
                  <a16:creationId xmlns:a16="http://schemas.microsoft.com/office/drawing/2014/main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3;p26">
              <a:extLst>
                <a:ext uri="{FF2B5EF4-FFF2-40B4-BE49-F238E27FC236}">
                  <a16:creationId xmlns:a16="http://schemas.microsoft.com/office/drawing/2014/main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4;p26">
              <a:extLst>
                <a:ext uri="{FF2B5EF4-FFF2-40B4-BE49-F238E27FC236}">
                  <a16:creationId xmlns:a16="http://schemas.microsoft.com/office/drawing/2014/main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75;p26">
              <a:extLst>
                <a:ext uri="{FF2B5EF4-FFF2-40B4-BE49-F238E27FC236}">
                  <a16:creationId xmlns:a16="http://schemas.microsoft.com/office/drawing/2014/main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6;p26">
              <a:extLst>
                <a:ext uri="{FF2B5EF4-FFF2-40B4-BE49-F238E27FC236}">
                  <a16:creationId xmlns:a16="http://schemas.microsoft.com/office/drawing/2014/main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77;p26">
              <a:extLst>
                <a:ext uri="{FF2B5EF4-FFF2-40B4-BE49-F238E27FC236}">
                  <a16:creationId xmlns:a16="http://schemas.microsoft.com/office/drawing/2014/main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78;p26">
              <a:extLst>
                <a:ext uri="{FF2B5EF4-FFF2-40B4-BE49-F238E27FC236}">
                  <a16:creationId xmlns:a16="http://schemas.microsoft.com/office/drawing/2014/main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79;p26">
              <a:extLst>
                <a:ext uri="{FF2B5EF4-FFF2-40B4-BE49-F238E27FC236}">
                  <a16:creationId xmlns:a16="http://schemas.microsoft.com/office/drawing/2014/main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80;p26">
              <a:extLst>
                <a:ext uri="{FF2B5EF4-FFF2-40B4-BE49-F238E27FC236}">
                  <a16:creationId xmlns:a16="http://schemas.microsoft.com/office/drawing/2014/main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1;p26">
              <a:extLst>
                <a:ext uri="{FF2B5EF4-FFF2-40B4-BE49-F238E27FC236}">
                  <a16:creationId xmlns:a16="http://schemas.microsoft.com/office/drawing/2014/main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82;p26">
              <a:extLst>
                <a:ext uri="{FF2B5EF4-FFF2-40B4-BE49-F238E27FC236}">
                  <a16:creationId xmlns:a16="http://schemas.microsoft.com/office/drawing/2014/main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3;p26">
              <a:extLst>
                <a:ext uri="{FF2B5EF4-FFF2-40B4-BE49-F238E27FC236}">
                  <a16:creationId xmlns:a16="http://schemas.microsoft.com/office/drawing/2014/main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4;p26">
              <a:extLst>
                <a:ext uri="{FF2B5EF4-FFF2-40B4-BE49-F238E27FC236}">
                  <a16:creationId xmlns:a16="http://schemas.microsoft.com/office/drawing/2014/main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5;p26">
              <a:extLst>
                <a:ext uri="{FF2B5EF4-FFF2-40B4-BE49-F238E27FC236}">
                  <a16:creationId xmlns:a16="http://schemas.microsoft.com/office/drawing/2014/main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86;p26">
              <a:extLst>
                <a:ext uri="{FF2B5EF4-FFF2-40B4-BE49-F238E27FC236}">
                  <a16:creationId xmlns:a16="http://schemas.microsoft.com/office/drawing/2014/main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87;p26">
              <a:extLst>
                <a:ext uri="{FF2B5EF4-FFF2-40B4-BE49-F238E27FC236}">
                  <a16:creationId xmlns:a16="http://schemas.microsoft.com/office/drawing/2014/main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8;p26">
              <a:extLst>
                <a:ext uri="{FF2B5EF4-FFF2-40B4-BE49-F238E27FC236}">
                  <a16:creationId xmlns:a16="http://schemas.microsoft.com/office/drawing/2014/main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89;p26">
              <a:extLst>
                <a:ext uri="{FF2B5EF4-FFF2-40B4-BE49-F238E27FC236}">
                  <a16:creationId xmlns:a16="http://schemas.microsoft.com/office/drawing/2014/main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90;p26">
              <a:extLst>
                <a:ext uri="{FF2B5EF4-FFF2-40B4-BE49-F238E27FC236}">
                  <a16:creationId xmlns:a16="http://schemas.microsoft.com/office/drawing/2014/main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91;p26">
              <a:extLst>
                <a:ext uri="{FF2B5EF4-FFF2-40B4-BE49-F238E27FC236}">
                  <a16:creationId xmlns:a16="http://schemas.microsoft.com/office/drawing/2014/main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92;p26">
              <a:extLst>
                <a:ext uri="{FF2B5EF4-FFF2-40B4-BE49-F238E27FC236}">
                  <a16:creationId xmlns:a16="http://schemas.microsoft.com/office/drawing/2014/main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3;p26">
              <a:extLst>
                <a:ext uri="{FF2B5EF4-FFF2-40B4-BE49-F238E27FC236}">
                  <a16:creationId xmlns:a16="http://schemas.microsoft.com/office/drawing/2014/main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4;p26">
              <a:extLst>
                <a:ext uri="{FF2B5EF4-FFF2-40B4-BE49-F238E27FC236}">
                  <a16:creationId xmlns:a16="http://schemas.microsoft.com/office/drawing/2014/main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5;p26">
              <a:extLst>
                <a:ext uri="{FF2B5EF4-FFF2-40B4-BE49-F238E27FC236}">
                  <a16:creationId xmlns:a16="http://schemas.microsoft.com/office/drawing/2014/main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96;p26">
              <a:extLst>
                <a:ext uri="{FF2B5EF4-FFF2-40B4-BE49-F238E27FC236}">
                  <a16:creationId xmlns:a16="http://schemas.microsoft.com/office/drawing/2014/main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97;p26">
              <a:extLst>
                <a:ext uri="{FF2B5EF4-FFF2-40B4-BE49-F238E27FC236}">
                  <a16:creationId xmlns:a16="http://schemas.microsoft.com/office/drawing/2014/main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98;p26">
              <a:extLst>
                <a:ext uri="{FF2B5EF4-FFF2-40B4-BE49-F238E27FC236}">
                  <a16:creationId xmlns:a16="http://schemas.microsoft.com/office/drawing/2014/main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99;p26">
              <a:extLst>
                <a:ext uri="{FF2B5EF4-FFF2-40B4-BE49-F238E27FC236}">
                  <a16:creationId xmlns:a16="http://schemas.microsoft.com/office/drawing/2014/main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00;p26">
              <a:extLst>
                <a:ext uri="{FF2B5EF4-FFF2-40B4-BE49-F238E27FC236}">
                  <a16:creationId xmlns:a16="http://schemas.microsoft.com/office/drawing/2014/main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01;p26">
              <a:extLst>
                <a:ext uri="{FF2B5EF4-FFF2-40B4-BE49-F238E27FC236}">
                  <a16:creationId xmlns:a16="http://schemas.microsoft.com/office/drawing/2014/main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02;p26">
              <a:extLst>
                <a:ext uri="{FF2B5EF4-FFF2-40B4-BE49-F238E27FC236}">
                  <a16:creationId xmlns:a16="http://schemas.microsoft.com/office/drawing/2014/main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03;p26">
              <a:extLst>
                <a:ext uri="{FF2B5EF4-FFF2-40B4-BE49-F238E27FC236}">
                  <a16:creationId xmlns:a16="http://schemas.microsoft.com/office/drawing/2014/main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1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61744">
            <a:off x="16816576" y="8747643"/>
            <a:ext cx="1138475" cy="1264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4313" y="5533139"/>
            <a:ext cx="4005419" cy="449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725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64524" flipV="1">
            <a:off x="-248605" y="9361461"/>
            <a:ext cx="1361020" cy="82146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72142">
            <a:off x="16771205" y="8946439"/>
            <a:ext cx="1332761" cy="1176162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762000" y="696377"/>
            <a:ext cx="1968850" cy="912831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077200" y="250554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16586" y="922270"/>
                <a:ext cx="12521228" cy="9300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𝑁𝐴𝑀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180</a:t>
                </a:r>
                <a:r>
                  <a:rPr kumimoji="0" lang="en-US" sz="4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Malgun Gothic" panose="020B0503020000020004" pitchFamily="34" charset="-127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𝑁𝑀𝐵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𝑁𝑀𝐵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𝑁𝑀𝐵</m:t>
                        </m:r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là góc tù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𝑁𝑀𝐵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lớn </a:t>
                </a:r>
              </a:p>
              <a:p>
                <a:pPr lvl="0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 &lt; BN (1)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</a:t>
                </a:r>
                <a:r>
                  <a:rPr kumimoji="0" lang="en-US" sz="4000" b="0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𝐵𝐴𝑁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BN &lt; BC (2)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 &lt;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586" y="922270"/>
                <a:ext cx="12521228" cy="9300238"/>
              </a:xfrm>
              <a:prstGeom prst="rect">
                <a:avLst/>
              </a:prstGeom>
              <a:blipFill>
                <a:blip r:embed="rId23"/>
                <a:stretch>
                  <a:fillRect l="-1753" b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063508" y="656074"/>
            <a:ext cx="4797968" cy="53222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858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93722">
            <a:off x="15005670" y="8811594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526056" flipH="1">
            <a:off x="-497056" y="8016493"/>
            <a:ext cx="2807669" cy="20478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-256021" y="1001312"/>
            <a:ext cx="1968850" cy="91283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055521" y="511402"/>
            <a:ext cx="753277" cy="7043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93722">
            <a:off x="15057021" y="8983044"/>
            <a:ext cx="3059459" cy="78433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BA879D1-2CAF-427A-810E-13C8AED4DBF1}"/>
              </a:ext>
            </a:extLst>
          </p:cNvPr>
          <p:cNvSpPr txBox="1"/>
          <p:nvPr/>
        </p:nvSpPr>
        <p:spPr>
          <a:xfrm>
            <a:off x="5413188" y="1111702"/>
            <a:ext cx="782854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5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4"/>
          <p:cNvGrpSpPr/>
          <p:nvPr/>
        </p:nvGrpSpPr>
        <p:grpSpPr>
          <a:xfrm>
            <a:off x="381000" y="3390900"/>
            <a:ext cx="5518230" cy="3657600"/>
            <a:chOff x="0" y="0"/>
            <a:chExt cx="2128509" cy="1186950"/>
          </a:xfrm>
          <a:solidFill>
            <a:schemeClr val="bg2">
              <a:lumMod val="90000"/>
            </a:schemeClr>
          </a:solidFill>
        </p:grpSpPr>
        <p:sp>
          <p:nvSpPr>
            <p:cNvPr id="36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685800" y="4067539"/>
            <a:ext cx="47273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Ghi nhớ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kiến thức trong bài. </a:t>
            </a:r>
          </a:p>
        </p:txBody>
      </p:sp>
      <p:grpSp>
        <p:nvGrpSpPr>
          <p:cNvPr id="39" name="Group 4"/>
          <p:cNvGrpSpPr/>
          <p:nvPr/>
        </p:nvGrpSpPr>
        <p:grpSpPr>
          <a:xfrm>
            <a:off x="6356430" y="3390900"/>
            <a:ext cx="5518230" cy="3657600"/>
            <a:chOff x="0" y="0"/>
            <a:chExt cx="2128509" cy="1186950"/>
          </a:xfrm>
          <a:solidFill>
            <a:schemeClr val="bg2">
              <a:lumMod val="90000"/>
            </a:schemeClr>
          </a:solidFill>
        </p:grpSpPr>
        <p:sp>
          <p:nvSpPr>
            <p:cNvPr id="40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6661230" y="4067539"/>
            <a:ext cx="4727388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Hoàn thành các bài tập trong SBT. </a:t>
            </a:r>
          </a:p>
        </p:txBody>
      </p:sp>
      <p:grpSp>
        <p:nvGrpSpPr>
          <p:cNvPr id="44" name="Group 4"/>
          <p:cNvGrpSpPr/>
          <p:nvPr/>
        </p:nvGrpSpPr>
        <p:grpSpPr>
          <a:xfrm>
            <a:off x="12331860" y="3390900"/>
            <a:ext cx="5518230" cy="3657600"/>
            <a:chOff x="0" y="0"/>
            <a:chExt cx="2128509" cy="1186950"/>
          </a:xfrm>
          <a:solidFill>
            <a:schemeClr val="bg2">
              <a:lumMod val="90000"/>
            </a:schemeClr>
          </a:solidFill>
        </p:grpSpPr>
        <p:sp>
          <p:nvSpPr>
            <p:cNvPr id="45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12429123" y="3314700"/>
            <a:ext cx="54016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pt-BR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</a:t>
            </a:r>
            <a:r>
              <a:rPr lang="vi-VN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 bị trước </a:t>
            </a:r>
            <a:endParaRPr lang="en-US" sz="4000" kern="0" dirty="0"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“ Bài 33. Quan hệ giữa ba cạnh của một tam giác”</a:t>
            </a:r>
            <a:r>
              <a:rPr lang="en-US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pt-BR" sz="4000" kern="0" dirty="0"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42" grpId="0"/>
      <p:bldP spid="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09241" y="1758012"/>
            <a:ext cx="13516559" cy="7195488"/>
            <a:chOff x="3552241" y="1899255"/>
            <a:chExt cx="11183518" cy="4941081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552241" y="1899255"/>
              <a:ext cx="11183518" cy="4941081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923537" y="2063301"/>
              <a:ext cx="10440926" cy="4612991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011856">
            <a:off x="1209268" y="1806593"/>
            <a:ext cx="2419236" cy="12509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868109">
            <a:off x="375021" y="8322442"/>
            <a:ext cx="3059459" cy="7843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119199">
            <a:off x="15798598" y="889708"/>
            <a:ext cx="727411" cy="13439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7621824" flipV="1">
            <a:off x="15445139" y="8357205"/>
            <a:ext cx="2541042" cy="670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400000">
            <a:off x="-325177" y="786086"/>
            <a:ext cx="1968850" cy="912831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8F5E62F2-E99E-4F19-B9B0-2063558D038E}"/>
              </a:ext>
            </a:extLst>
          </p:cNvPr>
          <p:cNvSpPr txBox="1"/>
          <p:nvPr/>
        </p:nvSpPr>
        <p:spPr>
          <a:xfrm>
            <a:off x="381000" y="3467100"/>
            <a:ext cx="17331802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</a:t>
            </a: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DÕI BÀI HỌC</a:t>
            </a:r>
            <a:r>
              <a:rPr lang="vi-VN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lang="en-US" sz="7000" b="1" kern="1200" dirty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492372" y="3529343"/>
            <a:ext cx="10006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 dirty="0">
                <a:ea typeface="Calibri" panose="020F0502020204030204" pitchFamily="34" charset="0"/>
                <a:cs typeface="Arial" panose="020B0604020202020204" pitchFamily="34" charset="0"/>
              </a:rPr>
              <a:t>Quan hệ giữa đường vuông góc và đường xiên</a:t>
            </a: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5000" y="1379483"/>
            <a:ext cx="15930000" cy="891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một điểm A không nằm trên đường thẳng d, kẻ đường thẳng vuông góc với d tại H (H.9.9). 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 thẳng AH gọi là đoạn vuông góc hay đường vuông góc kẻ từ điểm A đến đường thẳng d. Ta gọi H là chân đường vuông góc hạ từ A xuống d.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373600" y="195534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868109">
            <a:off x="158616" y="4922787"/>
            <a:ext cx="2112767" cy="5416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195534"/>
            <a:ext cx="12710531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5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Khái niệm đường vuông góc và đường xiên:</a:t>
            </a:r>
            <a:endParaRPr lang="en-US" sz="4500" dirty="0">
              <a:solidFill>
                <a:schemeClr val="accent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155" y="2324100"/>
            <a:ext cx="6550617" cy="50291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5000" y="1544776"/>
            <a:ext cx="159300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một điểm A không nằm trên đường thẳng d, kẻ đường thẳng vuông góc với d tại H (H.9.9). 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 một điểm M trên d (M khác H), kẻ đoạn thẳng AM.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nl-NL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 thẳng AM gọi là một đường xiên kẻ từ A đến đường thẳng d.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373600" y="195534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868109">
            <a:off x="158616" y="4922787"/>
            <a:ext cx="2112767" cy="5416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195534"/>
            <a:ext cx="12710531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Khái niệm đường vuông góc và đường xiên: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552700"/>
            <a:ext cx="6550617" cy="502918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927596" y="3101598"/>
            <a:ext cx="2895600" cy="35968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207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7094283" y="9041758"/>
            <a:ext cx="1459484" cy="108184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609600" y="407153"/>
            <a:ext cx="1968850" cy="912831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28601" y="8578891"/>
            <a:ext cx="1130649" cy="168524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057400" y="98984"/>
            <a:ext cx="12197570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4500" b="1" dirty="0">
                <a:solidFill>
                  <a:srgbClr val="4BACC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 sánh đường vuông góc và đường xiên: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92271" y="1161594"/>
            <a:ext cx="15301231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AH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AH &lt; AM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219718"/>
            <a:ext cx="6550617" cy="5029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48800" y="5295900"/>
                <a:ext cx="8325813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AHM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𝐴𝐻𝑀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AH &lt; AM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5295900"/>
                <a:ext cx="8325813" cy="4739952"/>
              </a:xfrm>
              <a:prstGeom prst="rect">
                <a:avLst/>
              </a:prstGeom>
              <a:blipFill>
                <a:blip r:embed="rId25"/>
                <a:stretch>
                  <a:fillRect l="-2562" r="-73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12770184" y="4117112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5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1994183"/>
            <a:ext cx="18536106" cy="64446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372638" flipV="1">
            <a:off x="1220993" y="8439189"/>
            <a:ext cx="2006093" cy="14895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537264">
            <a:off x="15514251" y="8960195"/>
            <a:ext cx="3570227" cy="9152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773853" flipV="1">
            <a:off x="16733677" y="525428"/>
            <a:ext cx="3230108" cy="23539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472142">
            <a:off x="297553" y="444349"/>
            <a:ext cx="953470" cy="8414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472142">
            <a:off x="594848" y="1664503"/>
            <a:ext cx="768670" cy="6783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472142">
            <a:off x="1706342" y="839677"/>
            <a:ext cx="768670" cy="6783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15200" y="1866900"/>
            <a:ext cx="3733800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8797" y="3182183"/>
            <a:ext cx="156662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 dirty="0">
                <a:ea typeface="Times New Roman" panose="02020603050405020304" pitchFamily="18" charset="0"/>
                <a:cs typeface="Arial" panose="020B0604020202020204" pitchFamily="34" charset="0"/>
              </a:rPr>
              <a:t>Định lí:</a:t>
            </a:r>
          </a:p>
          <a:p>
            <a:pPr algn="just">
              <a:lnSpc>
                <a:spcPct val="150000"/>
              </a:lnSpc>
            </a:pPr>
            <a:r>
              <a:rPr lang="vi-VN" sz="4500" dirty="0">
                <a:ea typeface="Times New Roman" panose="02020603050405020304" pitchFamily="18" charset="0"/>
                <a:cs typeface="Arial" panose="020B0604020202020204" pitchFamily="34" charset="0"/>
              </a:rPr>
              <a:t>Trong các đường xiên và đường vuông góc kẻ từ một điểm nằm ngoài một đường thẳng đến đường thẳng đó thì đường vuông góc là đường ngắn nhất.</a:t>
            </a: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3344634" y="6666946"/>
            <a:ext cx="2057400" cy="32771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90600" y="1160614"/>
            <a:ext cx="16687800" cy="8215531"/>
            <a:chOff x="2757183" y="1606800"/>
            <a:chExt cx="12773635" cy="70734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4800" y="7409484"/>
            <a:ext cx="1713711" cy="23729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437" t="30795"/>
          <a:stretch>
            <a:fillRect/>
          </a:stretch>
        </p:blipFill>
        <p:spPr>
          <a:xfrm rot="14732601">
            <a:off x="16058657" y="-298714"/>
            <a:ext cx="1726754" cy="172346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587885">
            <a:off x="4942814" y="8506290"/>
            <a:ext cx="1968850" cy="91283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09800" y="1833215"/>
            <a:ext cx="13824932" cy="359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tabLst>
                <a:tab pos="360045" algn="l"/>
                <a:tab pos="720090" algn="l"/>
              </a:tabLst>
            </a:pP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Vì độ dài đoạn thẳng AH là ngắn nhất trong các đoạn thẳng kẻ từ A đến d nên độ dài đoạn thẳng AH được gọi là khoảng cách từ điểm A đến đường thẳng d (H.9.9)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754305"/>
            <a:ext cx="3733800" cy="10027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0537264">
            <a:off x="-1556513" y="-507296"/>
            <a:ext cx="3570227" cy="9152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231" y="4881215"/>
            <a:ext cx="4410969" cy="3386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2337" y="5481578"/>
            <a:ext cx="9452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</a:rPr>
              <a:t>Khi điểm A nằm trên đường thẳng d, người ta coi khoảng cách từ A đến d bằng 0.</a:t>
            </a:r>
            <a:endParaRPr lang="en-US" sz="4000" dirty="0"/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078684" y="8164212"/>
            <a:ext cx="1146522" cy="11465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9642920-9CA7-433B-9714-F761E163E1A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6\uFFFD.\uFFFD{1DE8D01E-DD80-434F-B6B3-085F8CC88B78}&quot;,&quot;C:\\Users\\DELL\\Desktop\\Thảo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b32_quan_he_giua_duong_vuong_goc_va_duong_xien_ty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7B1617-27FD-4CB6-9269-7EF8B6FA6487}:26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6949C5-23BC-40DB-ADB0-5E32CF52F48C}:27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8C338D-73F1-46C3-83A7-1CF0B160D1A9}:2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8BE66B-AC80-4F28-BEF8-EB7CD53EC334}:27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6385FC-606A-4A81-A7E9-B7A99A569BB5}:30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68D439-A295-436B-9A7B-5A0311A294DC}:3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EBE012-DD0F-48C9-B374-8BD604BBE411}:34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7762B2-6FFB-4EE8-9171-207E169AC4A1}:3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2C0C23-0F3D-4C54-96DF-C1B35A199C8D}:29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2B0D75-8C32-47CC-A555-6FEEF4C4C79F}:2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0E5FF9-C9A0-4E0E-AB0D-57C79190BCEA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67625F-D332-4CFE-8E0F-FA2FF58DE52B}:34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48232A-04A6-43A9-AA21-E9AB90F8E26C}:3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60E6A3-8F62-4E6F-A5DF-EFE21C08D68A}:33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2CEE76-2308-4DCB-83B9-F57291923912}:3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38052B-FF66-4106-BA3C-881BF19D6123}:3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1E33AA-DCBA-420A-BFB9-9E7DF72D261D}:3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2E8E5D-0F11-4F9B-B5BA-C0ECD6265ED5}:34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48A20C-9C7A-4B17-8FA9-DDC3FA4911DA}:3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89FBC7-43A8-4E2B-A63A-5290DB25560C}:26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466935-B56D-4FFF-8DD2-BFF0D78AEE73}:3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D7635E-6BB4-4A01-905D-AE656FA82AF8}:25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371B72-9468-41D4-B6AC-C0DC8F6E5AE2}:3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17CF83-ED5C-40B0-87F6-80220B9FA3C0}:27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6B8C53-9C7F-4667-B9F2-16389BA3541B}:3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69E273-7F57-4682-9195-A8376CB017C0}:26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DB0B2C-3C1D-4499-A3A7-2C8EFD444B9C}:2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DACD72-0E89-430A-A6F3-3DF32A292BE7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C4FEC4-5C16-49A0-A834-0A88ED0EB3DB}:2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D497AD-87C4-401E-9145-BC7EF9A10BE6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5ABF65-B768-47C6-A10C-F513DA135D0B}:3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37B5A5-C7A8-436E-928A-8479E7AF6154}:3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EF20D4-2D06-4813-9E21-CE61B7C213B2}:2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2081</Words>
  <Application>Microsoft Office PowerPoint</Application>
  <PresentationFormat>Custom</PresentationFormat>
  <Paragraphs>251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Arial</vt:lpstr>
      <vt:lpstr>Aptos</vt:lpstr>
      <vt:lpstr>Cambria Math</vt:lpstr>
      <vt:lpstr>Times New Roman</vt:lpstr>
      <vt:lpstr>.VnTime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b32_quan_he_giua_duong_vuong_goc_va_duong_xien_typ</dc:title>
  <dc:creator>Mr CHU HONG VINH</dc:creator>
  <cp:lastModifiedBy>Office</cp:lastModifiedBy>
  <cp:revision>124</cp:revision>
  <dcterms:created xsi:type="dcterms:W3CDTF">2006-08-16T00:00:00Z</dcterms:created>
  <dcterms:modified xsi:type="dcterms:W3CDTF">2026-01-29T02:36:01Z</dcterms:modified>
  <dc:identifier>DAFOaXjSG44</dc:identifier>
</cp:coreProperties>
</file>