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7" r:id="rId3"/>
    <p:sldId id="263" r:id="rId4"/>
    <p:sldId id="258" r:id="rId5"/>
    <p:sldId id="259" r:id="rId6"/>
    <p:sldId id="266" r:id="rId7"/>
    <p:sldId id="283" r:id="rId8"/>
    <p:sldId id="288" r:id="rId9"/>
    <p:sldId id="289" r:id="rId10"/>
    <p:sldId id="290" r:id="rId11"/>
    <p:sldId id="268" r:id="rId12"/>
    <p:sldId id="291" r:id="rId13"/>
    <p:sldId id="269" r:id="rId14"/>
    <p:sldId id="293" r:id="rId15"/>
    <p:sldId id="286" r:id="rId16"/>
    <p:sldId id="270" r:id="rId17"/>
    <p:sldId id="292" r:id="rId18"/>
    <p:sldId id="279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974" y="-36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37977-3758-4D1B-8BE8-2BD24FE79675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BE00-D7EF-49C6-8EDA-E2A62A626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6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10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65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27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52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0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6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79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22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5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4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26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4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8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92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50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BE00-D7EF-49C6-8EDA-E2A62A62644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0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FCF9-25F9-45CB-BA53-9482F8940703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5FD9-FBD3-4478-A747-FA2768065C6B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D285-4F30-4737-8A76-831EA436AC1A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C6E68-9E10-4E73-A2BB-5B1F70AA0F40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DC99-3AF5-4356-BF3A-A09979AA56CE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40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A9AF-E316-41DC-B84F-5F0A4A7842F5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7CA5-7C42-4379-8441-DC5B45B4EF35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C506-3457-4AE3-85DA-09FABFB961B8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91" indent="0">
              <a:buNone/>
              <a:defRPr sz="900"/>
            </a:lvl2pPr>
            <a:lvl3pPr marL="685983" indent="0">
              <a:buNone/>
              <a:defRPr sz="800"/>
            </a:lvl3pPr>
            <a:lvl4pPr marL="1028974" indent="0">
              <a:buNone/>
              <a:defRPr sz="700"/>
            </a:lvl4pPr>
            <a:lvl5pPr marL="1371966" indent="0">
              <a:buNone/>
              <a:defRPr sz="700"/>
            </a:lvl5pPr>
            <a:lvl6pPr marL="1714957" indent="0">
              <a:buNone/>
              <a:defRPr sz="700"/>
            </a:lvl6pPr>
            <a:lvl7pPr marL="2057949" indent="0">
              <a:buNone/>
              <a:defRPr sz="700"/>
            </a:lvl7pPr>
            <a:lvl8pPr marL="2400940" indent="0">
              <a:buNone/>
              <a:defRPr sz="700"/>
            </a:lvl8pPr>
            <a:lvl9pPr marL="27439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3955C-8C13-4591-BA26-0693B4E927CA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91" indent="0">
              <a:buNone/>
              <a:defRPr sz="2100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100"/>
            </a:lvl1pPr>
            <a:lvl2pPr marL="342991" indent="0">
              <a:buNone/>
              <a:defRPr sz="900"/>
            </a:lvl2pPr>
            <a:lvl3pPr marL="685983" indent="0">
              <a:buNone/>
              <a:defRPr sz="800"/>
            </a:lvl3pPr>
            <a:lvl4pPr marL="1028974" indent="0">
              <a:buNone/>
              <a:defRPr sz="700"/>
            </a:lvl4pPr>
            <a:lvl5pPr marL="1371966" indent="0">
              <a:buNone/>
              <a:defRPr sz="700"/>
            </a:lvl5pPr>
            <a:lvl6pPr marL="1714957" indent="0">
              <a:buNone/>
              <a:defRPr sz="700"/>
            </a:lvl6pPr>
            <a:lvl7pPr marL="2057949" indent="0">
              <a:buNone/>
              <a:defRPr sz="700"/>
            </a:lvl7pPr>
            <a:lvl8pPr marL="2400940" indent="0">
              <a:buNone/>
              <a:defRPr sz="700"/>
            </a:lvl8pPr>
            <a:lvl9pPr marL="27439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6A1-DE81-460B-9011-AEE4126ABB6E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98" tIns="34299" rIns="68598" bIns="342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3"/>
          </a:xfrm>
          <a:prstGeom prst="rect">
            <a:avLst/>
          </a:prstGeom>
        </p:spPr>
        <p:txBody>
          <a:bodyPr vert="horz" lIns="68598" tIns="34299" rIns="68598" bIns="342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3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904AB-59B5-4A12-A0CB-D7CCF133016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3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3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C055C-3B21-4ABD-9BF8-28B86BB5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6859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6859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6859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10" Type="http://schemas.openxmlformats.org/officeDocument/2006/relationships/image" Target="../../word/media/image2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12" Type="http://schemas.openxmlformats.org/officeDocument/2006/relationships/image" Target="../../word/media/image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_je12cpnxqw" TargetMode="External"/><Relationship Id="rId1" Type="http://schemas.openxmlformats.org/officeDocument/2006/relationships/tags" Target="../tags/tag17.xm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-iMMWrlbrz8" TargetMode="External"/><Relationship Id="rId1" Type="http://schemas.openxmlformats.org/officeDocument/2006/relationships/tags" Target="../tags/tag18.xml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uj3XPNFzPHs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rjf8cuxefVk" TargetMode="External"/><Relationship Id="rId1" Type="http://schemas.openxmlformats.org/officeDocument/2006/relationships/tags" Target="../tags/tag10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8322" y="-176348"/>
            <a:ext cx="4068410" cy="1335255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endParaRPr lang="en-US" sz="15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400" b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Môn học:</a:t>
            </a:r>
            <a:r>
              <a:rPr lang="en-US" sz="2400" b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KHTN - L</a:t>
            </a:r>
            <a:r>
              <a:rPr lang="vi-VN" sz="24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ớp:</a:t>
            </a:r>
            <a:r>
              <a:rPr lang="en-US" sz="24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7</a:t>
            </a:r>
            <a:endParaRPr lang="en-US" sz="2400" b="1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400" b="1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Thời gian thực hiện: </a:t>
            </a:r>
            <a:r>
              <a:rPr lang="en-US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</a:t>
            </a:r>
            <a:r>
              <a:rPr lang="vi-VN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tiết</a:t>
            </a:r>
            <a:endParaRPr lang="en-US" sz="24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1949631"/>
            <a:ext cx="9144000" cy="53240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98" tIns="34299" rIns="68598" bIns="34299">
            <a:spAutoFit/>
          </a:bodyPr>
          <a:lstStyle/>
          <a:p>
            <a:pPr algn="ctr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700" b="1" dirty="0" smtClean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2700" b="1" dirty="0" smtClean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09</a:t>
            </a:r>
            <a:r>
              <a:rPr lang="vi-VN" sz="2700" b="1" dirty="0" smtClean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: SỰ TRUYỀN ÂM</a:t>
            </a:r>
            <a:endParaRPr lang="en-US" sz="2700" dirty="0">
              <a:solidFill>
                <a:schemeClr val="bg2">
                  <a:lumMod val="1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2CC-3EDF-440A-B446-5F0F52C166CB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7078"/>
            <a:ext cx="9144000" cy="2723321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8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err="1" smtClean="0">
                <a:solidFill>
                  <a:srgbClr val="0000CC"/>
                </a:solidFill>
              </a:rPr>
              <a:t>Trò</a:t>
            </a:r>
            <a:r>
              <a:rPr lang="en-US" altLang="en-US" dirty="0" smtClean="0">
                <a:solidFill>
                  <a:srgbClr val="0000CC"/>
                </a:solidFill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</a:rPr>
              <a:t>chơi</a:t>
            </a:r>
            <a:r>
              <a:rPr lang="en-US" altLang="en-US" dirty="0" smtClean="0">
                <a:solidFill>
                  <a:srgbClr val="0000CC"/>
                </a:solidFill>
              </a:rPr>
              <a:t>: “</a:t>
            </a:r>
            <a:r>
              <a:rPr lang="vi-VN" altLang="en-US" dirty="0" smtClean="0">
                <a:solidFill>
                  <a:srgbClr val="0000CC"/>
                </a:solidFill>
              </a:rPr>
              <a:t>giải cứu ếch xanh</a:t>
            </a:r>
            <a:r>
              <a:rPr lang="en-US" altLang="en-US" dirty="0" smtClean="0">
                <a:solidFill>
                  <a:srgbClr val="0000CC"/>
                </a:solidFill>
              </a:rPr>
              <a:t>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42" y="1023938"/>
            <a:ext cx="8448261" cy="944562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Graphic 1"/>
          <p:cNvPicPr/>
          <p:nvPr/>
        </p:nvPicPr>
        <p:blipFill>
          <a:blip r:embed="rId4">
            <a:extLst>
              <a:ext uri="{96DAC541-7B7A-43D3-8B79-37D633B846F1}">
                <asvg:svgBlip xmlns:lc="http://schemas.openxmlformats.org/drawingml/2006/lockedCanvas" xmlns="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oel="http://schemas.microsoft.com/office/2019/extlst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 r:embed="rId10"/>
              </a:ext>
            </a:extLst>
          </a:blip>
          <a:stretch>
            <a:fillRect/>
          </a:stretch>
        </p:blipFill>
        <p:spPr>
          <a:xfrm>
            <a:off x="2884209" y="1809750"/>
            <a:ext cx="3514725" cy="2266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2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Graphic 2"/>
          <p:cNvPicPr/>
          <p:nvPr/>
        </p:nvPicPr>
        <p:blipFill>
          <a:blip r:embed="rId4">
            <a:extLst>
              <a:ext uri="{96DAC541-7B7A-43D3-8B79-37D633B846F1}">
                <asvg:svgBlip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oel="http://schemas.microsoft.com/office/2019/extlst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1891360" y="1078914"/>
            <a:ext cx="5454483" cy="322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9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013825" cy="2647950"/>
          </a:xfrm>
        </p:spPr>
        <p:txBody>
          <a:bodyPr rtlCol="0">
            <a:noAutofit/>
          </a:bodyPr>
          <a:lstStyle/>
          <a:p>
            <a:pPr algn="ctr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vi-VN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IẾU HỌC TẬP</a:t>
            </a:r>
            <a:r>
              <a:rPr lang="vi-VN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Chọn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3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13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C.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D.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D.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			D.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 .......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1/20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A. 35 m        B. 17 m        C. 75 m        D. 305 m</a:t>
            </a:r>
          </a:p>
          <a:p>
            <a:pPr marL="0" indent="0">
              <a:buNone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2km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6100 m/s.</a:t>
            </a:r>
          </a:p>
          <a:p>
            <a:pPr marL="0" indent="0">
              <a:buNone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A. 1200 s        B. 3050 s        C. 305 s        D. 0,328 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2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3725" y="1722533"/>
            <a:ext cx="8608979" cy="1614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09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SỰ TRUYỀN ÂM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2268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234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7335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1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962150"/>
            <a:ext cx="4419600" cy="12192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Vận dụng</a:t>
            </a:r>
            <a:endParaRPr lang="en-US" b="1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92869" y="63500"/>
            <a:ext cx="8958262" cy="993775"/>
          </a:xfrm>
        </p:spPr>
        <p:txBody>
          <a:bodyPr/>
          <a:lstStyle/>
          <a:p>
            <a:pPr algn="ctr" eaLnBrk="1" hangingPunct="1"/>
            <a: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SAU</a:t>
            </a:r>
            <a: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</a:t>
            </a:r>
            <a:r>
              <a:rPr lang="en-US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_je12cpnxqw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85775" y="1057275"/>
            <a:ext cx="8172450" cy="3914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0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6700" y="4321107"/>
            <a:ext cx="2124075" cy="446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495550" y="4059309"/>
            <a:ext cx="6648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chứng tỏ âm truyền trong chất rắn nhanh hơn trong chất lỏng, trong chất lỏng nhanh hơn trong chất khí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7" y="41961"/>
            <a:ext cx="162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</a:t>
            </a:r>
            <a:r>
              <a:rPr lang="vi-VN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10" name="-iMMWrlbrz8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7700" y="467627"/>
            <a:ext cx="7915275" cy="33177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825" y="4033753"/>
            <a:ext cx="2867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nội dung “Em có biết”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3650" y="423072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tốc độ truyền âm trong các môi </a:t>
            </a:r>
            <a:r>
              <a:rPr lang="de-DE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0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42100" y="96838"/>
            <a:ext cx="3565525" cy="387350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vi-VN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TRUYỀN ÂM</a:t>
            </a:r>
            <a:endParaRPr 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841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5000" y="1081088"/>
            <a:ext cx="4675188" cy="1610807"/>
            <a:chOff x="389482" y="864156"/>
            <a:chExt cx="8365035" cy="1778897"/>
          </a:xfrm>
        </p:grpSpPr>
        <p:sp>
          <p:nvSpPr>
            <p:cNvPr id="4" name="Rectangle 3"/>
            <p:cNvSpPr/>
            <p:nvPr/>
          </p:nvSpPr>
          <p:spPr>
            <a:xfrm>
              <a:off x="389482" y="864156"/>
              <a:ext cx="4489652" cy="441609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" name="Rectangle 131"/>
            <p:cNvSpPr>
              <a:spLocks noChangeArrowheads="1"/>
            </p:cNvSpPr>
            <p:nvPr/>
          </p:nvSpPr>
          <p:spPr bwMode="auto">
            <a:xfrm>
              <a:off x="389482" y="1521404"/>
              <a:ext cx="8365035" cy="1121649"/>
            </a:xfrm>
            <a:prstGeom prst="rect">
              <a:avLst/>
            </a:prstGeom>
            <a:noFill/>
            <a:ln w="28575" cmpd="thinThick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 typeface="Wingdings 2" panose="05020102010507070707" pitchFamily="18" charset="2"/>
                <a:buChar char="³"/>
                <a:defRPr/>
              </a:pP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Học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bài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và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làm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các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bài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tập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trong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SBT.</a:t>
              </a:r>
            </a:p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 typeface="Wingdings 2" panose="05020102010507070707" pitchFamily="18" charset="2"/>
                <a:buChar char="³"/>
                <a:defRPr/>
              </a:pP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Đọc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trước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US" altLang="en-US" sz="2000" b="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bài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vi-VN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10</a:t>
              </a:r>
              <a:r>
                <a:rPr lang="en-US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: </a:t>
              </a:r>
              <a:r>
                <a:rPr lang="vi-VN" altLang="en-US" sz="2000" b="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Biên độ, tần số, độ cao và độ to của âm.</a:t>
              </a:r>
              <a:endParaRPr lang="en-US" altLang="en-US" sz="20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117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97169"/>
            <a:ext cx="9144000" cy="43439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24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18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1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" y="1"/>
            <a:ext cx="4561949" cy="590886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b="1" u="sng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</a:t>
            </a:r>
            <a:r>
              <a:rPr lang="vi-VN" sz="1800" b="1" u="sng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vi-VN" sz="1800" b="1" u="sng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 TRUYỀN ÂM TRONG KHÔNG KHÍ</a:t>
            </a:r>
            <a:r>
              <a:rPr lang="en-US" sz="1800" b="1" u="sng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1800" u="sng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endParaRPr lang="en-US" sz="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1463"/>
            <a:ext cx="5359036" cy="34594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vi-VN" sz="1800" b="1" i="1" u="sng" dirty="0" smtClean="0">
                <a:latin typeface="Times New Roman" pitchFamily="18" charset="0"/>
                <a:cs typeface="Times New Roman" pitchFamily="18" charset="0"/>
              </a:rPr>
              <a:t>1.Tạo sóng âm</a:t>
            </a:r>
            <a:endParaRPr lang="en-US" sz="1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508" y="611102"/>
            <a:ext cx="4446061" cy="623266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>
              <a:buFontTx/>
              <a:buChar char="-"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i="1" dirty="0" smtClean="0">
                <a:latin typeface="Times New Roman" pitchFamily="18" charset="0"/>
                <a:cs typeface="Times New Roman" pitchFamily="18" charset="0"/>
              </a:rPr>
              <a:t>Nguồn âm là gì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1800" b="1" i="1" dirty="0" smtClean="0">
                <a:latin typeface="Times New Roman" pitchFamily="18" charset="0"/>
                <a:cs typeface="Times New Roman" pitchFamily="18" charset="0"/>
              </a:rPr>
              <a:t> Đặc điểm của nguồn âm?</a:t>
            </a:r>
            <a:endParaRPr lang="en-US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1800" b="1" i="1" dirty="0" smtClean="0">
                <a:latin typeface="Times New Roman" pitchFamily="18" charset="0"/>
                <a:cs typeface="Times New Roman" pitchFamily="18" charset="0"/>
              </a:rPr>
              <a:t>ao động là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741086"/>
            <a:ext cx="313508" cy="438581"/>
          </a:xfrm>
          <a:prstGeom prst="rect">
            <a:avLst/>
          </a:prstGeom>
          <a:solidFill>
            <a:srgbClr val="FFFF00"/>
          </a:solidFill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50+ hình nền đàn Guitar cực đẹp cực nét cho máy tính và điện thoạ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36" y="2576945"/>
            <a:ext cx="3283527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ơi bán Âm Thoa giá rẻ, uy tín, chất lượng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13" y="2576945"/>
            <a:ext cx="2872915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Trống đỏ Dùi Trống Bằng Gỗ Minh Họa Hoạt Hình Minh Họa Nhạc Cụ PNG  , Minh Họa âm Nhạc, Dùi Trống Bằng Gỗ, Cụ PNG miễn phí tải tậ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0" y="2576945"/>
            <a:ext cx="1860261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5459" y="545297"/>
            <a:ext cx="43023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i="1" u="sng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Trả lời:</a:t>
            </a:r>
          </a:p>
          <a:p>
            <a:r>
              <a:rPr lang="vi-VN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Dao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6383" y="259971"/>
            <a:ext cx="5649821" cy="734065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1800" b="1" i="1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 viên bi được treo ở đầu sợi dây nhẹ, dao động như hình 9.3. Vị trí cân bằng của viên bi là vị trí nào?</a:t>
            </a:r>
            <a:endParaRPr lang="en-US" sz="1800" i="1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4C7E-8AD6-4FFB-B962-BA442D61CD24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15102" y="1518558"/>
            <a:ext cx="764177" cy="284448"/>
          </a:xfrm>
          <a:prstGeom prst="rect">
            <a:avLst/>
          </a:prstGeom>
          <a:solidFill>
            <a:schemeClr val="bg1"/>
          </a:solidFill>
        </p:spPr>
        <p:txBody>
          <a:bodyPr wrap="square" lIns="68598" tIns="34299" rIns="68598" bIns="34299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Giải bài 9 Sự truyền âm | Giải khoa học tự nhiên 7 cánh diều - Tech1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10" y="797170"/>
            <a:ext cx="2298090" cy="33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66" y="1660782"/>
            <a:ext cx="486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r>
              <a:rPr lang="vi-VN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en-US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616" y="388662"/>
            <a:ext cx="313508" cy="438581"/>
          </a:xfrm>
          <a:prstGeom prst="rect">
            <a:avLst/>
          </a:prstGeom>
          <a:solidFill>
            <a:srgbClr val="FFFF00"/>
          </a:solidFill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5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302" y="2294"/>
            <a:ext cx="8951119" cy="981312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1800" b="1" i="1" u="sng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vi-VN" sz="1800" b="1" i="1" u="sng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Sự truyền âm trong không khí</a:t>
            </a:r>
            <a:endParaRPr lang="en-US" sz="1800" i="1" u="sng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4648F-6731-4636-913E-62DFF9DBABD3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uj3XPNFzPHs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339969" y="1125415"/>
            <a:ext cx="8557846" cy="3641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534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3576" y="187245"/>
            <a:ext cx="8746599" cy="992598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91" indent="-342991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91" indent="-342991">
              <a:buAutoNum type="arabicPeriod"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3576" y="829812"/>
            <a:ext cx="8190486" cy="1649188"/>
          </a:xfrm>
          <a:prstGeom prst="rect">
            <a:avLst/>
          </a:prstGeom>
        </p:spPr>
        <p:txBody>
          <a:bodyPr wrap="square" lIns="68598" tIns="34299" rIns="68598" bIns="34299">
            <a:spAutoFit/>
          </a:bodyPr>
          <a:lstStyle/>
          <a:p>
            <a:pPr marL="214370" indent="-214370"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2000" b="1" i="1" u="sng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000" b="1" i="1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vi-VN" sz="2000" i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marL="214370" indent="-214370"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70" indent="-214370" algn="just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</a:pP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576" y="187245"/>
            <a:ext cx="313508" cy="438581"/>
          </a:xfrm>
          <a:prstGeom prst="rect">
            <a:avLst/>
          </a:prstGeom>
          <a:solidFill>
            <a:srgbClr val="FFFF00"/>
          </a:solidFill>
        </p:spPr>
        <p:txBody>
          <a:bodyPr wrap="square" lIns="68598" tIns="34299" rIns="68598" bIns="3429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3725" y="1722533"/>
            <a:ext cx="8608979" cy="1614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09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SỰ TRUYỀN ÂM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2)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2268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234" y="1722533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7335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9" y="146985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Giải bài 9 Sự truyền âm | Giải khoa học tự nhiên 7 cánh diều - Tech1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5510"/>
            <a:ext cx="8028039" cy="18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961" y="717405"/>
            <a:ext cx="802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6" y="3490003"/>
            <a:ext cx="3837039" cy="15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ao nhận vận chuyển Door to Door | LE QUAN LOGIST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45" y="3490003"/>
            <a:ext cx="3411794" cy="15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58" y="373126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8F7C-4886-4F4C-8A50-32A7E73C8A2F}" type="datetime1">
              <a:rPr lang="vi-VN" smtClean="0"/>
              <a:pPr/>
              <a:t>28/01/2026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055C-3B21-4ABD-9BF8-28B86BB5C76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rjf8cuxefVk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57200" y="1474839"/>
            <a:ext cx="8003458" cy="3292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0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536F1D9-03C9-4367-BEA5-7B11039E1AF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]Sb{82FA3B50-A882-4EB1-969D-8D953CAB75E8}&quot;,&quot;C:\\Users\\hpo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HTN 7 - CD - Bài 09. Sự truyền âm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C195EE-270E-469D-92D6-246825E93FDB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5B971A-9A3F-4588-82F3-763C24DC2DAE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1D894D-48E1-4DDD-8537-F7FBCC1504AE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9C639E-9EE1-47F6-87FF-31747529F8BB}:2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D49148-6B8D-4CEC-800A-4AB266CEAE51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D14AB7-7AE2-4348-A6C0-2426CB0EAFAA}:2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46DC69-9453-4A96-BEF1-EB0EEE6FC5D5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1B86A5-5751-4CF2-A984-E1B1B5EF32B9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3AA2A4-346F-4A6E-B39F-0FAF8D691647}:2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3AA1FA-D33D-40E0-B73C-10C9542C31D1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266C05-4C09-4F34-BDC6-42B8A9665BE5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8C7DE2-E3CB-4856-882F-F6CDF0F7F101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FED4F7-B454-46EF-B3A2-20D2DACF19A7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2E866A-66E3-4CD0-9E8B-DFC8A8B921A0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E0E010-FB61-484D-9FFE-04F54DF4B3A8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8F280-0399-4461-986A-6724D780F8C3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87B99B-F899-4DA9-AC12-2DDD840AFE88}:2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1F1BAD-DEC5-4410-A580-1A39D86B1DDC}:2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</TotalTime>
  <Words>479</Words>
  <Application>Microsoft Office PowerPoint</Application>
  <PresentationFormat>On-screen Show (16:9)</PresentationFormat>
  <Paragraphs>103</Paragraphs>
  <Slides>18</Slides>
  <Notes>18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Sự truyền âm trong chất rắn và chất lỏng 1. Sự truyền âm trong chất rắn </vt:lpstr>
      <vt:lpstr>2. Sự truyền âm trong chất lỏng - Âm truyền được trong môi trường chất lỏng. - Ví dụ: người chăn nuôi khi cho cá ăn thường gõ vào thuyền gọi cá, chứng tỏ âm gõ truyền vào nước đến tai cá. </vt:lpstr>
      <vt:lpstr>     *Kết luận chung về sự truyền âm:  - Âm truyền được trong các chất rắn, lỏng, khí, âm không truyền được trong chân không.  - Sự dao động của nguồn âmđã làm lan truyền sự nén, giãn không khí, tức làm lan truyền âm từ nguồn âm ra xung quanh.</vt:lpstr>
      <vt:lpstr>Trò chơi: “giải cứu ếch xanh” </vt:lpstr>
      <vt:lpstr>PowerPoint Presentation</vt:lpstr>
      <vt:lpstr>PowerPoint Presentation</vt:lpstr>
      <vt:lpstr>PowerPoint Presentation</vt:lpstr>
      <vt:lpstr>Vận dụng</vt:lpstr>
      <vt:lpstr>QUAN SÁT CÁC THÍ NGHIỆM SAU Thí nghiệm 1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7 - CD - Bài 09. Sự truyền âm</dc:title>
  <dc:creator>Admin</dc:creator>
  <cp:lastModifiedBy>hpo</cp:lastModifiedBy>
  <cp:revision>158</cp:revision>
  <dcterms:created xsi:type="dcterms:W3CDTF">2021-08-05T09:15:45Z</dcterms:created>
  <dcterms:modified xsi:type="dcterms:W3CDTF">2026-01-28T04:12:32Z</dcterms:modified>
</cp:coreProperties>
</file>