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64" r:id="rId2"/>
    <p:sldMasterId id="2147483791" r:id="rId3"/>
  </p:sldMasterIdLst>
  <p:notesMasterIdLst>
    <p:notesMasterId r:id="rId32"/>
  </p:notesMasterIdLst>
  <p:sldIdLst>
    <p:sldId id="257" r:id="rId4"/>
    <p:sldId id="285" r:id="rId5"/>
    <p:sldId id="258" r:id="rId6"/>
    <p:sldId id="266" r:id="rId7"/>
    <p:sldId id="286" r:id="rId8"/>
    <p:sldId id="259" r:id="rId9"/>
    <p:sldId id="265" r:id="rId10"/>
    <p:sldId id="287" r:id="rId11"/>
    <p:sldId id="301" r:id="rId12"/>
    <p:sldId id="288" r:id="rId13"/>
    <p:sldId id="300" r:id="rId14"/>
    <p:sldId id="302" r:id="rId15"/>
    <p:sldId id="291" r:id="rId16"/>
    <p:sldId id="292" r:id="rId17"/>
    <p:sldId id="271" r:id="rId18"/>
    <p:sldId id="275" r:id="rId19"/>
    <p:sldId id="273" r:id="rId20"/>
    <p:sldId id="289" r:id="rId21"/>
    <p:sldId id="283" r:id="rId22"/>
    <p:sldId id="293" r:id="rId23"/>
    <p:sldId id="294" r:id="rId24"/>
    <p:sldId id="295" r:id="rId25"/>
    <p:sldId id="297" r:id="rId26"/>
    <p:sldId id="304" r:id="rId27"/>
    <p:sldId id="299" r:id="rId28"/>
    <p:sldId id="305" r:id="rId29"/>
    <p:sldId id="296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C7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8B0D4-41CE-4EA1-8E41-BC1F72CC362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786B0-800A-4219-A33A-D877CF4E2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5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endParaRPr lang="en-US" sz="1200" dirty="0">
              <a:solidFill>
                <a:srgbClr val="0000FF"/>
              </a:solidFill>
              <a:effectLst/>
              <a:latin typeface="Sitka Text" pitchFamily="2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6B0-800A-4219-A33A-D877CF4E2C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6B0-800A-4219-A33A-D877CF4E2C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4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XX.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2n = 46 (23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XX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6B0-800A-4219-A33A-D877CF4E2C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4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92313" y="3982460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86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60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4" y="640844"/>
            <a:ext cx="998835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1" y="185109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7" y="339762"/>
            <a:ext cx="165463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4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1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3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5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9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1" y="2014250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1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9536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1" y="185109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7" y="339762"/>
            <a:ext cx="165463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4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1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3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5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811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E332A5CF-5FC0-423E-9488-B11023820CD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60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1" y="0"/>
            <a:ext cx="12208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41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 rot="10800000">
            <a:off x="5135894" y="1119739"/>
            <a:ext cx="4022165" cy="5529080"/>
          </a:xfrm>
          <a:prstGeom prst="round2SameRect">
            <a:avLst>
              <a:gd name="adj1" fmla="val 901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0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41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C6F3612C-F0AE-484F-942A-DE2A05865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503" y="209183"/>
            <a:ext cx="12192000" cy="701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63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1" y="1"/>
            <a:ext cx="2863563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3"/>
            <a:ext cx="2863563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1" y="4114800"/>
            <a:ext cx="2863563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3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5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S LAYOUT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5065780" y="0"/>
            <a:ext cx="7126221" cy="6858000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" fmla="*/ 2238375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2238375 w 4716016"/>
              <a:gd name="connsiteY4" fmla="*/ 0 h 6858000"/>
              <a:gd name="connsiteX0" fmla="*/ 2867025 w 5344666"/>
              <a:gd name="connsiteY0" fmla="*/ 0 h 6858000"/>
              <a:gd name="connsiteX1" fmla="*/ 5344666 w 5344666"/>
              <a:gd name="connsiteY1" fmla="*/ 0 h 6858000"/>
              <a:gd name="connsiteX2" fmla="*/ 5344666 w 5344666"/>
              <a:gd name="connsiteY2" fmla="*/ 6858000 h 6858000"/>
              <a:gd name="connsiteX3" fmla="*/ 0 w 5344666"/>
              <a:gd name="connsiteY3" fmla="*/ 6858000 h 6858000"/>
              <a:gd name="connsiteX4" fmla="*/ 2867025 w 53446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666" h="6858000">
                <a:moveTo>
                  <a:pt x="2867025" y="0"/>
                </a:moveTo>
                <a:lnTo>
                  <a:pt x="5344666" y="0"/>
                </a:lnTo>
                <a:lnTo>
                  <a:pt x="5344666" y="6858000"/>
                </a:lnTo>
                <a:lnTo>
                  <a:pt x="0" y="6858000"/>
                </a:lnTo>
                <a:lnTo>
                  <a:pt x="286702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제목 1"/>
          <p:cNvSpPr>
            <a:spLocks noGrp="1"/>
          </p:cNvSpPr>
          <p:nvPr>
            <p:ph type="title" hasCustomPrompt="1"/>
          </p:nvPr>
        </p:nvSpPr>
        <p:spPr>
          <a:xfrm>
            <a:off x="724118" y="332655"/>
            <a:ext cx="7684119" cy="877020"/>
          </a:xfrm>
          <a:prstGeom prst="rect">
            <a:avLst/>
          </a:prstGeom>
        </p:spPr>
        <p:txBody>
          <a:bodyPr wrap="square" lIns="0" tIns="252000" bIns="108000" anchor="ctr">
            <a:noAutofit/>
          </a:bodyPr>
          <a:lstStyle>
            <a:lvl1pPr algn="l">
              <a:lnSpc>
                <a:spcPts val="3200"/>
              </a:lnSpc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724117" y="1412776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724117" y="3899148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6823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88000" y="245790"/>
            <a:ext cx="3744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24000" y="245790"/>
            <a:ext cx="3744000" cy="6364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160000" y="1930622"/>
            <a:ext cx="3744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1296000" y="3874622"/>
            <a:ext cx="1440000" cy="4032000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9456000" y="-1050210"/>
            <a:ext cx="1440000" cy="4032000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31392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"/>
          <p:cNvSpPr/>
          <p:nvPr userDrawn="1"/>
        </p:nvSpPr>
        <p:spPr>
          <a:xfrm>
            <a:off x="723199" y="1552597"/>
            <a:ext cx="3276000" cy="4716000"/>
          </a:xfrm>
          <a:prstGeom prst="round2DiagRect">
            <a:avLst>
              <a:gd name="adj1" fmla="val 10587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885199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8" name="Rounded Rectangle 4"/>
          <p:cNvSpPr/>
          <p:nvPr userDrawn="1"/>
        </p:nvSpPr>
        <p:spPr>
          <a:xfrm>
            <a:off x="4416213" y="1552599"/>
            <a:ext cx="3304051" cy="4720591"/>
          </a:xfrm>
          <a:prstGeom prst="round2DiagRect">
            <a:avLst>
              <a:gd name="adj1" fmla="val 10365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9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599251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0" name="Rounded Rectangle 4"/>
          <p:cNvSpPr/>
          <p:nvPr userDrawn="1"/>
        </p:nvSpPr>
        <p:spPr>
          <a:xfrm>
            <a:off x="8137277" y="1552599"/>
            <a:ext cx="3304051" cy="4720591"/>
          </a:xfrm>
          <a:prstGeom prst="round2DiagRect">
            <a:avLst>
              <a:gd name="adj1" fmla="val 10639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1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8313303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552C85F4-B1C7-4195-ABF4-E5FA52DD3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8337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CA2738B4-CC35-4E1E-8FF3-1F2A9128E90F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1FE06515-967C-4CE5-8FA8-5A62E97330F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693373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9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1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9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7" y="3963529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33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-147" y="4492191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3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20" y="914402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56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9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1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9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3543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7FCCAA75-7E04-4D81-8DE3-D1B95096C3B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28323" y="639000"/>
            <a:ext cx="5940000" cy="5580000"/>
          </a:xfrm>
          <a:custGeom>
            <a:avLst/>
            <a:gdLst>
              <a:gd name="connsiteX0" fmla="*/ 1478300 w 5940000"/>
              <a:gd name="connsiteY0" fmla="*/ 1478300 h 5580000"/>
              <a:gd name="connsiteX1" fmla="*/ 4461700 w 5940000"/>
              <a:gd name="connsiteY1" fmla="*/ 1478300 h 5580000"/>
              <a:gd name="connsiteX2" fmla="*/ 4461700 w 5940000"/>
              <a:gd name="connsiteY2" fmla="*/ 4101700 h 5580000"/>
              <a:gd name="connsiteX3" fmla="*/ 1478300 w 5940000"/>
              <a:gd name="connsiteY3" fmla="*/ 4101700 h 5580000"/>
              <a:gd name="connsiteX4" fmla="*/ 1260000 w 5940000"/>
              <a:gd name="connsiteY4" fmla="*/ 1260000 h 5580000"/>
              <a:gd name="connsiteX5" fmla="*/ 1260000 w 5940000"/>
              <a:gd name="connsiteY5" fmla="*/ 4320000 h 5580000"/>
              <a:gd name="connsiteX6" fmla="*/ 4680000 w 5940000"/>
              <a:gd name="connsiteY6" fmla="*/ 4320000 h 5580000"/>
              <a:gd name="connsiteX7" fmla="*/ 4680000 w 5940000"/>
              <a:gd name="connsiteY7" fmla="*/ 1260000 h 5580000"/>
              <a:gd name="connsiteX8" fmla="*/ 989027 w 5940000"/>
              <a:gd name="connsiteY8" fmla="*/ 989027 h 5580000"/>
              <a:gd name="connsiteX9" fmla="*/ 4950973 w 5940000"/>
              <a:gd name="connsiteY9" fmla="*/ 989027 h 5580000"/>
              <a:gd name="connsiteX10" fmla="*/ 4950973 w 5940000"/>
              <a:gd name="connsiteY10" fmla="*/ 4590973 h 5580000"/>
              <a:gd name="connsiteX11" fmla="*/ 989027 w 5940000"/>
              <a:gd name="connsiteY11" fmla="*/ 4590973 h 5580000"/>
              <a:gd name="connsiteX12" fmla="*/ 774000 w 5940000"/>
              <a:gd name="connsiteY12" fmla="*/ 774000 h 5580000"/>
              <a:gd name="connsiteX13" fmla="*/ 774000 w 5940000"/>
              <a:gd name="connsiteY13" fmla="*/ 4806000 h 5580000"/>
              <a:gd name="connsiteX14" fmla="*/ 5166000 w 5940000"/>
              <a:gd name="connsiteY14" fmla="*/ 4806000 h 5580000"/>
              <a:gd name="connsiteX15" fmla="*/ 5166000 w 5940000"/>
              <a:gd name="connsiteY15" fmla="*/ 774000 h 5580000"/>
              <a:gd name="connsiteX16" fmla="*/ 528392 w 5940000"/>
              <a:gd name="connsiteY16" fmla="*/ 528392 h 5580000"/>
              <a:gd name="connsiteX17" fmla="*/ 5411608 w 5940000"/>
              <a:gd name="connsiteY17" fmla="*/ 528392 h 5580000"/>
              <a:gd name="connsiteX18" fmla="*/ 5411608 w 5940000"/>
              <a:gd name="connsiteY18" fmla="*/ 5051608 h 5580000"/>
              <a:gd name="connsiteX19" fmla="*/ 528392 w 5940000"/>
              <a:gd name="connsiteY19" fmla="*/ 5051608 h 5580000"/>
              <a:gd name="connsiteX20" fmla="*/ 288000 w 5940000"/>
              <a:gd name="connsiteY20" fmla="*/ 288000 h 5580000"/>
              <a:gd name="connsiteX21" fmla="*/ 288000 w 5940000"/>
              <a:gd name="connsiteY21" fmla="*/ 5292000 h 5580000"/>
              <a:gd name="connsiteX22" fmla="*/ 5652000 w 5940000"/>
              <a:gd name="connsiteY22" fmla="*/ 5292000 h 5580000"/>
              <a:gd name="connsiteX23" fmla="*/ 5652000 w 5940000"/>
              <a:gd name="connsiteY23" fmla="*/ 288000 h 5580000"/>
              <a:gd name="connsiteX24" fmla="*/ 0 w 5940000"/>
              <a:gd name="connsiteY24" fmla="*/ 0 h 5580000"/>
              <a:gd name="connsiteX25" fmla="*/ 5940000 w 5940000"/>
              <a:gd name="connsiteY25" fmla="*/ 0 h 5580000"/>
              <a:gd name="connsiteX26" fmla="*/ 5940000 w 5940000"/>
              <a:gd name="connsiteY26" fmla="*/ 5580000 h 5580000"/>
              <a:gd name="connsiteX27" fmla="*/ 0 w 5940000"/>
              <a:gd name="connsiteY27" fmla="*/ 5580000 h 55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40000" h="5580000">
                <a:moveTo>
                  <a:pt x="1478300" y="1478300"/>
                </a:moveTo>
                <a:lnTo>
                  <a:pt x="4461700" y="1478300"/>
                </a:lnTo>
                <a:lnTo>
                  <a:pt x="4461700" y="4101700"/>
                </a:lnTo>
                <a:lnTo>
                  <a:pt x="1478300" y="4101700"/>
                </a:lnTo>
                <a:close/>
                <a:moveTo>
                  <a:pt x="1260000" y="1260000"/>
                </a:moveTo>
                <a:lnTo>
                  <a:pt x="1260000" y="4320000"/>
                </a:lnTo>
                <a:lnTo>
                  <a:pt x="4680000" y="4320000"/>
                </a:lnTo>
                <a:lnTo>
                  <a:pt x="4680000" y="1260000"/>
                </a:lnTo>
                <a:close/>
                <a:moveTo>
                  <a:pt x="989027" y="989027"/>
                </a:moveTo>
                <a:lnTo>
                  <a:pt x="4950973" y="989027"/>
                </a:lnTo>
                <a:lnTo>
                  <a:pt x="4950973" y="4590973"/>
                </a:lnTo>
                <a:lnTo>
                  <a:pt x="989027" y="4590973"/>
                </a:lnTo>
                <a:close/>
                <a:moveTo>
                  <a:pt x="774000" y="774000"/>
                </a:moveTo>
                <a:lnTo>
                  <a:pt x="774000" y="4806000"/>
                </a:lnTo>
                <a:lnTo>
                  <a:pt x="5166000" y="4806000"/>
                </a:lnTo>
                <a:lnTo>
                  <a:pt x="5166000" y="774000"/>
                </a:lnTo>
                <a:close/>
                <a:moveTo>
                  <a:pt x="528392" y="528392"/>
                </a:moveTo>
                <a:lnTo>
                  <a:pt x="5411608" y="528392"/>
                </a:lnTo>
                <a:lnTo>
                  <a:pt x="5411608" y="5051608"/>
                </a:lnTo>
                <a:lnTo>
                  <a:pt x="528392" y="5051608"/>
                </a:lnTo>
                <a:close/>
                <a:moveTo>
                  <a:pt x="288000" y="288000"/>
                </a:moveTo>
                <a:lnTo>
                  <a:pt x="288000" y="5292000"/>
                </a:lnTo>
                <a:lnTo>
                  <a:pt x="5652000" y="5292000"/>
                </a:lnTo>
                <a:lnTo>
                  <a:pt x="5652000" y="288000"/>
                </a:lnTo>
                <a:close/>
                <a:moveTo>
                  <a:pt x="0" y="0"/>
                </a:moveTo>
                <a:lnTo>
                  <a:pt x="5940000" y="0"/>
                </a:lnTo>
                <a:lnTo>
                  <a:pt x="5940000" y="5580000"/>
                </a:lnTo>
                <a:lnTo>
                  <a:pt x="0" y="558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5BA072A8-6495-492B-9B45-29E124B0D7B7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39AAF1FE-FBF8-419B-9412-D25BF677EB8A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06631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3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602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701"/>
            <a:ext cx="10782227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5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9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5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8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20301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4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3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948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80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3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28746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41101" cy="417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281560" y="0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281560" y="2160786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305596" y="-4215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305596" y="2156571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02000"/>
            <a:ext cx="12192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6892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2000" y="0"/>
            <a:ext cx="792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970000"/>
            <a:ext cx="396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1846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3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3" y="529439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2" y="945545"/>
            <a:ext cx="1134311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70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8" y="2271383"/>
            <a:ext cx="642583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6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4"/>
            <a:ext cx="692699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3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5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5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9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3" y="3276036"/>
            <a:ext cx="94899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6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6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5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6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5" y="958246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029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201782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05815" y="738963"/>
            <a:ext cx="5380075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2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7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7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2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400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3" y="650642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7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90" y="4434320"/>
            <a:ext cx="1003671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2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7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24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9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47932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09E7-671C-4DB2-A6A7-38153EDE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F5648-334C-48A1-B361-515390E56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8DFD6-DEB0-4E3C-A26A-CDD4207A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37E8-345D-4995-B228-F93FFF55B56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3C48B-C320-48E8-9F1E-0E6E6F6C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97E4-7258-44EE-985A-80BBB5CD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8034-DD33-4B02-B595-0E072948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12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5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3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3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9" y="1945486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2" y="3865197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90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90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64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09E7-671C-4DB2-A6A7-38153EDE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F5648-334C-48A1-B361-515390E56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8DFD6-DEB0-4E3C-A26A-CDD4207A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37E8-345D-4995-B228-F93FFF55B56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3C48B-C320-48E8-9F1E-0E6E6F6C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97E4-7258-44EE-985A-80BBB5CD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8034-DD33-4B02-B595-0E072948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2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4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7" y="178381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2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3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3" y="308922"/>
            <a:ext cx="131475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5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4" y="640844"/>
            <a:ext cx="998835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1" y="185109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7" y="339762"/>
            <a:ext cx="165463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4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1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3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1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4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4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7" y="3963529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4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7347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3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3" y="529439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2" y="945545"/>
            <a:ext cx="1134311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70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8" y="2271383"/>
            <a:ext cx="642583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6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4"/>
            <a:ext cx="692699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3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5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5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9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3" y="3276036"/>
            <a:ext cx="94899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2" y="640844"/>
            <a:ext cx="948183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254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0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37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3" r:id="rId27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12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6876" y="74188"/>
            <a:ext cx="4282440" cy="6145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UTM Brewers KT" panose="020406030505060202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00B050"/>
                </a:solidFill>
                <a:latin typeface="UTM Brewers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Brewers KT" panose="020406030505060202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solidFill>
                <a:srgbClr val="00B050"/>
              </a:solidFill>
              <a:latin typeface="UTM Brewers KT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19" y="3901042"/>
            <a:ext cx="4937760" cy="1858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>
                <a:latin typeface="Bahnschrift SemiLight Condensed" panose="020B0502040204020203" pitchFamily="34" charset="0"/>
              </a:rPr>
              <a:t>? Ở </a:t>
            </a:r>
            <a:r>
              <a:rPr lang="en-US" dirty="0" err="1">
                <a:latin typeface="Bahnschrift SemiLight Condensed" panose="020B0502040204020203" pitchFamily="34" charset="0"/>
              </a:rPr>
              <a:t>người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trung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bình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một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phân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tử</a:t>
            </a:r>
            <a:r>
              <a:rPr lang="en-US" dirty="0">
                <a:latin typeface="Bahnschrift SemiLight Condensed" panose="020B0502040204020203" pitchFamily="34" charset="0"/>
              </a:rPr>
              <a:t> ADN </a:t>
            </a:r>
            <a:r>
              <a:rPr lang="en-US" dirty="0" err="1">
                <a:latin typeface="Bahnschrift SemiLight Condensed" panose="020B0502040204020203" pitchFamily="34" charset="0"/>
              </a:rPr>
              <a:t>gồm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có</a:t>
            </a:r>
            <a:r>
              <a:rPr lang="en-US" dirty="0">
                <a:latin typeface="Bahnschrift SemiLight Condensed" panose="020B0502040204020203" pitchFamily="34" charset="0"/>
              </a:rPr>
              <a:t> 1,5.10^8 </a:t>
            </a:r>
            <a:r>
              <a:rPr lang="en-US" dirty="0" err="1">
                <a:latin typeface="Bahnschrift SemiLight Condensed" panose="020B0502040204020203" pitchFamily="34" charset="0"/>
              </a:rPr>
              <a:t>cặp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nuclêôtit</a:t>
            </a:r>
            <a:r>
              <a:rPr lang="en-US" dirty="0">
                <a:latin typeface="Bahnschrift SemiLight Condensed" panose="020B0502040204020203" pitchFamily="34" charset="0"/>
              </a:rPr>
              <a:t>. </a:t>
            </a:r>
            <a:r>
              <a:rPr lang="en-US" dirty="0" err="1">
                <a:latin typeface="Bahnschrift SemiLight Condensed" panose="020B0502040204020203" pitchFamily="34" charset="0"/>
              </a:rPr>
              <a:t>Nếu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được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duỗi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thẳng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hoàn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toàn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thì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phân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tử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này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dài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khoảng</a:t>
            </a:r>
            <a:r>
              <a:rPr lang="en-US" dirty="0">
                <a:latin typeface="Bahnschrift SemiLight Condensed" panose="020B0502040204020203" pitchFamily="34" charset="0"/>
              </a:rPr>
              <a:t> 4 cm </a:t>
            </a:r>
            <a:r>
              <a:rPr lang="en-US" dirty="0" err="1">
                <a:latin typeface="Bahnschrift SemiLight Condensed" panose="020B0502040204020203" pitchFamily="34" charset="0"/>
              </a:rPr>
              <a:t>gấp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hàng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nghìn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lần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đường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kính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của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nhân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tế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bào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theo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em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bằng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cách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nào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mà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phân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tử</a:t>
            </a:r>
            <a:r>
              <a:rPr lang="en-US" dirty="0">
                <a:latin typeface="Bahnschrift SemiLight Condensed" panose="020B0502040204020203" pitchFamily="34" charset="0"/>
              </a:rPr>
              <a:t> ADN </a:t>
            </a:r>
            <a:r>
              <a:rPr lang="en-US" dirty="0" err="1">
                <a:latin typeface="Bahnschrift SemiLight Condensed" panose="020B0502040204020203" pitchFamily="34" charset="0"/>
              </a:rPr>
              <a:t>có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thể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nằm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gọn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trong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nhân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tế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bào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người</a:t>
            </a:r>
            <a:r>
              <a:rPr lang="en-US" dirty="0">
                <a:latin typeface="Bahnschrift SemiLight Condensed" panose="020B0502040204020203" pitchFamily="34" charset="0"/>
              </a:rPr>
              <a:t>?</a:t>
            </a:r>
          </a:p>
          <a:p>
            <a:pPr algn="just"/>
            <a:endParaRPr lang="en-US" dirty="0">
              <a:latin typeface="Bahnschrift SemiLight Condensed" panose="020B0502040204020203" pitchFamily="34" charset="0"/>
            </a:endParaRPr>
          </a:p>
        </p:txBody>
      </p:sp>
      <p:pic>
        <p:nvPicPr>
          <p:cNvPr id="5" name="Picture 4" descr="Cấu tạo của tế bào trong cơ thể ngườ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r="1119" b="4755"/>
          <a:stretch/>
        </p:blipFill>
        <p:spPr bwMode="auto">
          <a:xfrm>
            <a:off x="167640" y="1015132"/>
            <a:ext cx="6522720" cy="5599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ấu tạo nhân tế bào gồm nhiều bộ phận khác nha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19" y="308220"/>
            <a:ext cx="4937760" cy="334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Mũi Tên Màu Đỏ Hướng Lên Biểu - Miễn Phí vector hình ảnh trên Pixabay">
            <a:extLst>
              <a:ext uri="{FF2B5EF4-FFF2-40B4-BE49-F238E27FC236}">
                <a16:creationId xmlns:a16="http://schemas.microsoft.com/office/drawing/2014/main" id="{515D64EA-016E-43B8-8981-F84487B6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3356">
            <a:off x="4822772" y="-1379189"/>
            <a:ext cx="1434785" cy="533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7158"/>
          <a:stretch/>
        </p:blipFill>
        <p:spPr>
          <a:xfrm>
            <a:off x="34330" y="1009290"/>
            <a:ext cx="12157670" cy="55726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733" y="4738612"/>
            <a:ext cx="116974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XY.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XX.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9733" y="2065966"/>
            <a:ext cx="11804913" cy="195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/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2823"/>
          <a:stretch/>
        </p:blipFill>
        <p:spPr>
          <a:xfrm>
            <a:off x="119697" y="854016"/>
            <a:ext cx="11965911" cy="58608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8005" y="5308150"/>
            <a:ext cx="11569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069" y="1"/>
            <a:ext cx="7901307" cy="6828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212" y="130004"/>
            <a:ext cx="3095625" cy="672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	Ở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lưỡng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tồn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) </a:t>
            </a:r>
          </a:p>
        </p:txBody>
      </p:sp>
      <p:pic>
        <p:nvPicPr>
          <p:cNvPr id="5" name="Picture 4" descr="Bút Viết Scribble Sắc - Miễn Phí vector hình ảnh trê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" y="0"/>
            <a:ext cx="1018903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71875" y="2001861"/>
            <a:ext cx="7705725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XY.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XX.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8860" y="605942"/>
            <a:ext cx="7705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/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6328" y="5834361"/>
            <a:ext cx="753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25" y="2459085"/>
            <a:ext cx="4278987" cy="22843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chromatid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B22CA6D-C600-4FCF-BE1E-CBBEA3841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88" t="3122" r="4972" b="2636"/>
          <a:stretch/>
        </p:blipFill>
        <p:spPr>
          <a:xfrm>
            <a:off x="5429251" y="1398411"/>
            <a:ext cx="6583680" cy="5240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13"/>
          <p:cNvSpPr/>
          <p:nvPr/>
        </p:nvSpPr>
        <p:spPr>
          <a:xfrm>
            <a:off x="9565058" y="1613381"/>
            <a:ext cx="1670633" cy="27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849881" y="4421991"/>
            <a:ext cx="1670633" cy="27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98170" y="3303459"/>
            <a:ext cx="1670633" cy="27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919389" y="5749291"/>
            <a:ext cx="1670633" cy="27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20029" y="6210300"/>
            <a:ext cx="1670633" cy="27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751749" y="2549463"/>
            <a:ext cx="1670633" cy="2737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17" y="994030"/>
            <a:ext cx="11956211" cy="11430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Hãy điền các từ: các chromatid chị em, các chromatid không chị em, cặp NST tương đồng, các NST không tương đồng tương ứng với các chữ cái phù hợp với các ô trong hình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Khoa học tự nhiên 9 Bài 15: Nhiễm sắc th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2" r="3393" b="12916"/>
          <a:stretch/>
        </p:blipFill>
        <p:spPr bwMode="auto">
          <a:xfrm>
            <a:off x="971185" y="2234242"/>
            <a:ext cx="10769365" cy="4537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1033618" y="4917569"/>
            <a:ext cx="3462631" cy="452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các cromatit chị em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50382" y="5068767"/>
            <a:ext cx="4460773" cy="52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các cromatit không chị em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88915" y="5512131"/>
            <a:ext cx="5185414" cy="44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các NST không tương đồng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32386" y="6165637"/>
            <a:ext cx="4320441" cy="474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cặp NST tương đồng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33013" y="6273624"/>
            <a:ext cx="4682632" cy="452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cặp NST tương đồng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523FF8-E9CA-4F6E-8C5F-3915ACA3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33"/>
            <a:ext cx="10515600" cy="57540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64" y="1423851"/>
            <a:ext cx="4206240" cy="5329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Con người có bao nhiêu nhiễm sắc thể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20" y="2345257"/>
            <a:ext cx="7485016" cy="3827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508865" y="103517"/>
            <a:ext cx="7584871" cy="20709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2413" y="5922794"/>
            <a:ext cx="3836272" cy="6792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NST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0" y="6178732"/>
            <a:ext cx="4399838" cy="6792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NST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223551" y="408174"/>
            <a:ext cx="5412821" cy="138466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NST?</a:t>
            </a:r>
          </a:p>
        </p:txBody>
      </p:sp>
      <p:pic>
        <p:nvPicPr>
          <p:cNvPr id="11" name="Picture 4" descr="Bút Viết Scribble Sắc - Miễn Phí vector hình ảnh trên Pixabay">
            <a:extLst>
              <a:ext uri="{FF2B5EF4-FFF2-40B4-BE49-F238E27FC236}">
                <a16:creationId xmlns:a16="http://schemas.microsoft.com/office/drawing/2014/main" id="{9C95CE40-B21B-49D6-AB35-92FC8D5E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18" y="593033"/>
            <a:ext cx="1018903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01784BD-63EF-47F2-85BE-2C32CE8F3979}"/>
              </a:ext>
            </a:extLst>
          </p:cNvPr>
          <p:cNvSpPr txBox="1">
            <a:spLocks/>
          </p:cNvSpPr>
          <p:nvPr/>
        </p:nvSpPr>
        <p:spPr>
          <a:xfrm>
            <a:off x="4242384" y="1198280"/>
            <a:ext cx="7878669" cy="652827"/>
          </a:xfr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NST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NST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28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257" t="4624" r="5327" b="26671"/>
          <a:stretch/>
        </p:blipFill>
        <p:spPr>
          <a:xfrm>
            <a:off x="293299" y="1630392"/>
            <a:ext cx="5055080" cy="3950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4408098" y="248193"/>
            <a:ext cx="8203721" cy="2913019"/>
          </a:xfrm>
          <a:prstGeom prst="cloudCallout">
            <a:avLst>
              <a:gd name="adj1" fmla="val -39130"/>
              <a:gd name="adj2" fmla="val 5154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 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hình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cho biết, ở tế bào sinh dưỡng (xoma) và tế bào sinh dục (giao tử), bộ NST khác nhau như thế nào (về số lượng và thành phần NST)?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5784611" y="3817559"/>
            <a:ext cx="6292370" cy="2695383"/>
          </a:xfrm>
          <a:prstGeom prst="borderCallout1">
            <a:avLst>
              <a:gd name="adj1" fmla="val 33275"/>
              <a:gd name="adj2" fmla="val 147"/>
              <a:gd name="adj3" fmla="val 23663"/>
              <a:gd name="adj4" fmla="val -650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bào sinh dưỡng chứa bộ NST lưỡng bội (các NST tồn tại thành từng cặp tương đồng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2n NST)</a:t>
            </a:r>
          </a:p>
          <a:p>
            <a:pPr algn="just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bào sinh dục (giao tử): chứa bộ NST đơ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bội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NST)</a:t>
            </a:r>
          </a:p>
        </p:txBody>
      </p:sp>
      <p:pic>
        <p:nvPicPr>
          <p:cNvPr id="7" name="Picture 4" descr="Bút Viết Scribble Sắc - Miễn Phí vector hình ảnh trên Pixabay">
            <a:extLst>
              <a:ext uri="{FF2B5EF4-FFF2-40B4-BE49-F238E27FC236}">
                <a16:creationId xmlns:a16="http://schemas.microsoft.com/office/drawing/2014/main" id="{D118153C-FC1E-495A-90E7-8A6DC7DC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11" y="2924353"/>
            <a:ext cx="1171784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8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67">
                  <a:extLst>
                    <a:ext uri="{9D8B030D-6E8A-4147-A177-3AD203B41FA5}">
                      <a16:colId xmlns:a16="http://schemas.microsoft.com/office/drawing/2014/main" val="2981491927"/>
                    </a:ext>
                  </a:extLst>
                </a:gridCol>
                <a:gridCol w="33867">
                  <a:extLst>
                    <a:ext uri="{9D8B030D-6E8A-4147-A177-3AD203B41FA5}">
                      <a16:colId xmlns:a16="http://schemas.microsoft.com/office/drawing/2014/main" val="3761058791"/>
                    </a:ext>
                  </a:extLst>
                </a:gridCol>
                <a:gridCol w="33867">
                  <a:extLst>
                    <a:ext uri="{9D8B030D-6E8A-4147-A177-3AD203B41FA5}">
                      <a16:colId xmlns:a16="http://schemas.microsoft.com/office/drawing/2014/main" val="3654453187"/>
                    </a:ext>
                  </a:extLst>
                </a:gridCol>
                <a:gridCol w="33867">
                  <a:extLst>
                    <a:ext uri="{9D8B030D-6E8A-4147-A177-3AD203B41FA5}">
                      <a16:colId xmlns:a16="http://schemas.microsoft.com/office/drawing/2014/main" val="886074427"/>
                    </a:ext>
                  </a:extLst>
                </a:gridCol>
              </a:tblGrid>
              <a:tr h="33867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STT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Loài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Bộ NST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297012"/>
                  </a:ext>
                </a:extLst>
              </a:tr>
              <a:tr h="33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2n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5438761"/>
                  </a:ext>
                </a:extLst>
              </a:tr>
              <a:tr h="132335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Người (Homo sapiens)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46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23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0627938"/>
                  </a:ext>
                </a:extLst>
              </a:tr>
              <a:tr h="221743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Ruối giấm (Drosophila melanogaster)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?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296088"/>
                  </a:ext>
                </a:extLst>
              </a:tr>
              <a:tr h="109983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Lúa (Oryza sativa)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24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?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5108986"/>
                  </a:ext>
                </a:extLst>
              </a:tr>
              <a:tr h="154687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Đậu hà lan (Pisum sativum)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?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7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4911192"/>
                  </a:ext>
                </a:extLst>
              </a:tr>
              <a:tr h="87631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Ngô (Zea mays)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20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?</a:t>
                      </a:r>
                      <a:endParaRPr lang="en-US" sz="1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0936293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13806"/>
            <a:ext cx="1225529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 SGK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172, 173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35.4 so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35.2,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8" y="2022686"/>
            <a:ext cx="4786259" cy="31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2527" y="1537245"/>
            <a:ext cx="116829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53994" algn="just"/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9908"/>
              </p:ext>
            </p:extLst>
          </p:nvPr>
        </p:nvGraphicFramePr>
        <p:xfrm>
          <a:off x="7239000" y="2720261"/>
          <a:ext cx="4806254" cy="3963411"/>
        </p:xfrm>
        <a:graphic>
          <a:graphicData uri="http://schemas.openxmlformats.org/drawingml/2006/table">
            <a:tbl>
              <a:tblPr/>
              <a:tblGrid>
                <a:gridCol w="664477">
                  <a:extLst>
                    <a:ext uri="{9D8B030D-6E8A-4147-A177-3AD203B41FA5}">
                      <a16:colId xmlns:a16="http://schemas.microsoft.com/office/drawing/2014/main" val="3673107557"/>
                    </a:ext>
                  </a:extLst>
                </a:gridCol>
                <a:gridCol w="2919505">
                  <a:extLst>
                    <a:ext uri="{9D8B030D-6E8A-4147-A177-3AD203B41FA5}">
                      <a16:colId xmlns:a16="http://schemas.microsoft.com/office/drawing/2014/main" val="4209508039"/>
                    </a:ext>
                  </a:extLst>
                </a:gridCol>
                <a:gridCol w="703355">
                  <a:extLst>
                    <a:ext uri="{9D8B030D-6E8A-4147-A177-3AD203B41FA5}">
                      <a16:colId xmlns:a16="http://schemas.microsoft.com/office/drawing/2014/main" val="1294093956"/>
                    </a:ext>
                  </a:extLst>
                </a:gridCol>
                <a:gridCol w="518917">
                  <a:extLst>
                    <a:ext uri="{9D8B030D-6E8A-4147-A177-3AD203B41FA5}">
                      <a16:colId xmlns:a16="http://schemas.microsoft.com/office/drawing/2014/main" val="1704161231"/>
                    </a:ext>
                  </a:extLst>
                </a:gridCol>
              </a:tblGrid>
              <a:tr h="494605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Bộ NST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837579"/>
                  </a:ext>
                </a:extLst>
              </a:tr>
              <a:tr h="494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2n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94275"/>
                  </a:ext>
                </a:extLst>
              </a:tr>
              <a:tr h="404484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(Homo sapiens)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780215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Ruối giấm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(Drosophila melanogaster)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181540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Lúa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(Oryza sativa)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5464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Đậu hà lan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(Pisum sativum)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314"/>
                  </a:ext>
                </a:extLst>
              </a:tr>
              <a:tr h="558037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(Zea mays)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1609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69582" y="2275909"/>
            <a:ext cx="5336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3994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35.2.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040201"/>
              </p:ext>
            </p:extLst>
          </p:nvPr>
        </p:nvGraphicFramePr>
        <p:xfrm>
          <a:off x="5382975" y="2022686"/>
          <a:ext cx="6770037" cy="4708849"/>
        </p:xfrm>
        <a:graphic>
          <a:graphicData uri="http://schemas.openxmlformats.org/drawingml/2006/table">
            <a:tbl>
              <a:tblPr/>
              <a:tblGrid>
                <a:gridCol w="696690">
                  <a:extLst>
                    <a:ext uri="{9D8B030D-6E8A-4147-A177-3AD203B41FA5}">
                      <a16:colId xmlns:a16="http://schemas.microsoft.com/office/drawing/2014/main" val="1721446138"/>
                    </a:ext>
                  </a:extLst>
                </a:gridCol>
                <a:gridCol w="4523718">
                  <a:extLst>
                    <a:ext uri="{9D8B030D-6E8A-4147-A177-3AD203B41FA5}">
                      <a16:colId xmlns:a16="http://schemas.microsoft.com/office/drawing/2014/main" val="2131251036"/>
                    </a:ext>
                  </a:extLst>
                </a:gridCol>
                <a:gridCol w="771199">
                  <a:extLst>
                    <a:ext uri="{9D8B030D-6E8A-4147-A177-3AD203B41FA5}">
                      <a16:colId xmlns:a16="http://schemas.microsoft.com/office/drawing/2014/main" val="340868906"/>
                    </a:ext>
                  </a:extLst>
                </a:gridCol>
                <a:gridCol w="778430">
                  <a:extLst>
                    <a:ext uri="{9D8B030D-6E8A-4147-A177-3AD203B41FA5}">
                      <a16:colId xmlns:a16="http://schemas.microsoft.com/office/drawing/2014/main" val="595847498"/>
                    </a:ext>
                  </a:extLst>
                </a:gridCol>
              </a:tblGrid>
              <a:tr h="878911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241684"/>
                  </a:ext>
                </a:extLst>
              </a:tr>
              <a:tr h="439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2n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270694"/>
                  </a:ext>
                </a:extLst>
              </a:tr>
              <a:tr h="541481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(Homo sapiens)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11744"/>
                  </a:ext>
                </a:extLst>
              </a:tr>
              <a:tr h="961763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Ruối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giấm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(Drosophila melanogaster)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942434"/>
                  </a:ext>
                </a:extLst>
              </a:tr>
              <a:tr h="510221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i="1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Oryza</a:t>
                      </a:r>
                      <a:r>
                        <a:rPr lang="en-US" sz="2800" i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sativa)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4955"/>
                  </a:ext>
                </a:extLst>
              </a:tr>
              <a:tr h="878911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i="1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Pisum</a:t>
                      </a:r>
                      <a:r>
                        <a:rPr lang="en-US" sz="2800" i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sativum</a:t>
                      </a:r>
                      <a:r>
                        <a:rPr lang="en-US" sz="2800" i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978273"/>
                  </a:ext>
                </a:extLst>
              </a:tr>
              <a:tr h="472713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 </a:t>
                      </a:r>
                      <a:r>
                        <a:rPr lang="en-US" sz="28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(Zea mays)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56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5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8737" y="293596"/>
            <a:ext cx="1096395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HS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35.4a</a:t>
            </a:r>
            <a:r>
              <a:rPr lang="en-US" sz="2800" i="1" dirty="0">
                <a:latin typeface="Sitka Text" pitchFamily="2" charset="0"/>
                <a:ea typeface="Times New Roman" panose="02020603050405020304" pitchFamily="18" charset="0"/>
              </a:rPr>
              <a:t>,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:</a:t>
            </a:r>
          </a:p>
          <a:p>
            <a:pPr marL="457189" indent="-457189" algn="just">
              <a:lnSpc>
                <a:spcPct val="110000"/>
              </a:lnSpc>
              <a:buAutoNum type="arabicPeriod"/>
            </a:pP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Ở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XX.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.</a:t>
            </a:r>
          </a:p>
          <a:p>
            <a:pPr marL="457189" indent="-457189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itchFamily="2" charset="0"/>
              <a:ea typeface="Times New Roman" panose="02020603050405020304" pitchFamily="18" charset="0"/>
            </a:endParaRPr>
          </a:p>
          <a:p>
            <a:pPr marL="457189" indent="-457189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itchFamily="2" charset="0"/>
              <a:ea typeface="Times New Roman" panose="02020603050405020304" pitchFamily="18" charset="0"/>
            </a:endParaRPr>
          </a:p>
          <a:p>
            <a:pPr marL="457189" indent="-457189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itchFamily="2" charset="0"/>
              <a:ea typeface="Times New Roman" panose="02020603050405020304" pitchFamily="18" charset="0"/>
            </a:endParaRPr>
          </a:p>
          <a:p>
            <a:pPr marL="457189" indent="-457189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itchFamily="2" charset="0"/>
              <a:ea typeface="Times New Roman" panose="02020603050405020304" pitchFamily="18" charset="0"/>
            </a:endParaRPr>
          </a:p>
          <a:p>
            <a:pPr marL="457189" indent="-457189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itchFamily="2" charset="0"/>
              <a:ea typeface="Times New Roman" panose="02020603050405020304" pitchFamily="18" charset="0"/>
            </a:endParaRPr>
          </a:p>
          <a:p>
            <a:pPr marL="457189" indent="-457189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itchFamily="2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nghiên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cứu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?</a:t>
            </a:r>
            <a:endParaRPr lang="en-US" sz="2800" dirty="0">
              <a:latin typeface="Sitka Text" pitchFamily="2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5623" r="46064" b="13518"/>
          <a:stretch/>
        </p:blipFill>
        <p:spPr bwMode="auto">
          <a:xfrm>
            <a:off x="94733" y="2237537"/>
            <a:ext cx="3519579" cy="2693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98913" y="2237537"/>
            <a:ext cx="7824314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quốc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2n = 46 (23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44A+XX.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XX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. </a:t>
            </a:r>
          </a:p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23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913" y="5474139"/>
            <a:ext cx="520323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tin di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truyền</a:t>
            </a:r>
            <a:endParaRPr lang="en-US" sz="2800" dirty="0">
              <a:solidFill>
                <a:srgbClr val="0000FF"/>
              </a:solidFill>
              <a:latin typeface="Sitka Text" pitchFamily="2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vật</a:t>
            </a:r>
            <a:endParaRPr lang="en-US" sz="2800" dirty="0">
              <a:solidFill>
                <a:srgbClr val="0000FF"/>
              </a:solidFill>
              <a:latin typeface="Sitka Text" pitchFamily="2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Nghiên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cứu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khoa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học</a:t>
            </a:r>
            <a:endParaRPr lang="en-US" sz="2800" dirty="0">
              <a:solidFill>
                <a:srgbClr val="0000FF"/>
              </a:solidFill>
              <a:latin typeface="Sitka Text" pitchFamily="2" charset="0"/>
            </a:endParaRPr>
          </a:p>
        </p:txBody>
      </p:sp>
      <p:pic>
        <p:nvPicPr>
          <p:cNvPr id="7" name="Picture 4" descr="Bút Viết Scribble Sắc - Miễn Phí vector hình ảnh trên Pixabay">
            <a:extLst>
              <a:ext uri="{FF2B5EF4-FFF2-40B4-BE49-F238E27FC236}">
                <a16:creationId xmlns:a16="http://schemas.microsoft.com/office/drawing/2014/main" id="{9C95CE40-B21B-49D6-AB35-92FC8D5E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5239"/>
            <a:ext cx="1018903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5882" y="1298807"/>
            <a:ext cx="4511804" cy="69668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dirty="0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dò</a:t>
            </a:r>
            <a:endParaRPr lang="en-US" sz="3200" b="1" dirty="0">
              <a:solidFill>
                <a:srgbClr val="00B050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08" y="2206924"/>
            <a:ext cx="3843835" cy="1701957"/>
          </a:xfrm>
          <a:solidFill>
            <a:schemeClr val="accent2"/>
          </a:solidFill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solidFill>
                  <a:schemeClr val="tx1"/>
                </a:solidFill>
                <a:latin typeface="Sitka Text" pitchFamily="2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itka Text" pitchFamily="2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Sitka Text" pitchFamily="2" charset="0"/>
              </a:rPr>
              <a:t>về</a:t>
            </a:r>
            <a:r>
              <a:rPr lang="en-US" b="1" dirty="0">
                <a:latin typeface="Sitka Text" pitchFamily="2" charset="0"/>
              </a:rPr>
              <a:t> </a:t>
            </a:r>
            <a:r>
              <a:rPr lang="en-US" b="1" dirty="0" err="1">
                <a:latin typeface="Sitka Text" pitchFamily="2" charset="0"/>
              </a:rPr>
              <a:t>nhà</a:t>
            </a:r>
            <a:r>
              <a:rPr lang="en-US" b="1" dirty="0">
                <a:latin typeface="Sitka Text" pitchFamily="2" charset="0"/>
              </a:rPr>
              <a:t>:</a:t>
            </a:r>
            <a:r>
              <a:rPr lang="en-US" dirty="0">
                <a:latin typeface="Sitka Text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hiểu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cấu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sử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kính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hiển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 vi</a:t>
            </a:r>
            <a:endParaRPr lang="en-US" b="1" dirty="0">
              <a:solidFill>
                <a:srgbClr val="FF0000"/>
              </a:solidFill>
              <a:latin typeface="Sitka Text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250D9B-8E00-4AAF-A36B-FA63E3BFB013}"/>
              </a:ext>
            </a:extLst>
          </p:cNvPr>
          <p:cNvSpPr txBox="1"/>
          <p:nvPr/>
        </p:nvSpPr>
        <p:spPr>
          <a:xfrm>
            <a:off x="0" y="0"/>
            <a:ext cx="45057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580D2-49D1-41F0-B38B-2AEAB21AEC22}"/>
              </a:ext>
            </a:extLst>
          </p:cNvPr>
          <p:cNvSpPr txBox="1"/>
          <p:nvPr/>
        </p:nvSpPr>
        <p:spPr>
          <a:xfrm>
            <a:off x="706783" y="0"/>
            <a:ext cx="4505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86FBD-9C5D-422C-99EE-1EE32CF80686}"/>
              </a:ext>
            </a:extLst>
          </p:cNvPr>
          <p:cNvSpPr txBox="1"/>
          <p:nvPr/>
        </p:nvSpPr>
        <p:spPr>
          <a:xfrm>
            <a:off x="1404733" y="0"/>
            <a:ext cx="4505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035" y="609601"/>
            <a:ext cx="7056818" cy="602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4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0794" y="2103112"/>
            <a:ext cx="11560115" cy="4589252"/>
          </a:xfrm>
          <a:prstGeom prst="roundRect">
            <a:avLst>
              <a:gd name="adj" fmla="val 7008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1405" y="400804"/>
            <a:ext cx="9098280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Chủ đề 11: DI TRUYỀN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35: NHIỄM SẮC THỂ VÀ BỘ NHIỄM SẮC THỂ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nl-NL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Thời gian thực hiện: 3 tiết</a:t>
            </a:r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349" y="2103112"/>
            <a:ext cx="11655006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vi-VN" sz="2800" dirty="0">
                <a:latin typeface="Sitka Text" pitchFamily="2" charset="0"/>
              </a:rPr>
              <a:t>•</a:t>
            </a:r>
            <a:r>
              <a:rPr lang="en-US" sz="2800" dirty="0">
                <a:latin typeface="Sitka Text" pitchFamily="2" charset="0"/>
              </a:rPr>
              <a:t> </a:t>
            </a:r>
            <a:r>
              <a:rPr lang="vi-VN" sz="2800" dirty="0">
                <a:latin typeface="Sitka Text" pitchFamily="2" charset="0"/>
              </a:rPr>
              <a:t>Nêu được khái niệm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thể.</a:t>
            </a:r>
          </a:p>
          <a:p>
            <a:r>
              <a:rPr lang="vi-VN" sz="2800" dirty="0">
                <a:latin typeface="Sitka Text" pitchFamily="2" charset="0"/>
              </a:rPr>
              <a:t>•</a:t>
            </a:r>
            <a:r>
              <a:rPr lang="en-US" sz="2800" dirty="0">
                <a:latin typeface="Sitka Text" pitchFamily="2" charset="0"/>
              </a:rPr>
              <a:t> </a:t>
            </a:r>
            <a:r>
              <a:rPr lang="vi-VN" sz="2800" dirty="0">
                <a:latin typeface="Sitka Text" pitchFamily="2" charset="0"/>
              </a:rPr>
              <a:t>M</a:t>
            </a:r>
            <a:r>
              <a:rPr lang="en-US" sz="2800" dirty="0">
                <a:latin typeface="Sitka Text" pitchFamily="2" charset="0"/>
              </a:rPr>
              <a:t>ô</a:t>
            </a:r>
            <a:r>
              <a:rPr lang="vi-VN" sz="2800" dirty="0">
                <a:latin typeface="Sitka Text" pitchFamily="2" charset="0"/>
              </a:rPr>
              <a:t> tả được hình dạng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 thông qua hình vẽ</a:t>
            </a:r>
          </a:p>
          <a:p>
            <a:r>
              <a:rPr lang="vi-VN" sz="2800" dirty="0">
                <a:latin typeface="Sitka Text" pitchFamily="2" charset="0"/>
              </a:rPr>
              <a:t>•</a:t>
            </a:r>
            <a:r>
              <a:rPr lang="en-US" sz="2800" dirty="0">
                <a:latin typeface="Sitka Text" pitchFamily="2" charset="0"/>
              </a:rPr>
              <a:t> </a:t>
            </a:r>
            <a:r>
              <a:rPr lang="vi-VN" sz="2800" dirty="0">
                <a:latin typeface="Sitka Text" pitchFamily="2" charset="0"/>
              </a:rPr>
              <a:t>Dựa vào hình ảnh mô tả được c</a:t>
            </a:r>
            <a:r>
              <a:rPr lang="en-US" sz="2800" dirty="0">
                <a:latin typeface="Sitka Text" pitchFamily="2" charset="0"/>
              </a:rPr>
              <a:t>ấ</a:t>
            </a:r>
            <a:r>
              <a:rPr lang="vi-VN" sz="2800" dirty="0">
                <a:latin typeface="Sitka Text" pitchFamily="2" charset="0"/>
              </a:rPr>
              <a:t>u trúc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 có lõi là DNA và cách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p xếp của gene trên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thể.</a:t>
            </a:r>
          </a:p>
          <a:p>
            <a:r>
              <a:rPr lang="vi-VN" sz="2800" dirty="0">
                <a:latin typeface="Sitka Text" pitchFamily="2" charset="0"/>
              </a:rPr>
              <a:t>•</a:t>
            </a:r>
            <a:r>
              <a:rPr lang="en-US" sz="2800" dirty="0">
                <a:latin typeface="Sitka Text" pitchFamily="2" charset="0"/>
              </a:rPr>
              <a:t> </a:t>
            </a:r>
            <a:r>
              <a:rPr lang="vi-VN" sz="2800" dirty="0">
                <a:latin typeface="Sitka Text" pitchFamily="2" charset="0"/>
              </a:rPr>
              <a:t>Nêu được khái niệm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 giới tính và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 thường.</a:t>
            </a:r>
          </a:p>
          <a:p>
            <a:r>
              <a:rPr lang="vi-VN" sz="2800" dirty="0">
                <a:latin typeface="Sitka Text" pitchFamily="2" charset="0"/>
              </a:rPr>
              <a:t>•</a:t>
            </a:r>
            <a:r>
              <a:rPr lang="en-US" sz="2800" dirty="0">
                <a:latin typeface="Sitka Text" pitchFamily="2" charset="0"/>
              </a:rPr>
              <a:t> </a:t>
            </a:r>
            <a:r>
              <a:rPr lang="vi-VN" sz="2800" dirty="0">
                <a:latin typeface="Sitka Text" pitchFamily="2" charset="0"/>
              </a:rPr>
              <a:t>Lấy được ví dụ chứng minh m</a:t>
            </a:r>
            <a:r>
              <a:rPr lang="en-US" sz="2800" dirty="0">
                <a:latin typeface="Sitka Text" pitchFamily="2" charset="0"/>
              </a:rPr>
              <a:t>ỗ</a:t>
            </a:r>
            <a:r>
              <a:rPr lang="vi-VN" sz="2800" dirty="0">
                <a:latin typeface="Sitka Text" pitchFamily="2" charset="0"/>
              </a:rPr>
              <a:t>i loài có bộ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 đặc trưng.</a:t>
            </a:r>
          </a:p>
          <a:p>
            <a:r>
              <a:rPr lang="vi-VN" sz="2800" dirty="0">
                <a:latin typeface="Sitka Text" pitchFamily="2" charset="0"/>
              </a:rPr>
              <a:t>•</a:t>
            </a:r>
            <a:r>
              <a:rPr lang="en-US" sz="2800" dirty="0">
                <a:latin typeface="Sitka Text" pitchFamily="2" charset="0"/>
              </a:rPr>
              <a:t> </a:t>
            </a:r>
            <a:r>
              <a:rPr lang="vi-VN" sz="2800" dirty="0">
                <a:latin typeface="Sitka Text" pitchFamily="2" charset="0"/>
              </a:rPr>
              <a:t>Phân biệt được bộ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 lư</a:t>
            </a:r>
            <a:r>
              <a:rPr lang="en-US" sz="2800" dirty="0">
                <a:latin typeface="Sitka Text" pitchFamily="2" charset="0"/>
              </a:rPr>
              <a:t>ỡ</a:t>
            </a:r>
            <a:r>
              <a:rPr lang="vi-VN" sz="2800" dirty="0">
                <a:latin typeface="Sitka Text" pitchFamily="2" charset="0"/>
              </a:rPr>
              <a:t>ng bội, đơn bội. Lấy được ví dụ minh hoạ.</a:t>
            </a:r>
          </a:p>
          <a:p>
            <a:r>
              <a:rPr lang="vi-VN" sz="2800" dirty="0">
                <a:latin typeface="Sitka Text" pitchFamily="2" charset="0"/>
              </a:rPr>
              <a:t>•</a:t>
            </a:r>
            <a:r>
              <a:rPr lang="en-US" sz="2800" dirty="0">
                <a:latin typeface="Sitka Text" pitchFamily="2" charset="0"/>
              </a:rPr>
              <a:t> </a:t>
            </a:r>
            <a:r>
              <a:rPr lang="vi-VN" sz="2800" dirty="0">
                <a:latin typeface="Sitka Text" pitchFamily="2" charset="0"/>
              </a:rPr>
              <a:t>Quan sát được tiêu bản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 dưới kính hiển vi.</a:t>
            </a:r>
          </a:p>
        </p:txBody>
      </p:sp>
    </p:spTree>
    <p:extLst>
      <p:ext uri="{BB962C8B-B14F-4D97-AF65-F5344CB8AC3E}">
        <p14:creationId xmlns:p14="http://schemas.microsoft.com/office/powerpoint/2010/main" val="30274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8470" y="525781"/>
            <a:ext cx="11140641" cy="1074420"/>
          </a:xfrm>
        </p:spPr>
        <p:txBody>
          <a:bodyPr/>
          <a:lstStyle/>
          <a:p>
            <a:r>
              <a:rPr lang="en-US" sz="4000" b="1" dirty="0" err="1">
                <a:latin typeface="Sitka Text" pitchFamily="2" charset="0"/>
              </a:rPr>
              <a:t>Thực</a:t>
            </a:r>
            <a:r>
              <a:rPr lang="en-US" sz="4000" b="1" dirty="0">
                <a:latin typeface="Sitka Text" pitchFamily="2" charset="0"/>
              </a:rPr>
              <a:t> </a:t>
            </a:r>
            <a:r>
              <a:rPr lang="en-US" sz="4000" b="1" dirty="0" err="1">
                <a:latin typeface="Sitka Text" pitchFamily="2" charset="0"/>
              </a:rPr>
              <a:t>hành</a:t>
            </a:r>
            <a:r>
              <a:rPr lang="en-US" sz="4000" b="1" dirty="0">
                <a:latin typeface="Sitka Text" pitchFamily="2" charset="0"/>
              </a:rPr>
              <a:t> </a:t>
            </a:r>
            <a:r>
              <a:rPr lang="en-US" sz="4000" b="1" dirty="0" err="1">
                <a:latin typeface="Sitka Text" pitchFamily="2" charset="0"/>
              </a:rPr>
              <a:t>quan</a:t>
            </a:r>
            <a:r>
              <a:rPr lang="en-US" sz="4000" b="1" dirty="0">
                <a:latin typeface="Sitka Text" pitchFamily="2" charset="0"/>
              </a:rPr>
              <a:t> </a:t>
            </a:r>
            <a:r>
              <a:rPr lang="en-US" sz="4000" b="1" dirty="0" err="1">
                <a:latin typeface="Sitka Text" pitchFamily="2" charset="0"/>
              </a:rPr>
              <a:t>sát</a:t>
            </a:r>
            <a:r>
              <a:rPr lang="en-US" sz="4000" b="1" dirty="0">
                <a:latin typeface="Sitka Text" pitchFamily="2" charset="0"/>
              </a:rPr>
              <a:t> </a:t>
            </a:r>
            <a:r>
              <a:rPr lang="en-US" sz="4000" b="1" dirty="0" err="1">
                <a:latin typeface="Sitka Text" pitchFamily="2" charset="0"/>
              </a:rPr>
              <a:t>tiêu</a:t>
            </a:r>
            <a:r>
              <a:rPr lang="en-US" sz="4000" b="1" dirty="0">
                <a:latin typeface="Sitka Text" pitchFamily="2" charset="0"/>
              </a:rPr>
              <a:t> </a:t>
            </a:r>
            <a:r>
              <a:rPr lang="en-US" sz="4000" b="1" dirty="0" err="1">
                <a:latin typeface="Sitka Text" pitchFamily="2" charset="0"/>
              </a:rPr>
              <a:t>bản</a:t>
            </a:r>
            <a:r>
              <a:rPr lang="en-US" sz="4000" b="1" dirty="0">
                <a:latin typeface="Sitka Text" pitchFamily="2" charset="0"/>
              </a:rPr>
              <a:t> </a:t>
            </a:r>
            <a:r>
              <a:rPr lang="en-US" sz="4000" b="1" dirty="0" err="1">
                <a:latin typeface="Sitka Text" pitchFamily="2" charset="0"/>
              </a:rPr>
              <a:t>nhiễm</a:t>
            </a:r>
            <a:r>
              <a:rPr lang="en-US" sz="4000" b="1" dirty="0">
                <a:latin typeface="Sitka Text" pitchFamily="2" charset="0"/>
              </a:rPr>
              <a:t> </a:t>
            </a:r>
            <a:r>
              <a:rPr lang="en-US" sz="4000" b="1" dirty="0" err="1">
                <a:latin typeface="Sitka Text" pitchFamily="2" charset="0"/>
              </a:rPr>
              <a:t>sắc</a:t>
            </a:r>
            <a:r>
              <a:rPr lang="en-US" sz="4000" b="1" dirty="0">
                <a:latin typeface="Sitka Text" pitchFamily="2" charset="0"/>
              </a:rPr>
              <a:t> </a:t>
            </a:r>
            <a:r>
              <a:rPr lang="en-US" sz="4000" b="1" dirty="0" err="1">
                <a:latin typeface="Sitka Text" pitchFamily="2" charset="0"/>
              </a:rPr>
              <a:t>thể</a:t>
            </a:r>
            <a:endParaRPr lang="en-US" sz="4000" dirty="0">
              <a:latin typeface="Sitka Tex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6162" y="2417121"/>
            <a:ext cx="4363052" cy="24622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tabLst>
                <a:tab pos="549897" algn="l"/>
              </a:tabLst>
            </a:pP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hiển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vi?</a:t>
            </a:r>
          </a:p>
          <a:p>
            <a:pPr algn="just">
              <a:lnSpc>
                <a:spcPct val="110000"/>
              </a:lnSpc>
              <a:tabLst>
                <a:tab pos="558786" algn="l"/>
              </a:tabLst>
            </a:pP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hiển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021" y="1478887"/>
            <a:ext cx="5752283" cy="4910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50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4502" y="846583"/>
            <a:ext cx="3355079" cy="724247"/>
          </a:xfrm>
        </p:spPr>
        <p:txBody>
          <a:bodyPr/>
          <a:lstStyle/>
          <a:p>
            <a:r>
              <a:rPr lang="en-US" b="1" dirty="0" err="1"/>
              <a:t>Chuẩn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39" y="1848210"/>
            <a:ext cx="10246233" cy="4242039"/>
          </a:xfrm>
          <a:prstGeom prst="round2DiagRect">
            <a:avLst>
              <a:gd name="adj1" fmla="val 16667"/>
              <a:gd name="adj2" fmla="val 23511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9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771" y="2878878"/>
            <a:ext cx="11666220" cy="336707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tiêu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lên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hiển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vi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10x. </a:t>
            </a:r>
          </a:p>
          <a:p>
            <a:pPr algn="just">
              <a:lnSpc>
                <a:spcPct val="110000"/>
              </a:lnSpc>
            </a:pP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Lựa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chọn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trí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bào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chứa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bộ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dễ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+ Di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trí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chọn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sang 40x 100 x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tiêu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40x,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tiêu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100x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100x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dầu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. </a:t>
            </a:r>
            <a:endParaRPr lang="en-US" sz="2800" b="1" dirty="0">
              <a:latin typeface="Sitka Text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86149" y="1074421"/>
            <a:ext cx="5154931" cy="971551"/>
          </a:xfrm>
          <a:prstGeom prst="roundRect">
            <a:avLst>
              <a:gd name="adj" fmla="val 4960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74877" y="1198073"/>
            <a:ext cx="4777475" cy="724247"/>
          </a:xfrm>
          <a:solidFill>
            <a:schemeClr val="accent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63611" y="175166"/>
            <a:ext cx="10228389" cy="833628"/>
          </a:xfrm>
        </p:spPr>
        <p:txBody>
          <a:bodyPr/>
          <a:lstStyle/>
          <a:p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1165" y="1051561"/>
            <a:ext cx="8976360" cy="5693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Sitka Text" pitchFamily="2" charset="0"/>
              </a:rPr>
              <a:t>BÁO CÁO KẾT QUẢ THỰC HÀNH </a:t>
            </a:r>
          </a:p>
          <a:p>
            <a:r>
              <a:rPr lang="vi-VN" sz="2800" dirty="0">
                <a:latin typeface="Sitka Text" pitchFamily="2" charset="0"/>
              </a:rPr>
              <a:t>Tên thí nghiệm: Quan sát tiêu bản nhiễm sắc thể</a:t>
            </a:r>
          </a:p>
          <a:p>
            <a:r>
              <a:rPr lang="vi-VN" sz="2800" dirty="0">
                <a:latin typeface="Sitka Text" pitchFamily="2" charset="0"/>
              </a:rPr>
              <a:t>Tên nhóm: 				 </a:t>
            </a:r>
          </a:p>
          <a:p>
            <a:r>
              <a:rPr lang="vi-VN" sz="2800" dirty="0">
                <a:latin typeface="Sitka Text" pitchFamily="2" charset="0"/>
              </a:rPr>
              <a:t>1. Mục đích thí nghiệm:</a:t>
            </a:r>
            <a:r>
              <a:rPr lang="en-US" sz="2800" dirty="0">
                <a:latin typeface="Sitka Text" pitchFamily="2" charset="0"/>
              </a:rPr>
              <a:t>   _____________________</a:t>
            </a:r>
            <a:endParaRPr lang="vi-VN" sz="2800" dirty="0">
              <a:latin typeface="Sitka Text" pitchFamily="2" charset="0"/>
            </a:endParaRPr>
          </a:p>
          <a:p>
            <a:r>
              <a:rPr lang="vi-VN" sz="2800" dirty="0">
                <a:latin typeface="Sitka Text" pitchFamily="2" charset="0"/>
              </a:rPr>
              <a:t>2. Chuẩn bị thí nghiệm:</a:t>
            </a:r>
            <a:r>
              <a:rPr lang="en-US" sz="2800" dirty="0">
                <a:latin typeface="Sitka Text" pitchFamily="2" charset="0"/>
              </a:rPr>
              <a:t>   _____________________ </a:t>
            </a:r>
            <a:endParaRPr lang="vi-VN" sz="2800" dirty="0">
              <a:latin typeface="Sitka Text" pitchFamily="2" charset="0"/>
            </a:endParaRPr>
          </a:p>
          <a:p>
            <a:r>
              <a:rPr lang="vi-VN" sz="2800" dirty="0">
                <a:latin typeface="Sitka Text" pitchFamily="2" charset="0"/>
              </a:rPr>
              <a:t>3. Tiến hành thí nghiệm:</a:t>
            </a:r>
            <a:r>
              <a:rPr lang="en-US" sz="2800" dirty="0">
                <a:latin typeface="Sitka Text" pitchFamily="2" charset="0"/>
              </a:rPr>
              <a:t> _____________________</a:t>
            </a:r>
            <a:endParaRPr lang="vi-VN" sz="2800" dirty="0">
              <a:latin typeface="Sitka Text" pitchFamily="2" charset="0"/>
            </a:endParaRPr>
          </a:p>
          <a:p>
            <a:r>
              <a:rPr lang="vi-VN" sz="2800" dirty="0">
                <a:latin typeface="Sitka Text" pitchFamily="2" charset="0"/>
              </a:rPr>
              <a:t>4. Kết quả thí nghiệm: </a:t>
            </a:r>
            <a:r>
              <a:rPr lang="en-US" sz="2800" dirty="0">
                <a:latin typeface="Sitka Text" pitchFamily="2" charset="0"/>
              </a:rPr>
              <a:t>    _____________________ </a:t>
            </a:r>
            <a:r>
              <a:rPr lang="vi-VN" sz="2800" dirty="0">
                <a:latin typeface="Sitka Text" pitchFamily="2" charset="0"/>
              </a:rPr>
              <a:t>					</a:t>
            </a:r>
          </a:p>
          <a:p>
            <a:endParaRPr lang="en-US" sz="2800" dirty="0">
              <a:latin typeface="Sitka Text" pitchFamily="2" charset="0"/>
            </a:endParaRPr>
          </a:p>
          <a:p>
            <a:endParaRPr lang="en-US" sz="2800" dirty="0">
              <a:latin typeface="Sitka Text" pitchFamily="2" charset="0"/>
            </a:endParaRPr>
          </a:p>
          <a:p>
            <a:endParaRPr lang="en-US" sz="2800" dirty="0">
              <a:latin typeface="Sitka Text" pitchFamily="2" charset="0"/>
            </a:endParaRPr>
          </a:p>
          <a:p>
            <a:r>
              <a:rPr lang="vi-VN" sz="2800" dirty="0">
                <a:latin typeface="Sitka Text" pitchFamily="2" charset="0"/>
              </a:rPr>
              <a:t>		</a:t>
            </a:r>
          </a:p>
          <a:p>
            <a:r>
              <a:rPr lang="vi-VN" sz="2800" dirty="0">
                <a:latin typeface="Sitka Text" pitchFamily="2" charset="0"/>
              </a:rPr>
              <a:t>5. Hình ảnh minh họa: …</a:t>
            </a:r>
            <a:endParaRPr lang="en-US" sz="2800" dirty="0">
              <a:latin typeface="Sitka Text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16574"/>
              </p:ext>
            </p:extLst>
          </p:nvPr>
        </p:nvGraphicFramePr>
        <p:xfrm>
          <a:off x="2964673" y="4261831"/>
          <a:ext cx="8709344" cy="1858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1290">
                  <a:extLst>
                    <a:ext uri="{9D8B030D-6E8A-4147-A177-3AD203B41FA5}">
                      <a16:colId xmlns:a16="http://schemas.microsoft.com/office/drawing/2014/main" val="561333331"/>
                    </a:ext>
                  </a:extLst>
                </a:gridCol>
                <a:gridCol w="2191109">
                  <a:extLst>
                    <a:ext uri="{9D8B030D-6E8A-4147-A177-3AD203B41FA5}">
                      <a16:colId xmlns:a16="http://schemas.microsoft.com/office/drawing/2014/main" val="476841670"/>
                    </a:ext>
                  </a:extLst>
                </a:gridCol>
                <a:gridCol w="3616945">
                  <a:extLst>
                    <a:ext uri="{9D8B030D-6E8A-4147-A177-3AD203B41FA5}">
                      <a16:colId xmlns:a16="http://schemas.microsoft.com/office/drawing/2014/main" val="4054795826"/>
                    </a:ext>
                  </a:extLst>
                </a:gridCol>
              </a:tblGrid>
              <a:tr h="80467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Tên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tiêu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bản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Sitka Text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lượng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 NST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Sitka Text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Trạng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thái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nhiễm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sắc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thể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(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đơn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/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kép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)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Sitka Text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01496"/>
                  </a:ext>
                </a:extLst>
              </a:tr>
              <a:tr h="44146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NST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người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Sitka Text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899579"/>
                  </a:ext>
                </a:extLst>
              </a:tr>
              <a:tr h="47781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NST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hành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ta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Sitka Text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153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5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06970" y="46769"/>
            <a:ext cx="9481831" cy="724247"/>
          </a:xfrm>
        </p:spPr>
        <p:txBody>
          <a:bodyPr/>
          <a:lstStyle/>
          <a:p>
            <a:pPr algn="ctr" defTabSz="914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chí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hành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85878"/>
              </p:ext>
            </p:extLst>
          </p:nvPr>
        </p:nvGraphicFramePr>
        <p:xfrm>
          <a:off x="250165" y="771016"/>
          <a:ext cx="11611156" cy="6016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8926">
                  <a:extLst>
                    <a:ext uri="{9D8B030D-6E8A-4147-A177-3AD203B41FA5}">
                      <a16:colId xmlns:a16="http://schemas.microsoft.com/office/drawing/2014/main" val="2730133960"/>
                    </a:ext>
                  </a:extLst>
                </a:gridCol>
                <a:gridCol w="2238821">
                  <a:extLst>
                    <a:ext uri="{9D8B030D-6E8A-4147-A177-3AD203B41FA5}">
                      <a16:colId xmlns:a16="http://schemas.microsoft.com/office/drawing/2014/main" val="1502593719"/>
                    </a:ext>
                  </a:extLst>
                </a:gridCol>
                <a:gridCol w="2853409">
                  <a:extLst>
                    <a:ext uri="{9D8B030D-6E8A-4147-A177-3AD203B41FA5}">
                      <a16:colId xmlns:a16="http://schemas.microsoft.com/office/drawing/2014/main" val="1527586054"/>
                    </a:ext>
                  </a:extLst>
                </a:gridCol>
              </a:tblGrid>
              <a:tr h="918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Tiêu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chí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tối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đa</a:t>
                      </a:r>
                      <a:endParaRPr lang="en-US" sz="280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được</a:t>
                      </a:r>
                      <a:endParaRPr lang="en-US" sz="280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56424474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Chuẩn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bị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cụ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84261849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Kỹ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năng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thao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tác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20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29088058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sát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ghi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chép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20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1614951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Đếm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thái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20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03130835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5.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Vẽ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minh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họa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41509355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6.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Hoàn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phiếu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báo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cáo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16218811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7.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Thái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tập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9177739"/>
                  </a:ext>
                </a:extLst>
              </a:tr>
              <a:tr h="435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Tổng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điểm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8232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566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22631" y="46770"/>
            <a:ext cx="9481831" cy="724247"/>
          </a:xfrm>
        </p:spPr>
        <p:txBody>
          <a:bodyPr/>
          <a:lstStyle/>
          <a:p>
            <a:pPr algn="ctr" defTabSz="914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chí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hành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19311"/>
              </p:ext>
            </p:extLst>
          </p:nvPr>
        </p:nvGraphicFramePr>
        <p:xfrm>
          <a:off x="250165" y="771016"/>
          <a:ext cx="11757808" cy="5462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2046">
                  <a:extLst>
                    <a:ext uri="{9D8B030D-6E8A-4147-A177-3AD203B41FA5}">
                      <a16:colId xmlns:a16="http://schemas.microsoft.com/office/drawing/2014/main" val="2730133960"/>
                    </a:ext>
                  </a:extLst>
                </a:gridCol>
                <a:gridCol w="7194431">
                  <a:extLst>
                    <a:ext uri="{9D8B030D-6E8A-4147-A177-3AD203B41FA5}">
                      <a16:colId xmlns:a16="http://schemas.microsoft.com/office/drawing/2014/main" val="4156521743"/>
                    </a:ext>
                  </a:extLst>
                </a:gridCol>
                <a:gridCol w="879894">
                  <a:extLst>
                    <a:ext uri="{9D8B030D-6E8A-4147-A177-3AD203B41FA5}">
                      <a16:colId xmlns:a16="http://schemas.microsoft.com/office/drawing/2014/main" val="1502593719"/>
                    </a:ext>
                  </a:extLst>
                </a:gridCol>
                <a:gridCol w="1121437">
                  <a:extLst>
                    <a:ext uri="{9D8B030D-6E8A-4147-A177-3AD203B41FA5}">
                      <a16:colId xmlns:a16="http://schemas.microsoft.com/office/drawing/2014/main" val="1527586054"/>
                    </a:ext>
                  </a:extLst>
                </a:gridCol>
              </a:tblGrid>
              <a:tr h="932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Tiêu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chí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Sitka Text" pitchFamily="2" charset="0"/>
                        </a:rPr>
                        <a:t>Mô</a:t>
                      </a:r>
                      <a:r>
                        <a:rPr lang="en-US" sz="26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Sitka Text" pitchFamily="2" charset="0"/>
                        </a:rPr>
                        <a:t>tả</a:t>
                      </a:r>
                      <a:endParaRPr lang="en-US" sz="260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Sitka Text" pitchFamily="2" charset="0"/>
                        </a:rPr>
                        <a:t>Điểm</a:t>
                      </a:r>
                      <a:r>
                        <a:rPr lang="en-US" sz="2600" dirty="0">
                          <a:effectLst/>
                          <a:latin typeface="Sitka Text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Sitka Text" pitchFamily="2" charset="0"/>
                        </a:rPr>
                        <a:t>tối</a:t>
                      </a:r>
                      <a:r>
                        <a:rPr lang="en-US" sz="26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Sitka Text" pitchFamily="2" charset="0"/>
                        </a:rPr>
                        <a:t>đa</a:t>
                      </a:r>
                      <a:endParaRPr lang="en-US" sz="260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Sitka Text" pitchFamily="2" charset="0"/>
                        </a:rPr>
                        <a:t>Điểm</a:t>
                      </a:r>
                      <a:r>
                        <a:rPr lang="en-US" sz="26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Sitka Text" pitchFamily="2" charset="0"/>
                        </a:rPr>
                        <a:t>đạt</a:t>
                      </a:r>
                      <a:r>
                        <a:rPr lang="en-US" sz="26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Sitka Text" pitchFamily="2" charset="0"/>
                        </a:rPr>
                        <a:t>được</a:t>
                      </a:r>
                      <a:endParaRPr lang="en-US" sz="260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56424474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1.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Chuẩn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bị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dụng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cụ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sinh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chuẩn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bị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đầy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đủ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đúng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dụng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cụ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cần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thiết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cho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buổi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thực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hành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.</a:t>
                      </a:r>
                      <a:endParaRPr lang="en-US" sz="2600" b="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Sitka Text" pitchFamily="2" charset="0"/>
                        </a:rPr>
                        <a:t>10</a:t>
                      </a:r>
                      <a:endParaRPr lang="en-US" sz="26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60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84261849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2.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Kỹ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năng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thao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tác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sinh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thực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hiện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đúng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các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bước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đặt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,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điều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chỉnh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tiêu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bản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,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sử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dụng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kính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hiển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vi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thành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thạo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.</a:t>
                      </a:r>
                      <a:endParaRPr lang="en-US" sz="2600" b="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Sitka Text" pitchFamily="2" charset="0"/>
                        </a:rPr>
                        <a:t>20</a:t>
                      </a:r>
                      <a:endParaRPr lang="en-US" sz="26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6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29088058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3.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Quan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sát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ghi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chép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sinh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quan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sát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tiêu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bản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một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cách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cẩn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thận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ghi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chép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lại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các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quan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sát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một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cách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chính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xác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.</a:t>
                      </a:r>
                      <a:endParaRPr lang="en-US" sz="2600" b="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Sitka Text" pitchFamily="2" charset="0"/>
                        </a:rPr>
                        <a:t>20</a:t>
                      </a:r>
                      <a:endParaRPr lang="en-US" sz="26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60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1614951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4.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Đếm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xác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định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hình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thái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sinh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đếm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chính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xác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số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lượng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nhiễm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sắc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thể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xác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định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đúng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hình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thái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của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chúng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.</a:t>
                      </a:r>
                      <a:endParaRPr lang="en-US" sz="2600" b="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Sitka Text" pitchFamily="2" charset="0"/>
                        </a:rPr>
                        <a:t>20</a:t>
                      </a:r>
                      <a:endParaRPr lang="en-US" sz="26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6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0313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15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10487" y="426331"/>
            <a:ext cx="9481831" cy="724247"/>
          </a:xfrm>
        </p:spPr>
        <p:txBody>
          <a:bodyPr/>
          <a:lstStyle/>
          <a:p>
            <a:pPr algn="ctr" defTabSz="914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chí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hành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84018"/>
              </p:ext>
            </p:extLst>
          </p:nvPr>
        </p:nvGraphicFramePr>
        <p:xfrm>
          <a:off x="215659" y="1150578"/>
          <a:ext cx="11757808" cy="5418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1390">
                  <a:extLst>
                    <a:ext uri="{9D8B030D-6E8A-4147-A177-3AD203B41FA5}">
                      <a16:colId xmlns:a16="http://schemas.microsoft.com/office/drawing/2014/main" val="2730133960"/>
                    </a:ext>
                  </a:extLst>
                </a:gridCol>
                <a:gridCol w="6357668">
                  <a:extLst>
                    <a:ext uri="{9D8B030D-6E8A-4147-A177-3AD203B41FA5}">
                      <a16:colId xmlns:a16="http://schemas.microsoft.com/office/drawing/2014/main" val="4156521743"/>
                    </a:ext>
                  </a:extLst>
                </a:gridCol>
                <a:gridCol w="1147313">
                  <a:extLst>
                    <a:ext uri="{9D8B030D-6E8A-4147-A177-3AD203B41FA5}">
                      <a16:colId xmlns:a16="http://schemas.microsoft.com/office/drawing/2014/main" val="1502593719"/>
                    </a:ext>
                  </a:extLst>
                </a:gridCol>
                <a:gridCol w="1121437">
                  <a:extLst>
                    <a:ext uri="{9D8B030D-6E8A-4147-A177-3AD203B41FA5}">
                      <a16:colId xmlns:a16="http://schemas.microsoft.com/office/drawing/2014/main" val="1527586054"/>
                    </a:ext>
                  </a:extLst>
                </a:gridCol>
              </a:tblGrid>
              <a:tr h="932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Tiêu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chí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Mô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tả</a:t>
                      </a:r>
                      <a:endParaRPr lang="en-US" sz="280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tối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đa</a:t>
                      </a:r>
                      <a:endParaRPr lang="en-US" sz="280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được</a:t>
                      </a:r>
                      <a:endParaRPr lang="en-US" sz="280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56424474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5.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Vẽ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minh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họa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sinh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vẽ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lại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các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nhiễm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sắc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thể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quan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sát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được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một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cách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chi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tiết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chính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xác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.</a:t>
                      </a:r>
                      <a:endParaRPr lang="en-US" sz="2800" b="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41509355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6.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Hoàn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phiếu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báo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cáo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sinh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hoàn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thành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phiếu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báo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cáo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đầy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đủ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rõ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ràng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khoa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.</a:t>
                      </a:r>
                      <a:endParaRPr lang="en-US" sz="2800" b="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16218811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7.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Thái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tập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sinh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có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thái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độ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tích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cực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chủ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động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hợp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tác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quá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trình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thực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hành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.</a:t>
                      </a:r>
                      <a:endParaRPr lang="en-US" sz="2800" b="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9177739"/>
                  </a:ext>
                </a:extLst>
              </a:tr>
              <a:tr h="345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Tổng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điểm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Tổng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điểm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đạt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được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từ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các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tiêu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chí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trên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.</a:t>
                      </a:r>
                      <a:endParaRPr lang="en-US" sz="2800" b="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8232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203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85501" y="1143763"/>
            <a:ext cx="10220900" cy="724247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Sitka Text" pitchFamily="2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itka Text" pitchFamily="2" charset="0"/>
              </a:rPr>
              <a:t>dạng</a:t>
            </a:r>
            <a:r>
              <a:rPr lang="en-US" b="1" dirty="0">
                <a:solidFill>
                  <a:srgbClr val="0070C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itka Text" pitchFamily="2" charset="0"/>
              </a:rPr>
              <a:t>nhiễm</a:t>
            </a:r>
            <a:r>
              <a:rPr lang="en-US" b="1" dirty="0">
                <a:solidFill>
                  <a:srgbClr val="0070C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itka Text" pitchFamily="2" charset="0"/>
              </a:rPr>
              <a:t>sắc</a:t>
            </a:r>
            <a:r>
              <a:rPr lang="en-US" b="1" dirty="0">
                <a:solidFill>
                  <a:srgbClr val="0070C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itka Text" pitchFamily="2" charset="0"/>
              </a:rPr>
              <a:t>thể</a:t>
            </a:r>
            <a:endParaRPr lang="en-US" b="1" dirty="0">
              <a:solidFill>
                <a:srgbClr val="0070C0"/>
              </a:solidFill>
              <a:latin typeface="Sitka Tex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8691" y="2373109"/>
            <a:ext cx="9974681" cy="3584911"/>
          </a:xfrm>
          <a:prstGeom prst="roundRect">
            <a:avLst>
              <a:gd name="adj" fmla="val 2735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73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3520447"/>
            <a:ext cx="12192000" cy="288032"/>
          </a:xfrm>
        </p:spPr>
        <p:txBody>
          <a:bodyPr/>
          <a:lstStyle/>
          <a:p>
            <a:r>
              <a:rPr lang="en-US" sz="5400" b="1" dirty="0">
                <a:latin typeface="Sitka Text" pitchFamily="2" charset="0"/>
              </a:rPr>
              <a:t>For </a:t>
            </a:r>
            <a:r>
              <a:rPr lang="en-US" sz="5400" b="1" dirty="0" err="1">
                <a:latin typeface="Sitka Text" pitchFamily="2" charset="0"/>
              </a:rPr>
              <a:t>whatching</a:t>
            </a:r>
            <a:endParaRPr lang="en-US" sz="5400" b="1" dirty="0">
              <a:latin typeface="Sitka Tex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438806"/>
            <a:ext cx="12192000" cy="576063"/>
          </a:xfrm>
        </p:spPr>
        <p:txBody>
          <a:bodyPr/>
          <a:lstStyle/>
          <a:p>
            <a:endParaRPr lang="en-US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33" y="1095375"/>
            <a:ext cx="5246709" cy="2578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Shape 29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60" y="3797389"/>
            <a:ext cx="2938436" cy="2587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52401" y="41280"/>
            <a:ext cx="117278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Sitka Text" pitchFamily="2" charset="0"/>
                <a:ea typeface="Times New Roman" panose="02020603050405020304" pitchFamily="18" charset="0"/>
              </a:rPr>
              <a:t>PHIẾU HỌC TẬP SỐ 1</a:t>
            </a:r>
            <a:endParaRPr lang="en-US" altLang="en-US" sz="2800" dirty="0">
              <a:latin typeface="Sitka Text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Nhiệm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vụ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ảnh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35.1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trả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lời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:</a:t>
            </a:r>
            <a:endParaRPr lang="en-US" altLang="en-US" sz="2800" dirty="0">
              <a:latin typeface="Sitka Text" pitchFamily="2" charset="0"/>
            </a:endParaRPr>
          </a:p>
        </p:txBody>
      </p:sp>
      <p:pic>
        <p:nvPicPr>
          <p:cNvPr id="2054" name="Shape 29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996" y="3797389"/>
            <a:ext cx="2618739" cy="258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925"/>
          <p:cNvSpPr txBox="1">
            <a:spLocks noChangeArrowheads="1"/>
          </p:cNvSpPr>
          <p:nvPr/>
        </p:nvSpPr>
        <p:spPr bwMode="auto">
          <a:xfrm>
            <a:off x="9139472" y="6517820"/>
            <a:ext cx="3103789" cy="115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err="1">
                <a:solidFill>
                  <a:srgbClr val="3738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altLang="en-US" sz="1200" b="1" dirty="0">
                <a:solidFill>
                  <a:srgbClr val="3738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35.2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Căp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nhiễm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sảc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đông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6" name="Shape 2941"/>
          <p:cNvSpPr txBox="1">
            <a:spLocks noChangeArrowheads="1"/>
          </p:cNvSpPr>
          <p:nvPr/>
        </p:nvSpPr>
        <p:spPr bwMode="auto">
          <a:xfrm>
            <a:off x="6011206" y="6517820"/>
            <a:ext cx="3289131" cy="102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35.3 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nhiễm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săc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thê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nam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2401" y="1483946"/>
            <a:ext cx="651863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a.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là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gì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?</a:t>
            </a:r>
            <a:endParaRPr lang="en-US" altLang="en-US" sz="2800" dirty="0">
              <a:latin typeface="Sitka Text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b.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Mô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tả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dạng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của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.</a:t>
            </a:r>
            <a:endParaRPr lang="en-US" altLang="en-US" sz="2800" dirty="0">
              <a:latin typeface="Sitka Text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c.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được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cấu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tạo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từ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những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thành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phần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nào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?</a:t>
            </a:r>
            <a:endParaRPr lang="en-US" altLang="en-US" sz="2800" dirty="0">
              <a:latin typeface="Sitka Text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Sitka Text" pitchFamily="2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52401" y="2473236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2401" y="2890327"/>
            <a:ext cx="57771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Sitka Text" pitchFamily="2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Nhiệm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vụ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35.3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nhận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xét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dạng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Sitka Text" pitchFamily="2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Nhiệm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vụ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3: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35.2,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đây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cặp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?</a:t>
            </a:r>
            <a:endParaRPr lang="en-US" altLang="en-US" sz="2800" dirty="0">
              <a:latin typeface="Sitka Text" pitchFamily="2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3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26" y="159433"/>
            <a:ext cx="3520127" cy="2647720"/>
          </a:xfrm>
          <a:solidFill>
            <a:schemeClr val="tx1"/>
          </a:solidFill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Nhiễm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nằm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vùng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bắt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trưng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thuốc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nhuộm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Sitka Text" panose="02000505000000020004" pitchFamily="2" charset="0"/>
            </a:endParaRPr>
          </a:p>
        </p:txBody>
      </p:sp>
      <p:pic>
        <p:nvPicPr>
          <p:cNvPr id="4" name="Picture 4" descr="Bút Viết Scribble Sắc - Miễn Phí vector hình ảnh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90" y="159433"/>
            <a:ext cx="1018903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92" y="810883"/>
            <a:ext cx="8258175" cy="5850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Mũi Tên Màu Đỏ Hướng Lên Biểu - Miễn Phí vector hình ảnh trên Pixabay">
            <a:extLst>
              <a:ext uri="{FF2B5EF4-FFF2-40B4-BE49-F238E27FC236}">
                <a16:creationId xmlns:a16="http://schemas.microsoft.com/office/drawing/2014/main" id="{515D64EA-016E-43B8-8981-F84487B6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294465" y="1232428"/>
            <a:ext cx="1080063" cy="320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56977" y="1876225"/>
            <a:ext cx="3038475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57971" y="1398037"/>
            <a:ext cx="3753996" cy="52629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NST </a:t>
            </a:r>
            <a:r>
              <a:rPr lang="vi-VN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của sinh vật nhân thực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khi chúng có xoắn cực đại tại kì giữa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. M</a:t>
            </a:r>
            <a:r>
              <a:rPr lang="vi-VN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ỗi nhiễm sắc thể chứa hai nhiễm sắc tử (chromatid) chị em liên kết với nhau tại tâm động tạo thành trạng thái kép, hai bên tâm động là cánh 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NST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39" y="3151747"/>
            <a:ext cx="36861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DNA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quấn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Protein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histon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chuỗi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nucleosome,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cuộn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NST</a:t>
            </a:r>
            <a:endParaRPr lang="en-US" sz="2800" b="1" dirty="0">
              <a:solidFill>
                <a:srgbClr val="0000FF"/>
              </a:solidFill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 người có bao nhiêu nhiễm sắc thể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53" y="1030808"/>
            <a:ext cx="7485016" cy="3827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6922" y="5174198"/>
            <a:ext cx="9120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Shape 29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0" y="774487"/>
            <a:ext cx="4930477" cy="487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925"/>
          <p:cNvSpPr txBox="1">
            <a:spLocks noChangeArrowheads="1"/>
          </p:cNvSpPr>
          <p:nvPr/>
        </p:nvSpPr>
        <p:spPr bwMode="auto">
          <a:xfrm>
            <a:off x="0" y="6032045"/>
            <a:ext cx="6029325" cy="42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35.2 </a:t>
            </a:r>
            <a:r>
              <a:rPr lang="en-US" altLang="en-US" sz="24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Căp</a:t>
            </a:r>
            <a:r>
              <a:rPr lang="en-US" altLang="en-US" sz="24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altLang="en-US" sz="24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altLang="en-US" sz="24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đồng</a:t>
            </a:r>
            <a:endParaRPr lang="en-US" altLang="en-US" sz="2400" dirty="0">
              <a:solidFill>
                <a:srgbClr val="0000FF"/>
              </a:solidFill>
              <a:latin typeface="Sitka Text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146527" y="1302588"/>
            <a:ext cx="6723420" cy="4002657"/>
          </a:xfrm>
          <a:prstGeom prst="cloudCallout">
            <a:avLst>
              <a:gd name="adj1" fmla="val -75885"/>
              <a:gd name="adj2" fmla="val 2919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rgbClr val="0000FF"/>
              </a:solidFill>
              <a:latin typeface="Sitka Tex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9710" y="2105590"/>
            <a:ext cx="5607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endParaRPr lang="vi-VN" sz="2800" dirty="0">
              <a:solidFill>
                <a:srgbClr val="0000FF"/>
              </a:solidFill>
              <a:latin typeface="Sitka Text" pitchFamily="2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gene.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gốc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nhau</a:t>
            </a:r>
            <a:endParaRPr lang="en-US" sz="2800" dirty="0">
              <a:solidFill>
                <a:srgbClr val="0000FF"/>
              </a:solidFill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Khoa học tự nhiên 9 Bài 15: Nhiễm sắc th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0" t="5958" r="9650" b="15348"/>
          <a:stretch/>
        </p:blipFill>
        <p:spPr bwMode="auto">
          <a:xfrm>
            <a:off x="169648" y="1061049"/>
            <a:ext cx="5325380" cy="4373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331885" y="377451"/>
            <a:ext cx="5574367" cy="2675964"/>
          </a:xfrm>
          <a:prstGeom prst="cloudCallout">
            <a:avLst>
              <a:gd name="adj1" fmla="val -30573"/>
              <a:gd name="adj2" fmla="val 710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sát hình và cho biết, sự khác nhau giữa NST đơn và NST kép là 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917721" y="3717743"/>
            <a:ext cx="6098875" cy="2855585"/>
          </a:xfrm>
          <a:prstGeom prst="borderCallout1">
            <a:avLst>
              <a:gd name="adj1" fmla="val 31147"/>
              <a:gd name="adj2" fmla="val -346"/>
              <a:gd name="adj3" fmla="val 30195"/>
              <a:gd name="adj4" fmla="val 28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khác nhau giữa NST đơn và kép:</a:t>
            </a:r>
          </a:p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NST đơn: gồm 1 ADN xoắn quanh các protein histon, có 1 tâm 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NST kép gồm 2 ADN xoắn quanh các protein histon, có 1 tâm 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51189" y="129399"/>
            <a:ext cx="10573267" cy="2835783"/>
          </a:xfrm>
        </p:spPr>
        <p:txBody>
          <a:bodyPr/>
          <a:lstStyle/>
          <a:p>
            <a:pPr marL="30479" marR="30479" algn="just">
              <a:lnSpc>
                <a:spcPct val="110000"/>
              </a:lnSpc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“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”/SGK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171,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79" marR="30479" algn="just">
              <a:lnSpc>
                <a:spcPct val="110000"/>
              </a:lnSpc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gene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79" marR="30479" algn="just">
              <a:lnSpc>
                <a:spcPct val="110000"/>
              </a:lnSpc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gen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</a:rPr>
              <a:t> gen </a:t>
            </a:r>
            <a:r>
              <a:rPr 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51189" y="2772394"/>
                <a:ext cx="10721713" cy="4085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bố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dọc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chiều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dài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nhiễm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sắc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342891" indent="-342891" algn="just">
                  <a:lnSpc>
                    <a:spcPct val="110000"/>
                  </a:lnSpc>
                  <a:buFontTx/>
                  <a:buChar char="-"/>
                </a:pP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Kiểu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tổ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2 allele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tổ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allele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nhiều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gene. </a:t>
                </a:r>
              </a:p>
              <a:p>
                <a:pPr marL="342891" indent="-342891" algn="just">
                  <a:lnSpc>
                    <a:spcPct val="110000"/>
                  </a:lnSpc>
                  <a:buFontTx/>
                  <a:buChar char="-"/>
                </a:pP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Ví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dụ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allele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kiểu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	aa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AA (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tử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Aa (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dị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tử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)</a:t>
                </a:r>
              </a:p>
              <a:p>
                <a:pPr marL="342891" indent="-342891" algn="just">
                  <a:lnSpc>
                    <a:spcPct val="110000"/>
                  </a:lnSpc>
                  <a:buFontTx/>
                  <a:buChar char="-"/>
                </a:pP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kiểu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gene: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cặp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nhiễm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sắc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AaBb</a:t>
                </a:r>
                <a:endParaRPr lang="en-US" sz="2800" dirty="0">
                  <a:solidFill>
                    <a:srgbClr val="0000FF"/>
                  </a:solidFill>
                  <a:latin typeface="Sitka Text" pitchFamily="2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cặp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nhiễm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sắc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FF"/>
                  </a:solidFill>
                  <a:latin typeface="Sitka Text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89" y="2772394"/>
                <a:ext cx="10721713" cy="4085606"/>
              </a:xfrm>
              <a:prstGeom prst="rect">
                <a:avLst/>
              </a:prstGeom>
              <a:blipFill>
                <a:blip r:embed="rId3"/>
                <a:stretch>
                  <a:fillRect l="-1194" t="-1343" r="-1194" b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7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45" y="29087"/>
            <a:ext cx="9629955" cy="68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Beautiful-Yellow-Flower-PowerPoint-Templates</Template>
  <TotalTime>941</TotalTime>
  <Words>2441</Words>
  <Application>Microsoft Office PowerPoint</Application>
  <PresentationFormat>Widescreen</PresentationFormat>
  <Paragraphs>269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Bahnschrift SemiLight Condensed</vt:lpstr>
      <vt:lpstr>Calibri</vt:lpstr>
      <vt:lpstr>Cambria Math</vt:lpstr>
      <vt:lpstr>Sitka Small</vt:lpstr>
      <vt:lpstr>Sitka Text</vt:lpstr>
      <vt:lpstr>Times New Roman</vt:lpstr>
      <vt:lpstr>UTM Alberta Heavy</vt:lpstr>
      <vt:lpstr>UTM Brewers KT</vt:lpstr>
      <vt:lpstr>Cover and End Slide Master</vt:lpstr>
      <vt:lpstr>Contents Slide Master</vt:lpstr>
      <vt:lpstr>Section Break Slide Master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Bộ NST</vt:lpstr>
      <vt:lpstr>PowerPoint Presentation</vt:lpstr>
      <vt:lpstr>PowerPoint Presentation</vt:lpstr>
      <vt:lpstr>PowerPoint Presentation</vt:lpstr>
      <vt:lpstr>D. Dặn dò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94</cp:revision>
  <dcterms:created xsi:type="dcterms:W3CDTF">2021-08-26T02:20:48Z</dcterms:created>
  <dcterms:modified xsi:type="dcterms:W3CDTF">2025-11-18T02:44:25Z</dcterms:modified>
</cp:coreProperties>
</file>