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405" r:id="rId2"/>
    <p:sldId id="407" r:id="rId3"/>
    <p:sldId id="408" r:id="rId4"/>
    <p:sldId id="406" r:id="rId5"/>
    <p:sldId id="357" r:id="rId6"/>
    <p:sldId id="412" r:id="rId7"/>
    <p:sldId id="410" r:id="rId8"/>
    <p:sldId id="422" r:id="rId9"/>
    <p:sldId id="421" r:id="rId10"/>
    <p:sldId id="423" r:id="rId11"/>
    <p:sldId id="419" r:id="rId12"/>
    <p:sldId id="415" r:id="rId13"/>
    <p:sldId id="334" r:id="rId14"/>
    <p:sldId id="416" r:id="rId15"/>
    <p:sldId id="41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  <a:srgbClr val="FF0000"/>
    <a:srgbClr val="006600"/>
    <a:srgbClr val="0000CC"/>
    <a:srgbClr val="9C0C24"/>
    <a:srgbClr val="A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98" autoAdjust="0"/>
    <p:restoredTop sz="98566" autoAdjust="0"/>
  </p:normalViewPr>
  <p:slideViewPr>
    <p:cSldViewPr snapToGrid="0">
      <p:cViewPr varScale="1">
        <p:scale>
          <a:sx n="87" d="100"/>
          <a:sy n="87" d="100"/>
        </p:scale>
        <p:origin x="331" y="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BCDB4-68F1-4CF5-B86E-7ECC8F61CF4F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9BF97-CCE8-4556-AECF-D3B0ACA3D1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74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6CA1FB79-78FB-4A0B-9055-DDB919968B7E}" type="slidenum">
              <a:rPr lang="en-US" altLang="en-US" smtClean="0">
                <a:latin typeface="Arial" panose="020B0604020202020204" pitchFamily="34" charset="0"/>
              </a:rPr>
              <a:pPr/>
              <a:t>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098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9BF97-CCE8-4556-AECF-D3B0ACA3D1B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624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9BF97-CCE8-4556-AECF-D3B0ACA3D1B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02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9BF97-CCE8-4556-AECF-D3B0ACA3D1B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50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03423-AC26-81A6-D911-CC9E4035B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29A722-DED6-E4C0-713C-06AAA68E7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308FB-1498-7B9A-946F-62E1B0251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FA85-9F4C-191C-F201-193CD17C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B831E-DA43-063D-18A1-DB90E8D6A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17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6AB99-42D0-CE95-4922-976A7F2DF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F6EB7F-1B14-FDAC-D9F6-7677633F1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29353-18A1-E62E-F0E7-0D1DB37C7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FBAF1-8F12-554D-5626-6E222607E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51114-B29E-9DB5-1161-02C36CE1D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98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4FAE5C-66BA-BDC3-EED8-AB2E7FDBE5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B6C9E6-16C6-6AEE-AEA6-FD466789C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8DFEF-F563-6ADA-AE7D-EA7B9CBD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8784B-C865-9894-5752-1B48F7CB7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8AD1F-F136-ABB3-FCE9-BBCDA401D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69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6424F-6FF3-581E-D9F7-CC3699FF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0A5D7-9373-D28C-F89A-737616969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FF51C-A686-C9EF-6705-2D21B90A8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D90C3-869F-C288-4F55-A252885B3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3D1F9-89D8-9F64-B07C-D123DEE88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62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D1C4D-97AE-9836-D351-8BB247533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DF857A-248B-AA0A-6ECD-ED130A5EC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1E298-89A3-8D15-25E9-03DFDEE53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A0F6F-0B75-E846-009B-1690213FC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8A3CF-BCE3-2EA9-2FDD-D98673788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11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DFA6C-AB45-DD85-3521-91DF4480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3F6DC-66D1-6A8D-28C7-C530456E1E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A55E59-565D-A0D6-B7A4-34CCB370E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06D9F4-C35F-E5D4-C980-AF9C8B965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C7EAD-7C89-6EC3-C7A8-B66DDE2B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29EFD7-C7BF-5164-3CF1-8FB389B52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2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78A87-FB49-3DEE-3661-0A34760C7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BB807-E386-B2CB-7253-C78C9FA98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D7D980-B07A-E27C-2A45-68A39F972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49F2E8-928C-854C-F944-59D364FCF4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264C32-CCC0-5C55-C11E-C5BFD0D83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7046D3-876D-4C5B-45C3-7A78EAF14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E8B65-41C0-F8DC-75B1-B3B31440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F5E86F-4264-6A88-EF6C-EF2EE1D6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3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6D308-D658-43EC-8619-1829004A6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7C2031-2CC5-7BA1-98FD-2403904DC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A14F2-E749-902A-31C6-F874B212B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D2D4EB-9FBC-B70F-8618-4A37A97BF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F85CE8-8581-2F50-4DAF-FC03F1FDF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7E7FA6-B5DF-8560-6067-2C59387AA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ED599-BE0F-70D7-28EE-1D8ED4885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36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2498-553D-A2DB-F771-00B5A2B99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21FBF-EDCB-43AA-0632-84400D0C6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1847BC-9E53-30FA-0FD6-6BE424C74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2C796-6882-D4E3-AA7F-532004367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B08152-6956-F4C5-3A69-7CC7C7E2F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D2FE6-4227-FD82-4937-8D59EA69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34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C873F-E510-719F-98AC-3E70D87AE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C9E2E2-2AE6-3EBD-A9E4-7ED224ABC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2EBDC-61E3-44F2-ABB4-2EB174992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2E887-1386-15D9-5ECB-2E2384DFF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42CEC-AEEF-DFC4-E282-D593A02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40693-F29B-CF3B-65FE-11FC48F97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16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A1EDD5-0880-E869-4D10-C85553C03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0795F-1B41-82CD-C290-311DBA831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86E56-0772-62DB-E800-7629071249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47B41-D574-4D99-8733-CDF2B4333776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15C0E-FBAF-B2D2-251A-970E2D4CC2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648B1-B142-9FCA-13B3-C5042150F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9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13" Type="http://schemas.openxmlformats.org/officeDocument/2006/relationships/image" Target="../media/image7.png"/><Relationship Id="rId3" Type="http://schemas.openxmlformats.org/officeDocument/2006/relationships/audio" Target="file:///C:\Users\Admin\Desktop\SX%20GANG%20-%20TH&#201;P\Ngoi%20Truong%20Dau%20Yeu%20-%20Quang%20Vinh%20%5b128kbps_MP3%5d.mp3" TargetMode="External"/><Relationship Id="rId7" Type="http://schemas.openxmlformats.org/officeDocument/2006/relationships/image" Target="../media/image1.gif"/><Relationship Id="rId12" Type="http://schemas.openxmlformats.org/officeDocument/2006/relationships/image" Target="../media/image6.gif"/><Relationship Id="rId2" Type="http://schemas.microsoft.com/office/2007/relationships/media" Target="file:///C:\Users\Admin\Desktop\SX%20GANG%20-%20TH&#201;P\Ngoi%20Truong%20Dau%20Yeu%20-%20Quang%20Vinh%20%5b128kbps_MP3%5d.mp3" TargetMode="Externa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5.wm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7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openxmlformats.org/officeDocument/2006/relationships/image" Target="../media/image7.png"/><Relationship Id="rId2" Type="http://schemas.openxmlformats.org/officeDocument/2006/relationships/audio" Target="file:///C:\Users\Admin\Desktop\SX%20GANG%20-%20TH&#201;P\Nh&#7841;c%20Kh&#244;ng%20L&#7901;i%20Tr&#7919;%20T&#236;nh%20Qu&#234;%20H&#432;&#417;ng%20Mi&#7873;n%20T&#226;y%20Hay%20Nh&#7845;t.mp3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eace_dove_olive_branch_hg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638175"/>
            <a:ext cx="24384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peace_dove_olive_branch_hg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542925"/>
            <a:ext cx="23145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6"/>
          <p:cNvSpPr>
            <a:spLocks noChangeArrowheads="1"/>
          </p:cNvSpPr>
          <p:nvPr/>
        </p:nvSpPr>
        <p:spPr bwMode="auto">
          <a:xfrm rot="10800000">
            <a:off x="1524000" y="0"/>
            <a:ext cx="9144000" cy="1855788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uk-UA" altLang="en-US" sz="1800">
              <a:latin typeface=".VnTime" panose="020B7200000000000000" pitchFamily="34" charset="0"/>
            </a:endParaRPr>
          </a:p>
        </p:txBody>
      </p:sp>
      <p:pic>
        <p:nvPicPr>
          <p:cNvPr id="4101" name="Picture 7" descr="POINSET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 descr="POINSET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89257" y="-2381"/>
            <a:ext cx="13763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9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5726"/>
            <a:ext cx="18288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0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76201"/>
            <a:ext cx="18288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1" descr="3d bir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8656" flipH="1">
            <a:off x="3740150" y="352426"/>
            <a:ext cx="17272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2" descr="3d bir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734">
            <a:off x="6753225" y="381001"/>
            <a:ext cx="160020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1905000" y="3138489"/>
            <a:ext cx="86106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2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MÔN: </a:t>
            </a:r>
            <a:r>
              <a:rPr lang="en-US" altLang="en-US" sz="4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KHOA HỌC TỰ NHIÊN</a:t>
            </a:r>
            <a:endParaRPr lang="en-US" altLang="en-US" sz="42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8" name="Rectangle 15"/>
          <p:cNvSpPr>
            <a:spLocks noChangeArrowheads="1"/>
          </p:cNvSpPr>
          <p:nvPr/>
        </p:nvSpPr>
        <p:spPr bwMode="auto">
          <a:xfrm>
            <a:off x="1552575" y="5676900"/>
            <a:ext cx="9144000" cy="11430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uk-UA" altLang="en-US" sz="1800">
              <a:latin typeface=".VnTime" panose="020B7200000000000000" pitchFamily="34" charset="0"/>
            </a:endParaRPr>
          </a:p>
        </p:txBody>
      </p:sp>
      <p:grpSp>
        <p:nvGrpSpPr>
          <p:cNvPr id="4109" name="Group 16"/>
          <p:cNvGrpSpPr>
            <a:grpSpLocks/>
          </p:cNvGrpSpPr>
          <p:nvPr/>
        </p:nvGrpSpPr>
        <p:grpSpPr bwMode="auto">
          <a:xfrm>
            <a:off x="1982789" y="5908675"/>
            <a:ext cx="8543925" cy="920750"/>
            <a:chOff x="-171" y="5326"/>
            <a:chExt cx="5566" cy="642"/>
          </a:xfrm>
        </p:grpSpPr>
        <p:pic>
          <p:nvPicPr>
            <p:cNvPr id="4116" name="Picture 17" descr="FLOWRBOX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7" y="5334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7" name="Picture 18" descr="FLOWRBOX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0" y="5326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8" name="Picture 19" descr="FLOWRBOX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6" y="5327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9" name="Picture 20" descr="FLOWRBOX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" y="5347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0" name="Picture 21" descr="FLOWRBOX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" y="5326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1" name="Picture 22" descr="FLOWRBOX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1" y="5326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73" name="Rectangle 25"/>
          <p:cNvSpPr>
            <a:spLocks noChangeArrowheads="1"/>
          </p:cNvSpPr>
          <p:nvPr/>
        </p:nvSpPr>
        <p:spPr bwMode="auto">
          <a:xfrm>
            <a:off x="3040063" y="3825876"/>
            <a:ext cx="64008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i="1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9B </a:t>
            </a:r>
            <a:endParaRPr lang="en-US" altLang="en-US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Đỗ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Thu</a:t>
            </a:r>
          </a:p>
        </p:txBody>
      </p:sp>
      <p:sp>
        <p:nvSpPr>
          <p:cNvPr id="2074" name="AutoShape 26"/>
          <p:cNvSpPr>
            <a:spLocks noChangeArrowheads="1"/>
          </p:cNvSpPr>
          <p:nvPr/>
        </p:nvSpPr>
        <p:spPr bwMode="auto">
          <a:xfrm>
            <a:off x="3624263" y="5148263"/>
            <a:ext cx="5486400" cy="457200"/>
          </a:xfrm>
          <a:prstGeom prst="ribbon2">
            <a:avLst>
              <a:gd name="adj1" fmla="val 27500"/>
              <a:gd name="adj2" fmla="val 55028"/>
            </a:avLst>
          </a:prstGeom>
          <a:gradFill rotWithShape="1">
            <a:gsLst>
              <a:gs pos="0">
                <a:srgbClr val="000000"/>
              </a:gs>
              <a:gs pos="50000">
                <a:srgbClr val="FF3300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2025 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2026</a:t>
            </a:r>
            <a:r>
              <a:rPr lang="en-US" alt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endParaRPr lang="en-US" altLang="en-US" sz="20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12" name="Picture 29" descr="F9849DCFA90C473196ECD16214E7700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36245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30" descr="F9849DCFA90C473196ECD16214E7700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0201" y="4495800"/>
            <a:ext cx="143986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WordArt 2"/>
          <p:cNvSpPr>
            <a:spLocks noChangeArrowheads="1" noChangeShapeType="1" noTextEdit="1"/>
          </p:cNvSpPr>
          <p:nvPr/>
        </p:nvSpPr>
        <p:spPr bwMode="auto">
          <a:xfrm>
            <a:off x="1982788" y="1362076"/>
            <a:ext cx="8304212" cy="1865313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en-US" sz="2800" b="1" kern="10" dirty="0">
                <a:ln w="9525">
                  <a:solidFill>
                    <a:srgbClr val="CCCC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VNI-Times" pitchFamily="2" charset="0"/>
              </a:rPr>
              <a:t>CHAØO MÖØNG QUYÙ THAÀY COÂ VEÀ DÖÏ GIỜ THĂM LỚP</a:t>
            </a:r>
          </a:p>
        </p:txBody>
      </p:sp>
      <p:pic>
        <p:nvPicPr>
          <p:cNvPr id="2" name="Ngoi Truong Dau Yeu - Quang Vinh [128kbps_MP3]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388" y="6305551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37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-0.0562 L 0.18489 -0.22942 C 0.22934 -0.2685 0.29548 -0.28931 0.36423 -0.28931 C 0.44288 -0.28931 0.50573 -0.2685 0.55017 -0.22942 L 0.7625 -0.0562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75" y="-116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61 -0.03816 L -0.15729 -0.19751 C -0.20174 -0.23567 -0.26753 -0.2574 -0.33628 -0.25555 C -0.41476 -0.25555 -0.47795 -0.23567 -0.52257 -0.19866 L -0.73472 -0.03816 " pathEditMode="relative" rAng="10800000" ptsTypes="FffFF">
                                      <p:cBhvr>
                                        <p:cTn id="8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58" y="-109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4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31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62" grpId="0"/>
      <p:bldP spid="206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21492" y="0"/>
            <a:ext cx="7341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 (C)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" y="4567782"/>
            <a:ext cx="4503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91101" y="4468994"/>
            <a:ext cx="3082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(C)</a:t>
            </a:r>
          </a:p>
        </p:txBody>
      </p:sp>
      <p:pic>
        <p:nvPicPr>
          <p:cNvPr id="3" name="Picture 4" descr="Than hoạt tính là gì? Những công dụng tuyệt vời của than hoạt tí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35" y="1224005"/>
            <a:ext cx="4307320" cy="287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an chì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116" y="917687"/>
            <a:ext cx="2719197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ìm hiểu về kim cương: Tổng quan kiến thức bạn cần biết – DOJI Gold &amp; Gems  Group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249" y="1059045"/>
            <a:ext cx="3987798" cy="299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468437" y="4472281"/>
            <a:ext cx="3723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(C)</a:t>
            </a:r>
          </a:p>
        </p:txBody>
      </p:sp>
    </p:spTree>
    <p:extLst>
      <p:ext uri="{BB962C8B-B14F-4D97-AF65-F5344CB8AC3E}">
        <p14:creationId xmlns:p14="http://schemas.microsoft.com/office/powerpoint/2010/main" val="93522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ỘT SỐ TÍNH CHẤT ĐẶC TRƯNG CỦA LƯU HUỲNH • Ở nhiệt độ phòng, lưu huỳnh là  một chất rắn xốp màu vàng nhạt. Mặc dù lưu huỳnh không được ưa thí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97" y="149469"/>
            <a:ext cx="5046785" cy="504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18359" y="1037493"/>
            <a:ext cx="51730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97416" y="114049"/>
            <a:ext cx="7341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HUỲNH (Sulfur)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00421" y="2638046"/>
            <a:ext cx="61197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sulfuric acid (H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nhuộm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nổ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), …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30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1885" y="1136005"/>
            <a:ext cx="12192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itchFamily="18" charset="0"/>
              </a:rPr>
              <a:t>Khoanh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itchFamily="18" charset="0"/>
              </a:rPr>
              <a:t>tròn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itchFamily="18" charset="0"/>
              </a:rPr>
              <a:t>chữ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itchFamily="18" charset="0"/>
              </a:rPr>
              <a:t>cái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itchFamily="18" charset="0"/>
              </a:rPr>
              <a:t>chỉ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itchFamily="18" charset="0"/>
              </a:rPr>
              <a:t>đáp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itchFamily="18" charset="0"/>
              </a:rPr>
              <a:t>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Than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Kim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Cacbon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A, B, 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carbon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UcPeriod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55676" y="709508"/>
            <a:ext cx="4638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HOÀN THÀNH PHIẾU BÀI TẬP</a:t>
            </a:r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3899387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4"/>
          <p:cNvSpPr/>
          <p:nvPr/>
        </p:nvSpPr>
        <p:spPr>
          <a:xfrm>
            <a:off x="1158508" y="124760"/>
            <a:ext cx="7930261" cy="602422"/>
          </a:xfrm>
          <a:prstGeom prst="rect">
            <a:avLst/>
          </a:prstGeom>
          <a:solidFill>
            <a:srgbClr val="FFC0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60960" rIns="121920" bIns="60960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CÁ NHÂN (7 PHÚT)</a:t>
            </a:r>
            <a:endParaRPr lang="en-US" sz="2400" b="1" u="none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7 MINUTE TIMER - COUNTDOWN TIMER (MINIMAL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8338" y="104596"/>
            <a:ext cx="2594708" cy="14595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664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5846" y="571500"/>
            <a:ext cx="12192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than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than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than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than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chlorine?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KClO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CaOCl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	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	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		D.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sulfuric acid.		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	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3431" y="43968"/>
            <a:ext cx="12192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sulfuric acid. 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Than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Kim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cacbon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 Than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cacbon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		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1.		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2.		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3.		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4.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Carbon,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sodium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Chlorine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2. 		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3. 		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4. 		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5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07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/>
          <p:cNvSpPr/>
          <p:nvPr/>
        </p:nvSpPr>
        <p:spPr>
          <a:xfrm>
            <a:off x="3437793" y="142341"/>
            <a:ext cx="5571845" cy="602422"/>
          </a:xfrm>
          <a:prstGeom prst="rect">
            <a:avLst/>
          </a:prstGeom>
          <a:solidFill>
            <a:srgbClr val="FFC0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60960" rIns="121920" bIns="60960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HƯỚNG DẪN CHẤM</a:t>
            </a:r>
            <a:endParaRPr lang="en-US" sz="2400" b="1" u="none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7793" y="911731"/>
            <a:ext cx="4638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Mỗi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chọn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đúng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được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1,0 </a:t>
            </a:r>
            <a:r>
              <a:rPr 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điểm</a:t>
            </a:r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170273"/>
              </p:ext>
            </p:extLst>
          </p:nvPr>
        </p:nvGraphicFramePr>
        <p:xfrm>
          <a:off x="1574800" y="1662202"/>
          <a:ext cx="8127996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6">
                  <a:extLst>
                    <a:ext uri="{9D8B030D-6E8A-4147-A177-3AD203B41FA5}">
                      <a16:colId xmlns:a16="http://schemas.microsoft.com/office/drawing/2014/main" val="318105187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85874785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19244832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351996831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391041752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36690831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8785138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98438239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329250246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19492742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42305516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6599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2821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253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7BBBCE-5FE5-4926-A758-5676DC531D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BBB8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3B1491-9AA2-4D28-A607-85A78D6020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810" t="18513" r="12464" b="48607"/>
          <a:stretch/>
        </p:blipFill>
        <p:spPr>
          <a:xfrm>
            <a:off x="1690253" y="3020291"/>
            <a:ext cx="8748203" cy="29302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0773B9-1345-4048-8A2F-A458666E3928}"/>
              </a:ext>
            </a:extLst>
          </p:cNvPr>
          <p:cNvSpPr/>
          <p:nvPr/>
        </p:nvSpPr>
        <p:spPr>
          <a:xfrm>
            <a:off x="1690254" y="907472"/>
            <a:ext cx="8748203" cy="2126673"/>
          </a:xfrm>
          <a:prstGeom prst="rect">
            <a:avLst/>
          </a:prstGeom>
          <a:solidFill>
            <a:srgbClr val="FFF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C7BAED-98C3-45C6-8836-1D8FCB47A084}"/>
              </a:ext>
            </a:extLst>
          </p:cNvPr>
          <p:cNvSpPr txBox="1"/>
          <p:nvPr/>
        </p:nvSpPr>
        <p:spPr>
          <a:xfrm>
            <a:off x="1690252" y="1081299"/>
            <a:ext cx="8748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“TIẾP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SỨC TRUY  TÌM </a:t>
            </a:r>
            <a:r>
              <a:rPr lang="en-US" sz="4000" b="1" noProof="0" dirty="0" smtClean="0"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b="1" dirty="0" smtClean="0"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CHẤT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68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772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6867A75-773B-4C82-A12B-2A27F3D240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BBB8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DDCD1B5-81E2-4B6B-84AE-145007988134}"/>
              </a:ext>
            </a:extLst>
          </p:cNvPr>
          <p:cNvSpPr/>
          <p:nvPr/>
        </p:nvSpPr>
        <p:spPr>
          <a:xfrm>
            <a:off x="1095576" y="645077"/>
            <a:ext cx="10335491" cy="5583382"/>
          </a:xfrm>
          <a:prstGeom prst="roundRect">
            <a:avLst/>
          </a:prstGeom>
          <a:solidFill>
            <a:srgbClr val="FEFFE7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7520F3-B67E-44A4-8B51-9319A995D43E}"/>
              </a:ext>
            </a:extLst>
          </p:cNvPr>
          <p:cNvSpPr txBox="1"/>
          <p:nvPr/>
        </p:nvSpPr>
        <p:spPr>
          <a:xfrm>
            <a:off x="2668385" y="790268"/>
            <a:ext cx="3519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561E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BAFFA3-9411-4A55-9165-6470AC5241AC}"/>
              </a:ext>
            </a:extLst>
          </p:cNvPr>
          <p:cNvSpPr txBox="1"/>
          <p:nvPr/>
        </p:nvSpPr>
        <p:spPr>
          <a:xfrm>
            <a:off x="1264920" y="1361900"/>
            <a:ext cx="984504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540385" algn="l"/>
              </a:tabLst>
            </a:pP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xếp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dọc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xấp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thẻ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xáo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trộn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GV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hô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Bắt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”, HS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cầm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thẻ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-&gt;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chạy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-&gt;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dán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phù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phi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 -&gt;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chạy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chạm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-&gt;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dán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…</a:t>
            </a:r>
            <a:endParaRPr lang="en-US" sz="2800" b="1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540385" algn="l"/>
              </a:tabLs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phút</a:t>
            </a:r>
            <a:endParaRPr lang="en-US" sz="2800" b="1" dirty="0" smtClean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540385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thẻ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dán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+1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;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dán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-1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540385" algn="l"/>
              </a:tabLst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+2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thưởng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540385" algn="l"/>
              </a:tabLst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540385" algn="l"/>
              </a:tabLst>
            </a:pPr>
            <a:endParaRPr lang="en-US" sz="28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29585" y="889152"/>
            <a:ext cx="3981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2 phút đếm ngược nhạc sôi động two minutes countdown with musi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4299" y="66596"/>
            <a:ext cx="2150261" cy="1209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43674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4" y="114300"/>
            <a:ext cx="11887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7513" y="-1690688"/>
            <a:ext cx="1363663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467" y="1127233"/>
            <a:ext cx="84137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2" y="104178"/>
            <a:ext cx="5595937" cy="13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" y="1071672"/>
            <a:ext cx="1772031" cy="5128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4318001"/>
            <a:ext cx="378618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图片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3172"/>
            <a:ext cx="12079224" cy="365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钢琴曲 - 水边的阿狄丽娜 - 理查德 克莱德曼">
            <a:hlinkClick r:id="" action="ppaction://media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-173355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736726" y="1706512"/>
            <a:ext cx="38290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i="1" u="sng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i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  <a:endParaRPr lang="en-US" altLang="en-US" sz="2800" b="1" i="1" u="sng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WordArt 5"/>
          <p:cNvSpPr>
            <a:spLocks noChangeArrowheads="1" noChangeShapeType="1" noTextEdit="1"/>
          </p:cNvSpPr>
          <p:nvPr/>
        </p:nvSpPr>
        <p:spPr bwMode="auto">
          <a:xfrm>
            <a:off x="1511300" y="2433639"/>
            <a:ext cx="9123172" cy="15558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000" b="1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 KHÁC NHAU CƠ BẢN GIỮA PHI KIM VÀ KIM LOẠI </a:t>
            </a:r>
            <a:endParaRPr lang="en-US" sz="2000" b="1" i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ạc Không Lời Trữ Tình Quê Hương Miền Tây Hay Nhất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6" y="6253163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97221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0148" y="0"/>
            <a:ext cx="9768114" cy="68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578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715" y="836865"/>
            <a:ext cx="11990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1</a:t>
            </a: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)</a:t>
            </a:r>
            <a:r>
              <a:rPr lang="en-US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GÓC TRẢI NGHIỆM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itchFamily="18" charset="0"/>
              </a:rPr>
              <a:t>Tìm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itchFamily="18" charset="0"/>
              </a:rPr>
              <a:t>hiểu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itchFamily="18" charset="0"/>
              </a:rPr>
              <a:t> Phosphorus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phosphorus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tiễn</a:t>
            </a:r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406418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2) GÓC KHÁM PHÁ: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itchFamily="18" charset="0"/>
              </a:rPr>
              <a:t>chlorine </a:t>
            </a:r>
            <a:r>
              <a:rPr lang="en-US" sz="2400" b="1" dirty="0" err="1">
                <a:latin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itchFamily="18" charset="0"/>
              </a:rPr>
              <a:t>đời</a:t>
            </a:r>
            <a:r>
              <a:rPr lang="en-US" sz="24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itchFamily="18" charset="0"/>
              </a:rPr>
              <a:t>sống</a:t>
            </a:r>
            <a:endParaRPr lang="en-US" sz="2400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chlorine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ý an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chlorine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tiễn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3899387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4"/>
          <p:cNvSpPr/>
          <p:nvPr/>
        </p:nvSpPr>
        <p:spPr>
          <a:xfrm>
            <a:off x="1303876" y="67140"/>
            <a:ext cx="9702794" cy="602422"/>
          </a:xfrm>
          <a:prstGeom prst="rect">
            <a:avLst/>
          </a:prstGeom>
          <a:solidFill>
            <a:srgbClr val="FFC0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60960" rIns="121920" bIns="60960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NHÓM THEO GÓC (10 PHÚT)</a:t>
            </a:r>
            <a:endParaRPr lang="en-US" sz="2400" b="1" u="none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15" y="377686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3) GÓC PHÂN TÍCH: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carbon</a:t>
            </a: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than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, than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cương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carbon.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715" y="5311795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4</a:t>
            </a: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)</a:t>
            </a:r>
            <a:r>
              <a:rPr lang="en-US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GÓC VẬN DỤNG </a:t>
            </a:r>
            <a:r>
              <a:rPr lang="en-US" sz="2400" b="1" dirty="0" err="1">
                <a:latin typeface="Times New Roman" panose="02020603050405020304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itchFamily="18" charset="0"/>
              </a:rPr>
              <a:t>khí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itchFamily="18" charset="0"/>
              </a:rPr>
              <a:t> oxygen</a:t>
            </a:r>
            <a:endParaRPr lang="en-US" sz="2400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video thí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than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oxygen.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oxygen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309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29962" y="55360"/>
            <a:ext cx="7341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ĐÁNH GIÁ HOẠT ĐỘNG NHÓM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030851"/>
              </p:ext>
            </p:extLst>
          </p:nvPr>
        </p:nvGraphicFramePr>
        <p:xfrm>
          <a:off x="158262" y="719256"/>
          <a:ext cx="11895992" cy="34676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069">
                  <a:extLst>
                    <a:ext uri="{9D8B030D-6E8A-4147-A177-3AD203B41FA5}">
                      <a16:colId xmlns:a16="http://schemas.microsoft.com/office/drawing/2014/main" val="3607322536"/>
                    </a:ext>
                  </a:extLst>
                </a:gridCol>
                <a:gridCol w="7746023">
                  <a:extLst>
                    <a:ext uri="{9D8B030D-6E8A-4147-A177-3AD203B41FA5}">
                      <a16:colId xmlns:a16="http://schemas.microsoft.com/office/drawing/2014/main" val="1518516130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30052863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CHÍ ĐG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CẦU</a:t>
                      </a:r>
                      <a:endParaRPr lang="en-US" sz="2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309479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thập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tiễn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endParaRPr lang="en-US" sz="24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3289353"/>
                  </a:ext>
                </a:extLst>
              </a:tr>
              <a:tr h="541561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8246185"/>
                  </a:ext>
                </a:extLst>
              </a:tr>
              <a:tr h="4366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logic,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tiễn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871351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024376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8956" y="4140431"/>
            <a:ext cx="15363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48876" y="4314405"/>
            <a:ext cx="4251874" cy="58376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TRẢI NGHIỆM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47333" y="6083247"/>
            <a:ext cx="3844841" cy="58376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VẬN DỤNG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15327" y="6111215"/>
            <a:ext cx="3734181" cy="58376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 PHÂN TÍCH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75585" y="4314405"/>
            <a:ext cx="3573924" cy="5837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KHÁM PHÁ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6046198" y="4438662"/>
            <a:ext cx="1929386" cy="176227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9613623" y="4939540"/>
            <a:ext cx="266981" cy="11271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 flipV="1">
            <a:off x="5847148" y="6287860"/>
            <a:ext cx="1913205" cy="1832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/>
          <p:cNvSpPr/>
          <p:nvPr/>
        </p:nvSpPr>
        <p:spPr>
          <a:xfrm>
            <a:off x="3734747" y="4939540"/>
            <a:ext cx="202257" cy="112714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769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2289" y="1447800"/>
            <a:ext cx="4710779" cy="345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694" y="1447800"/>
            <a:ext cx="4454965" cy="345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735266" y="190249"/>
            <a:ext cx="7341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PHOSPHORUS (P)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5663" y="5435221"/>
            <a:ext cx="4089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Phosphorus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73331" y="5435221"/>
            <a:ext cx="4089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Phosphorus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32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26500" y="171199"/>
            <a:ext cx="7341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chlorine (Cl</a:t>
            </a:r>
            <a:r>
              <a:rPr lang="en-US" sz="40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052" name="Picture 4" descr="Các phương pháp sử dụng Clo trong xử lý nước thải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050247"/>
            <a:ext cx="3929076" cy="502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1238250"/>
            <a:ext cx="4838701" cy="48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25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BB4441-E78E-423B-818F-B4ED3B6707B8}:2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872C32-95FD-4975-81E5-E764F2906CFF}:2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FCAE8A-2BB5-4F20-B731-DB2EF925FE62}:26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C46729-985A-4593-8F89-A5364C6C3C13}:33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3DAD1-4F44-4CC4-A48C-5A8B519CD291}:43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FC1AEC-91EA-439B-B1A3-30FC5F3B161E}:44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3DAD1-4F44-4CC4-A48C-5A8B519CD291}:436"/>
</p:tagLst>
</file>

<file path=ppt/theme/theme1.xml><?xml version="1.0" encoding="utf-8"?>
<a:theme xmlns:a="http://schemas.openxmlformats.org/drawingml/2006/main" name="MỞ ĐẦU KHTN 7-HIỀ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MỞ ĐẦU KHTN 7-HIỀN</Template>
  <TotalTime>2415</TotalTime>
  <Words>561</Words>
  <Application>Microsoft Office PowerPoint</Application>
  <PresentationFormat>Widescreen</PresentationFormat>
  <Paragraphs>133</Paragraphs>
  <Slides>15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.VnTime</vt:lpstr>
      <vt:lpstr>Arial</vt:lpstr>
      <vt:lpstr>Calibri</vt:lpstr>
      <vt:lpstr>Calibri Light</vt:lpstr>
      <vt:lpstr>Times New Roman</vt:lpstr>
      <vt:lpstr>VNI-Times</vt:lpstr>
      <vt:lpstr>MỞ ĐẦU KHTN 7-HIỀN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Thị Thu Hiền</dc:creator>
  <cp:lastModifiedBy>Admin</cp:lastModifiedBy>
  <cp:revision>426</cp:revision>
  <cp:lastPrinted>2025-12-10T21:02:40Z</cp:lastPrinted>
  <dcterms:created xsi:type="dcterms:W3CDTF">2022-07-11T10:05:56Z</dcterms:created>
  <dcterms:modified xsi:type="dcterms:W3CDTF">2026-01-25T15:04:27Z</dcterms:modified>
</cp:coreProperties>
</file>