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62"/>
  </p:notesMasterIdLst>
  <p:sldIdLst>
    <p:sldId id="273" r:id="rId4"/>
    <p:sldId id="274" r:id="rId5"/>
    <p:sldId id="256" r:id="rId6"/>
    <p:sldId id="257" r:id="rId7"/>
    <p:sldId id="275" r:id="rId8"/>
    <p:sldId id="258" r:id="rId9"/>
    <p:sldId id="276" r:id="rId10"/>
    <p:sldId id="260" r:id="rId11"/>
    <p:sldId id="277" r:id="rId12"/>
    <p:sldId id="261" r:id="rId13"/>
    <p:sldId id="259" r:id="rId14"/>
    <p:sldId id="278" r:id="rId15"/>
    <p:sldId id="264" r:id="rId16"/>
    <p:sldId id="279" r:id="rId17"/>
    <p:sldId id="262" r:id="rId18"/>
    <p:sldId id="263" r:id="rId19"/>
    <p:sldId id="280" r:id="rId20"/>
    <p:sldId id="267" r:id="rId21"/>
    <p:sldId id="265" r:id="rId22"/>
    <p:sldId id="281" r:id="rId23"/>
    <p:sldId id="266" r:id="rId24"/>
    <p:sldId id="268" r:id="rId25"/>
    <p:sldId id="282" r:id="rId26"/>
    <p:sldId id="270" r:id="rId27"/>
    <p:sldId id="284" r:id="rId28"/>
    <p:sldId id="285" r:id="rId29"/>
    <p:sldId id="28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8" r:id="rId49"/>
    <p:sldId id="310" r:id="rId50"/>
    <p:sldId id="309" r:id="rId51"/>
    <p:sldId id="312" r:id="rId52"/>
    <p:sldId id="313" r:id="rId53"/>
    <p:sldId id="311" r:id="rId54"/>
    <p:sldId id="314" r:id="rId55"/>
    <p:sldId id="304" r:id="rId56"/>
    <p:sldId id="305" r:id="rId57"/>
    <p:sldId id="306" r:id="rId58"/>
    <p:sldId id="307" r:id="rId59"/>
    <p:sldId id="269" r:id="rId60"/>
    <p:sldId id="272" r:id="rId61"/>
  </p:sldIdLst>
  <p:sldSz cx="18288000" cy="10287000"/>
  <p:notesSz cx="6858000" cy="9144000"/>
  <p:embeddedFontLst>
    <p:embeddedFont>
      <p:font typeface="Cambria Math" panose="02040503050406030204" pitchFamily="18" charset="0"/>
      <p:regular r:id="rId63"/>
    </p:embeddedFont>
  </p:embeddedFontLst>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4FD"/>
    <a:srgbClr val="4472C4"/>
    <a:srgbClr val="F8DC52"/>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1.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3015F-10F6-4DA2-B6B6-EBFFF2A41329}" type="datetimeFigureOut">
              <a:rPr lang="en-US" smtClean="0"/>
              <a:t>29/01/2026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AD5D1-3709-41DD-8FC2-62AEFA2E9FC5}" type="slidenum">
              <a:rPr lang="en-US" smtClean="0"/>
              <a:t>‹#›</a:t>
            </a:fld>
            <a:endParaRPr lang="en-US"/>
          </a:p>
        </p:txBody>
      </p:sp>
    </p:spTree>
    <p:extLst>
      <p:ext uri="{BB962C8B-B14F-4D97-AF65-F5344CB8AC3E}">
        <p14:creationId xmlns:p14="http://schemas.microsoft.com/office/powerpoint/2010/main" val="218780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AD5D1-3709-41DD-8FC2-62AEFA2E9FC5}" type="slidenum">
              <a:rPr lang="en-US" smtClean="0"/>
              <a:t>1</a:t>
            </a:fld>
            <a:endParaRPr lang="en-US"/>
          </a:p>
        </p:txBody>
      </p:sp>
    </p:spTree>
    <p:extLst>
      <p:ext uri="{BB962C8B-B14F-4D97-AF65-F5344CB8AC3E}">
        <p14:creationId xmlns:p14="http://schemas.microsoft.com/office/powerpoint/2010/main" val="105651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9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35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73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48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33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0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2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03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8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89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4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2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6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15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4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29/01/2026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2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8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0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90.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10.png"/><Relationship Id="rId5" Type="http://schemas.openxmlformats.org/officeDocument/2006/relationships/image" Target="../media/image41.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0.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6.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35.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62.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63.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6.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74.gif"/><Relationship Id="rId7" Type="http://schemas.microsoft.com/office/2007/relationships/hdphoto" Target="../media/hdphoto4.wdp"/><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76.png"/><Relationship Id="rId5" Type="http://schemas.microsoft.com/office/2007/relationships/hdphoto" Target="../media/hdphoto3.wdp"/><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88.png"/><Relationship Id="rId2" Type="http://schemas.openxmlformats.org/officeDocument/2006/relationships/slideLayout" Target="../slideLayouts/slideLayout23.xml"/><Relationship Id="rId1" Type="http://schemas.openxmlformats.org/officeDocument/2006/relationships/tags" Target="../tags/tag48.xml"/><Relationship Id="rId6" Type="http://schemas.openxmlformats.org/officeDocument/2006/relationships/audio" Target="../media/audio4.wav"/><Relationship Id="rId11" Type="http://schemas.openxmlformats.org/officeDocument/2006/relationships/image" Target="../media/image81.png"/><Relationship Id="rId5" Type="http://schemas.openxmlformats.org/officeDocument/2006/relationships/audio" Target="../media/audio3.wav"/><Relationship Id="rId10" Type="http://schemas.openxmlformats.org/officeDocument/2006/relationships/image" Target="../media/image80.png"/><Relationship Id="rId4" Type="http://schemas.openxmlformats.org/officeDocument/2006/relationships/audio" Target="../media/audio2.wav"/><Relationship Id="rId9" Type="http://schemas.openxmlformats.org/officeDocument/2006/relationships/image" Target="../media/image79.png"/></Relationships>
</file>

<file path=ppt/slides/_rels/slide4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3.xml"/><Relationship Id="rId1" Type="http://schemas.openxmlformats.org/officeDocument/2006/relationships/tags" Target="../tags/tag49.xml"/><Relationship Id="rId6" Type="http://schemas.openxmlformats.org/officeDocument/2006/relationships/audio" Target="../media/audio2.wav"/><Relationship Id="rId11" Type="http://schemas.openxmlformats.org/officeDocument/2006/relationships/image" Target="../media/image81.png"/><Relationship Id="rId5" Type="http://schemas.openxmlformats.org/officeDocument/2006/relationships/audio" Target="../media/audio4.wav"/><Relationship Id="rId10" Type="http://schemas.openxmlformats.org/officeDocument/2006/relationships/image" Target="../media/image80.png"/><Relationship Id="rId4" Type="http://schemas.openxmlformats.org/officeDocument/2006/relationships/audio" Target="../media/audio3.wav"/><Relationship Id="rId9" Type="http://schemas.openxmlformats.org/officeDocument/2006/relationships/image" Target="../media/image79.png"/></Relationships>
</file>

<file path=ppt/slides/_rels/slide4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3.xml"/><Relationship Id="rId1" Type="http://schemas.openxmlformats.org/officeDocument/2006/relationships/tags" Target="../tags/tag50.xml"/><Relationship Id="rId6" Type="http://schemas.openxmlformats.org/officeDocument/2006/relationships/audio" Target="../media/audio4.wav"/><Relationship Id="rId11" Type="http://schemas.openxmlformats.org/officeDocument/2006/relationships/image" Target="../media/image81.png"/><Relationship Id="rId5" Type="http://schemas.openxmlformats.org/officeDocument/2006/relationships/audio" Target="../media/audio3.wav"/><Relationship Id="rId10" Type="http://schemas.openxmlformats.org/officeDocument/2006/relationships/image" Target="../media/image80.png"/><Relationship Id="rId4" Type="http://schemas.openxmlformats.org/officeDocument/2006/relationships/audio" Target="../media/audio2.wav"/><Relationship Id="rId9"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3.xml"/><Relationship Id="rId1" Type="http://schemas.openxmlformats.org/officeDocument/2006/relationships/tags" Target="../tags/tag51.xml"/><Relationship Id="rId6" Type="http://schemas.openxmlformats.org/officeDocument/2006/relationships/audio" Target="../media/audio4.wav"/><Relationship Id="rId11" Type="http://schemas.openxmlformats.org/officeDocument/2006/relationships/image" Target="../media/image81.png"/><Relationship Id="rId5" Type="http://schemas.openxmlformats.org/officeDocument/2006/relationships/audio" Target="../media/audio3.wav"/><Relationship Id="rId10" Type="http://schemas.openxmlformats.org/officeDocument/2006/relationships/image" Target="../media/image80.png"/><Relationship Id="rId4" Type="http://schemas.openxmlformats.org/officeDocument/2006/relationships/audio" Target="../media/audio2.wav"/><Relationship Id="rId9" Type="http://schemas.openxmlformats.org/officeDocument/2006/relationships/image" Target="../media/image79.png"/></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3.xml"/><Relationship Id="rId1" Type="http://schemas.openxmlformats.org/officeDocument/2006/relationships/tags" Target="../tags/tag52.xml"/><Relationship Id="rId6" Type="http://schemas.openxmlformats.org/officeDocument/2006/relationships/audio" Target="../media/audio4.wav"/><Relationship Id="rId11" Type="http://schemas.openxmlformats.org/officeDocument/2006/relationships/image" Target="../media/image81.png"/><Relationship Id="rId5" Type="http://schemas.openxmlformats.org/officeDocument/2006/relationships/audio" Target="../media/audio3.wav"/><Relationship Id="rId10" Type="http://schemas.openxmlformats.org/officeDocument/2006/relationships/image" Target="../media/image80.png"/><Relationship Id="rId4" Type="http://schemas.openxmlformats.org/officeDocument/2006/relationships/audio" Target="../media/audio2.wav"/><Relationship Id="rId9" Type="http://schemas.openxmlformats.org/officeDocument/2006/relationships/image" Target="../media/image79.png"/></Relationships>
</file>

<file path=ppt/slides/_rels/slide5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91.png"/><Relationship Id="rId3" Type="http://schemas.openxmlformats.org/officeDocument/2006/relationships/audio" Target="../media/audio1.wav"/><Relationship Id="rId7" Type="http://schemas.openxmlformats.org/officeDocument/2006/relationships/image" Target="../media/image77.PNG"/><Relationship Id="rId12" Type="http://schemas.openxmlformats.org/officeDocument/2006/relationships/image" Target="../media/image90.png"/><Relationship Id="rId2" Type="http://schemas.openxmlformats.org/officeDocument/2006/relationships/slideLayout" Target="../slideLayouts/slideLayout23.xml"/><Relationship Id="rId1" Type="http://schemas.openxmlformats.org/officeDocument/2006/relationships/tags" Target="../tags/tag53.xml"/><Relationship Id="rId6" Type="http://schemas.openxmlformats.org/officeDocument/2006/relationships/audio" Target="../media/audio4.wav"/><Relationship Id="rId11" Type="http://schemas.openxmlformats.org/officeDocument/2006/relationships/image" Target="../media/image81.png"/><Relationship Id="rId5" Type="http://schemas.openxmlformats.org/officeDocument/2006/relationships/audio" Target="../media/audio3.wav"/><Relationship Id="rId15" Type="http://schemas.openxmlformats.org/officeDocument/2006/relationships/image" Target="../media/image82.png"/><Relationship Id="rId10" Type="http://schemas.openxmlformats.org/officeDocument/2006/relationships/image" Target="../media/image80.png"/><Relationship Id="rId4" Type="http://schemas.openxmlformats.org/officeDocument/2006/relationships/audio" Target="../media/audio2.wav"/><Relationship Id="rId9" Type="http://schemas.openxmlformats.org/officeDocument/2006/relationships/image" Target="../media/image79.png"/><Relationship Id="rId14" Type="http://schemas.openxmlformats.org/officeDocument/2006/relationships/image" Target="../media/image9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7.sv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4.png"/><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5.svg"/><Relationship Id="rId4" Type="http://schemas.openxmlformats.org/officeDocument/2006/relationships/image" Target="../media/image85.svg"/><Relationship Id="rId9" Type="http://schemas.openxmlformats.org/officeDocument/2006/relationships/image" Target="../media/image94.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8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5" Type="http://schemas.openxmlformats.org/officeDocument/2006/relationships/image" Target="../media/image170.png"/><Relationship Id="rId2" Type="http://schemas.openxmlformats.org/officeDocument/2006/relationships/slideLayout" Target="../slideLayouts/slideLayout7.xml"/><Relationship Id="rId1" Type="http://schemas.openxmlformats.org/officeDocument/2006/relationships/tags" Target="../tags/tag10.xml"/><Relationship Id="rId24" Type="http://schemas.openxmlformats.org/officeDocument/2006/relationships/image" Target="../media/image160.png"/><Relationship Id="rId5"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914400" y="-2400300"/>
            <a:ext cx="21020830" cy="15363252"/>
          </a:xfrm>
          <a:prstGeom prst="rect">
            <a:avLst/>
          </a:prstGeom>
        </p:spPr>
      </p:pic>
      <p:sp>
        <p:nvSpPr>
          <p:cNvPr id="14" name="TextBox 14"/>
          <p:cNvSpPr txBox="1"/>
          <p:nvPr/>
        </p:nvSpPr>
        <p:spPr>
          <a:xfrm>
            <a:off x="1219200" y="2324100"/>
            <a:ext cx="15805198" cy="3693319"/>
          </a:xfrm>
          <a:prstGeom prst="rect">
            <a:avLst/>
          </a:prstGeom>
        </p:spPr>
        <p:txBody>
          <a:bodyPr wrap="square" lIns="0" tIns="0" rIns="0" bIns="0" rtlCol="0" anchor="t">
            <a:spAutoFit/>
          </a:bodyPr>
          <a:lstStyle/>
          <a:p>
            <a:pPr algn="ctr">
              <a:lnSpc>
                <a:spcPct val="150000"/>
              </a:lnSpc>
            </a:pPr>
            <a:r>
              <a:rPr lang="en-US" sz="8000" b="1" dirty="0">
                <a:solidFill>
                  <a:srgbClr val="243762"/>
                </a:solidFill>
                <a:latin typeface="Arial" panose="020B0604020202020204" pitchFamily="34" charset="0"/>
                <a:cs typeface="Arial" panose="020B0604020202020204" pitchFamily="34" charset="0"/>
              </a:rPr>
              <a:t>NHIỆT LIỆT CHÀO ĐÓN CÁC EM ĐẾN VỚI BUỔI HỌC HÔM NAY!</a:t>
            </a:r>
          </a:p>
        </p:txBody>
      </p:sp>
      <p:pic>
        <p:nvPicPr>
          <p:cNvPr id="9" name="Picture 8"/>
          <p:cNvPicPr>
            <a:picLocks noChangeAspect="1"/>
          </p:cNvPicPr>
          <p:nvPr/>
        </p:nvPicPr>
        <p:blipFill>
          <a:blip r:embed="rId5"/>
          <a:stretch>
            <a:fillRect/>
          </a:stretch>
        </p:blipFill>
        <p:spPr>
          <a:xfrm>
            <a:off x="6586115" y="6362700"/>
            <a:ext cx="6019800" cy="4065524"/>
          </a:xfrm>
          <a:prstGeom prst="rect">
            <a:avLst/>
          </a:prstGeom>
        </p:spPr>
      </p:pic>
    </p:spTree>
    <p:custDataLst>
      <p:tags r:id="rId1"/>
    </p:custDataLst>
    <p:extLst>
      <p:ext uri="{BB962C8B-B14F-4D97-AF65-F5344CB8AC3E}">
        <p14:creationId xmlns:p14="http://schemas.microsoft.com/office/powerpoint/2010/main" val="11269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txBody>
          <a:bodyPr/>
          <a:lstStyle/>
          <a:p>
            <a:endParaRPr lang="en-US"/>
          </a:p>
        </p:txBody>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txBody>
            <a:bodyPr/>
            <a:lstStyle/>
            <a:p>
              <a:endParaRPr lang="en-US"/>
            </a:p>
          </p:txBody>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2835628" y="792132"/>
            <a:ext cx="12631984" cy="769441"/>
          </a:xfrm>
          <a:prstGeom prst="rect">
            <a:avLst/>
          </a:prstGeom>
        </p:spPr>
        <p:txBody>
          <a:bodyPr wrap="none">
            <a:spAutoFit/>
          </a:bodyPr>
          <a:lstStyle/>
          <a:p>
            <a:pPr algn="ctr"/>
            <a:r>
              <a:rPr lang="en-US" sz="4400" b="1" dirty="0">
                <a:latin typeface="Arial" panose="020B0604020202020204" pitchFamily="34" charset="0"/>
                <a:cs typeface="Arial" panose="020B0604020202020204" pitchFamily="34" charset="0"/>
              </a:rPr>
              <a:t>C</a:t>
            </a:r>
            <a:r>
              <a:rPr lang="vi-VN" sz="4400" b="1" dirty="0">
                <a:latin typeface="Arial" panose="020B0604020202020204" pitchFamily="34" charset="0"/>
                <a:cs typeface="Arial" panose="020B0604020202020204" pitchFamily="34" charset="0"/>
              </a:rPr>
              <a:t>ách cộng, trừ, nhân, chia đơn thức một biến </a:t>
            </a:r>
            <a:endParaRPr lang="en-US" sz="4400" b="1" dirty="0">
              <a:latin typeface="Arial" panose="020B0604020202020204" pitchFamily="34" charset="0"/>
              <a:cs typeface="Arial" panose="020B0604020202020204" pitchFamily="34" charset="0"/>
            </a:endParaRPr>
          </a:p>
        </p:txBody>
      </p:sp>
      <p:sp>
        <p:nvSpPr>
          <p:cNvPr id="29" name="Rectangle 28"/>
          <p:cNvSpPr/>
          <p:nvPr/>
        </p:nvSpPr>
        <p:spPr>
          <a:xfrm>
            <a:off x="1184485" y="2211810"/>
            <a:ext cx="8645315" cy="707886"/>
          </a:xfrm>
          <a:prstGeom prst="rect">
            <a:avLst/>
          </a:prstGeom>
        </p:spPr>
        <p:txBody>
          <a:bodyPr wrap="none">
            <a:spAutoFit/>
          </a:bodyPr>
          <a:lstStyle/>
          <a:p>
            <a:r>
              <a:rPr lang="vi-VN" sz="4000" dirty="0">
                <a:solidFill>
                  <a:srgbClr val="C00000"/>
                </a:solidFill>
                <a:latin typeface="Arial" panose="020B0604020202020204" pitchFamily="34" charset="0"/>
                <a:cs typeface="Arial" panose="020B0604020202020204" pitchFamily="34" charset="0"/>
              </a:rPr>
              <a:t>Với các đơn thức một biến, ta có thể:</a:t>
            </a:r>
            <a:endParaRPr lang="en-US" sz="4000" dirty="0">
              <a:solidFill>
                <a:srgbClr val="C00000"/>
              </a:solidFill>
              <a:latin typeface="Arial" panose="020B0604020202020204" pitchFamily="34" charset="0"/>
              <a:cs typeface="Arial" panose="020B0604020202020204" pitchFamily="34" charset="0"/>
            </a:endParaRPr>
          </a:p>
        </p:txBody>
      </p:sp>
      <p:sp>
        <p:nvSpPr>
          <p:cNvPr id="30" name="Rectangle 29"/>
          <p:cNvSpPr/>
          <p:nvPr/>
        </p:nvSpPr>
        <p:spPr>
          <a:xfrm>
            <a:off x="1184485" y="2979536"/>
            <a:ext cx="77724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Cộng (hay trừ) hai đơn thức cùng bậc bằng cách cộng (hay trừ) các hệ số với nhau và giữ nguyên lũy thừa của biến. Tổng nhận được là một đơn thức. </a:t>
            </a:r>
            <a:endParaRPr lang="en-US" sz="4000" dirty="0">
              <a:latin typeface="Arial" panose="020B0604020202020204" pitchFamily="34" charset="0"/>
              <a:cs typeface="Arial" panose="020B0604020202020204" pitchFamily="34" charset="0"/>
            </a:endParaRPr>
          </a:p>
        </p:txBody>
      </p:sp>
      <p:sp>
        <p:nvSpPr>
          <p:cNvPr id="31" name="Rectangle 30"/>
          <p:cNvSpPr/>
          <p:nvPr/>
        </p:nvSpPr>
        <p:spPr>
          <a:xfrm>
            <a:off x="1199725" y="7757399"/>
            <a:ext cx="8267700" cy="1763368"/>
          </a:xfrm>
          <a:prstGeom prst="rect">
            <a:avLst/>
          </a:prstGeom>
        </p:spPr>
        <p:txBody>
          <a:bodyPr wrap="square">
            <a:spAutoFit/>
          </a:bodyPr>
          <a:lstStyle/>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(-3+1).x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-2x</a:t>
            </a:r>
            <a:r>
              <a:rPr lang="nl-NL" sz="4000" baseline="30000" dirty="0">
                <a:latin typeface="Arial" panose="020B0604020202020204" pitchFamily="34" charset="0"/>
                <a:ea typeface="Calibri" panose="020F0502020204030204" pitchFamily="34" charset="0"/>
                <a:cs typeface="Arial" panose="020B0604020202020204" pitchFamily="34" charset="0"/>
              </a:rPr>
              <a:t>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3,7x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(3,7 -1,2).x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2,5x</a:t>
            </a:r>
            <a:r>
              <a:rPr lang="nl-NL" sz="4000" baseline="30000" dirty="0">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9829800" y="2979536"/>
            <a:ext cx="73152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Nhân hai đơn thức tùy ý bằng cách nhân hai hệ số với nhau và nhân hai lũy thừa của biến với nhau. Tích nhận được cũng là một đơn thức.</a:t>
            </a:r>
            <a:endParaRPr lang="en-US" sz="4000" dirty="0">
              <a:latin typeface="Arial" panose="020B0604020202020204" pitchFamily="34" charset="0"/>
              <a:cs typeface="Arial" panose="020B0604020202020204" pitchFamily="34" charset="0"/>
            </a:endParaRPr>
          </a:p>
        </p:txBody>
      </p:sp>
      <p:sp>
        <p:nvSpPr>
          <p:cNvPr id="33" name="TextBox 32"/>
          <p:cNvSpPr txBox="1"/>
          <p:nvPr/>
        </p:nvSpPr>
        <p:spPr>
          <a:xfrm>
            <a:off x="119972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p:sp>
        <p:nvSpPr>
          <p:cNvPr id="34" name="TextBox 33"/>
          <p:cNvSpPr txBox="1"/>
          <p:nvPr/>
        </p:nvSpPr>
        <p:spPr>
          <a:xfrm>
            <a:off x="982175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5" name="Rectangle 34"/>
              <p:cNvSpPr/>
              <p:nvPr/>
            </p:nvSpPr>
            <p:spPr>
              <a:xfrm>
                <a:off x="9799320" y="7828781"/>
                <a:ext cx="8301565" cy="1782989"/>
              </a:xfrm>
              <a:prstGeom prst="rect">
                <a:avLst/>
              </a:prstGeom>
            </p:spPr>
            <p:txBody>
              <a:bodyPr wrap="square">
                <a:spAutoFit/>
              </a:bodyPr>
              <a:lstStyle/>
              <a:p>
                <a:pPr algn="just">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(0,5x).(6x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(0,5.6). (x.x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3x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i="1">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-4x</a:t>
                </a:r>
                <a:r>
                  <a:rPr lang="nl-NL" sz="40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9799320" y="7828781"/>
                <a:ext cx="8301565" cy="1782989"/>
              </a:xfrm>
              <a:prstGeom prst="rect">
                <a:avLst/>
              </a:prstGeom>
              <a:blipFill rotWithShape="0">
                <a:blip r:embed="rId3"/>
                <a:stretch>
                  <a:fillRect l="-2645" t="-6143" b="-4778"/>
                </a:stretch>
              </a:blipFill>
            </p:spPr>
            <p:txBody>
              <a:bodyPr/>
              <a:lstStyle/>
              <a:p>
                <a:r>
                  <a:rPr lang="en-US">
                    <a:noFill/>
                  </a:rPr>
                  <a:t> </a:t>
                </a:r>
              </a:p>
            </p:txBody>
          </p:sp>
        </mc:Fallback>
      </mc:AlternateContent>
      <p:cxnSp>
        <p:nvCxnSpPr>
          <p:cNvPr id="37" name="Straight Connector 36"/>
          <p:cNvCxnSpPr/>
          <p:nvPr/>
        </p:nvCxnSpPr>
        <p:spPr>
          <a:xfrm>
            <a:off x="9467425" y="3233397"/>
            <a:ext cx="0" cy="637837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Rectangle 21"/>
          <p:cNvSpPr/>
          <p:nvPr/>
        </p:nvSpPr>
        <p:spPr>
          <a:xfrm>
            <a:off x="1556121" y="1030694"/>
            <a:ext cx="86821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trao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đổi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a:t>
            </a:r>
            <a:r>
              <a:rPr lang="en-US" sz="42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3"/>
          <a:stretch>
            <a:fillRect/>
          </a:stretch>
        </p:blipFill>
        <p:spPr>
          <a:xfrm>
            <a:off x="10460347" y="575849"/>
            <a:ext cx="1287535" cy="1290837"/>
          </a:xfrm>
          <a:prstGeom prst="rect">
            <a:avLst/>
          </a:prstGeom>
        </p:spPr>
      </p:pic>
      <p:sp>
        <p:nvSpPr>
          <p:cNvPr id="24" name="Rectangle 23"/>
          <p:cNvSpPr/>
          <p:nvPr/>
        </p:nvSpPr>
        <p:spPr>
          <a:xfrm>
            <a:off x="3124200" y="1982610"/>
            <a:ext cx="13072834" cy="191154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Khi nhân một đơn thức bậc 3 với một đơn thức bậc 2, ta được đơn thức bậc mấy?</a:t>
            </a:r>
            <a:endParaRPr lang="en-US" sz="42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4"/>
          <a:stretch>
            <a:fillRect/>
          </a:stretch>
        </p:blipFill>
        <p:spPr>
          <a:xfrm>
            <a:off x="1581521" y="2155520"/>
            <a:ext cx="1268359" cy="1323807"/>
          </a:xfrm>
          <a:prstGeom prst="rect">
            <a:avLst/>
          </a:prstGeom>
        </p:spPr>
      </p:pic>
      <p:sp>
        <p:nvSpPr>
          <p:cNvPr id="26" name="Right Arrow 25"/>
          <p:cNvSpPr/>
          <p:nvPr/>
        </p:nvSpPr>
        <p:spPr>
          <a:xfrm>
            <a:off x="10460347" y="3374524"/>
            <a:ext cx="7620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496667" y="3169261"/>
            <a:ext cx="1849886" cy="738664"/>
          </a:xfrm>
          <a:prstGeom prst="rect">
            <a:avLst/>
          </a:prstGeom>
          <a:noFill/>
        </p:spPr>
        <p:txBody>
          <a:bodyPr wrap="square" rtlCol="0">
            <a:spAutoFit/>
          </a:bodyPr>
          <a:lstStyle/>
          <a:p>
            <a:r>
              <a:rPr lang="en-US" sz="4200" dirty="0" err="1">
                <a:solidFill>
                  <a:srgbClr val="C00000"/>
                </a:solidFill>
                <a:latin typeface="Arial" panose="020B0604020202020204" pitchFamily="34" charset="0"/>
                <a:cs typeface="Arial" panose="020B0604020202020204" pitchFamily="34" charset="0"/>
              </a:rPr>
              <a:t>Bậc</a:t>
            </a:r>
            <a:r>
              <a:rPr lang="en-US" sz="4200" dirty="0">
                <a:solidFill>
                  <a:srgbClr val="C00000"/>
                </a:solidFill>
                <a:latin typeface="Arial" panose="020B0604020202020204" pitchFamily="34" charset="0"/>
                <a:cs typeface="Arial" panose="020B0604020202020204" pitchFamily="34" charset="0"/>
              </a:rPr>
              <a:t> 5</a:t>
            </a:r>
          </a:p>
        </p:txBody>
      </p:sp>
      <p:sp>
        <p:nvSpPr>
          <p:cNvPr id="28" name="Rounded Rectangle 27"/>
          <p:cNvSpPr/>
          <p:nvPr/>
        </p:nvSpPr>
        <p:spPr>
          <a:xfrm>
            <a:off x="1530721" y="5086755"/>
            <a:ext cx="3715802" cy="1039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1</a:t>
            </a:r>
          </a:p>
        </p:txBody>
      </p:sp>
      <p:sp>
        <p:nvSpPr>
          <p:cNvPr id="29" name="TextBox 28"/>
          <p:cNvSpPr txBox="1"/>
          <p:nvPr/>
        </p:nvSpPr>
        <p:spPr>
          <a:xfrm>
            <a:off x="5627522" y="5250823"/>
            <a:ext cx="2057400" cy="738664"/>
          </a:xfrm>
          <a:prstGeom prst="rect">
            <a:avLst/>
          </a:prstGeom>
          <a:noFill/>
        </p:spPr>
        <p:txBody>
          <a:bodyPr wrap="square" rtlCol="0">
            <a:spAutoFit/>
          </a:bodyPr>
          <a:lstStyle/>
          <a:p>
            <a:r>
              <a:rPr lang="en-US" sz="4200" dirty="0" err="1">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sp>
        <p:nvSpPr>
          <p:cNvPr id="30" name="Rectangle 29"/>
          <p:cNvSpPr/>
          <p:nvPr/>
        </p:nvSpPr>
        <p:spPr>
          <a:xfrm>
            <a:off x="1581521" y="4039091"/>
            <a:ext cx="9624751"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bài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tập</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1" name="Rectangle 30"/>
              <p:cNvSpPr/>
              <p:nvPr/>
            </p:nvSpPr>
            <p:spPr>
              <a:xfrm>
                <a:off x="1530721" y="6144867"/>
                <a:ext cx="5022479" cy="3710055"/>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 </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7</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c) (−0,25x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).(8x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530721" y="6144867"/>
                <a:ext cx="5022479" cy="3710055"/>
              </a:xfrm>
              <a:prstGeom prst="rect">
                <a:avLst/>
              </a:prstGeom>
              <a:blipFill rotWithShape="0">
                <a:blip r:embed="rId5"/>
                <a:stretch>
                  <a:fillRect l="-4612" b="-3284"/>
                </a:stretch>
              </a:blipFill>
            </p:spPr>
            <p:txBody>
              <a:bodyPr/>
              <a:lstStyle/>
              <a:p>
                <a:r>
                  <a:rPr lang="en-US">
                    <a:noFill/>
                  </a:rPr>
                  <a:t> </a:t>
                </a:r>
              </a:p>
            </p:txBody>
          </p:sp>
        </mc:Fallback>
      </mc:AlternateContent>
      <p:sp>
        <p:nvSpPr>
          <p:cNvPr id="32" name="Rectangle 31"/>
          <p:cNvSpPr/>
          <p:nvPr/>
        </p:nvSpPr>
        <p:spPr>
          <a:xfrm>
            <a:off x="4518027" y="6379286"/>
            <a:ext cx="4070345"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(5 + 1)x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6x</a:t>
            </a:r>
            <a:r>
              <a:rPr lang="en-US" sz="4200" baseline="30000" dirty="0">
                <a:latin typeface="Arial" panose="020B0604020202020204" pitchFamily="34" charset="0"/>
                <a:cs typeface="Arial" panose="020B0604020202020204" pitchFamily="34" charset="0"/>
              </a:rPr>
              <a:t>3</a:t>
            </a:r>
            <a:endParaRPr lang="en-US" sz="42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6"/>
          <a:stretch>
            <a:fillRect/>
          </a:stretch>
        </p:blipFill>
        <p:spPr>
          <a:xfrm>
            <a:off x="4369409" y="7399530"/>
            <a:ext cx="5307075" cy="1319951"/>
          </a:xfrm>
          <a:prstGeom prst="rect">
            <a:avLst/>
          </a:prstGeom>
        </p:spPr>
      </p:pic>
      <p:sp>
        <p:nvSpPr>
          <p:cNvPr id="35" name="Rectangle 34"/>
          <p:cNvSpPr/>
          <p:nvPr/>
        </p:nvSpPr>
        <p:spPr>
          <a:xfrm>
            <a:off x="5889369" y="8978662"/>
            <a:ext cx="5841664"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(-0,25. 8)(x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5</a:t>
            </a:r>
            <a:endParaRPr lang="en-US" sz="4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7"/>
          <a:stretch>
            <a:fillRect/>
          </a:stretch>
        </p:blipFill>
        <p:spPr>
          <a:xfrm>
            <a:off x="12590900" y="6091148"/>
            <a:ext cx="5205516" cy="3681502"/>
          </a:xfrm>
          <a:prstGeom prst="rect">
            <a:avLst/>
          </a:prstGeom>
        </p:spPr>
      </p:pic>
    </p:spTree>
    <p:custDataLst>
      <p:tags r:id="rId1"/>
    </p:custData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animBg="1"/>
      <p:bldP spid="27" grpId="0"/>
      <p:bldP spid="28" grpId="0" animBg="1"/>
      <p:bldP spid="29" grpId="0"/>
      <p:bldP spid="30" grpId="0"/>
      <p:bldP spid="31" grpId="0"/>
      <p:bldP spid="3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914400" y="5373465"/>
            <a:ext cx="16535400" cy="4570635"/>
          </a:xfrm>
          <a:prstGeom prst="round2SameRect">
            <a:avLst>
              <a:gd name="adj1" fmla="val 13374"/>
              <a:gd name="adj2" fmla="val 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2. </a:t>
            </a:r>
            <a:r>
              <a:rPr lang="en-US" sz="4800" b="1" dirty="0" err="1">
                <a:solidFill>
                  <a:prstClr val="white"/>
                </a:solidFill>
                <a:latin typeface="Arial" panose="020B0604020202020204" pitchFamily="34" charset="0"/>
                <a:cs typeface="Arial" panose="020B0604020202020204" pitchFamily="34" charset="0"/>
              </a:rPr>
              <a:t>Khái</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niệm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150877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theo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6" name="Rectangle 5"/>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7" name="Rectangle 6"/>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394857" y="4157851"/>
            <a:ext cx="1443536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xét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đặc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chung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trên</a:t>
            </a:r>
            <a:r>
              <a:rPr lang="en-US" sz="42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1" name="Rectangle 10"/>
          <p:cNvSpPr/>
          <p:nvPr/>
        </p:nvSpPr>
        <p:spPr>
          <a:xfrm>
            <a:off x="1425440" y="5572057"/>
            <a:ext cx="7198014" cy="4173450"/>
          </a:xfrm>
          <a:prstGeom prst="rect">
            <a:avLst/>
          </a:prstGeom>
        </p:spPr>
        <p:txBody>
          <a:bodyPr wrap="square">
            <a:spAutoFit/>
          </a:bodyPr>
          <a:lstStyle/>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Vì</a:t>
            </a:r>
            <a:r>
              <a:rPr lang="en-US" sz="4200" dirty="0">
                <a:latin typeface="Arial" panose="020B0604020202020204" pitchFamily="34" charset="0"/>
                <a:ea typeface="Calibri" panose="020F0502020204030204" pitchFamily="34" charset="0"/>
                <a:cs typeface="Arial" panose="020B0604020202020204" pitchFamily="34" charset="0"/>
              </a:rPr>
              <a:t> a - b = a + (-b) </a:t>
            </a:r>
            <a:r>
              <a:rPr lang="en-US" sz="4200" dirty="0" err="1">
                <a:latin typeface="Arial" panose="020B0604020202020204" pitchFamily="34" charset="0"/>
                <a:ea typeface="Calibri" panose="020F0502020204030204" pitchFamily="34" charset="0"/>
                <a:cs typeface="Arial" panose="020B0604020202020204" pitchFamily="34" charset="0"/>
              </a:rPr>
              <a:t>nên</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 6x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(-5x)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+ 7</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Tương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tự</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 2x</a:t>
            </a:r>
            <a:r>
              <a:rPr lang="en-US" sz="4200" baseline="30000" dirty="0">
                <a:latin typeface="Arial" panose="020B0604020202020204" pitchFamily="34" charset="0"/>
                <a:ea typeface="Calibri" panose="020F0502020204030204" pitchFamily="34" charset="0"/>
                <a:cs typeface="Arial" panose="020B0604020202020204" pitchFamily="34" charset="0"/>
              </a:rPr>
              <a:t>4</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x + 1</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ight Brace 11"/>
          <p:cNvSpPr/>
          <p:nvPr/>
        </p:nvSpPr>
        <p:spPr>
          <a:xfrm>
            <a:off x="8049407" y="5905500"/>
            <a:ext cx="629515" cy="3613994"/>
          </a:xfrm>
          <a:prstGeom prst="rightBrace">
            <a:avLst>
              <a:gd name="adj1" fmla="val 6115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824740" y="7506723"/>
            <a:ext cx="545295" cy="3041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454469" y="5593372"/>
            <a:ext cx="7842932"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A, B đều là tổng của nh</a:t>
            </a:r>
            <a:r>
              <a:rPr lang="en-US" sz="4200" dirty="0">
                <a:latin typeface="Arial" panose="020B0604020202020204" pitchFamily="34" charset="0"/>
                <a:cs typeface="Arial" panose="020B0604020202020204" pitchFamily="34" charset="0"/>
              </a:rPr>
              <a:t>ữ</a:t>
            </a:r>
            <a:r>
              <a:rPr lang="vi-VN" sz="4200" dirty="0">
                <a:latin typeface="Arial" panose="020B0604020202020204" pitchFamily="34" charset="0"/>
                <a:cs typeface="Arial" panose="020B0604020202020204" pitchFamily="34" charset="0"/>
              </a:rPr>
              <a:t>ng đơn thức với biến x. Đó là những ví dụ về đa thức một biến.</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363108" y="8707879"/>
            <a:ext cx="6771405" cy="738664"/>
          </a:xfrm>
          <a:prstGeom prst="rect">
            <a:avLst/>
          </a:prstGeom>
        </p:spPr>
        <p:txBody>
          <a:bodyPr wrap="none">
            <a:spAutoFit/>
          </a:bodyPr>
          <a:lstStyle/>
          <a:p>
            <a:r>
              <a:rPr lang="en-US" sz="4200" i="1" dirty="0" err="1">
                <a:solidFill>
                  <a:srgbClr val="C00000"/>
                </a:solidFill>
                <a:latin typeface="Arial" panose="020B0604020202020204" pitchFamily="34" charset="0"/>
                <a:cs typeface="Arial" panose="020B0604020202020204" pitchFamily="34" charset="0"/>
              </a:rPr>
              <a:t>Vậy</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đa</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thức</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một</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biến</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là</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gì</a:t>
            </a:r>
            <a:r>
              <a:rPr lang="en-US" sz="4200" i="1" dirty="0">
                <a:solidFill>
                  <a:srgbClr val="C00000"/>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03127072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5" dur="500"/>
                                        <p:tgtEl>
                                          <p:spTgt spid="11">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8" dur="500"/>
                                        <p:tgtEl>
                                          <p:spTgt spid="11">
                                            <p:txEl>
                                              <p:pRg st="2" end="2"/>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Horizontal)">
                                      <p:cBhvr>
                                        <p:cTn id="56" dur="500"/>
                                        <p:tgtEl>
                                          <p:spTgt spid="12"/>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p:bldP spid="5" grpId="0"/>
      <p:bldP spid="6" grpId="0"/>
      <p:bldP spid="7" grpId="0"/>
      <p:bldP spid="8" grpId="0"/>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676400" y="2789390"/>
            <a:ext cx="14935200" cy="5835426"/>
          </a:xfrm>
          <a:prstGeom prst="roundRect">
            <a:avLst>
              <a:gd name="adj" fmla="val 11681"/>
            </a:avLst>
          </a:prstGeom>
          <a:solidFill>
            <a:schemeClr val="accent3">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781800" y="-2306337"/>
            <a:ext cx="4612673" cy="4612673"/>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542873" y="9772650"/>
            <a:ext cx="19373747" cy="1024347"/>
            <a:chOff x="0" y="0"/>
            <a:chExt cx="5102551" cy="269787"/>
          </a:xfrm>
        </p:grpSpPr>
        <p:sp>
          <p:nvSpPr>
            <p:cNvPr id="16" name="Freeform 16"/>
            <p:cNvSpPr/>
            <p:nvPr/>
          </p:nvSpPr>
          <p:spPr>
            <a:xfrm>
              <a:off x="0" y="0"/>
              <a:ext cx="5102551" cy="269787"/>
            </a:xfrm>
            <a:custGeom>
              <a:avLst/>
              <a:gdLst/>
              <a:ahLst/>
              <a:cxnLst/>
              <a:rect l="l" t="t" r="r" b="b"/>
              <a:pathLst>
                <a:path w="5102551" h="269787">
                  <a:moveTo>
                    <a:pt x="0" y="0"/>
                  </a:moveTo>
                  <a:lnTo>
                    <a:pt x="5102551" y="0"/>
                  </a:lnTo>
                  <a:lnTo>
                    <a:pt x="5102551" y="269787"/>
                  </a:lnTo>
                  <a:lnTo>
                    <a:pt x="0" y="269787"/>
                  </a:lnTo>
                  <a:close/>
                </a:path>
              </a:pathLst>
            </a:custGeom>
            <a:solidFill>
              <a:srgbClr val="3884FD"/>
            </a:solidFill>
          </p:spPr>
          <p:txBody>
            <a:bodyPr/>
            <a:lstStyle/>
            <a:p>
              <a:endParaRPr lang="en-US"/>
            </a:p>
          </p:txBody>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17459971" y="4152900"/>
            <a:ext cx="1656057" cy="16560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3" name="TextBox 22"/>
          <p:cNvSpPr txBox="1"/>
          <p:nvPr/>
        </p:nvSpPr>
        <p:spPr>
          <a:xfrm>
            <a:off x="7214239" y="665463"/>
            <a:ext cx="3747797"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a:t>
            </a:r>
          </a:p>
        </p:txBody>
      </p:sp>
      <p:sp>
        <p:nvSpPr>
          <p:cNvPr id="24" name="Rectangle 23"/>
          <p:cNvSpPr/>
          <p:nvPr/>
        </p:nvSpPr>
        <p:spPr>
          <a:xfrm>
            <a:off x="2725434" y="3121780"/>
            <a:ext cx="127254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solidFill>
                  <a:srgbClr val="C00000"/>
                </a:solidFill>
                <a:latin typeface="Arial" panose="020B0604020202020204" pitchFamily="34" charset="0"/>
                <a:cs typeface="Arial" panose="020B0604020202020204" pitchFamily="34" charset="0"/>
              </a:rPr>
              <a:t>Đa thức một biến </a:t>
            </a:r>
            <a:r>
              <a:rPr lang="vi-VN" sz="4400" dirty="0">
                <a:latin typeface="Arial" panose="020B0604020202020204" pitchFamily="34" charset="0"/>
                <a:cs typeface="Arial" panose="020B0604020202020204" pitchFamily="34" charset="0"/>
              </a:rPr>
              <a:t>(</a:t>
            </a:r>
            <a:r>
              <a:rPr lang="vi-VN" sz="4400" dirty="0">
                <a:solidFill>
                  <a:srgbClr val="C00000"/>
                </a:solidFill>
                <a:latin typeface="Arial" panose="020B0604020202020204" pitchFamily="34" charset="0"/>
                <a:cs typeface="Arial" panose="020B0604020202020204" pitchFamily="34" charset="0"/>
              </a:rPr>
              <a:t>đa thức</a:t>
            </a:r>
            <a:r>
              <a:rPr lang="vi-VN" sz="4400" dirty="0">
                <a:latin typeface="Arial" panose="020B0604020202020204" pitchFamily="34" charset="0"/>
                <a:cs typeface="Arial" panose="020B0604020202020204" pitchFamily="34" charset="0"/>
              </a:rPr>
              <a:t>) là tổng của những đơn thức cùng một biến; mỗi đơn thức trong tổng gọi là một </a:t>
            </a:r>
            <a:r>
              <a:rPr lang="vi-VN" sz="4400" dirty="0">
                <a:solidFill>
                  <a:srgbClr val="C00000"/>
                </a:solidFill>
                <a:latin typeface="Arial" panose="020B0604020202020204" pitchFamily="34" charset="0"/>
                <a:cs typeface="Arial" panose="020B0604020202020204" pitchFamily="34" charset="0"/>
              </a:rPr>
              <a:t>hạng tử </a:t>
            </a:r>
            <a:r>
              <a:rPr lang="vi-VN" sz="4400" dirty="0">
                <a:latin typeface="Arial" panose="020B0604020202020204" pitchFamily="34" charset="0"/>
                <a:cs typeface="Arial" panose="020B0604020202020204" pitchFamily="34" charset="0"/>
              </a:rPr>
              <a:t>của đa thức đó.</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Số 0 cũng được coi là một đa thức, gọi là </a:t>
            </a:r>
            <a:r>
              <a:rPr lang="vi-VN" sz="4400" dirty="0">
                <a:solidFill>
                  <a:srgbClr val="C00000"/>
                </a:solidFill>
                <a:latin typeface="Arial" panose="020B0604020202020204" pitchFamily="34" charset="0"/>
                <a:cs typeface="Arial" panose="020B0604020202020204" pitchFamily="34" charset="0"/>
              </a:rPr>
              <a:t>đa thức </a:t>
            </a:r>
            <a:r>
              <a:rPr lang="vi-VN" sz="4400" i="1" dirty="0">
                <a:solidFill>
                  <a:srgbClr val="C00000"/>
                </a:solidFill>
                <a:latin typeface="Arial" panose="020B0604020202020204" pitchFamily="34" charset="0"/>
                <a:cs typeface="Arial" panose="020B0604020202020204" pitchFamily="34" charset="0"/>
              </a:rPr>
              <a:t>không</a:t>
            </a:r>
            <a:r>
              <a:rPr lang="vi-VN" sz="4400" dirty="0">
                <a:latin typeface="Arial" panose="020B0604020202020204" pitchFamily="34" charset="0"/>
                <a:cs typeface="Arial" panose="020B0604020202020204" pitchFamily="34" charset="0"/>
              </a:rPr>
              <a:t>.</a:t>
            </a:r>
          </a:p>
        </p:txBody>
      </p:sp>
      <p:grpSp>
        <p:nvGrpSpPr>
          <p:cNvPr id="27" name="Group 20"/>
          <p:cNvGrpSpPr/>
          <p:nvPr/>
        </p:nvGrpSpPr>
        <p:grpSpPr>
          <a:xfrm>
            <a:off x="-831722" y="1143724"/>
            <a:ext cx="1656057" cy="1656057"/>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30" name="Picture 29"/>
          <p:cNvPicPr>
            <a:picLocks noChangeAspect="1"/>
          </p:cNvPicPr>
          <p:nvPr/>
        </p:nvPicPr>
        <p:blipFill>
          <a:blip r:embed="rId3"/>
          <a:stretch>
            <a:fillRect/>
          </a:stretch>
        </p:blipFill>
        <p:spPr>
          <a:xfrm>
            <a:off x="14215175" y="7612017"/>
            <a:ext cx="2471317" cy="2357988"/>
          </a:xfrm>
          <a:prstGeom prst="rect">
            <a:avLst/>
          </a:prstGeom>
        </p:spPr>
      </p:pic>
      <p:pic>
        <p:nvPicPr>
          <p:cNvPr id="31" name="Picture 30"/>
          <p:cNvPicPr>
            <a:picLocks noChangeAspect="1"/>
          </p:cNvPicPr>
          <p:nvPr/>
        </p:nvPicPr>
        <p:blipFill>
          <a:blip r:embed="rId4"/>
          <a:stretch>
            <a:fillRect/>
          </a:stretch>
        </p:blipFill>
        <p:spPr>
          <a:xfrm flipH="1">
            <a:off x="3025025" y="665463"/>
            <a:ext cx="1604242" cy="2123927"/>
          </a:xfrm>
          <a:prstGeom prst="rect">
            <a:avLst/>
          </a:prstGeom>
        </p:spPr>
      </p:pic>
    </p:spTree>
    <p:custDataLst>
      <p:tags r:id="rId1"/>
    </p:custData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500"/>
                                        <p:tgtEl>
                                          <p:spTgt spid="24">
                                            <p:txEl>
                                              <p:pRg st="1" end="1"/>
                                            </p:txEl>
                                          </p:spTgt>
                                        </p:tgtEl>
                                      </p:cBhvr>
                                    </p:animEffec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523589" y="7626896"/>
            <a:ext cx="3785193" cy="3785193"/>
          </a:xfrm>
          <a:prstGeom prst="rect">
            <a:avLst/>
          </a:prstGeom>
        </p:spPr>
      </p:pic>
      <p:grpSp>
        <p:nvGrpSpPr>
          <p:cNvPr id="7" name="Group 7"/>
          <p:cNvGrpSpPr/>
          <p:nvPr/>
        </p:nvGrpSpPr>
        <p:grpSpPr>
          <a:xfrm>
            <a:off x="-2389552" y="-3477278"/>
            <a:ext cx="5665144" cy="5665144"/>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1241368" y="863694"/>
            <a:ext cx="3580115" cy="2667001"/>
            <a:chOff x="443020" y="5978333"/>
            <a:chExt cx="3109937" cy="2316743"/>
          </a:xfrm>
        </p:grpSpPr>
        <p:pic>
          <p:nvPicPr>
            <p:cNvPr id="21" name="Picture 20"/>
            <p:cNvPicPr>
              <a:picLocks noChangeAspect="1"/>
            </p:cNvPicPr>
            <p:nvPr/>
          </p:nvPicPr>
          <p:blipFill>
            <a:blip r:embed="rId5"/>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Arial" panose="020B0604020202020204" pitchFamily="34" charset="0"/>
                  <a:cs typeface="Arial" panose="020B0604020202020204" pitchFamily="34" charset="0"/>
                </a:rPr>
                <a:t>Chú</a:t>
              </a:r>
              <a:r>
                <a:rPr lang="en-US" sz="4400" b="1" dirty="0">
                  <a:solidFill>
                    <a:srgbClr val="C00000"/>
                  </a:solidFill>
                  <a:latin typeface="Arial" panose="020B0604020202020204" pitchFamily="34" charset="0"/>
                  <a:cs typeface="Arial" panose="020B0604020202020204" pitchFamily="34" charset="0"/>
                </a:rPr>
                <a:t> ý</a:t>
              </a:r>
            </a:p>
          </p:txBody>
        </p:sp>
      </p:grpSp>
      <p:grpSp>
        <p:nvGrpSpPr>
          <p:cNvPr id="5" name="Group 4"/>
          <p:cNvGrpSpPr/>
          <p:nvPr/>
        </p:nvGrpSpPr>
        <p:grpSpPr>
          <a:xfrm>
            <a:off x="5715000" y="1937833"/>
            <a:ext cx="9372600" cy="1353142"/>
            <a:chOff x="5638800" y="1656758"/>
            <a:chExt cx="9372600" cy="1353142"/>
          </a:xfrm>
        </p:grpSpPr>
        <p:sp>
          <p:nvSpPr>
            <p:cNvPr id="4" name="Rounded Rectangular Callout 3"/>
            <p:cNvSpPr/>
            <p:nvPr/>
          </p:nvSpPr>
          <p:spPr>
            <a:xfrm>
              <a:off x="5638800" y="1656758"/>
              <a:ext cx="9372600" cy="1353142"/>
            </a:xfrm>
            <a:prstGeom prst="wedgeRoundRectCallout">
              <a:avLst>
                <a:gd name="adj1" fmla="val 54333"/>
                <a:gd name="adj2" fmla="val 4714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86224" y="1948608"/>
              <a:ext cx="8877751" cy="769441"/>
            </a:xfrm>
            <a:prstGeom prst="rect">
              <a:avLst/>
            </a:prstGeom>
          </p:spPr>
          <p:txBody>
            <a:bodyPr wrap="none">
              <a:spAutoFit/>
            </a:bodyPr>
            <a:lstStyle/>
            <a:p>
              <a:r>
                <a:rPr lang="vi-VN" sz="4400" dirty="0">
                  <a:latin typeface="Arial" panose="020B0604020202020204" pitchFamily="34" charset="0"/>
                  <a:cs typeface="Arial" panose="020B0604020202020204" pitchFamily="34" charset="0"/>
                </a:rPr>
                <a:t>Một đơn thức cũng là một đa thức.</a:t>
              </a:r>
              <a:endParaRPr lang="en-US" sz="4400"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6"/>
          <a:stretch>
            <a:fillRect/>
          </a:stretch>
        </p:blipFill>
        <p:spPr>
          <a:xfrm>
            <a:off x="15520330" y="2481904"/>
            <a:ext cx="2115981" cy="2201158"/>
          </a:xfrm>
          <a:prstGeom prst="rect">
            <a:avLst/>
          </a:prstGeom>
        </p:spPr>
      </p:pic>
      <p:sp>
        <p:nvSpPr>
          <p:cNvPr id="10" name="Rectangle 9"/>
          <p:cNvSpPr/>
          <p:nvPr/>
        </p:nvSpPr>
        <p:spPr>
          <a:xfrm>
            <a:off x="2283580" y="4274858"/>
            <a:ext cx="1333500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Ta thường kí hiệu đa thức bằng một chữ cái in hoa. Đôi khi còn viết thêm kí hiệu biến trong ngoặc đơn.</a:t>
            </a:r>
            <a:endParaRPr lang="en-US" sz="4400" dirty="0">
              <a:latin typeface="Arial" panose="020B0604020202020204" pitchFamily="34" charset="0"/>
              <a:cs typeface="Arial" panose="020B0604020202020204" pitchFamily="34" charset="0"/>
            </a:endParaRPr>
          </a:p>
        </p:txBody>
      </p:sp>
      <p:sp>
        <p:nvSpPr>
          <p:cNvPr id="11" name="TextBox 10"/>
          <p:cNvSpPr txBox="1"/>
          <p:nvPr/>
        </p:nvSpPr>
        <p:spPr>
          <a:xfrm>
            <a:off x="2283581" y="6699016"/>
            <a:ext cx="1772490" cy="769441"/>
          </a:xfrm>
          <a:prstGeom prst="rect">
            <a:avLst/>
          </a:prstGeom>
          <a:noFill/>
        </p:spPr>
        <p:txBody>
          <a:bodyPr wrap="square" rtlCol="0">
            <a:spAutoFit/>
          </a:bodyPr>
          <a:lstStyle/>
          <a:p>
            <a:r>
              <a:rPr lang="en-US" sz="4400" b="1" u="sng" dirty="0" err="1">
                <a:latin typeface="Arial" panose="020B0604020202020204" pitchFamily="34" charset="0"/>
                <a:cs typeface="Arial" panose="020B0604020202020204" pitchFamily="34" charset="0"/>
              </a:rPr>
              <a:t>Ví</a:t>
            </a:r>
            <a:r>
              <a:rPr lang="en-US" sz="4400" b="1" u="sng" dirty="0">
                <a:latin typeface="Arial" panose="020B0604020202020204" pitchFamily="34" charset="0"/>
                <a:cs typeface="Arial" panose="020B0604020202020204" pitchFamily="34" charset="0"/>
              </a:rPr>
              <a:t> </a:t>
            </a:r>
            <a:r>
              <a:rPr lang="en-US" sz="4400" b="1" u="sng" dirty="0" err="1">
                <a:latin typeface="Arial" panose="020B0604020202020204" pitchFamily="34" charset="0"/>
                <a:cs typeface="Arial" panose="020B0604020202020204" pitchFamily="34" charset="0"/>
              </a:rPr>
              <a:t>dụ</a:t>
            </a:r>
            <a:r>
              <a:rPr lang="en-US" sz="4400" b="1" u="sng" dirty="0">
                <a:latin typeface="Arial" panose="020B0604020202020204" pitchFamily="34" charset="0"/>
                <a:cs typeface="Arial" panose="020B0604020202020204" pitchFamily="34" charset="0"/>
              </a:rPr>
              <a:t>:</a:t>
            </a:r>
          </a:p>
        </p:txBody>
      </p:sp>
      <p:sp>
        <p:nvSpPr>
          <p:cNvPr id="12" name="Rectangle 11"/>
          <p:cNvSpPr/>
          <p:nvPr/>
        </p:nvSpPr>
        <p:spPr>
          <a:xfrm>
            <a:off x="5475431" y="7468457"/>
            <a:ext cx="7337137" cy="1107996"/>
          </a:xfrm>
          <a:prstGeom prst="rect">
            <a:avLst/>
          </a:prstGeom>
        </p:spPr>
        <p:txBody>
          <a:bodyPr wrap="none">
            <a:spAutoFit/>
          </a:bodyPr>
          <a:lstStyle/>
          <a:p>
            <a:pPr algn="ctr" fontAlgn="base">
              <a:lnSpc>
                <a:spcPct val="150000"/>
              </a:lnSpc>
              <a:spcBef>
                <a:spcPts val="600"/>
              </a:spcBef>
              <a:spcAft>
                <a:spcPts val="600"/>
              </a:spcAft>
            </a:pPr>
            <a:r>
              <a:rPr lang="en-US" sz="4400" b="1" dirty="0">
                <a:latin typeface="Arial" panose="020B0604020202020204" pitchFamily="34" charset="0"/>
                <a:ea typeface="Calibri" panose="020F0502020204030204" pitchFamily="34" charset="0"/>
                <a:cs typeface="Arial" panose="020B0604020202020204" pitchFamily="34" charset="0"/>
              </a:rPr>
              <a:t>A </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b="1" dirty="0">
                <a:latin typeface="Arial" panose="020B0604020202020204" pitchFamily="34" charset="0"/>
                <a:ea typeface="Calibri" panose="020F0502020204030204" pitchFamily="34" charset="0"/>
                <a:cs typeface="Arial" panose="020B0604020202020204" pitchFamily="34" charset="0"/>
              </a:rPr>
              <a:t>A(x) </a:t>
            </a:r>
            <a:r>
              <a:rPr lang="en-US" sz="4400" dirty="0">
                <a:latin typeface="Arial" panose="020B0604020202020204" pitchFamily="34" charset="0"/>
                <a:ea typeface="Calibri" panose="020F0502020204030204" pitchFamily="34" charset="0"/>
                <a:cs typeface="Arial" panose="020B0604020202020204" pitchFamily="34" charset="0"/>
              </a:rPr>
              <a:t>= 6x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- 5x</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- 4x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260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0"/>
            <a:ext cx="7159315" cy="715931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17124" y="2141019"/>
            <a:ext cx="8223151" cy="12885279"/>
          </a:xfrm>
          <a:prstGeom prst="rect">
            <a:avLst/>
          </a:prstGeom>
        </p:spPr>
      </p:pic>
      <p:grpSp>
        <p:nvGrpSpPr>
          <p:cNvPr id="32" name="Group 32"/>
          <p:cNvGrpSpPr/>
          <p:nvPr/>
        </p:nvGrpSpPr>
        <p:grpSpPr>
          <a:xfrm>
            <a:off x="-858158" y="9772650"/>
            <a:ext cx="20004317" cy="1117078"/>
            <a:chOff x="0" y="0"/>
            <a:chExt cx="5268627" cy="294210"/>
          </a:xfrm>
        </p:grpSpPr>
        <p:sp>
          <p:nvSpPr>
            <p:cNvPr id="33" name="Freeform 33"/>
            <p:cNvSpPr/>
            <p:nvPr/>
          </p:nvSpPr>
          <p:spPr>
            <a:xfrm>
              <a:off x="0" y="0"/>
              <a:ext cx="5268626" cy="294210"/>
            </a:xfrm>
            <a:custGeom>
              <a:avLst/>
              <a:gdLst/>
              <a:ahLst/>
              <a:cxnLst/>
              <a:rect l="l" t="t" r="r" b="b"/>
              <a:pathLst>
                <a:path w="5268626" h="294210">
                  <a:moveTo>
                    <a:pt x="0" y="0"/>
                  </a:moveTo>
                  <a:lnTo>
                    <a:pt x="5268626" y="0"/>
                  </a:lnTo>
                  <a:lnTo>
                    <a:pt x="5268626" y="294210"/>
                  </a:lnTo>
                  <a:lnTo>
                    <a:pt x="0" y="294210"/>
                  </a:lnTo>
                  <a:close/>
                </a:path>
              </a:pathLst>
            </a:custGeom>
            <a:solidFill>
              <a:srgbClr val="3884FD"/>
            </a:solidFill>
          </p:spPr>
          <p:txBody>
            <a:bodyPr/>
            <a:lstStyle/>
            <a:p>
              <a:endParaRPr lang="en-US"/>
            </a:p>
          </p:txBody>
        </p:sp>
        <p:sp>
          <p:nvSpPr>
            <p:cNvPr id="34" name="TextBox 3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35" name="Rectangle 34"/>
          <p:cNvSpPr/>
          <p:nvPr/>
        </p:nvSpPr>
        <p:spPr>
          <a:xfrm>
            <a:off x="1446053" y="2677836"/>
            <a:ext cx="6400800"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36" name="Picture 35"/>
          <p:cNvPicPr>
            <a:picLocks noChangeAspect="1"/>
          </p:cNvPicPr>
          <p:nvPr/>
        </p:nvPicPr>
        <p:blipFill>
          <a:blip r:embed="rId5"/>
          <a:stretch>
            <a:fillRect/>
          </a:stretch>
        </p:blipFill>
        <p:spPr>
          <a:xfrm>
            <a:off x="3440983" y="1028700"/>
            <a:ext cx="2410940" cy="1297834"/>
          </a:xfrm>
          <a:prstGeom prst="rect">
            <a:avLst/>
          </a:prstGeom>
        </p:spPr>
      </p:pic>
      <p:sp>
        <p:nvSpPr>
          <p:cNvPr id="37" name="Rectangle 36"/>
          <p:cNvSpPr/>
          <p:nvPr/>
        </p:nvSpPr>
        <p:spPr>
          <a:xfrm>
            <a:off x="9812016" y="4914900"/>
            <a:ext cx="7033365" cy="4154984"/>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Mỗi số thực là một đơn thức, mà một đơn thức cũng là một đa thức nên mỗi số thực là một đa thức.</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2176" y="2945880"/>
            <a:ext cx="1673044" cy="1720618"/>
          </a:xfrm>
          <a:prstGeom prst="rect">
            <a:avLst/>
          </a:prstGeom>
        </p:spPr>
      </p:pic>
      <p:pic>
        <p:nvPicPr>
          <p:cNvPr id="39" name="Picture 38"/>
          <p:cNvPicPr>
            <a:picLocks noChangeAspect="1"/>
          </p:cNvPicPr>
          <p:nvPr/>
        </p:nvPicPr>
        <p:blipFill>
          <a:blip r:embed="rId7"/>
          <a:stretch>
            <a:fillRect/>
          </a:stretch>
        </p:blipFill>
        <p:spPr>
          <a:xfrm>
            <a:off x="3655426" y="6839431"/>
            <a:ext cx="4688410" cy="4999490"/>
          </a:xfrm>
          <a:prstGeom prst="rect">
            <a:avLst/>
          </a:prstGeom>
        </p:spPr>
      </p:pic>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316200" y="-2568883"/>
            <a:ext cx="5137765" cy="513776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6" name="Group 25"/>
          <p:cNvGrpSpPr/>
          <p:nvPr/>
        </p:nvGrpSpPr>
        <p:grpSpPr>
          <a:xfrm>
            <a:off x="962423" y="765853"/>
            <a:ext cx="4790384" cy="1568113"/>
            <a:chOff x="1148108" y="696975"/>
            <a:chExt cx="4790384" cy="1280489"/>
          </a:xfrm>
        </p:grpSpPr>
        <p:sp>
          <p:nvSpPr>
            <p:cNvPr id="3" name="Freeform 3"/>
            <p:cNvSpPr/>
            <p:nvPr/>
          </p:nvSpPr>
          <p:spPr>
            <a:xfrm>
              <a:off x="1148108" y="696975"/>
              <a:ext cx="4790384" cy="1280489"/>
            </a:xfrm>
            <a:custGeom>
              <a:avLst/>
              <a:gdLst/>
              <a:ahLst/>
              <a:cxnLst/>
              <a:rect l="l" t="t" r="r" b="b"/>
              <a:pathLst>
                <a:path w="2294644" h="407051">
                  <a:moveTo>
                    <a:pt x="2294644" y="326"/>
                  </a:moveTo>
                  <a:cubicBezTo>
                    <a:pt x="2221831" y="0"/>
                    <a:pt x="2154410" y="38659"/>
                    <a:pt x="2117909" y="101663"/>
                  </a:cubicBezTo>
                  <a:cubicBezTo>
                    <a:pt x="2081408" y="164667"/>
                    <a:pt x="2081408" y="242385"/>
                    <a:pt x="2117909" y="305389"/>
                  </a:cubicBezTo>
                  <a:cubicBezTo>
                    <a:pt x="2154410" y="368393"/>
                    <a:pt x="2221831" y="407052"/>
                    <a:pt x="2294644"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8DC52"/>
            </a:solidFill>
          </p:spPr>
          <p:txBody>
            <a:bodyPr/>
            <a:lstStyle/>
            <a:p>
              <a:endParaRPr lang="en-US"/>
            </a:p>
          </p:txBody>
        </p:sp>
        <p:sp>
          <p:nvSpPr>
            <p:cNvPr id="25" name="TextBox 24"/>
            <p:cNvSpPr txBox="1"/>
            <p:nvPr/>
          </p:nvSpPr>
          <p:spPr>
            <a:xfrm>
              <a:off x="2286000" y="952498"/>
              <a:ext cx="2514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grpSp>
      <p:sp>
        <p:nvSpPr>
          <p:cNvPr id="28" name="Rectangle 27"/>
          <p:cNvSpPr/>
          <p:nvPr/>
        </p:nvSpPr>
        <p:spPr>
          <a:xfrm>
            <a:off x="6243326" y="586409"/>
            <a:ext cx="8848537" cy="1927002"/>
          </a:xfrm>
          <a:prstGeom prst="rect">
            <a:avLst/>
          </a:prstGeom>
        </p:spPr>
        <p:txBody>
          <a:bodyPr wrap="square">
            <a:spAutoFit/>
          </a:bodyPr>
          <a:lstStyle/>
          <a:p>
            <a:pPr algn="just">
              <a:lnSpc>
                <a:spcPct val="150000"/>
              </a:lnSpc>
            </a:pPr>
            <a:r>
              <a:rPr lang="nl-NL" sz="4200" dirty="0">
                <a:latin typeface="Arial" panose="020B0604020202020204" pitchFamily="34" charset="0"/>
                <a:ea typeface="Calibri" panose="020F0502020204030204" pitchFamily="34" charset="0"/>
              </a:rPr>
              <a:t>Đa thức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+ 7 có ba hạng tử là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và 7.</a:t>
            </a:r>
            <a:endParaRPr lang="en-US" sz="4200" dirty="0"/>
          </a:p>
        </p:txBody>
      </p:sp>
      <p:sp>
        <p:nvSpPr>
          <p:cNvPr id="29" name="Rectangle 28"/>
          <p:cNvSpPr/>
          <p:nvPr/>
        </p:nvSpPr>
        <p:spPr>
          <a:xfrm>
            <a:off x="1296915" y="2922616"/>
            <a:ext cx="12737782"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6949" y="2511592"/>
            <a:ext cx="1560711" cy="1560711"/>
          </a:xfrm>
          <a:prstGeom prst="rect">
            <a:avLst/>
          </a:prstGeom>
        </p:spPr>
      </p:pic>
      <p:sp>
        <p:nvSpPr>
          <p:cNvPr id="31" name="Rounded Rectangle 30"/>
          <p:cNvSpPr/>
          <p:nvPr/>
        </p:nvSpPr>
        <p:spPr>
          <a:xfrm>
            <a:off x="1296915" y="4072303"/>
            <a:ext cx="3715802" cy="103937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2</a:t>
            </a:r>
          </a:p>
        </p:txBody>
      </p:sp>
      <p:sp>
        <p:nvSpPr>
          <p:cNvPr id="32" name="Rectangle 31"/>
          <p:cNvSpPr/>
          <p:nvPr/>
        </p:nvSpPr>
        <p:spPr>
          <a:xfrm>
            <a:off x="1261355" y="5401030"/>
            <a:ext cx="13938431"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liệt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kê</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x + 1</a:t>
            </a:r>
          </a:p>
        </p:txBody>
      </p:sp>
      <p:sp>
        <p:nvSpPr>
          <p:cNvPr id="33" name="Oval Callout 32"/>
          <p:cNvSpPr/>
          <p:nvPr/>
        </p:nvSpPr>
        <p:spPr>
          <a:xfrm>
            <a:off x="7086600" y="6410631"/>
            <a:ext cx="3085344"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Kết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quả</a:t>
            </a:r>
            <a:endParaRPr lang="en-US" sz="4200" b="1"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3638162" y="8375301"/>
            <a:ext cx="9982220"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4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a:t>
            </a:r>
          </a:p>
        </p:txBody>
      </p:sp>
      <p:pic>
        <p:nvPicPr>
          <p:cNvPr id="35" name="Picture 34"/>
          <p:cNvPicPr>
            <a:picLocks noChangeAspect="1"/>
          </p:cNvPicPr>
          <p:nvPr/>
        </p:nvPicPr>
        <p:blipFill>
          <a:blip r:embed="rId4"/>
          <a:stretch>
            <a:fillRect/>
          </a:stretch>
        </p:blipFill>
        <p:spPr>
          <a:xfrm>
            <a:off x="712697" y="7252886"/>
            <a:ext cx="1097316" cy="2519764"/>
          </a:xfrm>
          <a:prstGeom prst="rect">
            <a:avLst/>
          </a:prstGeom>
        </p:spPr>
      </p:pic>
      <p:pic>
        <p:nvPicPr>
          <p:cNvPr id="36" name="Picture 35"/>
          <p:cNvPicPr>
            <a:picLocks noChangeAspect="1"/>
          </p:cNvPicPr>
          <p:nvPr/>
        </p:nvPicPr>
        <p:blipFill>
          <a:blip r:embed="rId5"/>
          <a:stretch>
            <a:fillRect/>
          </a:stretch>
        </p:blipFill>
        <p:spPr>
          <a:xfrm>
            <a:off x="14859000" y="7452779"/>
            <a:ext cx="2400985" cy="2319871"/>
          </a:xfrm>
          <a:prstGeom prst="rect">
            <a:avLst/>
          </a:prstGeom>
        </p:spPr>
      </p:pic>
    </p:spTree>
    <p:custDataLst>
      <p:tags r:id="rId1"/>
    </p:custData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a:off x="876300" y="5621991"/>
            <a:ext cx="16535400" cy="4570635"/>
          </a:xfrm>
          <a:prstGeom prst="round2SameRect">
            <a:avLst>
              <a:gd name="adj1" fmla="val 13374"/>
              <a:gd name="adj2" fmla="val 0"/>
            </a:avLst>
          </a:prstGeom>
          <a:solidFill>
            <a:schemeClr val="accent3">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3.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thu</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gọn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9980617"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20" name="Rectangle 19"/>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21" name="Rectangle 20"/>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6" name="Rectangle 15"/>
          <p:cNvSpPr/>
          <p:nvPr/>
        </p:nvSpPr>
        <p:spPr>
          <a:xfrm>
            <a:off x="2059900" y="4397084"/>
            <a:ext cx="14845667"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Em hãy nêu nhận xét về các đơn thức cùng bậc trong A và B.</a:t>
            </a:r>
            <a:endParaRPr lang="en-US" sz="4200" dirty="0">
              <a:latin typeface="Arial" panose="020B0604020202020204" pitchFamily="34" charset="0"/>
              <a:cs typeface="Arial" panose="020B0604020202020204" pitchFamily="34" charset="0"/>
            </a:endParaRPr>
          </a:p>
        </p:txBody>
      </p:sp>
      <p:sp>
        <p:nvSpPr>
          <p:cNvPr id="17" name="Rectangle 16"/>
          <p:cNvSpPr/>
          <p:nvPr/>
        </p:nvSpPr>
        <p:spPr>
          <a:xfrm>
            <a:off x="1959161" y="5795758"/>
            <a:ext cx="14706600" cy="203132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A có hai đơn thức cùng bậc là 6x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 và -4x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B không có hai đơn thức nào cùng bậc.</a:t>
            </a:r>
          </a:p>
        </p:txBody>
      </p:sp>
      <p:sp>
        <p:nvSpPr>
          <p:cNvPr id="18" name="Right Arrow 17"/>
          <p:cNvSpPr/>
          <p:nvPr/>
        </p:nvSpPr>
        <p:spPr>
          <a:xfrm>
            <a:off x="2059901" y="8258061"/>
            <a:ext cx="759500" cy="6014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56958" y="7815321"/>
            <a:ext cx="13292641" cy="1911549"/>
          </a:xfrm>
          <a:prstGeom prst="rect">
            <a:avLst/>
          </a:prstGeom>
        </p:spPr>
        <p:txBody>
          <a:bodyPr wrap="square">
            <a:spAutoFit/>
          </a:bodyPr>
          <a:lstStyle/>
          <a:p>
            <a:pPr algn="just">
              <a:lnSpc>
                <a:spcPct val="150000"/>
              </a:lnSpc>
            </a:pPr>
            <a:r>
              <a:rPr lang="vi-VN" sz="4200" b="1" dirty="0">
                <a:solidFill>
                  <a:srgbClr val="002060"/>
                </a:solidFill>
                <a:latin typeface="Arial" panose="020B0604020202020204" pitchFamily="34" charset="0"/>
                <a:cs typeface="Arial" panose="020B0604020202020204" pitchFamily="34" charset="0"/>
              </a:rPr>
              <a:t>Kết luận:</a:t>
            </a:r>
            <a:r>
              <a:rPr lang="en-US" sz="4200" b="1" dirty="0">
                <a:solidFill>
                  <a:srgbClr val="002060"/>
                </a:solidFill>
                <a:latin typeface="Arial" panose="020B0604020202020204" pitchFamily="34" charset="0"/>
                <a:cs typeface="Arial" panose="020B0604020202020204" pitchFamily="34" charset="0"/>
              </a:rPr>
              <a:t> </a:t>
            </a:r>
            <a:r>
              <a:rPr lang="vi-VN" sz="4200" dirty="0">
                <a:solidFill>
                  <a:srgbClr val="C00000"/>
                </a:solidFill>
                <a:latin typeface="Arial" panose="020B0604020202020204" pitchFamily="34" charset="0"/>
                <a:cs typeface="Arial" panose="020B0604020202020204" pitchFamily="34" charset="0"/>
              </a:rPr>
              <a:t>Đa thức thu gọn</a:t>
            </a:r>
            <a:r>
              <a:rPr lang="en-US" sz="4200" dirty="0">
                <a:solidFill>
                  <a:srgbClr val="C0000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l</a:t>
            </a:r>
            <a:r>
              <a:rPr lang="vi-VN" sz="4200" dirty="0">
                <a:latin typeface="Arial" panose="020B0604020202020204" pitchFamily="34" charset="0"/>
                <a:cs typeface="Arial" panose="020B0604020202020204" pitchFamily="34" charset="0"/>
              </a:rPr>
              <a:t>à các đa thức </a:t>
            </a:r>
            <a:r>
              <a:rPr lang="vi-VN" sz="4200" i="1" dirty="0">
                <a:latin typeface="Arial" panose="020B0604020202020204" pitchFamily="34" charset="0"/>
                <a:cs typeface="Arial" panose="020B0604020202020204" pitchFamily="34" charset="0"/>
              </a:rPr>
              <a:t>không chứa hai đơn thức nào cùng bậc.</a:t>
            </a:r>
          </a:p>
        </p:txBody>
      </p:sp>
    </p:spTree>
    <p:custDataLst>
      <p:tags r:id="rId1"/>
    </p:custDataLst>
    <p:extLst>
      <p:ext uri="{BB962C8B-B14F-4D97-AF65-F5344CB8AC3E}">
        <p14:creationId xmlns:p14="http://schemas.microsoft.com/office/powerpoint/2010/main" val="4384203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3"/>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fade">
                                      <p:cBhvr>
                                        <p:cTn id="48" dur="500"/>
                                        <p:tgtEl>
                                          <p:spTgt spid="17">
                                            <p:txEl>
                                              <p:pRg st="1" end="1"/>
                                            </p:txEl>
                                          </p:spTgt>
                                        </p:tgtEl>
                                      </p:cBhvr>
                                    </p:animEffect>
                                    <p:anim calcmode="lin" valueType="num">
                                      <p:cBhvr>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0" grpId="0"/>
      <p:bldP spid="21" grpId="0"/>
      <p:bldP spid="16"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0" y="-2476500"/>
            <a:ext cx="5385526" cy="538552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802520" y="9772650"/>
            <a:ext cx="19893040" cy="1191262"/>
            <a:chOff x="0" y="0"/>
            <a:chExt cx="5239319" cy="313748"/>
          </a:xfrm>
        </p:grpSpPr>
        <p:sp>
          <p:nvSpPr>
            <p:cNvPr id="21" name="Freeform 21"/>
            <p:cNvSpPr/>
            <p:nvPr/>
          </p:nvSpPr>
          <p:spPr>
            <a:xfrm>
              <a:off x="0" y="0"/>
              <a:ext cx="5239319" cy="313748"/>
            </a:xfrm>
            <a:custGeom>
              <a:avLst/>
              <a:gdLst/>
              <a:ahLst/>
              <a:cxnLst/>
              <a:rect l="l" t="t" r="r" b="b"/>
              <a:pathLst>
                <a:path w="5239319" h="313748">
                  <a:moveTo>
                    <a:pt x="0" y="0"/>
                  </a:moveTo>
                  <a:lnTo>
                    <a:pt x="5239319" y="0"/>
                  </a:lnTo>
                  <a:lnTo>
                    <a:pt x="5239319" y="313748"/>
                  </a:lnTo>
                  <a:lnTo>
                    <a:pt x="0" y="313748"/>
                  </a:lnTo>
                  <a:close/>
                </a:path>
              </a:pathLst>
            </a:custGeom>
            <a:solidFill>
              <a:srgbClr val="F8DC52"/>
            </a:solidFill>
          </p:spPr>
          <p:txBody>
            <a:bodyPr/>
            <a:lstStyle/>
            <a:p>
              <a:endParaRPr lang="en-US"/>
            </a:p>
          </p:txBody>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8" name="Group 27"/>
          <p:cNvGrpSpPr/>
          <p:nvPr/>
        </p:nvGrpSpPr>
        <p:grpSpPr>
          <a:xfrm>
            <a:off x="1067470" y="1605059"/>
            <a:ext cx="2251386" cy="2251386"/>
            <a:chOff x="1157887" y="910087"/>
            <a:chExt cx="2251386" cy="2251386"/>
          </a:xfrm>
        </p:grpSpPr>
        <p:grpSp>
          <p:nvGrpSpPr>
            <p:cNvPr id="5" name="Group 5"/>
            <p:cNvGrpSpPr/>
            <p:nvPr/>
          </p:nvGrpSpPr>
          <p:grpSpPr>
            <a:xfrm>
              <a:off x="1157887" y="910087"/>
              <a:ext cx="2251386" cy="225138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7" name="TextBox 26"/>
            <p:cNvSpPr txBox="1"/>
            <p:nvPr/>
          </p:nvSpPr>
          <p:spPr>
            <a:xfrm>
              <a:off x="1361278" y="1380745"/>
              <a:ext cx="1829251" cy="1446550"/>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Ví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dụ</a:t>
              </a:r>
              <a:r>
                <a:rPr lang="en-US" sz="4400" b="1" dirty="0">
                  <a:solidFill>
                    <a:schemeClr val="bg1"/>
                  </a:solidFill>
                  <a:latin typeface="Arial" panose="020B0604020202020204" pitchFamily="34" charset="0"/>
                  <a:cs typeface="Arial" panose="020B0604020202020204" pitchFamily="34" charset="0"/>
                </a:rPr>
                <a:t> 2</a:t>
              </a:r>
            </a:p>
          </p:txBody>
        </p:sp>
      </p:grpSp>
      <p:sp>
        <p:nvSpPr>
          <p:cNvPr id="30" name="Rectangle 29"/>
          <p:cNvSpPr/>
          <p:nvPr/>
        </p:nvSpPr>
        <p:spPr>
          <a:xfrm>
            <a:off x="3519877" y="2414271"/>
            <a:ext cx="10112255" cy="769441"/>
          </a:xfrm>
          <a:prstGeom prst="rect">
            <a:avLst/>
          </a:prstGeom>
        </p:spPr>
        <p:txBody>
          <a:bodyPr wrap="none">
            <a:spAutoFit/>
          </a:bodyPr>
          <a:lstStyle/>
          <a:p>
            <a:r>
              <a:rPr lang="nl-NL" sz="4400" dirty="0">
                <a:latin typeface="Arial" panose="020B0604020202020204" pitchFamily="34" charset="0"/>
                <a:ea typeface="Calibri" panose="020F0502020204030204" pitchFamily="34" charset="0"/>
              </a:rPr>
              <a:t>Thu gọn đa thức A = 6x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5x</a:t>
            </a:r>
            <a:r>
              <a:rPr lang="nl-NL" sz="4400" baseline="30000" dirty="0">
                <a:latin typeface="Arial" panose="020B0604020202020204" pitchFamily="34" charset="0"/>
                <a:ea typeface="Calibri" panose="020F0502020204030204" pitchFamily="34" charset="0"/>
              </a:rPr>
              <a:t>2</a:t>
            </a:r>
            <a:r>
              <a:rPr lang="nl-NL" sz="4400" dirty="0">
                <a:latin typeface="Arial" panose="020B0604020202020204" pitchFamily="34" charset="0"/>
                <a:ea typeface="Calibri" panose="020F0502020204030204" pitchFamily="34" charset="0"/>
              </a:rPr>
              <a:t> - 4x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+ 7 </a:t>
            </a:r>
            <a:endParaRPr lang="en-US" sz="4400" dirty="0"/>
          </a:p>
        </p:txBody>
      </p:sp>
      <p:sp>
        <p:nvSpPr>
          <p:cNvPr id="31" name="Rectangle 30"/>
          <p:cNvSpPr/>
          <p:nvPr/>
        </p:nvSpPr>
        <p:spPr>
          <a:xfrm>
            <a:off x="3112907" y="835618"/>
            <a:ext cx="13467148" cy="769441"/>
          </a:xfrm>
          <a:prstGeom prst="rect">
            <a:avLst/>
          </a:prstGeom>
        </p:spPr>
        <p:txBody>
          <a:bodyPr wrap="none">
            <a:spAutoFit/>
          </a:bodyPr>
          <a:lstStyle/>
          <a:p>
            <a:r>
              <a:rPr lang="en-US" sz="4400" i="1" dirty="0" err="1">
                <a:solidFill>
                  <a:srgbClr val="002060"/>
                </a:solidFill>
                <a:latin typeface="Arial" panose="020B0604020202020204" pitchFamily="34" charset="0"/>
                <a:cs typeface="Arial" panose="020B0604020202020204" pitchFamily="34" charset="0"/>
              </a:rPr>
              <a:t>Đọc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hiểu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và</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hoạt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động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nhóm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Ví</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dụ</a:t>
            </a:r>
            <a:r>
              <a:rPr lang="en-US" sz="4400" b="1" i="1" dirty="0">
                <a:solidFill>
                  <a:srgbClr val="002060"/>
                </a:solidFill>
                <a:latin typeface="Arial" panose="020B0604020202020204" pitchFamily="34" charset="0"/>
                <a:cs typeface="Arial" panose="020B0604020202020204" pitchFamily="34" charset="0"/>
              </a:rPr>
              <a:t> 2</a:t>
            </a:r>
            <a:r>
              <a:rPr lang="en-US" sz="4400" i="1" dirty="0">
                <a:solidFill>
                  <a:srgbClr val="002060"/>
                </a:solidFill>
                <a:latin typeface="Arial" panose="020B0604020202020204" pitchFamily="34" charset="0"/>
                <a:cs typeface="Arial" panose="020B0604020202020204" pitchFamily="34" charset="0"/>
              </a:rPr>
              <a:t>.</a:t>
            </a:r>
          </a:p>
        </p:txBody>
      </p:sp>
      <p:sp>
        <p:nvSpPr>
          <p:cNvPr id="32" name="Oval Callout 31"/>
          <p:cNvSpPr/>
          <p:nvPr/>
        </p:nvSpPr>
        <p:spPr>
          <a:xfrm>
            <a:off x="7991664" y="3436869"/>
            <a:ext cx="2304672"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3" name="Rectangle 32"/>
          <p:cNvSpPr/>
          <p:nvPr/>
        </p:nvSpPr>
        <p:spPr>
          <a:xfrm>
            <a:off x="3379641" y="5029424"/>
            <a:ext cx="6477000" cy="461664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 =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+ 7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10321736" y="6222696"/>
            <a:ext cx="5453737"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Đổi chỗ hai đơn thức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10296336" y="7380501"/>
            <a:ext cx="6583854"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Nhóm hai đơn thức bậc 3</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6" name="Rectangle 35"/>
          <p:cNvSpPr/>
          <p:nvPr/>
        </p:nvSpPr>
        <p:spPr>
          <a:xfrm>
            <a:off x="10296336" y="8488497"/>
            <a:ext cx="7338869"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Cộng hai đơn thức cùng bậc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Arrow Connector 37"/>
          <p:cNvCxnSpPr/>
          <p:nvPr/>
        </p:nvCxnSpPr>
        <p:spPr>
          <a:xfrm flipH="1" flipV="1">
            <a:off x="8550604" y="6814447"/>
            <a:ext cx="1745732" cy="2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056199" y="7871757"/>
            <a:ext cx="124013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991664" y="9105900"/>
            <a:ext cx="2330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par>
                          <p:cTn id="45" fill="hold">
                            <p:stCondLst>
                              <p:cond delay="25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par>
                          <p:cTn id="54" fill="hold">
                            <p:stCondLst>
                              <p:cond delay="250"/>
                            </p:stCondLst>
                            <p:childTnLst>
                              <p:par>
                                <p:cTn id="55" presetID="22" presetClass="entr" presetSubtype="2"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355" y="7316715"/>
            <a:ext cx="2455935" cy="2455935"/>
          </a:xfrm>
          <a:prstGeom prst="rect">
            <a:avLst/>
          </a:prstGeom>
        </p:spPr>
      </p:pic>
      <p:grpSp>
        <p:nvGrpSpPr>
          <p:cNvPr id="7" name="Group 7"/>
          <p:cNvGrpSpPr/>
          <p:nvPr/>
        </p:nvGrpSpPr>
        <p:grpSpPr>
          <a:xfrm>
            <a:off x="16042639" y="-2343227"/>
            <a:ext cx="4686453" cy="4686453"/>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Rectangle 16"/>
          <p:cNvSpPr/>
          <p:nvPr/>
        </p:nvSpPr>
        <p:spPr>
          <a:xfrm>
            <a:off x="1676400" y="800100"/>
            <a:ext cx="13002277" cy="769441"/>
          </a:xfrm>
          <a:prstGeom prst="rect">
            <a:avLst/>
          </a:prstGeom>
        </p:spPr>
        <p:txBody>
          <a:bodyPr wrap="none">
            <a:spAutoFit/>
          </a:bodyPr>
          <a:lstStyle/>
          <a:p>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bài</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3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a:t>
            </a:r>
          </a:p>
        </p:txBody>
      </p:sp>
      <p:sp>
        <p:nvSpPr>
          <p:cNvPr id="18" name="Rounded Rectangle 17"/>
          <p:cNvSpPr/>
          <p:nvPr/>
        </p:nvSpPr>
        <p:spPr>
          <a:xfrm>
            <a:off x="1701800" y="2042942"/>
            <a:ext cx="3860800" cy="1195558"/>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3</a:t>
            </a:r>
          </a:p>
        </p:txBody>
      </p:sp>
      <p:sp>
        <p:nvSpPr>
          <p:cNvPr id="19" name="Rectangle 18"/>
          <p:cNvSpPr/>
          <p:nvPr/>
        </p:nvSpPr>
        <p:spPr>
          <a:xfrm>
            <a:off x="1701800" y="3501026"/>
            <a:ext cx="12347676" cy="1107996"/>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Thu gọn đa thức: P = 2x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- 5x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+ 4x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+ 4x + 9 + x</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Oval Callout 19"/>
          <p:cNvSpPr/>
          <p:nvPr/>
        </p:nvSpPr>
        <p:spPr>
          <a:xfrm>
            <a:off x="7870558" y="4858561"/>
            <a:ext cx="2304672"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4800600" y="6540507"/>
            <a:ext cx="9115527" cy="3139321"/>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P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+ 4x + 9 + x</a:t>
            </a:r>
          </a:p>
          <a:p>
            <a:pPr>
              <a:lnSpc>
                <a:spcPct val="150000"/>
              </a:lnSpc>
            </a:pP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(4x + x) + 9</a:t>
            </a:r>
          </a:p>
          <a:p>
            <a:pPr>
              <a:lnSpc>
                <a:spcPct val="150000"/>
              </a:lnSpc>
            </a:pPr>
            <a:r>
              <a:rPr lang="en-US" sz="4400" dirty="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+ 5x + 9</a:t>
            </a:r>
          </a:p>
        </p:txBody>
      </p:sp>
      <p:pic>
        <p:nvPicPr>
          <p:cNvPr id="22" name="Picture 21"/>
          <p:cNvPicPr>
            <a:picLocks noChangeAspect="1"/>
          </p:cNvPicPr>
          <p:nvPr/>
        </p:nvPicPr>
        <p:blipFill>
          <a:blip r:embed="rId5"/>
          <a:stretch>
            <a:fillRect/>
          </a:stretch>
        </p:blipFill>
        <p:spPr>
          <a:xfrm flipH="1">
            <a:off x="14049476" y="6633329"/>
            <a:ext cx="3156889" cy="3172753"/>
          </a:xfrm>
          <a:prstGeom prst="rect">
            <a:avLst/>
          </a:prstGeom>
        </p:spPr>
      </p:pic>
    </p:spTree>
    <p:custDataLst>
      <p:tags r:id="rId1"/>
    </p:custData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796951" y="-4094133"/>
            <a:ext cx="6767147" cy="6791533"/>
          </a:xfrm>
          <a:prstGeom prst="rect">
            <a:avLst/>
          </a:prstGeom>
        </p:spPr>
      </p:pic>
      <p:sp>
        <p:nvSpPr>
          <p:cNvPr id="7" name="AutoShape 7"/>
          <p:cNvSpPr/>
          <p:nvPr/>
        </p:nvSpPr>
        <p:spPr>
          <a:xfrm flipV="1">
            <a:off x="4800600" y="7734300"/>
            <a:ext cx="12534899" cy="0"/>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TextBox 14"/>
          <p:cNvSpPr txBox="1"/>
          <p:nvPr/>
        </p:nvSpPr>
        <p:spPr>
          <a:xfrm>
            <a:off x="11723075" y="785976"/>
            <a:ext cx="4914900" cy="1256754"/>
          </a:xfrm>
          <a:prstGeom prst="rect">
            <a:avLst/>
          </a:prstGeom>
        </p:spPr>
        <p:txBody>
          <a:bodyPr wrap="square" lIns="0" tIns="0" rIns="0" bIns="0" rtlCol="0" anchor="t">
            <a:spAutoFit/>
          </a:bodyPr>
          <a:lstStyle/>
          <a:p>
            <a:pPr algn="ctr">
              <a:lnSpc>
                <a:spcPts val="9760"/>
              </a:lnSpc>
            </a:pPr>
            <a:r>
              <a:rPr lang="en-US" sz="6000" b="1" dirty="0">
                <a:solidFill>
                  <a:srgbClr val="243762"/>
                </a:solidFill>
                <a:latin typeface="Arial" panose="020B0604020202020204" pitchFamily="34" charset="0"/>
                <a:cs typeface="Arial" panose="020B0604020202020204" pitchFamily="34" charset="0"/>
              </a:rPr>
              <a:t>KHỞI ĐỘNG</a:t>
            </a:r>
          </a:p>
        </p:txBody>
      </p:sp>
      <p:grpSp>
        <p:nvGrpSpPr>
          <p:cNvPr id="15" name="Group 15"/>
          <p:cNvGrpSpPr/>
          <p:nvPr/>
        </p:nvGrpSpPr>
        <p:grpSpPr>
          <a:xfrm>
            <a:off x="-237762" y="-327566"/>
            <a:ext cx="1287027" cy="128702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6" name="Rectangle 5"/>
          <p:cNvSpPr/>
          <p:nvPr/>
        </p:nvSpPr>
        <p:spPr>
          <a:xfrm>
            <a:off x="4724400" y="2592815"/>
            <a:ext cx="12687300" cy="4939814"/>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Độ cao H (mét) của một vật (so với mặt đất) khi ném lên từ một điểm trên mặt đất được biểu thị bởi biểu thức H = -5x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+ 15x, trong đó x (giây) là thời gian tính từ thời điểm ném vật. Hỏi sau bao lâu kể từ khi được ném lên, vật sẽ rơi trở lại mặt đất?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967370" y="2389521"/>
            <a:ext cx="3249890" cy="7411069"/>
          </a:xfrm>
          <a:prstGeom prst="rect">
            <a:avLst/>
          </a:prstGeom>
        </p:spPr>
      </p:pic>
      <p:sp>
        <p:nvSpPr>
          <p:cNvPr id="9" name="Oval Callout 8"/>
          <p:cNvSpPr/>
          <p:nvPr/>
        </p:nvSpPr>
        <p:spPr>
          <a:xfrm>
            <a:off x="2617715" y="7858782"/>
            <a:ext cx="2360685" cy="128112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Gợi</a:t>
            </a:r>
            <a:r>
              <a:rPr lang="en-US" sz="4200" b="1" dirty="0">
                <a:solidFill>
                  <a:srgbClr val="C00000"/>
                </a:solidFill>
                <a:latin typeface="Arial" panose="020B0604020202020204" pitchFamily="34" charset="0"/>
                <a:cs typeface="Arial" panose="020B0604020202020204" pitchFamily="34" charset="0"/>
              </a:rPr>
              <a:t> ý</a:t>
            </a:r>
          </a:p>
        </p:txBody>
      </p:sp>
      <p:sp>
        <p:nvSpPr>
          <p:cNvPr id="10" name="Rectangle 9"/>
          <p:cNvSpPr/>
          <p:nvPr/>
        </p:nvSpPr>
        <p:spPr>
          <a:xfrm>
            <a:off x="5174922" y="7785786"/>
            <a:ext cx="12649200" cy="1911549"/>
          </a:xfrm>
          <a:prstGeom prst="rect">
            <a:avLst/>
          </a:prstGeom>
        </p:spPr>
        <p:txBody>
          <a:bodyPr wrap="square">
            <a:spAutoFit/>
          </a:bodyPr>
          <a:lstStyle/>
          <a:p>
            <a:pPr>
              <a:lnSpc>
                <a:spcPct val="150000"/>
              </a:lnSpc>
            </a:pPr>
            <a:r>
              <a:rPr lang="vi-VN" sz="4200" i="1" dirty="0">
                <a:solidFill>
                  <a:srgbClr val="002060"/>
                </a:solidFill>
                <a:latin typeface="Arial" panose="020B0604020202020204" pitchFamily="34" charset="0"/>
                <a:cs typeface="Arial" panose="020B0604020202020204" pitchFamily="34" charset="0"/>
              </a:rPr>
              <a:t>Khi vật rơi trở lại mặt đất độ cao H bằng bao nhiêu? Để trả lời câu hỏi của bài toán, ta phải làm gì? </a:t>
            </a:r>
            <a:endParaRPr lang="en-US" sz="4200" i="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342746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4. </a:t>
            </a:r>
            <a:r>
              <a:rPr lang="en-US" sz="4800" b="1" dirty="0" err="1">
                <a:solidFill>
                  <a:prstClr val="white"/>
                </a:solidFill>
                <a:latin typeface="Arial" panose="020B0604020202020204" pitchFamily="34" charset="0"/>
                <a:cs typeface="Arial" panose="020B0604020202020204" pitchFamily="34" charset="0"/>
              </a:rPr>
              <a:t>Sắp</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xếp</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349292" y="2882130"/>
            <a:ext cx="5589415" cy="982513"/>
          </a:xfrm>
          <a:prstGeom prst="rect">
            <a:avLst/>
          </a:prstGeom>
        </p:spPr>
        <p:txBody>
          <a:bodyPr wrap="none">
            <a:spAutoFit/>
          </a:bodyPr>
          <a:lstStyle/>
          <a:p>
            <a:pPr algn="ctr">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P = 5x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- 2x + 1 – 3x</a:t>
            </a:r>
            <a:r>
              <a:rPr lang="nl-NL" sz="4400" b="1" baseline="30000" dirty="0">
                <a:latin typeface="Arial" panose="020B0604020202020204" pitchFamily="34" charset="0"/>
                <a:ea typeface="Calibri" panose="020F0502020204030204" pitchFamily="34" charset="0"/>
                <a:cs typeface="Arial" panose="020B0604020202020204" pitchFamily="34" charset="0"/>
              </a:rPr>
              <a:t>4</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905000" y="1884521"/>
            <a:ext cx="3964547" cy="769441"/>
          </a:xfrm>
          <a:prstGeom prst="rect">
            <a:avLst/>
          </a:prstGeom>
        </p:spPr>
        <p:txBody>
          <a:bodyPr wrap="none">
            <a:spAutoFit/>
          </a:bodyPr>
          <a:lstStyle/>
          <a:p>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P:</a:t>
            </a:r>
          </a:p>
        </p:txBody>
      </p:sp>
      <p:grpSp>
        <p:nvGrpSpPr>
          <p:cNvPr id="11" name="Group 10"/>
          <p:cNvGrpSpPr/>
          <p:nvPr/>
        </p:nvGrpSpPr>
        <p:grpSpPr>
          <a:xfrm>
            <a:off x="4267200" y="4643645"/>
            <a:ext cx="12649200" cy="3809300"/>
            <a:chOff x="4267200" y="4643645"/>
            <a:chExt cx="12649200" cy="3809300"/>
          </a:xfrm>
        </p:grpSpPr>
        <p:sp>
          <p:nvSpPr>
            <p:cNvPr id="10" name="Rounded Rectangular Callout 9"/>
            <p:cNvSpPr/>
            <p:nvPr/>
          </p:nvSpPr>
          <p:spPr>
            <a:xfrm>
              <a:off x="4267200" y="4643645"/>
              <a:ext cx="12649200" cy="3809300"/>
            </a:xfrm>
            <a:prstGeom prst="wedgeRoundRectCallout">
              <a:avLst>
                <a:gd name="adj1" fmla="val -55853"/>
                <a:gd name="adj2" fmla="val 28360"/>
                <a:gd name="adj3" fmla="val 16667"/>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4926182"/>
              <a:ext cx="11988243"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Đa thức trên đã được thu gọn chưa? Em có nhận xét gì về vị trí sắp xếp các hạng tử (biến của chúng có theo một thứ tự nào không?)</a:t>
              </a:r>
              <a:endParaRPr lang="en-US" sz="4400" dirty="0">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a:stretch>
            <a:fillRect/>
          </a:stretch>
        </p:blipFill>
        <p:spPr>
          <a:xfrm>
            <a:off x="728789" y="5571790"/>
            <a:ext cx="2706859" cy="4389500"/>
          </a:xfrm>
          <a:prstGeom prst="rect">
            <a:avLst/>
          </a:prstGeom>
        </p:spPr>
      </p:pic>
      <p:pic>
        <p:nvPicPr>
          <p:cNvPr id="12" name="Picture 11"/>
          <p:cNvPicPr>
            <a:picLocks noChangeAspect="1"/>
          </p:cNvPicPr>
          <p:nvPr/>
        </p:nvPicPr>
        <p:blipFill>
          <a:blip r:embed="rId4"/>
          <a:stretch>
            <a:fillRect/>
          </a:stretch>
        </p:blipFill>
        <p:spPr>
          <a:xfrm>
            <a:off x="16916400" y="3748578"/>
            <a:ext cx="654853" cy="1011133"/>
          </a:xfrm>
          <a:prstGeom prst="rect">
            <a:avLst/>
          </a:prstGeom>
        </p:spPr>
      </p:pic>
      <p:pic>
        <p:nvPicPr>
          <p:cNvPr id="31" name="Picture 30"/>
          <p:cNvPicPr>
            <a:picLocks noChangeAspect="1"/>
          </p:cNvPicPr>
          <p:nvPr/>
        </p:nvPicPr>
        <p:blipFill>
          <a:blip r:embed="rId4"/>
          <a:stretch>
            <a:fillRect/>
          </a:stretch>
        </p:blipFill>
        <p:spPr>
          <a:xfrm>
            <a:off x="9936947" y="8688409"/>
            <a:ext cx="654853" cy="1011133"/>
          </a:xfrm>
          <a:prstGeom prst="rect">
            <a:avLst/>
          </a:prstGeom>
        </p:spPr>
      </p:pic>
    </p:spTree>
    <p:custDataLst>
      <p:tags r:id="rId1"/>
    </p:custDataLst>
    <p:extLst>
      <p:ext uri="{BB962C8B-B14F-4D97-AF65-F5344CB8AC3E}">
        <p14:creationId xmlns:p14="http://schemas.microsoft.com/office/powerpoint/2010/main" val="3628369836"/>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93514" y="-3009900"/>
            <a:ext cx="5643760" cy="536012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8" name="Group 8"/>
          <p:cNvGrpSpPr/>
          <p:nvPr/>
        </p:nvGrpSpPr>
        <p:grpSpPr>
          <a:xfrm>
            <a:off x="-672697" y="9772650"/>
            <a:ext cx="19633393" cy="1154170"/>
            <a:chOff x="0" y="0"/>
            <a:chExt cx="5170935" cy="303979"/>
          </a:xfrm>
        </p:grpSpPr>
        <p:sp>
          <p:nvSpPr>
            <p:cNvPr id="9" name="Freeform 9"/>
            <p:cNvSpPr/>
            <p:nvPr/>
          </p:nvSpPr>
          <p:spPr>
            <a:xfrm>
              <a:off x="0" y="0"/>
              <a:ext cx="5170935" cy="303979"/>
            </a:xfrm>
            <a:custGeom>
              <a:avLst/>
              <a:gdLst/>
              <a:ahLst/>
              <a:cxnLst/>
              <a:rect l="l" t="t" r="r" b="b"/>
              <a:pathLst>
                <a:path w="5170935" h="303979">
                  <a:moveTo>
                    <a:pt x="0" y="0"/>
                  </a:moveTo>
                  <a:lnTo>
                    <a:pt x="5170935" y="0"/>
                  </a:lnTo>
                  <a:lnTo>
                    <a:pt x="5170935" y="303979"/>
                  </a:lnTo>
                  <a:lnTo>
                    <a:pt x="0" y="303979"/>
                  </a:lnTo>
                  <a:close/>
                </a:path>
              </a:pathLst>
            </a:custGeom>
            <a:solidFill>
              <a:srgbClr val="3884FD"/>
            </a:solidFill>
          </p:spPr>
          <p:txBody>
            <a:bodyPr/>
            <a:lstStyle/>
            <a:p>
              <a:endParaRPr lang="en-US"/>
            </a:p>
          </p:txBody>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1" name="Group 20"/>
          <p:cNvGrpSpPr/>
          <p:nvPr/>
        </p:nvGrpSpPr>
        <p:grpSpPr>
          <a:xfrm>
            <a:off x="-672697" y="7536769"/>
            <a:ext cx="1656057" cy="1656057"/>
            <a:chOff x="0" y="0"/>
            <a:chExt cx="812800" cy="812800"/>
          </a:xfrm>
        </p:grpSpPr>
        <p:sp>
          <p:nvSpPr>
            <p:cNvPr id="1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13"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4" name="Rectangle 13"/>
          <p:cNvSpPr/>
          <p:nvPr/>
        </p:nvSpPr>
        <p:spPr>
          <a:xfrm>
            <a:off x="1506338" y="857167"/>
            <a:ext cx="15087601" cy="212365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Sắp xếp các hạng tử của đa thức P = 5x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- 2x + 1 - 3x</a:t>
            </a:r>
            <a:r>
              <a:rPr lang="nl-NL" sz="4400" baseline="30000" dirty="0">
                <a:latin typeface="Arial" panose="020B0604020202020204" pitchFamily="34" charset="0"/>
                <a:ea typeface="Calibri" panose="020F0502020204030204" pitchFamily="34" charset="0"/>
                <a:cs typeface="Arial" panose="020B0604020202020204" pitchFamily="34" charset="0"/>
              </a:rPr>
              <a:t>4</a:t>
            </a:r>
            <a:r>
              <a:rPr lang="nl-NL" sz="4400" dirty="0">
                <a:latin typeface="Arial" panose="020B0604020202020204" pitchFamily="34" charset="0"/>
                <a:ea typeface="Calibri" panose="020F0502020204030204" pitchFamily="34" charset="0"/>
                <a:cs typeface="Arial" panose="020B0604020202020204" pitchFamily="34" charset="0"/>
              </a:rPr>
              <a:t> theo lũy thừa giảm của biến, ta được </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P = -3x</a:t>
            </a:r>
            <a:r>
              <a:rPr lang="nl-NL" sz="4400" baseline="30000" dirty="0">
                <a:solidFill>
                  <a:srgbClr val="0070C0"/>
                </a:solidFill>
                <a:latin typeface="Arial" panose="020B0604020202020204" pitchFamily="34" charset="0"/>
                <a:ea typeface="Calibri" panose="020F0502020204030204" pitchFamily="34" charset="0"/>
                <a:cs typeface="Arial" panose="020B0604020202020204" pitchFamily="34" charset="0"/>
              </a:rPr>
              <a:t>4</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+ 5x</a:t>
            </a:r>
            <a:r>
              <a:rPr lang="nl-NL" sz="4400" baseline="30000" dirty="0">
                <a:solidFill>
                  <a:srgbClr val="0070C0"/>
                </a:solidFill>
                <a:latin typeface="Arial" panose="020B0604020202020204" pitchFamily="34" charset="0"/>
                <a:ea typeface="Calibri" panose="020F0502020204030204" pitchFamily="34" charset="0"/>
                <a:cs typeface="Arial" panose="020B0604020202020204" pitchFamily="34" charset="0"/>
              </a:rPr>
              <a:t>2</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- 2x + 1</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Right Arrow 14"/>
          <p:cNvSpPr/>
          <p:nvPr/>
        </p:nvSpPr>
        <p:spPr>
          <a:xfrm>
            <a:off x="636764" y="1181100"/>
            <a:ext cx="685800" cy="5142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6178" y="3130477"/>
            <a:ext cx="15097761" cy="4308872"/>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Trong đa thức P, ta thấy có các đơn thức bậc 4 và bậc 2, nhưng khuyết đơn thức bậc 3. Tuy nhiên khi cần, ta cũng có thể viết: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P = - 3x</a:t>
            </a:r>
            <a:r>
              <a:rPr lang="nl-NL" sz="4400" baseline="30000" dirty="0">
                <a:latin typeface="Arial" panose="020B0604020202020204" pitchFamily="34" charset="0"/>
                <a:ea typeface="Calibri" panose="020F0502020204030204" pitchFamily="34" charset="0"/>
                <a:cs typeface="Arial" panose="020B0604020202020204" pitchFamily="34" charset="0"/>
              </a:rPr>
              <a:t>4</a:t>
            </a:r>
            <a:r>
              <a:rPr lang="nl-NL" sz="4400" dirty="0">
                <a:latin typeface="Arial" panose="020B0604020202020204" pitchFamily="34" charset="0"/>
                <a:ea typeface="Calibri" panose="020F0502020204030204" pitchFamily="34" charset="0"/>
                <a:cs typeface="Arial" panose="020B0604020202020204" pitchFamily="34" charset="0"/>
              </a:rPr>
              <a:t> + 0x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+ 5x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2x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2484616" y="8303729"/>
            <a:ext cx="12215011" cy="769441"/>
          </a:xfrm>
          <a:prstGeom prst="rect">
            <a:avLst/>
          </a:prstGeom>
        </p:spPr>
        <p:txBody>
          <a:bodyPr wrap="none">
            <a:spAutoFit/>
          </a:bodyPr>
          <a:lstStyle/>
          <a:p>
            <a:r>
              <a:rPr lang="en-US" sz="4400" dirty="0">
                <a:latin typeface="Arial" panose="020B0604020202020204" pitchFamily="34" charset="0"/>
                <a:cs typeface="Arial" panose="020B0604020202020204" pitchFamily="34" charset="0"/>
              </a:rPr>
              <a:t>Ở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coi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0.</a:t>
            </a:r>
          </a:p>
        </p:txBody>
      </p:sp>
      <p:sp>
        <p:nvSpPr>
          <p:cNvPr id="18" name="Rounded Rectangle 17"/>
          <p:cNvSpPr/>
          <p:nvPr/>
        </p:nvSpPr>
        <p:spPr>
          <a:xfrm>
            <a:off x="8058722" y="6285631"/>
            <a:ext cx="1066800" cy="115371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8" idx="2"/>
          </p:cNvCxnSpPr>
          <p:nvPr/>
        </p:nvCxnSpPr>
        <p:spPr>
          <a:xfrm>
            <a:off x="8592122" y="7439349"/>
            <a:ext cx="0" cy="66785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500"/>
                                        <p:tgtEl>
                                          <p:spTgt spid="18"/>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905000" y="-1866900"/>
            <a:ext cx="6524849" cy="652484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266174" y="9772650"/>
            <a:ext cx="20820348" cy="950162"/>
            <a:chOff x="0" y="0"/>
            <a:chExt cx="5483548" cy="250248"/>
          </a:xfrm>
        </p:grpSpPr>
        <p:sp>
          <p:nvSpPr>
            <p:cNvPr id="18" name="Freeform 18"/>
            <p:cNvSpPr/>
            <p:nvPr/>
          </p:nvSpPr>
          <p:spPr>
            <a:xfrm>
              <a:off x="0" y="0"/>
              <a:ext cx="5483549" cy="250248"/>
            </a:xfrm>
            <a:custGeom>
              <a:avLst/>
              <a:gdLst/>
              <a:ahLst/>
              <a:cxnLst/>
              <a:rect l="l" t="t" r="r" b="b"/>
              <a:pathLst>
                <a:path w="5483549" h="250248">
                  <a:moveTo>
                    <a:pt x="0" y="0"/>
                  </a:moveTo>
                  <a:lnTo>
                    <a:pt x="5483549" y="0"/>
                  </a:lnTo>
                  <a:lnTo>
                    <a:pt x="5483549" y="250248"/>
                  </a:lnTo>
                  <a:lnTo>
                    <a:pt x="0" y="250248"/>
                  </a:lnTo>
                  <a:close/>
                </a:path>
              </a:pathLst>
            </a:custGeom>
            <a:solidFill>
              <a:srgbClr val="3884FD"/>
            </a:solidFill>
          </p:spPr>
          <p:txBody>
            <a:bodyPr/>
            <a:lstStyle/>
            <a:p>
              <a:endParaRPr lang="en-US"/>
            </a:p>
          </p:txBody>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0" name="Rectangle 19"/>
          <p:cNvSpPr/>
          <p:nvPr/>
        </p:nvSpPr>
        <p:spPr>
          <a:xfrm>
            <a:off x="5562600" y="553618"/>
            <a:ext cx="11305524"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4</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a:t>
            </a:r>
          </a:p>
        </p:txBody>
      </p:sp>
      <p:sp>
        <p:nvSpPr>
          <p:cNvPr id="21" name="TextBox 20"/>
          <p:cNvSpPr txBox="1"/>
          <p:nvPr/>
        </p:nvSpPr>
        <p:spPr>
          <a:xfrm>
            <a:off x="381000" y="2534014"/>
            <a:ext cx="3627145"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Luyện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tập</a:t>
            </a:r>
            <a:r>
              <a:rPr lang="en-US" sz="4400" b="1" dirty="0">
                <a:solidFill>
                  <a:srgbClr val="C00000"/>
                </a:solidFill>
                <a:latin typeface="Arial" panose="020B0604020202020204" pitchFamily="34" charset="0"/>
                <a:cs typeface="Arial" panose="020B0604020202020204" pitchFamily="34" charset="0"/>
              </a:rPr>
              <a:t> 4</a:t>
            </a:r>
          </a:p>
        </p:txBody>
      </p:sp>
      <p:pic>
        <p:nvPicPr>
          <p:cNvPr id="22" name="Picture 21"/>
          <p:cNvPicPr>
            <a:picLocks noChangeAspect="1"/>
          </p:cNvPicPr>
          <p:nvPr/>
        </p:nvPicPr>
        <p:blipFill>
          <a:blip r:embed="rId3"/>
          <a:stretch>
            <a:fillRect/>
          </a:stretch>
        </p:blipFill>
        <p:spPr>
          <a:xfrm>
            <a:off x="1143000" y="503777"/>
            <a:ext cx="1798529" cy="1536718"/>
          </a:xfrm>
          <a:prstGeom prst="rect">
            <a:avLst/>
          </a:prstGeom>
        </p:spPr>
      </p:pic>
      <p:sp>
        <p:nvSpPr>
          <p:cNvPr id="23" name="Rectangle 22"/>
          <p:cNvSpPr/>
          <p:nvPr/>
        </p:nvSpPr>
        <p:spPr>
          <a:xfrm>
            <a:off x="4343400" y="2787448"/>
            <a:ext cx="12524724" cy="2123658"/>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Thu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4"/>
          <a:stretch>
            <a:fillRect/>
          </a:stretch>
        </p:blipFill>
        <p:spPr>
          <a:xfrm>
            <a:off x="12420600" y="5829300"/>
            <a:ext cx="5460023" cy="39433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65972" y="5079395"/>
                <a:ext cx="10835628" cy="4026680"/>
              </a:xfrm>
              <a:prstGeom prst="rect">
                <a:avLst/>
              </a:prstGeom>
            </p:spPr>
            <p:txBody>
              <a:bodyPr wrap="square">
                <a:spAutoFit/>
              </a:bodyPr>
              <a:lstStyle/>
              <a:p>
                <a:pPr>
                  <a:lnSpc>
                    <a:spcPct val="200000"/>
                  </a:lnSpc>
                </a:pPr>
                <a:r>
                  <a:rPr lang="pt-BR" sz="4400" dirty="0">
                    <a:latin typeface="Arial" panose="020B0604020202020204" pitchFamily="34" charset="0"/>
                    <a:cs typeface="Arial" panose="020B0604020202020204" pitchFamily="34" charset="0"/>
                  </a:rPr>
                  <a:t>a) A = 3x - 4x</a:t>
                </a:r>
                <a:r>
                  <a:rPr lang="pt-BR" sz="4400" baseline="30000" dirty="0">
                    <a:latin typeface="Arial" panose="020B0604020202020204" pitchFamily="34" charset="0"/>
                    <a:cs typeface="Arial" panose="020B0604020202020204" pitchFamily="34" charset="0"/>
                  </a:rPr>
                  <a:t>4</a:t>
                </a:r>
                <a:r>
                  <a:rPr lang="pt-BR" sz="4400" dirty="0">
                    <a:latin typeface="Arial" panose="020B0604020202020204" pitchFamily="34" charset="0"/>
                    <a:cs typeface="Arial" panose="020B0604020202020204" pitchFamily="34" charset="0"/>
                  </a:rPr>
                  <a:t> + x</a:t>
                </a:r>
                <a:r>
                  <a:rPr lang="pt-BR" sz="4400" baseline="30000" dirty="0">
                    <a:latin typeface="Arial" panose="020B0604020202020204" pitchFamily="34" charset="0"/>
                    <a:cs typeface="Arial" panose="020B0604020202020204" pitchFamily="34" charset="0"/>
                  </a:rPr>
                  <a:t>3</a:t>
                </a:r>
                <a:endParaRPr lang="pt-BR" sz="4400" dirty="0">
                  <a:latin typeface="Arial" panose="020B0604020202020204" pitchFamily="34" charset="0"/>
                  <a:cs typeface="Arial" panose="020B0604020202020204" pitchFamily="34" charset="0"/>
                </a:endParaRPr>
              </a:p>
              <a:p>
                <a:pPr>
                  <a:lnSpc>
                    <a:spcPct val="150000"/>
                  </a:lnSpc>
                </a:pPr>
                <a:r>
                  <a:rPr lang="pt-BR" sz="4400" dirty="0">
                    <a:latin typeface="Arial" panose="020B0604020202020204" pitchFamily="34" charset="0"/>
                    <a:cs typeface="Arial" panose="020B0604020202020204" pitchFamily="34" charset="0"/>
                  </a:rPr>
                  <a:t>b) B = -2x</a:t>
                </a:r>
                <a:r>
                  <a:rPr lang="pt-BR" sz="4400" baseline="30000" dirty="0">
                    <a:latin typeface="Arial" panose="020B0604020202020204" pitchFamily="34" charset="0"/>
                    <a:cs typeface="Arial" panose="020B0604020202020204" pitchFamily="34" charset="0"/>
                  </a:rPr>
                  <a:t>3</a:t>
                </a:r>
                <a:r>
                  <a:rPr lang="pt-BR" sz="4400" dirty="0">
                    <a:latin typeface="Arial" panose="020B0604020202020204" pitchFamily="34" charset="0"/>
                    <a:cs typeface="Arial" panose="020B0604020202020204" pitchFamily="34" charset="0"/>
                  </a:rPr>
                  <a:t> - 5x</a:t>
                </a:r>
                <a:r>
                  <a:rPr lang="pt-BR" sz="4400" baseline="30000" dirty="0">
                    <a:latin typeface="Arial" panose="020B0604020202020204" pitchFamily="34" charset="0"/>
                    <a:cs typeface="Arial" panose="020B0604020202020204" pitchFamily="34" charset="0"/>
                  </a:rPr>
                  <a:t>2</a:t>
                </a:r>
                <a:r>
                  <a:rPr lang="pt-BR" sz="4400" dirty="0">
                    <a:latin typeface="Arial" panose="020B0604020202020204" pitchFamily="34" charset="0"/>
                    <a:cs typeface="Arial" panose="020B0604020202020204" pitchFamily="34" charset="0"/>
                  </a:rPr>
                  <a:t> + 2x</a:t>
                </a:r>
                <a:r>
                  <a:rPr lang="pt-BR" sz="4400" baseline="30000" dirty="0">
                    <a:latin typeface="Arial" panose="020B0604020202020204" pitchFamily="34" charset="0"/>
                    <a:cs typeface="Arial" panose="020B0604020202020204" pitchFamily="34" charset="0"/>
                  </a:rPr>
                  <a:t>3</a:t>
                </a:r>
                <a:r>
                  <a:rPr lang="pt-BR" sz="4400" dirty="0">
                    <a:latin typeface="Arial" panose="020B0604020202020204" pitchFamily="34" charset="0"/>
                    <a:cs typeface="Arial" panose="020B0604020202020204" pitchFamily="34" charset="0"/>
                  </a:rPr>
                  <a:t> + 4x + x</a:t>
                </a:r>
                <a:r>
                  <a:rPr lang="pt-BR" sz="4400" baseline="30000" dirty="0">
                    <a:latin typeface="Arial" panose="020B0604020202020204" pitchFamily="34" charset="0"/>
                    <a:cs typeface="Arial" panose="020B0604020202020204" pitchFamily="34" charset="0"/>
                  </a:rPr>
                  <a:t>2</a:t>
                </a:r>
                <a:r>
                  <a:rPr lang="pt-BR" sz="4400" dirty="0">
                    <a:latin typeface="Arial" panose="020B0604020202020204" pitchFamily="34" charset="0"/>
                    <a:cs typeface="Arial" panose="020B0604020202020204" pitchFamily="34" charset="0"/>
                  </a:rPr>
                  <a:t> - 5  </a:t>
                </a:r>
              </a:p>
              <a:p>
                <a:pPr>
                  <a:lnSpc>
                    <a:spcPct val="150000"/>
                  </a:lnSpc>
                </a:pPr>
                <a:r>
                  <a:rPr lang="pt-BR" sz="4400" dirty="0">
                    <a:latin typeface="Arial" panose="020B0604020202020204" pitchFamily="34" charset="0"/>
                    <a:cs typeface="Arial" panose="020B0604020202020204" pitchFamily="34" charset="0"/>
                  </a:rPr>
                  <a:t>c) C = x</a:t>
                </a:r>
                <a:r>
                  <a:rPr lang="pt-BR" sz="4400" baseline="30000" dirty="0">
                    <a:latin typeface="Arial" panose="020B0604020202020204" pitchFamily="34" charset="0"/>
                    <a:cs typeface="Arial" panose="020B0604020202020204" pitchFamily="34" charset="0"/>
                  </a:rPr>
                  <a:t>5</a:t>
                </a:r>
                <a:r>
                  <a:rPr lang="pt-BR" sz="4400" dirty="0">
                    <a:latin typeface="Arial" panose="020B0604020202020204" pitchFamily="34" charset="0"/>
                    <a:cs typeface="Arial" panose="020B0604020202020204" pitchFamily="34" charset="0"/>
                  </a:rPr>
                  <a:t> - </a:t>
                </a:r>
                <a14:m>
                  <m:oMath xmlns:m="http://schemas.openxmlformats.org/officeDocument/2006/math">
                    <m:f>
                      <m:fPr>
                        <m:ctrlPr>
                          <a:rPr lang="pt-B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pt-BR" sz="4400" dirty="0">
                    <a:latin typeface="Arial" panose="020B0604020202020204" pitchFamily="34" charset="0"/>
                    <a:cs typeface="Arial" panose="020B0604020202020204" pitchFamily="34" charset="0"/>
                  </a:rPr>
                  <a:t>x</a:t>
                </a:r>
                <a:r>
                  <a:rPr lang="pt-BR" sz="4400" baseline="30000" dirty="0">
                    <a:latin typeface="Arial" panose="020B0604020202020204" pitchFamily="34" charset="0"/>
                    <a:cs typeface="Arial" panose="020B0604020202020204" pitchFamily="34" charset="0"/>
                  </a:rPr>
                  <a:t>3</a:t>
                </a:r>
                <a:r>
                  <a:rPr lang="pt-BR" sz="4400" dirty="0">
                    <a:latin typeface="Arial" panose="020B0604020202020204" pitchFamily="34" charset="0"/>
                    <a:cs typeface="Arial" panose="020B0604020202020204" pitchFamily="34" charset="0"/>
                  </a:rPr>
                  <a:t> + </a:t>
                </a:r>
                <a14:m>
                  <m:oMath xmlns:m="http://schemas.openxmlformats.org/officeDocument/2006/math">
                    <m:f>
                      <m:fPr>
                        <m:ctrlPr>
                          <a:rPr lang="pt-B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pt-BR" sz="4400" dirty="0">
                    <a:latin typeface="Arial" panose="020B0604020202020204" pitchFamily="34" charset="0"/>
                    <a:cs typeface="Arial" panose="020B0604020202020204" pitchFamily="34" charset="0"/>
                  </a:rPr>
                  <a:t>x - x</a:t>
                </a:r>
                <a:r>
                  <a:rPr lang="pt-BR" sz="4400" baseline="30000" dirty="0">
                    <a:latin typeface="Arial" panose="020B0604020202020204" pitchFamily="34" charset="0"/>
                    <a:cs typeface="Arial" panose="020B0604020202020204" pitchFamily="34" charset="0"/>
                  </a:rPr>
                  <a:t>5</a:t>
                </a:r>
                <a:r>
                  <a:rPr lang="pt-BR" sz="4400" dirty="0">
                    <a:latin typeface="Arial" panose="020B0604020202020204" pitchFamily="34" charset="0"/>
                    <a:cs typeface="Arial" panose="020B0604020202020204" pitchFamily="34" charset="0"/>
                  </a:rPr>
                  <a:t> + 6x</a:t>
                </a:r>
                <a:r>
                  <a:rPr lang="pt-BR" sz="4400" baseline="30000" dirty="0">
                    <a:latin typeface="Arial" panose="020B0604020202020204" pitchFamily="34" charset="0"/>
                    <a:cs typeface="Arial" panose="020B0604020202020204" pitchFamily="34" charset="0"/>
                  </a:rPr>
                  <a:t>2</a:t>
                </a:r>
                <a:r>
                  <a:rPr lang="pt-BR" sz="4400" dirty="0">
                    <a:latin typeface="Arial" panose="020B0604020202020204" pitchFamily="34" charset="0"/>
                    <a:cs typeface="Arial" panose="020B0604020202020204" pitchFamily="34" charset="0"/>
                  </a:rPr>
                  <a:t> - 2</a:t>
                </a:r>
              </a:p>
            </p:txBody>
          </p:sp>
        </mc:Choice>
        <mc:Fallback xmlns="">
          <p:sp>
            <p:nvSpPr>
              <p:cNvPr id="2" name="Rectangle 1"/>
              <p:cNvSpPr>
                <a:spLocks noRot="1" noChangeAspect="1" noMove="1" noResize="1" noEditPoints="1" noAdjustHandles="1" noChangeArrowheads="1" noChangeShapeType="1" noTextEdit="1"/>
              </p:cNvSpPr>
              <p:nvPr/>
            </p:nvSpPr>
            <p:spPr>
              <a:xfrm>
                <a:off x="1965972" y="5079395"/>
                <a:ext cx="10835628" cy="4026680"/>
              </a:xfrm>
              <a:prstGeom prst="rect">
                <a:avLst/>
              </a:prstGeom>
              <a:blipFill rotWithShape="0">
                <a:blip r:embed="rId5"/>
                <a:stretch>
                  <a:fillRect l="-2307"/>
                </a:stretch>
              </a:blipFill>
            </p:spPr>
            <p:txBody>
              <a:bodyPr/>
              <a:lstStyle/>
              <a:p>
                <a:r>
                  <a:rPr lang="en-US">
                    <a:noFill/>
                  </a:rPr>
                  <a:t> </a:t>
                </a:r>
              </a:p>
            </p:txBody>
          </p:sp>
        </mc:Fallback>
      </mc:AlternateContent>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0" y="7452486"/>
            <a:ext cx="2512180" cy="2512178"/>
          </a:xfrm>
          <a:prstGeom prst="rect">
            <a:avLst/>
          </a:prstGeom>
        </p:spPr>
      </p:pic>
      <p:grpSp>
        <p:nvGrpSpPr>
          <p:cNvPr id="7" name="Group 7"/>
          <p:cNvGrpSpPr/>
          <p:nvPr/>
        </p:nvGrpSpPr>
        <p:grpSpPr>
          <a:xfrm>
            <a:off x="16078200" y="-1958390"/>
            <a:ext cx="4236173" cy="428399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0" name="Oval Callout 19"/>
          <p:cNvSpPr/>
          <p:nvPr/>
        </p:nvSpPr>
        <p:spPr>
          <a:xfrm>
            <a:off x="7897091" y="503411"/>
            <a:ext cx="2085109" cy="1420567"/>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1887200" y="6520125"/>
            <a:ext cx="5812660" cy="3444539"/>
          </a:xfrm>
          <a:prstGeom prst="rect">
            <a:avLst/>
          </a:prstGeom>
        </p:spPr>
      </p:pic>
      <p:sp>
        <p:nvSpPr>
          <p:cNvPr id="3" name="Rectangle 2"/>
          <p:cNvSpPr/>
          <p:nvPr/>
        </p:nvSpPr>
        <p:spPr>
          <a:xfrm>
            <a:off x="1752600" y="2596677"/>
            <a:ext cx="5791200" cy="1998176"/>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 A = 3x - 4x</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+ 3x</a:t>
            </a:r>
          </a:p>
        </p:txBody>
      </p:sp>
      <p:sp>
        <p:nvSpPr>
          <p:cNvPr id="4" name="Rectangle 3"/>
          <p:cNvSpPr/>
          <p:nvPr/>
        </p:nvSpPr>
        <p:spPr>
          <a:xfrm>
            <a:off x="8001000" y="2596677"/>
            <a:ext cx="9906000" cy="301383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b) B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+ 4x + 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- 5  </a:t>
            </a:r>
          </a:p>
          <a:p>
            <a:pPr>
              <a:lnSpc>
                <a:spcPct val="150000"/>
              </a:lnSpc>
            </a:pP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+ 4x - 5 </a:t>
            </a:r>
          </a:p>
          <a:p>
            <a:pPr>
              <a:lnSpc>
                <a:spcPct val="150000"/>
              </a:lnSpc>
            </a:pP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+ 4x - 5</a:t>
            </a:r>
          </a:p>
        </p:txBody>
      </p:sp>
      <mc:AlternateContent xmlns:mc="http://schemas.openxmlformats.org/markup-compatibility/2006" xmlns:a14="http://schemas.microsoft.com/office/drawing/2010/main">
        <mc:Choice Requires="a14">
          <p:sp>
            <p:nvSpPr>
              <p:cNvPr id="5" name="Rectangle 4"/>
              <p:cNvSpPr/>
              <p:nvPr/>
            </p:nvSpPr>
            <p:spPr>
              <a:xfrm>
                <a:off x="1752600" y="5538467"/>
                <a:ext cx="9144000" cy="3981026"/>
              </a:xfrm>
              <a:prstGeom prst="rect">
                <a:avLst/>
              </a:prstGeom>
            </p:spPr>
            <p:txBody>
              <a:bodyPr>
                <a:spAutoFit/>
              </a:bodyPr>
              <a:lstStyle/>
              <a:p>
                <a:pPr>
                  <a:lnSpc>
                    <a:spcPct val="130000"/>
                  </a:lnSpc>
                </a:pPr>
                <a:r>
                  <a:rPr lang="en-US" sz="4400" dirty="0">
                    <a:latin typeface="Arial" panose="020B0604020202020204" pitchFamily="34" charset="0"/>
                    <a:cs typeface="Arial" panose="020B0604020202020204" pitchFamily="34" charset="0"/>
                  </a:rPr>
                  <a:t>c) C = x</a:t>
                </a:r>
                <a:r>
                  <a:rPr lang="en-US" sz="4400" baseline="30000" dirty="0">
                    <a:latin typeface="Arial" panose="020B0604020202020204" pitchFamily="34" charset="0"/>
                    <a:cs typeface="Arial" panose="020B0604020202020204" pitchFamily="34" charset="0"/>
                  </a:rPr>
                  <a:t>5</a:t>
                </a:r>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x - x</a:t>
                </a:r>
                <a:r>
                  <a:rPr lang="en-US" sz="4400" baseline="30000" dirty="0">
                    <a:latin typeface="Arial" panose="020B0604020202020204" pitchFamily="34" charset="0"/>
                    <a:cs typeface="Arial" panose="020B0604020202020204" pitchFamily="34" charset="0"/>
                  </a:rPr>
                  <a:t>5</a:t>
                </a:r>
                <a:r>
                  <a:rPr lang="en-US" sz="4400" dirty="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p>
              <a:p>
                <a:pPr>
                  <a:lnSpc>
                    <a:spcPct val="130000"/>
                  </a:lnSpc>
                </a:pP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5</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5</a:t>
                </a:r>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x - 2 </a:t>
                </a:r>
              </a:p>
              <a:p>
                <a:pPr>
                  <a:lnSpc>
                    <a:spcPct val="130000"/>
                  </a:lnSpc>
                </a:pPr>
                <a:r>
                  <a:rPr lang="en-US" sz="4400" dirty="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1</m:t>
                        </m:r>
                      </m:num>
                      <m:den>
                        <m:r>
                          <a:rPr lang="en-US" sz="44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+ 6x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3</m:t>
                        </m:r>
                      </m:num>
                      <m:den>
                        <m:r>
                          <a:rPr lang="en-US" sz="4400" i="1">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x - 2</a:t>
                </a:r>
                <a:endParaRPr lang="en-US" sz="4400" dirty="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5538467"/>
                <a:ext cx="9144000" cy="3981026"/>
              </a:xfrm>
              <a:prstGeom prst="rect">
                <a:avLst/>
              </a:prstGeom>
              <a:blipFill rotWithShape="0">
                <a:blip r:embed="rId6"/>
                <a:stretch>
                  <a:fillRect l="-2733" b="-245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08641229"/>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5921" y="-1149652"/>
            <a:ext cx="5943630" cy="594363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7" name="Group 26"/>
          <p:cNvGrpSpPr/>
          <p:nvPr/>
        </p:nvGrpSpPr>
        <p:grpSpPr>
          <a:xfrm>
            <a:off x="2057400" y="1759255"/>
            <a:ext cx="3513935" cy="3513935"/>
            <a:chOff x="1972465" y="1372851"/>
            <a:chExt cx="3513935" cy="3513935"/>
          </a:xfrm>
        </p:grpSpPr>
        <p:grpSp>
          <p:nvGrpSpPr>
            <p:cNvPr id="14" name="Group 14"/>
            <p:cNvGrpSpPr/>
            <p:nvPr/>
          </p:nvGrpSpPr>
          <p:grpSpPr>
            <a:xfrm>
              <a:off x="1972465" y="1372851"/>
              <a:ext cx="3513935" cy="3513935"/>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3" name="TextBox 23"/>
            <p:cNvSpPr txBox="1"/>
            <p:nvPr/>
          </p:nvSpPr>
          <p:spPr>
            <a:xfrm>
              <a:off x="2236986" y="2159898"/>
              <a:ext cx="2984887" cy="1538883"/>
            </a:xfrm>
            <a:prstGeom prst="rect">
              <a:avLst/>
            </a:prstGeom>
          </p:spPr>
          <p:txBody>
            <a:bodyPr wrap="square" lIns="0" tIns="0" rIns="0" bIns="0" rtlCol="0" anchor="t">
              <a:spAutoFit/>
            </a:bodyPr>
            <a:lstStyle/>
            <a:p>
              <a:pPr algn="ctr">
                <a:lnSpc>
                  <a:spcPts val="12000"/>
                </a:lnSpc>
              </a:pPr>
              <a:r>
                <a:rPr lang="en-US" sz="4800" b="1" dirty="0" err="1">
                  <a:solidFill>
                    <a:schemeClr val="bg1"/>
                  </a:solidFill>
                  <a:latin typeface="Arial" panose="020B0604020202020204" pitchFamily="34" charset="0"/>
                  <a:cs typeface="Arial" panose="020B0604020202020204" pitchFamily="34" charset="0"/>
                </a:rPr>
                <a:t>Chú</a:t>
              </a:r>
              <a:r>
                <a:rPr lang="en-US" sz="4800" b="1" dirty="0">
                  <a:solidFill>
                    <a:schemeClr val="bg1"/>
                  </a:solidFill>
                  <a:latin typeface="Arial" panose="020B0604020202020204" pitchFamily="34" charset="0"/>
                  <a:cs typeface="Arial" panose="020B0604020202020204" pitchFamily="34" charset="0"/>
                </a:rPr>
                <a:t> ý</a:t>
              </a:r>
            </a:p>
          </p:txBody>
        </p:sp>
      </p:grpSp>
      <p:grpSp>
        <p:nvGrpSpPr>
          <p:cNvPr id="24" name="Group 24"/>
          <p:cNvGrpSpPr/>
          <p:nvPr/>
        </p:nvGrpSpPr>
        <p:grpSpPr>
          <a:xfrm>
            <a:off x="-246135" y="9772650"/>
            <a:ext cx="18780269" cy="746154"/>
            <a:chOff x="0" y="0"/>
            <a:chExt cx="4946244" cy="196518"/>
          </a:xfrm>
        </p:grpSpPr>
        <p:sp>
          <p:nvSpPr>
            <p:cNvPr id="25" name="Freeform 25"/>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F8DC52"/>
            </a:solidFill>
          </p:spPr>
          <p:txBody>
            <a:bodyPr/>
            <a:lstStyle/>
            <a:p>
              <a:endParaRPr lang="en-US"/>
            </a:p>
          </p:txBody>
        </p:sp>
        <p:sp>
          <p:nvSpPr>
            <p:cNvPr id="26" name="TextBox 2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6477000" y="2253914"/>
            <a:ext cx="9896308"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Người ta cũng có thể sắp xếp đa thức theo lũy thừa tăng của biến.</a:t>
            </a:r>
            <a:endParaRPr lang="en-US" sz="4400" dirty="0">
              <a:latin typeface="Arial" panose="020B0604020202020204" pitchFamily="34" charset="0"/>
              <a:cs typeface="Arial" panose="020B0604020202020204" pitchFamily="34" charset="0"/>
            </a:endParaRPr>
          </a:p>
        </p:txBody>
      </p:sp>
      <p:sp>
        <p:nvSpPr>
          <p:cNvPr id="29" name="Rectangle 28"/>
          <p:cNvSpPr/>
          <p:nvPr/>
        </p:nvSpPr>
        <p:spPr>
          <a:xfrm>
            <a:off x="2402071" y="5676900"/>
            <a:ext cx="13971237" cy="3293209"/>
          </a:xfrm>
          <a:prstGeom prst="rect">
            <a:avLst/>
          </a:prstGeom>
        </p:spPr>
        <p:txBody>
          <a:bodyPr wrap="square">
            <a:spAutoFit/>
          </a:bodyPr>
          <a:lstStyle/>
          <a:p>
            <a:pPr algn="just">
              <a:lnSpc>
                <a:spcPct val="150000"/>
              </a:lnSpc>
              <a:spcBef>
                <a:spcPts val="600"/>
              </a:spcBef>
              <a:spcAft>
                <a:spcPts val="600"/>
              </a:spcAft>
            </a:pPr>
            <a:r>
              <a:rPr lang="nl-NL" sz="4400" u="sng" dirty="0">
                <a:latin typeface="Arial" panose="020B0604020202020204" pitchFamily="34" charset="0"/>
                <a:ea typeface="Calibri" panose="020F0502020204030204" pitchFamily="34" charset="0"/>
                <a:cs typeface="Arial" panose="020B0604020202020204" pitchFamily="34" charset="0"/>
              </a:rPr>
              <a:t>VD:</a:t>
            </a:r>
            <a:r>
              <a:rPr lang="nl-NL" sz="4400" dirty="0">
                <a:latin typeface="Arial" panose="020B0604020202020204" pitchFamily="34" charset="0"/>
                <a:ea typeface="Calibri" panose="020F0502020204030204" pitchFamily="34" charset="0"/>
                <a:cs typeface="Arial" panose="020B0604020202020204" pitchFamily="34" charset="0"/>
              </a:rPr>
              <a:t> Ta có thể sắp xếp các hạng tử của đa thức P trên đây như sau:</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P = 1 - 2x + 5x</a:t>
            </a:r>
            <a:r>
              <a:rPr lang="nl-NL" sz="4400" b="1" baseline="30000" dirty="0">
                <a:latin typeface="Arial" panose="020B0604020202020204" pitchFamily="34" charset="0"/>
                <a:ea typeface="Calibri" panose="020F0502020204030204" pitchFamily="34" charset="0"/>
                <a:cs typeface="Arial" panose="020B0604020202020204" pitchFamily="34" charset="0"/>
              </a:rPr>
              <a:t>2 </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4</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280" y="554281"/>
            <a:ext cx="3124200" cy="1497778"/>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4235" y="8422911"/>
            <a:ext cx="1787065" cy="1643781"/>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22334">
            <a:off x="16511376" y="7639323"/>
            <a:ext cx="1491731" cy="2350733"/>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02513" y="393509"/>
            <a:ext cx="11201400"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5. </a:t>
            </a:r>
            <a:r>
              <a:rPr lang="en-US" sz="4800" b="1" dirty="0" err="1">
                <a:solidFill>
                  <a:prstClr val="white"/>
                </a:solidFill>
                <a:latin typeface="Arial" panose="020B0604020202020204" pitchFamily="34" charset="0"/>
                <a:cs typeface="Arial" panose="020B0604020202020204" pitchFamily="34" charset="0"/>
              </a:rPr>
              <a:t>Bậc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và</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các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hệ</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số</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của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209800" y="1956614"/>
            <a:ext cx="13406234" cy="738664"/>
          </a:xfrm>
          <a:prstGeom prst="rect">
            <a:avLst/>
          </a:prstGeom>
        </p:spPr>
        <p:txBody>
          <a:bodyPr wrap="none">
            <a:spAutoFit/>
          </a:bodyPr>
          <a:lstStyle/>
          <a:p>
            <a:r>
              <a:rPr lang="en-US" sz="4200" b="1" dirty="0" err="1">
                <a:solidFill>
                  <a:srgbClr val="C00000"/>
                </a:solidFill>
                <a:latin typeface="Arial" panose="020B0604020202020204" pitchFamily="34" charset="0"/>
                <a:cs typeface="Arial" panose="020B0604020202020204" pitchFamily="34" charset="0"/>
              </a:rPr>
              <a:t>Bậc</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hệ</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số</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cao</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nhất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và</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hệ</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số</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tự</a:t>
            </a:r>
            <a:r>
              <a:rPr lang="en-US" sz="4200" b="1" dirty="0">
                <a:solidFill>
                  <a:srgbClr val="C00000"/>
                </a:solidFill>
                <a:latin typeface="Arial" panose="020B0604020202020204" pitchFamily="34" charset="0"/>
                <a:cs typeface="Arial" panose="020B0604020202020204" pitchFamily="34" charset="0"/>
              </a:rPr>
              <a:t> do </a:t>
            </a:r>
            <a:r>
              <a:rPr lang="en-US" sz="4200" b="1" dirty="0" err="1">
                <a:solidFill>
                  <a:srgbClr val="C00000"/>
                </a:solidFill>
                <a:latin typeface="Arial" panose="020B0604020202020204" pitchFamily="34" charset="0"/>
                <a:cs typeface="Arial" panose="020B0604020202020204" pitchFamily="34" charset="0"/>
              </a:rPr>
              <a:t>của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một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đa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thức</a:t>
            </a:r>
            <a:endParaRPr lang="en-US" sz="42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sp>
        <p:nvSpPr>
          <p:cNvPr id="6" name="Rectangle 5"/>
          <p:cNvSpPr/>
          <p:nvPr/>
        </p:nvSpPr>
        <p:spPr>
          <a:xfrm>
            <a:off x="6200790" y="2930654"/>
            <a:ext cx="5886420" cy="982513"/>
          </a:xfrm>
          <a:prstGeom prst="rect">
            <a:avLst/>
          </a:prstGeom>
        </p:spPr>
        <p:txBody>
          <a:bodyPr wrap="none">
            <a:spAutoFit/>
          </a:bodyPr>
          <a:lstStyle/>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P = -3x</a:t>
            </a:r>
            <a:r>
              <a:rPr lang="nl-NL" sz="4400" baseline="30000" dirty="0">
                <a:latin typeface="Arial" panose="020B0604020202020204" pitchFamily="34" charset="0"/>
                <a:ea typeface="Calibri" panose="020F0502020204030204" pitchFamily="34" charset="0"/>
                <a:cs typeface="Arial" panose="020B0604020202020204" pitchFamily="34" charset="0"/>
              </a:rPr>
              <a:t>4 </a:t>
            </a:r>
            <a:r>
              <a:rPr lang="nl-NL" sz="4400" dirty="0">
                <a:latin typeface="Arial" panose="020B0604020202020204" pitchFamily="34" charset="0"/>
                <a:ea typeface="Calibri" panose="020F0502020204030204" pitchFamily="34" charset="0"/>
                <a:cs typeface="Arial" panose="020B0604020202020204" pitchFamily="34" charset="0"/>
              </a:rPr>
              <a:t>+ 5x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- 2x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09144" y="4346528"/>
            <a:ext cx="1834360" cy="1067692"/>
            <a:chOff x="1518440" y="4152008"/>
            <a:chExt cx="1834360" cy="1067692"/>
          </a:xfrm>
        </p:grpSpPr>
        <p:sp>
          <p:nvSpPr>
            <p:cNvPr id="15" name="Snip Single Corner Rectangle 14"/>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749820" y="430113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HĐ1</a:t>
              </a:r>
            </a:p>
          </p:txBody>
        </p:sp>
      </p:grpSp>
      <p:sp>
        <p:nvSpPr>
          <p:cNvPr id="19" name="Rectangle 18"/>
          <p:cNvSpPr/>
          <p:nvPr/>
        </p:nvSpPr>
        <p:spPr>
          <a:xfrm>
            <a:off x="3714612" y="4002702"/>
            <a:ext cx="12749668" cy="1911549"/>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Trong P, bậc của hạng tử 5x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là 2 (số mũ của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Hãy xác định bậc của các hạng tử trong P.</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749978" y="7334280"/>
                <a:ext cx="7339468" cy="2185214"/>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200" dirty="0">
                    <a:latin typeface="Arial" panose="020B0604020202020204" pitchFamily="34" charset="0"/>
                    <a:ea typeface="Calibri" panose="020F0502020204030204" pitchFamily="34" charset="0"/>
                    <a:cs typeface="Arial" panose="020B0604020202020204" pitchFamily="34" charset="0"/>
                  </a:rPr>
                  <a:t>Bậc của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là 4.</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nl-NL" sz="4200" dirty="0">
                    <a:effectLst/>
                    <a:latin typeface="Arial" panose="020B0604020202020204" pitchFamily="34" charset="0"/>
                    <a:ea typeface="Calibri" panose="020F0502020204030204" pitchFamily="34" charset="0"/>
                    <a:cs typeface="Arial" panose="020B0604020202020204" pitchFamily="34" charset="0"/>
                  </a:rPr>
                  <a:t>Bậc của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là 2.</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749978" y="7334280"/>
                <a:ext cx="7339468" cy="2185214"/>
              </a:xfrm>
              <a:prstGeom prst="rect">
                <a:avLst/>
              </a:prstGeom>
              <a:blipFill rotWithShape="0">
                <a:blip r:embed="rId4"/>
                <a:stretch>
                  <a:fillRect l="-2907" r="-1246" b="-6407"/>
                </a:stretch>
              </a:blipFill>
            </p:spPr>
            <p:txBody>
              <a:bodyPr/>
              <a:lstStyle/>
              <a:p>
                <a:r>
                  <a:rPr lang="en-US">
                    <a:noFill/>
                  </a:rPr>
                  <a:t> </a:t>
                </a:r>
              </a:p>
            </p:txBody>
          </p:sp>
        </mc:Fallback>
      </mc:AlternateContent>
      <p:sp>
        <p:nvSpPr>
          <p:cNvPr id="21" name="Rectangle 20"/>
          <p:cNvSpPr/>
          <p:nvPr/>
        </p:nvSpPr>
        <p:spPr>
          <a:xfrm>
            <a:off x="10427585" y="7411325"/>
            <a:ext cx="7072138" cy="2185214"/>
          </a:xfrm>
          <a:prstGeom prst="rect">
            <a:avLst/>
          </a:prstGeom>
        </p:spPr>
        <p:txBody>
          <a:bodyPr wrap="square">
            <a:spAutoFit/>
          </a:bodyPr>
          <a:lstStyle/>
          <a:p>
            <a:pPr marL="571500" lvl="0" indent="-571500" algn="just">
              <a:lnSpc>
                <a:spcPct val="150000"/>
              </a:lnSpc>
              <a:spcBef>
                <a:spcPts val="600"/>
              </a:spcBef>
              <a:spcAft>
                <a:spcPts val="600"/>
              </a:spcAft>
              <a:buFont typeface="Arial" panose="020B0604020202020204" pitchFamily="34" charset="0"/>
              <a:buChar char="•"/>
            </a:pPr>
            <a:r>
              <a:rPr lang="nl-NL" sz="4200" dirty="0">
                <a:solidFill>
                  <a:prstClr val="black"/>
                </a:solidFill>
                <a:latin typeface="Arial" panose="020B0604020202020204" pitchFamily="34" charset="0"/>
                <a:ea typeface="Calibri" panose="020F0502020204030204" pitchFamily="34" charset="0"/>
                <a:cs typeface="Arial" panose="020B0604020202020204" pitchFamily="34" charset="0"/>
              </a:rPr>
              <a:t>Bậc của hạng tử 2x là 1.</a:t>
            </a:r>
            <a:endParaRPr lang="en-US" sz="4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spcBef>
                <a:spcPts val="600"/>
              </a:spcBef>
              <a:spcAft>
                <a:spcPts val="600"/>
              </a:spcAft>
              <a:buFont typeface="Arial" panose="020B0604020202020204" pitchFamily="34" charset="0"/>
              <a:buChar char="•"/>
            </a:pPr>
            <a:r>
              <a:rPr lang="nl-NL" sz="4200" dirty="0">
                <a:solidFill>
                  <a:prstClr val="black"/>
                </a:solidFill>
                <a:latin typeface="Arial" panose="020B0604020202020204" pitchFamily="34" charset="0"/>
                <a:ea typeface="Calibri" panose="020F0502020204030204" pitchFamily="34" charset="0"/>
                <a:cs typeface="Arial" panose="020B0604020202020204" pitchFamily="34" charset="0"/>
              </a:rPr>
              <a:t>Bậc của hạng tử 1 là 0.</a:t>
            </a:r>
            <a:endParaRPr lang="en-US" sz="4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9" name="Oval Callout 28"/>
          <p:cNvSpPr/>
          <p:nvPr/>
        </p:nvSpPr>
        <p:spPr>
          <a:xfrm>
            <a:off x="8563600" y="6041816"/>
            <a:ext cx="1879225"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089988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6" grpId="0"/>
      <p:bldP spid="19" grpId="0"/>
      <p:bldP spid="20" grpId="0"/>
      <p:bldP spid="21"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02513" y="393509"/>
            <a:ext cx="11201400"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5. </a:t>
            </a:r>
            <a:r>
              <a:rPr lang="en-US" sz="4800" b="1" dirty="0" err="1">
                <a:solidFill>
                  <a:prstClr val="white"/>
                </a:solidFill>
                <a:latin typeface="Arial" panose="020B0604020202020204" pitchFamily="34" charset="0"/>
                <a:cs typeface="Arial" panose="020B0604020202020204" pitchFamily="34" charset="0"/>
              </a:rPr>
              <a:t>Bậc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và</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các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hệ</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số</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của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209800" y="1956614"/>
            <a:ext cx="13406234" cy="738664"/>
          </a:xfrm>
          <a:prstGeom prst="rect">
            <a:avLst/>
          </a:prstGeom>
        </p:spPr>
        <p:txBody>
          <a:bodyPr wrap="none">
            <a:spAutoFit/>
          </a:bodyPr>
          <a:lstStyle/>
          <a:p>
            <a:r>
              <a:rPr lang="en-US" sz="4200" b="1" dirty="0" err="1">
                <a:solidFill>
                  <a:srgbClr val="C00000"/>
                </a:solidFill>
                <a:latin typeface="Arial" panose="020B0604020202020204" pitchFamily="34" charset="0"/>
                <a:cs typeface="Arial" panose="020B0604020202020204" pitchFamily="34" charset="0"/>
              </a:rPr>
              <a:t>Bậc</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hệ</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số</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cao</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nhất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và</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hệ</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số</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tự</a:t>
            </a:r>
            <a:r>
              <a:rPr lang="en-US" sz="4200" b="1" dirty="0">
                <a:solidFill>
                  <a:srgbClr val="C00000"/>
                </a:solidFill>
                <a:latin typeface="Arial" panose="020B0604020202020204" pitchFamily="34" charset="0"/>
                <a:cs typeface="Arial" panose="020B0604020202020204" pitchFamily="34" charset="0"/>
              </a:rPr>
              <a:t> do </a:t>
            </a:r>
            <a:r>
              <a:rPr lang="en-US" sz="4200" b="1" dirty="0" err="1">
                <a:solidFill>
                  <a:srgbClr val="C00000"/>
                </a:solidFill>
                <a:latin typeface="Arial" panose="020B0604020202020204" pitchFamily="34" charset="0"/>
                <a:cs typeface="Arial" panose="020B0604020202020204" pitchFamily="34" charset="0"/>
              </a:rPr>
              <a:t>của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một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đa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thức</a:t>
            </a:r>
            <a:endParaRPr lang="en-US" sz="42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sp>
        <p:nvSpPr>
          <p:cNvPr id="6" name="Rectangle 5"/>
          <p:cNvSpPr/>
          <p:nvPr/>
        </p:nvSpPr>
        <p:spPr>
          <a:xfrm>
            <a:off x="6200790" y="2930654"/>
            <a:ext cx="5886420" cy="982513"/>
          </a:xfrm>
          <a:prstGeom prst="rect">
            <a:avLst/>
          </a:prstGeom>
        </p:spPr>
        <p:txBody>
          <a:bodyPr wrap="none">
            <a:spAutoFit/>
          </a:bodyPr>
          <a:lstStyle/>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P = -3x</a:t>
            </a:r>
            <a:r>
              <a:rPr lang="nl-NL" sz="4400" baseline="30000" dirty="0">
                <a:latin typeface="Arial" panose="020B0604020202020204" pitchFamily="34" charset="0"/>
                <a:ea typeface="Calibri" panose="020F0502020204030204" pitchFamily="34" charset="0"/>
                <a:cs typeface="Arial" panose="020B0604020202020204" pitchFamily="34" charset="0"/>
              </a:rPr>
              <a:t>4 </a:t>
            </a:r>
            <a:r>
              <a:rPr lang="nl-NL" sz="4400" dirty="0">
                <a:latin typeface="Arial" panose="020B0604020202020204" pitchFamily="34" charset="0"/>
                <a:ea typeface="Calibri" panose="020F0502020204030204" pitchFamily="34" charset="0"/>
                <a:cs typeface="Arial" panose="020B0604020202020204" pitchFamily="34" charset="0"/>
              </a:rPr>
              <a:t>+ 5x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- 2x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09144" y="4346528"/>
            <a:ext cx="1834360" cy="1067692"/>
            <a:chOff x="1518440" y="4152008"/>
            <a:chExt cx="1834360" cy="1067692"/>
          </a:xfrm>
        </p:grpSpPr>
        <p:sp>
          <p:nvSpPr>
            <p:cNvPr id="15" name="Snip Single Corner Rectangle 14"/>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HĐ2</a:t>
              </a:r>
            </a:p>
          </p:txBody>
        </p:sp>
      </p:grpSp>
      <p:sp>
        <p:nvSpPr>
          <p:cNvPr id="7" name="Rectangle 6"/>
          <p:cNvSpPr/>
          <p:nvPr/>
        </p:nvSpPr>
        <p:spPr>
          <a:xfrm>
            <a:off x="3714612" y="4003208"/>
            <a:ext cx="13044308" cy="2031325"/>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P,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bậc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nhất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hệ</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bậc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8" name="Rectangle 7"/>
              <p:cNvSpPr/>
              <p:nvPr/>
            </p:nvSpPr>
            <p:spPr>
              <a:xfrm>
                <a:off x="5481434" y="6034533"/>
                <a:ext cx="10134600" cy="2055947"/>
              </a:xfrm>
              <a:prstGeom prst="rect">
                <a:avLst/>
              </a:prstGeom>
            </p:spPr>
            <p:txBody>
              <a:bodyPr wrap="square">
                <a:spAutoFit/>
              </a:bodyPr>
              <a:lstStyle/>
              <a:p>
                <a:pPr algn="just">
                  <a:lnSpc>
                    <a:spcPct val="14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Trong P,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có bậc cao nhất.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Bef>
                    <a:spcPts val="600"/>
                  </a:spcBef>
                  <a:spcAft>
                    <a:spcPts val="600"/>
                  </a:spcAft>
                </a:pPr>
                <a:r>
                  <a:rPr lang="nl-NL" sz="4200" dirty="0">
                    <a:effectLst/>
                    <a:latin typeface="Arial" panose="020B0604020202020204" pitchFamily="34" charset="0"/>
                    <a:ea typeface="Calibri" panose="020F0502020204030204" pitchFamily="34" charset="0"/>
                    <a:cs typeface="Arial" panose="020B0604020202020204" pitchFamily="34" charset="0"/>
                  </a:rPr>
                  <a:t>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có hệ số là –3 và bậc là 4.</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81434" y="6034533"/>
                <a:ext cx="10134600" cy="2055947"/>
              </a:xfrm>
              <a:prstGeom prst="rect">
                <a:avLst/>
              </a:prstGeom>
              <a:blipFill rotWithShape="0">
                <a:blip r:embed="rId4"/>
                <a:stretch>
                  <a:fillRect l="-2285" b="-7715"/>
                </a:stretch>
              </a:blipFill>
            </p:spPr>
            <p:txBody>
              <a:bodyPr/>
              <a:lstStyle/>
              <a:p>
                <a:r>
                  <a:rPr lang="en-US">
                    <a:noFill/>
                  </a:rPr>
                  <a:t> </a:t>
                </a:r>
              </a:p>
            </p:txBody>
          </p:sp>
        </mc:Fallback>
      </mc:AlternateContent>
      <p:sp>
        <p:nvSpPr>
          <p:cNvPr id="22" name="Oval Callout 21"/>
          <p:cNvSpPr/>
          <p:nvPr/>
        </p:nvSpPr>
        <p:spPr>
          <a:xfrm>
            <a:off x="3112124" y="6212168"/>
            <a:ext cx="1879225"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grpSp>
        <p:nvGrpSpPr>
          <p:cNvPr id="23" name="Group 22"/>
          <p:cNvGrpSpPr/>
          <p:nvPr/>
        </p:nvGrpSpPr>
        <p:grpSpPr>
          <a:xfrm>
            <a:off x="1509144" y="8067507"/>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HĐ3</a:t>
              </a:r>
            </a:p>
          </p:txBody>
        </p:sp>
      </p:grpSp>
      <p:sp>
        <p:nvSpPr>
          <p:cNvPr id="31" name="Rectangle 30"/>
          <p:cNvSpPr/>
          <p:nvPr/>
        </p:nvSpPr>
        <p:spPr>
          <a:xfrm>
            <a:off x="3714612" y="8090480"/>
            <a:ext cx="9224148" cy="1061829"/>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Trong P, hạng tử nào có bậc bằng 0?</a:t>
            </a:r>
            <a:endParaRPr lang="en-US" sz="4200" dirty="0">
              <a:latin typeface="Arial" panose="020B0604020202020204" pitchFamily="34" charset="0"/>
              <a:cs typeface="Arial" panose="020B0604020202020204" pitchFamily="34" charset="0"/>
            </a:endParaRPr>
          </a:p>
        </p:txBody>
      </p:sp>
      <p:sp>
        <p:nvSpPr>
          <p:cNvPr id="9" name="Rounded Rectangle 8"/>
          <p:cNvSpPr/>
          <p:nvPr/>
        </p:nvSpPr>
        <p:spPr>
          <a:xfrm>
            <a:off x="13574833" y="8273082"/>
            <a:ext cx="3184087" cy="1274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200" dirty="0" err="1">
                <a:solidFill>
                  <a:schemeClr val="tx1"/>
                </a:solidFill>
                <a:latin typeface="Arial" panose="020B0604020202020204" pitchFamily="34" charset="0"/>
                <a:cs typeface="Arial" panose="020B0604020202020204" pitchFamily="34" charset="0"/>
              </a:rPr>
              <a:t>Hạng</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tử</a:t>
            </a:r>
            <a:r>
              <a:rPr lang="en-US" sz="4200" dirty="0">
                <a:solidFill>
                  <a:schemeClr val="tx1"/>
                </a:solidFill>
                <a:latin typeface="Arial" panose="020B0604020202020204" pitchFamily="34" charset="0"/>
                <a:cs typeface="Arial" panose="020B0604020202020204" pitchFamily="34" charset="0"/>
              </a:rPr>
              <a:t> 1</a:t>
            </a:r>
          </a:p>
        </p:txBody>
      </p:sp>
      <p:cxnSp>
        <p:nvCxnSpPr>
          <p:cNvPr id="11" name="Straight Arrow Connector 10"/>
          <p:cNvCxnSpPr/>
          <p:nvPr/>
        </p:nvCxnSpPr>
        <p:spPr>
          <a:xfrm>
            <a:off x="12685354" y="8710821"/>
            <a:ext cx="878246" cy="298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50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31"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6575106" y="-2705100"/>
            <a:ext cx="5137765" cy="513776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pic>
        <p:nvPicPr>
          <p:cNvPr id="35" name="Picture 34"/>
          <p:cNvPicPr>
            <a:picLocks noChangeAspect="1"/>
          </p:cNvPicPr>
          <p:nvPr/>
        </p:nvPicPr>
        <p:blipFill>
          <a:blip r:embed="rId3"/>
          <a:stretch>
            <a:fillRect/>
          </a:stretch>
        </p:blipFill>
        <p:spPr>
          <a:xfrm>
            <a:off x="712697" y="7252886"/>
            <a:ext cx="1097316" cy="2519764"/>
          </a:xfrm>
          <a:prstGeom prst="rect">
            <a:avLst/>
          </a:prstGeom>
        </p:spPr>
      </p:pic>
      <p:sp>
        <p:nvSpPr>
          <p:cNvPr id="27" name="TextBox 26"/>
          <p:cNvSpPr txBox="1"/>
          <p:nvPr/>
        </p:nvSpPr>
        <p:spPr>
          <a:xfrm>
            <a:off x="7270091" y="647700"/>
            <a:ext cx="3747797"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KẾT LUẬN</a:t>
            </a:r>
          </a:p>
        </p:txBody>
      </p:sp>
      <p:sp>
        <p:nvSpPr>
          <p:cNvPr id="2" name="Rectangle 1"/>
          <p:cNvSpPr/>
          <p:nvPr/>
        </p:nvSpPr>
        <p:spPr>
          <a:xfrm>
            <a:off x="2768845" y="2657802"/>
            <a:ext cx="12883527" cy="769441"/>
          </a:xfrm>
          <a:prstGeom prst="rect">
            <a:avLst/>
          </a:prstGeom>
        </p:spPr>
        <p:txBody>
          <a:bodyPr wrap="none">
            <a:spAutoFit/>
          </a:bodyPr>
          <a:lstStyle/>
          <a:p>
            <a:r>
              <a:rPr lang="en-US" sz="4400" dirty="0" err="1">
                <a:solidFill>
                  <a:srgbClr val="002060"/>
                </a:solidFill>
                <a:latin typeface="Arial" panose="020B0604020202020204" pitchFamily="34" charset="0"/>
                <a:cs typeface="Arial" panose="020B0604020202020204" pitchFamily="34" charset="0"/>
              </a:rPr>
              <a:t>Trong</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một</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đa</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thức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thu</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gọn</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và</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khác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đa</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thức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không</a:t>
            </a:r>
            <a:r>
              <a:rPr lang="en-US" sz="4400" dirty="0">
                <a:solidFill>
                  <a:srgbClr val="002060"/>
                </a:solidFill>
                <a:latin typeface="Arial" panose="020B0604020202020204" pitchFamily="34" charset="0"/>
                <a:cs typeface="Arial" panose="020B0604020202020204" pitchFamily="34" charset="0"/>
              </a:rPr>
              <a:t>:</a:t>
            </a:r>
          </a:p>
        </p:txBody>
      </p:sp>
      <p:sp>
        <p:nvSpPr>
          <p:cNvPr id="4" name="Rectangle 3"/>
          <p:cNvSpPr/>
          <p:nvPr/>
        </p:nvSpPr>
        <p:spPr>
          <a:xfrm>
            <a:off x="2768845" y="3586341"/>
            <a:ext cx="11963400" cy="6186309"/>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bậc</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của</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đa</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thức</a:t>
            </a:r>
            <a:r>
              <a:rPr lang="en-US" sz="4400" dirty="0">
                <a:solidFill>
                  <a:srgbClr val="C000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hệ</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số</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cao</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nhất</a:t>
            </a:r>
            <a:r>
              <a:rPr lang="en-US" sz="4400" dirty="0">
                <a:solidFill>
                  <a:srgbClr val="C000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0 </a:t>
            </a:r>
            <a:r>
              <a:rPr lang="en-US" sz="4400" dirty="0" err="1">
                <a:latin typeface="Arial" panose="020B0604020202020204" pitchFamily="34" charset="0"/>
                <a:cs typeface="Arial" panose="020B0604020202020204" pitchFamily="34" charset="0"/>
              </a:rPr>
              <a:t>gọi</a:t>
            </a:r>
            <a:r>
              <a:rPr lang="en-US" sz="4400" dirty="0">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hệ</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số</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tự</a:t>
            </a:r>
            <a:r>
              <a:rPr lang="en-US" sz="4400" dirty="0">
                <a:solidFill>
                  <a:srgbClr val="C00000"/>
                </a:solidFill>
                <a:latin typeface="Arial" panose="020B0604020202020204" pitchFamily="34" charset="0"/>
                <a:cs typeface="Arial" panose="020B0604020202020204" pitchFamily="34" charset="0"/>
              </a:rPr>
              <a:t> do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4"/>
          <a:stretch>
            <a:fillRect/>
          </a:stretch>
        </p:blipFill>
        <p:spPr>
          <a:xfrm>
            <a:off x="14727165" y="3848100"/>
            <a:ext cx="3230759" cy="5924550"/>
          </a:xfrm>
          <a:prstGeom prst="rect">
            <a:avLst/>
          </a:prstGeom>
        </p:spPr>
      </p:pic>
    </p:spTree>
    <p:custDataLst>
      <p:tags r:id="rId1"/>
    </p:custDataLst>
    <p:extLst>
      <p:ext uri="{BB962C8B-B14F-4D97-AF65-F5344CB8AC3E}">
        <p14:creationId xmlns:p14="http://schemas.microsoft.com/office/powerpoint/2010/main" val="12928044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523589" y="7626896"/>
            <a:ext cx="3785193" cy="3785193"/>
          </a:xfrm>
          <a:prstGeom prst="rect">
            <a:avLst/>
          </a:prstGeom>
        </p:spPr>
      </p:pic>
      <p:grpSp>
        <p:nvGrpSpPr>
          <p:cNvPr id="7" name="Group 7"/>
          <p:cNvGrpSpPr/>
          <p:nvPr/>
        </p:nvGrpSpPr>
        <p:grpSpPr>
          <a:xfrm>
            <a:off x="-2389552" y="-3477278"/>
            <a:ext cx="5665144" cy="5665144"/>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493522" y="323257"/>
            <a:ext cx="3580115" cy="2667001"/>
            <a:chOff x="443020" y="5978333"/>
            <a:chExt cx="3109937" cy="2316743"/>
          </a:xfrm>
        </p:grpSpPr>
        <p:pic>
          <p:nvPicPr>
            <p:cNvPr id="21" name="Picture 20"/>
            <p:cNvPicPr>
              <a:picLocks noChangeAspect="1"/>
            </p:cNvPicPr>
            <p:nvPr/>
          </p:nvPicPr>
          <p:blipFill>
            <a:blip r:embed="rId5"/>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Arial" panose="020B0604020202020204" pitchFamily="34" charset="0"/>
                  <a:cs typeface="Arial" panose="020B0604020202020204" pitchFamily="34" charset="0"/>
                </a:rPr>
                <a:t>Chú</a:t>
              </a:r>
              <a:r>
                <a:rPr lang="en-US" sz="4400" b="1" dirty="0">
                  <a:solidFill>
                    <a:srgbClr val="C00000"/>
                  </a:solidFill>
                  <a:latin typeface="Arial" panose="020B0604020202020204" pitchFamily="34" charset="0"/>
                  <a:cs typeface="Arial" panose="020B0604020202020204" pitchFamily="34" charset="0"/>
                </a:rPr>
                <a:t> ý</a:t>
              </a:r>
            </a:p>
          </p:txBody>
        </p:sp>
      </p:grpSp>
      <p:sp>
        <p:nvSpPr>
          <p:cNvPr id="13" name="Rectangle 12"/>
          <p:cNvSpPr/>
          <p:nvPr/>
        </p:nvSpPr>
        <p:spPr>
          <a:xfrm>
            <a:off x="4286309" y="728348"/>
            <a:ext cx="130302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Đa thức </a:t>
            </a:r>
            <a:r>
              <a:rPr lang="vi-VN" sz="4400" i="1" dirty="0">
                <a:latin typeface="Arial" panose="020B0604020202020204" pitchFamily="34" charset="0"/>
                <a:cs typeface="Arial" panose="020B0604020202020204" pitchFamily="34" charset="0"/>
              </a:rPr>
              <a:t>không</a:t>
            </a:r>
            <a:r>
              <a:rPr lang="vi-VN" sz="4400" dirty="0">
                <a:latin typeface="Arial" panose="020B0604020202020204" pitchFamily="34" charset="0"/>
                <a:cs typeface="Arial" panose="020B0604020202020204" pitchFamily="34" charset="0"/>
              </a:rPr>
              <a:t> là đa thức không có bậc.</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Trong một đa thức thu gọn, hệ số cao nhất phải khác 0 (các hệ số khác có thể bằng 0).</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Muốn tìm bậc của một đa thức chưa thu gọn, ta phải thu gọn đa thức đó.</a:t>
            </a:r>
          </a:p>
        </p:txBody>
      </p:sp>
      <p:pic>
        <p:nvPicPr>
          <p:cNvPr id="17" name="Picture 16"/>
          <p:cNvPicPr>
            <a:picLocks noChangeAspect="1"/>
          </p:cNvPicPr>
          <p:nvPr/>
        </p:nvPicPr>
        <p:blipFill>
          <a:blip r:embed="rId6"/>
          <a:stretch>
            <a:fillRect/>
          </a:stretch>
        </p:blipFill>
        <p:spPr>
          <a:xfrm>
            <a:off x="1613416" y="5710428"/>
            <a:ext cx="1541013" cy="1608380"/>
          </a:xfrm>
          <a:prstGeom prst="rect">
            <a:avLst/>
          </a:prstGeom>
        </p:spPr>
      </p:pic>
      <p:sp>
        <p:nvSpPr>
          <p:cNvPr id="18" name="Rectangle 17"/>
          <p:cNvSpPr/>
          <p:nvPr/>
        </p:nvSpPr>
        <p:spPr>
          <a:xfrm>
            <a:off x="3657601" y="5949820"/>
            <a:ext cx="13658908" cy="1998176"/>
          </a:xfrm>
          <a:prstGeom prst="rect">
            <a:avLst/>
          </a:prstGeom>
        </p:spPr>
        <p:txBody>
          <a:bodyPr wrap="square">
            <a:spAutoFit/>
          </a:bodyPr>
          <a:lstStyle/>
          <a:p>
            <a:pPr algn="just">
              <a:lnSpc>
                <a:spcPct val="150000"/>
              </a:lnSpc>
            </a:pPr>
            <a:r>
              <a:rPr lang="en-US" sz="4400" i="1" dirty="0" err="1">
                <a:solidFill>
                  <a:srgbClr val="002060"/>
                </a:solidFill>
                <a:latin typeface="Arial" panose="020B0604020202020204" pitchFamily="34" charset="0"/>
                <a:cs typeface="Arial" panose="020B0604020202020204" pitchFamily="34" charset="0"/>
              </a:rPr>
              <a:t>Một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số</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khác</a:t>
            </a:r>
            <a:r>
              <a:rPr lang="en-US" sz="4400" i="1" dirty="0">
                <a:solidFill>
                  <a:srgbClr val="002060"/>
                </a:solidFill>
                <a:latin typeface="Arial" panose="020B0604020202020204" pitchFamily="34" charset="0"/>
                <a:cs typeface="Arial" panose="020B0604020202020204" pitchFamily="34" charset="0"/>
              </a:rPr>
              <a:t> 0 </a:t>
            </a:r>
            <a:r>
              <a:rPr lang="en-US" sz="4400" i="1" dirty="0" err="1">
                <a:solidFill>
                  <a:srgbClr val="002060"/>
                </a:solidFill>
                <a:latin typeface="Arial" panose="020B0604020202020204" pitchFamily="34" charset="0"/>
                <a:cs typeface="Arial" panose="020B0604020202020204" pitchFamily="34" charset="0"/>
              </a:rPr>
              <a:t>cũng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là</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một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thức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Vậy</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bậc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của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bằng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bao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nhiêu</a:t>
            </a:r>
            <a:r>
              <a:rPr lang="en-US" sz="4400" i="1" dirty="0">
                <a:solidFill>
                  <a:srgbClr val="002060"/>
                </a:solidFill>
                <a:latin typeface="Arial" panose="020B0604020202020204" pitchFamily="34" charset="0"/>
                <a:cs typeface="Arial" panose="020B0604020202020204" pitchFamily="34" charset="0"/>
              </a:rPr>
              <a:t>?</a:t>
            </a:r>
          </a:p>
        </p:txBody>
      </p:sp>
      <p:sp>
        <p:nvSpPr>
          <p:cNvPr id="20" name="Rectangle 19"/>
          <p:cNvSpPr/>
          <p:nvPr/>
        </p:nvSpPr>
        <p:spPr>
          <a:xfrm>
            <a:off x="9470603" y="8528166"/>
            <a:ext cx="5052986" cy="769441"/>
          </a:xfrm>
          <a:prstGeom prst="rect">
            <a:avLst/>
          </a:prstGeom>
        </p:spPr>
        <p:txBody>
          <a:bodyPr wrap="none">
            <a:spAutoFit/>
          </a:bodyPr>
          <a:lstStyle/>
          <a:p>
            <a:r>
              <a:rPr lang="en-US" sz="4400" dirty="0" err="1">
                <a:solidFill>
                  <a:srgbClr val="C00000"/>
                </a:solidFill>
                <a:latin typeface="Arial" panose="020B0604020202020204" pitchFamily="34" charset="0"/>
                <a:cs typeface="Arial" panose="020B0604020202020204" pitchFamily="34" charset="0"/>
              </a:rPr>
              <a:t>Bậc</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của</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nó</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bằng</a:t>
            </a:r>
            <a:r>
              <a:rPr lang="en-US" sz="4400" dirty="0">
                <a:solidFill>
                  <a:srgbClr val="C00000"/>
                </a:solidFill>
                <a:latin typeface="Arial" panose="020B0604020202020204" pitchFamily="34" charset="0"/>
                <a:cs typeface="Arial" panose="020B0604020202020204" pitchFamily="34" charset="0"/>
              </a:rPr>
              <a:t> 0.</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011837">
            <a:off x="8548963" y="7352757"/>
            <a:ext cx="617790" cy="1446931"/>
          </a:xfrm>
          <a:prstGeom prst="rect">
            <a:avLst/>
          </a:prstGeom>
        </p:spPr>
      </p:pic>
    </p:spTree>
    <p:custDataLst>
      <p:tags r:id="rId1"/>
    </p:custDataLst>
    <p:extLst>
      <p:ext uri="{BB962C8B-B14F-4D97-AF65-F5344CB8AC3E}">
        <p14:creationId xmlns:p14="http://schemas.microsoft.com/office/powerpoint/2010/main" val="10715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left)">
                                      <p:cBhvr>
                                        <p:cTn id="18" dur="500"/>
                                        <p:tgtEl>
                                          <p:spTgt spid="1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0" y="7124700"/>
            <a:ext cx="2839966" cy="2839964"/>
          </a:xfrm>
          <a:prstGeom prst="rect">
            <a:avLst/>
          </a:prstGeom>
        </p:spPr>
      </p:pic>
      <p:grpSp>
        <p:nvGrpSpPr>
          <p:cNvPr id="7" name="Group 7"/>
          <p:cNvGrpSpPr/>
          <p:nvPr/>
        </p:nvGrpSpPr>
        <p:grpSpPr>
          <a:xfrm>
            <a:off x="15627920" y="-1958391"/>
            <a:ext cx="4686453" cy="4686453"/>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 name="Rectangle 2"/>
          <p:cNvSpPr/>
          <p:nvPr/>
        </p:nvSpPr>
        <p:spPr>
          <a:xfrm>
            <a:off x="1447800" y="647700"/>
            <a:ext cx="8470589" cy="769441"/>
          </a:xfrm>
          <a:prstGeom prst="rect">
            <a:avLst/>
          </a:prstGeom>
        </p:spPr>
        <p:txBody>
          <a:bodyPr wrap="none">
            <a:spAutoFit/>
          </a:bodyPr>
          <a:lstStyle/>
          <a:p>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làm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bài</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Ví</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dụ</a:t>
            </a:r>
            <a:r>
              <a:rPr lang="en-US" sz="4400" b="1" i="1" dirty="0">
                <a:solidFill>
                  <a:srgbClr val="002060"/>
                </a:solidFill>
                <a:latin typeface="Arial" panose="020B0604020202020204" pitchFamily="34" charset="0"/>
                <a:cs typeface="Arial" panose="020B0604020202020204" pitchFamily="34" charset="0"/>
              </a:rPr>
              <a:t> 3 </a:t>
            </a:r>
            <a:r>
              <a:rPr lang="en-US" sz="4400" i="1" dirty="0">
                <a:solidFill>
                  <a:srgbClr val="002060"/>
                </a:solidFill>
                <a:latin typeface="Arial" panose="020B0604020202020204" pitchFamily="34" charset="0"/>
                <a:cs typeface="Arial" panose="020B0604020202020204" pitchFamily="34" charset="0"/>
              </a:rPr>
              <a:t>(SGK-tr28)</a:t>
            </a:r>
          </a:p>
        </p:txBody>
      </p:sp>
      <p:grpSp>
        <p:nvGrpSpPr>
          <p:cNvPr id="17" name="Group 16"/>
          <p:cNvGrpSpPr/>
          <p:nvPr/>
        </p:nvGrpSpPr>
        <p:grpSpPr>
          <a:xfrm>
            <a:off x="914400" y="1821253"/>
            <a:ext cx="2251386" cy="2251386"/>
            <a:chOff x="1157887" y="910087"/>
            <a:chExt cx="2251386" cy="2251386"/>
          </a:xfrm>
        </p:grpSpPr>
        <p:grpSp>
          <p:nvGrpSpPr>
            <p:cNvPr id="18" name="Group 5"/>
            <p:cNvGrpSpPr/>
            <p:nvPr/>
          </p:nvGrpSpPr>
          <p:grpSpPr>
            <a:xfrm>
              <a:off x="1157887" y="910087"/>
              <a:ext cx="2251386" cy="2251386"/>
              <a:chOff x="0" y="0"/>
              <a:chExt cx="812800" cy="812800"/>
            </a:xfrm>
          </p:grpSpPr>
          <p:sp>
            <p:nvSpPr>
              <p:cNvPr id="21"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2"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9" name="TextBox 18"/>
            <p:cNvSpPr txBox="1"/>
            <p:nvPr/>
          </p:nvSpPr>
          <p:spPr>
            <a:xfrm>
              <a:off x="1361278" y="1380745"/>
              <a:ext cx="1829251" cy="1446550"/>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grpSp>
      <p:sp>
        <p:nvSpPr>
          <p:cNvPr id="4" name="Rectangle 3"/>
          <p:cNvSpPr/>
          <p:nvPr/>
        </p:nvSpPr>
        <p:spPr>
          <a:xfrm>
            <a:off x="3589665" y="1898781"/>
            <a:ext cx="13174336" cy="212365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Tìm bậc, hệ số cao nhất và hệ số tự do của đa thức P = -x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- 2x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+ 4x + 5.</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Oval Callout 22"/>
          <p:cNvSpPr/>
          <p:nvPr/>
        </p:nvSpPr>
        <p:spPr>
          <a:xfrm>
            <a:off x="4719731" y="4453835"/>
            <a:ext cx="1926725" cy="1197681"/>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2611366" y="5865323"/>
            <a:ext cx="7205336" cy="344709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P = -x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- 2x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+ 4x + 5.</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   = (-x</a:t>
            </a:r>
            <a:r>
              <a:rPr lang="nl-NL" sz="4400" baseline="30000" dirty="0">
                <a:latin typeface="Arial" panose="020B0604020202020204" pitchFamily="34" charset="0"/>
                <a:ea typeface="Calibri" panose="020F0502020204030204" pitchFamily="34" charset="0"/>
                <a:cs typeface="Arial" panose="020B0604020202020204" pitchFamily="34" charset="0"/>
              </a:rPr>
              <a:t>3 </a:t>
            </a:r>
            <a:r>
              <a:rPr lang="nl-NL" sz="4400" dirty="0">
                <a:latin typeface="Arial" panose="020B0604020202020204" pitchFamily="34" charset="0"/>
                <a:ea typeface="Calibri" panose="020F0502020204030204" pitchFamily="34" charset="0"/>
                <a:cs typeface="Arial" panose="020B0604020202020204" pitchFamily="34" charset="0"/>
              </a:rPr>
              <a:t>+ 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- 2x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+ 4x + 5</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   = -2x</a:t>
            </a:r>
            <a:r>
              <a:rPr lang="nl-NL" sz="4400" baseline="30000" dirty="0">
                <a:latin typeface="Arial" panose="020B0604020202020204" pitchFamily="34" charset="0"/>
                <a:ea typeface="Calibri" panose="020F0502020204030204" pitchFamily="34" charset="0"/>
                <a:cs typeface="Arial" panose="020B0604020202020204" pitchFamily="34" charset="0"/>
              </a:rPr>
              <a:t>2</a:t>
            </a:r>
            <a:r>
              <a:rPr lang="nl-NL" sz="4400" dirty="0">
                <a:latin typeface="Arial" panose="020B0604020202020204" pitchFamily="34" charset="0"/>
                <a:ea typeface="Calibri" panose="020F0502020204030204" pitchFamily="34" charset="0"/>
                <a:cs typeface="Arial" panose="020B0604020202020204" pitchFamily="34" charset="0"/>
              </a:rPr>
              <a:t> + 4x + 5</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4" name="Group 23"/>
          <p:cNvGrpSpPr/>
          <p:nvPr/>
        </p:nvGrpSpPr>
        <p:grpSpPr>
          <a:xfrm>
            <a:off x="10058400" y="4726491"/>
            <a:ext cx="7302811" cy="5046159"/>
            <a:chOff x="457204" y="92470"/>
            <a:chExt cx="3941110" cy="2724364"/>
          </a:xfrm>
        </p:grpSpPr>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794996" y="1371706"/>
              <a:ext cx="1498227" cy="1445128"/>
            </a:xfrm>
            <a:prstGeom prst="rect">
              <a:avLst/>
            </a:prstGeom>
          </p:spPr>
        </p:pic>
        <p:sp>
          <p:nvSpPr>
            <p:cNvPr id="26" name="Speech Bubble: Rectangle with Corners Rounded 82"/>
            <p:cNvSpPr/>
            <p:nvPr/>
          </p:nvSpPr>
          <p:spPr>
            <a:xfrm>
              <a:off x="457204" y="92470"/>
              <a:ext cx="3941110" cy="1168553"/>
            </a:xfrm>
            <a:prstGeom prst="wedgeRoundRectCallout">
              <a:avLst>
                <a:gd name="adj1" fmla="val -774"/>
                <a:gd name="adj2" fmla="val 69645"/>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Gọi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hệ</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chứa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945391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anim calcmode="lin" valueType="num">
                                      <p:cBhvr>
                                        <p:cTn id="35" dur="500" fill="hold"/>
                                        <p:tgtEl>
                                          <p:spTgt spid="24"/>
                                        </p:tgtEl>
                                        <p:attrNameLst>
                                          <p:attrName>ppt_x</p:attrName>
                                        </p:attrNameLst>
                                      </p:cBhvr>
                                      <p:tavLst>
                                        <p:tav tm="0">
                                          <p:val>
                                            <p:strVal val="#ppt_x"/>
                                          </p:val>
                                        </p:tav>
                                        <p:tav tm="100000">
                                          <p:val>
                                            <p:strVal val="#ppt_x"/>
                                          </p:val>
                                        </p:tav>
                                      </p:tavLst>
                                    </p:anim>
                                    <p:anim calcmode="lin" valueType="num">
                                      <p:cBhvr>
                                        <p:cTn id="3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760" y="190500"/>
            <a:ext cx="12095480" cy="8862466"/>
          </a:xfrm>
          <a:prstGeom prst="rect">
            <a:avLst/>
          </a:prstGeom>
        </p:spPr>
      </p:pic>
      <p:sp>
        <p:nvSpPr>
          <p:cNvPr id="14" name="TextBox 14"/>
          <p:cNvSpPr txBox="1"/>
          <p:nvPr/>
        </p:nvSpPr>
        <p:spPr>
          <a:xfrm>
            <a:off x="3665220" y="3069082"/>
            <a:ext cx="10830560" cy="3693319"/>
          </a:xfrm>
          <a:prstGeom prst="rect">
            <a:avLst/>
          </a:prstGeom>
        </p:spPr>
        <p:txBody>
          <a:bodyPr wrap="square" lIns="0" tIns="0" rIns="0" bIns="0" rtlCol="0" anchor="t">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BÀI 25: ĐA THỨC MỘT BIẾN (3 </a:t>
            </a:r>
            <a:r>
              <a:rPr lang="en-US" sz="8000" b="1" dirty="0" err="1">
                <a:solidFill>
                  <a:srgbClr val="C00000"/>
                </a:solidFill>
                <a:latin typeface="Arial" panose="020B0604020202020204" pitchFamily="34" charset="0"/>
                <a:cs typeface="Arial" panose="020B0604020202020204" pitchFamily="34" charset="0"/>
              </a:rPr>
              <a:t>Tiết</a:t>
            </a:r>
            <a:r>
              <a:rPr lang="en-US" sz="8000" b="1" dirty="0">
                <a:solidFill>
                  <a:srgbClr val="C00000"/>
                </a:solidFill>
                <a:latin typeface="Arial" panose="020B0604020202020204" pitchFamily="34" charset="0"/>
                <a:cs typeface="Arial" panose="020B0604020202020204" pitchFamily="34" charset="0"/>
              </a:rPr>
              <a:t>)</a:t>
            </a:r>
          </a:p>
        </p:txBody>
      </p:sp>
      <p:grpSp>
        <p:nvGrpSpPr>
          <p:cNvPr id="15" name="Group 15"/>
          <p:cNvGrpSpPr/>
          <p:nvPr/>
        </p:nvGrpSpPr>
        <p:grpSpPr>
          <a:xfrm>
            <a:off x="-505781" y="9772650"/>
            <a:ext cx="19299562" cy="1079985"/>
            <a:chOff x="0" y="0"/>
            <a:chExt cx="5083012" cy="284441"/>
          </a:xfrm>
        </p:grpSpPr>
        <p:sp>
          <p:nvSpPr>
            <p:cNvPr id="16" name="Freeform 16"/>
            <p:cNvSpPr/>
            <p:nvPr/>
          </p:nvSpPr>
          <p:spPr>
            <a:xfrm>
              <a:off x="0" y="0"/>
              <a:ext cx="5083012" cy="284441"/>
            </a:xfrm>
            <a:custGeom>
              <a:avLst/>
              <a:gdLst/>
              <a:ahLst/>
              <a:cxnLst/>
              <a:rect l="l" t="t" r="r" b="b"/>
              <a:pathLst>
                <a:path w="5083012" h="284441">
                  <a:moveTo>
                    <a:pt x="0" y="0"/>
                  </a:moveTo>
                  <a:lnTo>
                    <a:pt x="5083012" y="0"/>
                  </a:lnTo>
                  <a:lnTo>
                    <a:pt x="5083012" y="284441"/>
                  </a:lnTo>
                  <a:lnTo>
                    <a:pt x="0" y="284441"/>
                  </a:lnTo>
                  <a:close/>
                </a:path>
              </a:pathLst>
            </a:custGeom>
            <a:solidFill>
              <a:srgbClr val="F8DC52"/>
            </a:solidFill>
          </p:spPr>
          <p:txBody>
            <a:bodyPr/>
            <a:lstStyle/>
            <a:p>
              <a:endParaRPr lang="en-US"/>
            </a:p>
          </p:txBody>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8" name="Group 18"/>
          <p:cNvGrpSpPr/>
          <p:nvPr/>
        </p:nvGrpSpPr>
        <p:grpSpPr>
          <a:xfrm>
            <a:off x="16761341" y="9772650"/>
            <a:ext cx="1856730" cy="828139"/>
            <a:chOff x="0" y="0"/>
            <a:chExt cx="2383950" cy="1063289"/>
          </a:xfrm>
        </p:grpSpPr>
        <p:sp>
          <p:nvSpPr>
            <p:cNvPr id="19" name="Freeform 19"/>
            <p:cNvSpPr/>
            <p:nvPr/>
          </p:nvSpPr>
          <p:spPr>
            <a:xfrm>
              <a:off x="0" y="0"/>
              <a:ext cx="2383950" cy="1063289"/>
            </a:xfrm>
            <a:custGeom>
              <a:avLst/>
              <a:gdLst/>
              <a:ahLst/>
              <a:cxnLst/>
              <a:rect l="l" t="t" r="r" b="b"/>
              <a:pathLst>
                <a:path w="2383950" h="1063289">
                  <a:moveTo>
                    <a:pt x="2259490" y="1063289"/>
                  </a:moveTo>
                  <a:lnTo>
                    <a:pt x="124460" y="1063289"/>
                  </a:lnTo>
                  <a:cubicBezTo>
                    <a:pt x="55880" y="1063289"/>
                    <a:pt x="0" y="1007409"/>
                    <a:pt x="0" y="938829"/>
                  </a:cubicBezTo>
                  <a:lnTo>
                    <a:pt x="0" y="124460"/>
                  </a:lnTo>
                  <a:cubicBezTo>
                    <a:pt x="0" y="55880"/>
                    <a:pt x="55880" y="0"/>
                    <a:pt x="124460" y="0"/>
                  </a:cubicBezTo>
                  <a:lnTo>
                    <a:pt x="2259490" y="0"/>
                  </a:lnTo>
                  <a:cubicBezTo>
                    <a:pt x="2328070" y="0"/>
                    <a:pt x="2383950" y="55880"/>
                    <a:pt x="2383950" y="124460"/>
                  </a:cubicBezTo>
                  <a:lnTo>
                    <a:pt x="2383950" y="938829"/>
                  </a:lnTo>
                  <a:cubicBezTo>
                    <a:pt x="2383950" y="1007409"/>
                    <a:pt x="2328070" y="1063289"/>
                    <a:pt x="2259490" y="1063289"/>
                  </a:cubicBezTo>
                  <a:close/>
                </a:path>
              </a:pathLst>
            </a:custGeom>
            <a:solidFill>
              <a:srgbClr val="3884FD"/>
            </a:solidFill>
          </p:spPr>
          <p:txBody>
            <a:bodyPr/>
            <a:lstStyle/>
            <a:p>
              <a:endParaRPr lang="en-US"/>
            </a:p>
          </p:txBody>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06925" y="9860980"/>
            <a:ext cx="608450" cy="33769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8668">
            <a:off x="686145" y="6463986"/>
            <a:ext cx="1828800" cy="2605107"/>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9866">
            <a:off x="15864733" y="2652673"/>
            <a:ext cx="1562259" cy="2133600"/>
          </a:xfrm>
          <a:prstGeom prst="rect">
            <a:avLst/>
          </a:prstGeom>
        </p:spPr>
      </p:pic>
    </p:spTree>
    <p:custDataLst>
      <p:tags r:id="rId1"/>
    </p:custDataLst>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22" name="Rounded Rectangle 21"/>
          <p:cNvSpPr/>
          <p:nvPr/>
        </p:nvSpPr>
        <p:spPr>
          <a:xfrm>
            <a:off x="7213600" y="688816"/>
            <a:ext cx="3860800" cy="1195558"/>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5</a:t>
            </a:r>
          </a:p>
        </p:txBody>
      </p:sp>
      <p:sp>
        <p:nvSpPr>
          <p:cNvPr id="11" name="Rectangle 10"/>
          <p:cNvSpPr/>
          <p:nvPr/>
        </p:nvSpPr>
        <p:spPr>
          <a:xfrm>
            <a:off x="1076856" y="2421506"/>
            <a:ext cx="16830248"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Xác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p>
        </p:txBody>
      </p:sp>
      <p:sp>
        <p:nvSpPr>
          <p:cNvPr id="12" name="Rectangle 11"/>
          <p:cNvSpPr/>
          <p:nvPr/>
        </p:nvSpPr>
        <p:spPr>
          <a:xfrm>
            <a:off x="1121567" y="3620974"/>
            <a:ext cx="16220440" cy="769441"/>
          </a:xfrm>
          <a:prstGeom prst="rect">
            <a:avLst/>
          </a:prstGeom>
        </p:spPr>
        <p:txBody>
          <a:bodyPr wrap="square">
            <a:spAutoFit/>
          </a:bodyPr>
          <a:lstStyle/>
          <a:p>
            <a:r>
              <a:rPr lang="en-US" sz="4400" dirty="0">
                <a:latin typeface="Arial" panose="020B0604020202020204" pitchFamily="34" charset="0"/>
                <a:cs typeface="Arial" panose="020B0604020202020204" pitchFamily="34" charset="0"/>
              </a:rPr>
              <a:t>a) 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- 2x +1 - 3x</a:t>
            </a:r>
            <a:r>
              <a:rPr lang="en-US" sz="4400" baseline="30000" dirty="0">
                <a:latin typeface="Arial" panose="020B0604020202020204" pitchFamily="34" charset="0"/>
                <a:cs typeface="Arial" panose="020B0604020202020204" pitchFamily="34" charset="0"/>
              </a:rPr>
              <a:t>4       </a:t>
            </a:r>
            <a:r>
              <a:rPr lang="en-US" sz="4400" dirty="0">
                <a:latin typeface="Arial" panose="020B0604020202020204" pitchFamily="34" charset="0"/>
                <a:cs typeface="Arial" panose="020B0604020202020204" pitchFamily="34" charset="0"/>
              </a:rPr>
              <a:t>                     b) 1,5x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- 3,4x</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+ 0,5x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- 1.</a:t>
            </a:r>
          </a:p>
        </p:txBody>
      </p:sp>
      <p:sp>
        <p:nvSpPr>
          <p:cNvPr id="13" name="Rectangle 12"/>
          <p:cNvSpPr/>
          <p:nvPr/>
        </p:nvSpPr>
        <p:spPr>
          <a:xfrm>
            <a:off x="1092096" y="4795432"/>
            <a:ext cx="7208520" cy="415498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400" dirty="0" err="1">
                <a:solidFill>
                  <a:srgbClr val="002060"/>
                </a:solidFill>
                <a:latin typeface="Arial" panose="020B0604020202020204" pitchFamily="34" charset="0"/>
                <a:cs typeface="Arial" panose="020B0604020202020204" pitchFamily="34" charset="0"/>
              </a:rPr>
              <a:t>Hạng</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tử</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có</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bậc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cao</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nhất</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-3x</a:t>
            </a:r>
            <a:r>
              <a:rPr lang="en-US" sz="4400" baseline="30000" dirty="0">
                <a:solidFill>
                  <a:srgbClr val="002060"/>
                </a:solidFill>
                <a:latin typeface="Arial" panose="020B0604020202020204" pitchFamily="34" charset="0"/>
                <a:cs typeface="Arial" panose="020B0604020202020204" pitchFamily="34" charset="0"/>
              </a:rPr>
              <a:t>4</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bậc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của</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nó</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4, </a:t>
            </a:r>
            <a:r>
              <a:rPr lang="en-US" sz="4400" dirty="0" err="1">
                <a:solidFill>
                  <a:srgbClr val="002060"/>
                </a:solidFill>
                <a:latin typeface="Arial" panose="020B0604020202020204" pitchFamily="34" charset="0"/>
                <a:cs typeface="Arial" panose="020B0604020202020204" pitchFamily="34" charset="0"/>
              </a:rPr>
              <a:t>hệ</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số</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-3.</a:t>
            </a:r>
          </a:p>
          <a:p>
            <a:pPr marL="571500" indent="-571500" algn="just">
              <a:lnSpc>
                <a:spcPct val="150000"/>
              </a:lnSpc>
              <a:buFont typeface="Arial" panose="020B0604020202020204" pitchFamily="34" charset="0"/>
              <a:buChar char="•"/>
            </a:pPr>
            <a:r>
              <a:rPr lang="en-US" sz="4400" dirty="0" err="1">
                <a:solidFill>
                  <a:srgbClr val="002060"/>
                </a:solidFill>
                <a:latin typeface="Arial" panose="020B0604020202020204" pitchFamily="34" charset="0"/>
                <a:cs typeface="Arial" panose="020B0604020202020204" pitchFamily="34" charset="0"/>
              </a:rPr>
              <a:t>Hệ</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số</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tự</a:t>
            </a:r>
            <a:r>
              <a:rPr lang="en-US" sz="4400" dirty="0">
                <a:solidFill>
                  <a:srgbClr val="002060"/>
                </a:solidFill>
                <a:latin typeface="Arial" panose="020B0604020202020204" pitchFamily="34" charset="0"/>
                <a:cs typeface="Arial" panose="020B0604020202020204" pitchFamily="34" charset="0"/>
              </a:rPr>
              <a:t> do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1.</a:t>
            </a:r>
          </a:p>
        </p:txBody>
      </p:sp>
      <p:sp>
        <p:nvSpPr>
          <p:cNvPr id="14" name="Rectangle 13"/>
          <p:cNvSpPr/>
          <p:nvPr/>
        </p:nvSpPr>
        <p:spPr>
          <a:xfrm>
            <a:off x="9816290" y="4835752"/>
            <a:ext cx="7112153" cy="415498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400" dirty="0" err="1">
                <a:solidFill>
                  <a:srgbClr val="002060"/>
                </a:solidFill>
                <a:latin typeface="Arial" panose="020B0604020202020204" pitchFamily="34" charset="0"/>
                <a:cs typeface="Arial" panose="020B0604020202020204" pitchFamily="34" charset="0"/>
              </a:rPr>
              <a:t>Hạng</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tử</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có</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bậc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cao</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nhất</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-3,4x</a:t>
            </a:r>
            <a:r>
              <a:rPr lang="en-US" sz="4400" baseline="30000" dirty="0">
                <a:solidFill>
                  <a:srgbClr val="002060"/>
                </a:solidFill>
                <a:latin typeface="Arial" panose="020B0604020202020204" pitchFamily="34" charset="0"/>
                <a:cs typeface="Arial" panose="020B0604020202020204" pitchFamily="34" charset="0"/>
              </a:rPr>
              <a:t>4</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bậc</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của</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nó</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4, </a:t>
            </a:r>
            <a:r>
              <a:rPr lang="en-US" sz="4400" dirty="0" err="1">
                <a:solidFill>
                  <a:srgbClr val="002060"/>
                </a:solidFill>
                <a:latin typeface="Arial" panose="020B0604020202020204" pitchFamily="34" charset="0"/>
                <a:cs typeface="Arial" panose="020B0604020202020204" pitchFamily="34" charset="0"/>
              </a:rPr>
              <a:t>hệ</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số</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-3,4.</a:t>
            </a:r>
          </a:p>
          <a:p>
            <a:pPr marL="571500" indent="-571500" algn="just">
              <a:lnSpc>
                <a:spcPct val="150000"/>
              </a:lnSpc>
              <a:buFont typeface="Arial" panose="020B0604020202020204" pitchFamily="34" charset="0"/>
              <a:buChar char="•"/>
            </a:pPr>
            <a:r>
              <a:rPr lang="en-US" sz="4400" dirty="0" err="1">
                <a:solidFill>
                  <a:srgbClr val="002060"/>
                </a:solidFill>
                <a:latin typeface="Arial" panose="020B0604020202020204" pitchFamily="34" charset="0"/>
                <a:cs typeface="Arial" panose="020B0604020202020204" pitchFamily="34" charset="0"/>
              </a:rPr>
              <a:t>Hệ</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số</a:t>
            </a:r>
            <a:r>
              <a:rPr lang="en-US" sz="4400" dirty="0">
                <a:solidFill>
                  <a:srgbClr val="002060"/>
                </a:solidFill>
                <a:latin typeface="Arial" panose="020B0604020202020204" pitchFamily="34" charset="0"/>
                <a:cs typeface="Arial" panose="020B0604020202020204" pitchFamily="34" charset="0"/>
              </a:rPr>
              <a:t> </a:t>
            </a:r>
            <a:r>
              <a:rPr lang="en-US" sz="4400" dirty="0" err="1">
                <a:solidFill>
                  <a:srgbClr val="002060"/>
                </a:solidFill>
                <a:latin typeface="Arial" panose="020B0604020202020204" pitchFamily="34" charset="0"/>
                <a:cs typeface="Arial" panose="020B0604020202020204" pitchFamily="34" charset="0"/>
              </a:rPr>
              <a:t>tự</a:t>
            </a:r>
            <a:r>
              <a:rPr lang="en-US" sz="4400" dirty="0">
                <a:solidFill>
                  <a:srgbClr val="002060"/>
                </a:solidFill>
                <a:latin typeface="Arial" panose="020B0604020202020204" pitchFamily="34" charset="0"/>
                <a:cs typeface="Arial" panose="020B0604020202020204" pitchFamily="34" charset="0"/>
              </a:rPr>
              <a:t> do </a:t>
            </a:r>
            <a:r>
              <a:rPr lang="en-US" sz="4400" dirty="0" err="1">
                <a:solidFill>
                  <a:srgbClr val="002060"/>
                </a:solidFill>
                <a:latin typeface="Arial" panose="020B0604020202020204" pitchFamily="34" charset="0"/>
                <a:cs typeface="Arial" panose="020B0604020202020204" pitchFamily="34" charset="0"/>
              </a:rPr>
              <a:t>là</a:t>
            </a:r>
            <a:r>
              <a:rPr lang="en-US" sz="4400" dirty="0">
                <a:solidFill>
                  <a:srgbClr val="002060"/>
                </a:solidFill>
                <a:latin typeface="Arial" panose="020B0604020202020204" pitchFamily="34" charset="0"/>
                <a:cs typeface="Arial" panose="020B0604020202020204" pitchFamily="34" charset="0"/>
              </a:rPr>
              <a:t> -1.</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843" y="8874230"/>
            <a:ext cx="2167743" cy="90739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3970" y="7565719"/>
            <a:ext cx="1005877" cy="2270605"/>
          </a:xfrm>
          <a:prstGeom prst="rect">
            <a:avLst/>
          </a:prstGeom>
        </p:spPr>
      </p:pic>
    </p:spTree>
    <p:custDataLst>
      <p:tags r:id="rId1"/>
    </p:custDataLst>
    <p:extLst>
      <p:ext uri="{BB962C8B-B14F-4D97-AF65-F5344CB8AC3E}">
        <p14:creationId xmlns:p14="http://schemas.microsoft.com/office/powerpoint/2010/main" val="400880116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02513" y="393509"/>
            <a:ext cx="11201400"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6. </a:t>
            </a:r>
            <a:r>
              <a:rPr lang="en-US" sz="4800" b="1" dirty="0" err="1">
                <a:solidFill>
                  <a:prstClr val="white"/>
                </a:solidFill>
                <a:latin typeface="Arial" panose="020B0604020202020204" pitchFamily="34" charset="0"/>
                <a:cs typeface="Arial" panose="020B0604020202020204" pitchFamily="34" charset="0"/>
              </a:rPr>
              <a:t>Nghiệm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của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253940" y="1772527"/>
            <a:ext cx="8888972" cy="738664"/>
          </a:xfrm>
          <a:prstGeom prst="rect">
            <a:avLst/>
          </a:prstGeom>
        </p:spPr>
        <p:txBody>
          <a:bodyPr wrap="none">
            <a:spAutoFit/>
          </a:bodyPr>
          <a:lstStyle/>
          <a:p>
            <a:r>
              <a:rPr lang="en-US" sz="4200" b="1" dirty="0" err="1">
                <a:solidFill>
                  <a:srgbClr val="C00000"/>
                </a:solidFill>
                <a:latin typeface="Arial" panose="020B0604020202020204" pitchFamily="34" charset="0"/>
                <a:cs typeface="Arial" panose="020B0604020202020204" pitchFamily="34" charset="0"/>
              </a:rPr>
              <a:t>Giá</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trị</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và</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nghiệm</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của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một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đa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thức</a:t>
            </a:r>
            <a:endParaRPr lang="en-US" sz="42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9144" y="6889247"/>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HĐ4</a:t>
              </a:r>
            </a:p>
          </p:txBody>
        </p:sp>
      </p:grpSp>
      <p:sp>
        <p:nvSpPr>
          <p:cNvPr id="10" name="Rectangle 9"/>
          <p:cNvSpPr/>
          <p:nvPr/>
        </p:nvSpPr>
        <p:spPr>
          <a:xfrm>
            <a:off x="2259020" y="2883431"/>
            <a:ext cx="12764263"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T</a:t>
            </a:r>
            <a:r>
              <a:rPr lang="vi-VN" sz="4200" i="1" dirty="0">
                <a:solidFill>
                  <a:srgbClr val="002060"/>
                </a:solidFill>
                <a:latin typeface="Arial" panose="020B0604020202020204" pitchFamily="34" charset="0"/>
                <a:cs typeface="Arial" panose="020B0604020202020204" pitchFamily="34" charset="0"/>
              </a:rPr>
              <a:t>rao đổi nhóm 3 - 4</a:t>
            </a:r>
            <a:r>
              <a:rPr lang="en-US" sz="4200" i="1" dirty="0">
                <a:solidFill>
                  <a:srgbClr val="002060"/>
                </a:solidFill>
                <a:latin typeface="Arial" panose="020B0604020202020204" pitchFamily="34" charset="0"/>
                <a:cs typeface="Arial" panose="020B0604020202020204" pitchFamily="34" charset="0"/>
              </a:rPr>
              <a:t>HS,</a:t>
            </a:r>
            <a:r>
              <a:rPr lang="vi-VN" sz="4200" i="1" dirty="0">
                <a:solidFill>
                  <a:srgbClr val="002060"/>
                </a:solidFill>
                <a:latin typeface="Arial" panose="020B0604020202020204" pitchFamily="34" charset="0"/>
                <a:cs typeface="Arial" panose="020B0604020202020204" pitchFamily="34" charset="0"/>
              </a:rPr>
              <a:t> thực hiện lần lượt </a:t>
            </a:r>
            <a:r>
              <a:rPr lang="vi-VN" sz="4200" b="1" i="1" dirty="0">
                <a:solidFill>
                  <a:srgbClr val="002060"/>
                </a:solidFill>
                <a:latin typeface="Arial" panose="020B0604020202020204" pitchFamily="34" charset="0"/>
                <a:cs typeface="Arial" panose="020B0604020202020204" pitchFamily="34" charset="0"/>
              </a:rPr>
              <a:t>HĐ4</a:t>
            </a:r>
            <a:r>
              <a:rPr lang="vi-VN" sz="4200" i="1" dirty="0">
                <a:solidFill>
                  <a:srgbClr val="002060"/>
                </a:solidFill>
                <a:latin typeface="Arial" panose="020B0604020202020204" pitchFamily="34" charset="0"/>
                <a:cs typeface="Arial" panose="020B0604020202020204" pitchFamily="34" charset="0"/>
              </a:rPr>
              <a:t>, </a:t>
            </a:r>
            <a:r>
              <a:rPr lang="vi-VN" sz="4200" b="1" i="1" dirty="0">
                <a:solidFill>
                  <a:srgbClr val="002060"/>
                </a:solidFill>
                <a:latin typeface="Arial" panose="020B0604020202020204" pitchFamily="34" charset="0"/>
                <a:cs typeface="Arial" panose="020B0604020202020204" pitchFamily="34" charset="0"/>
              </a:rPr>
              <a:t>HĐ5</a:t>
            </a:r>
            <a:endParaRPr lang="en-US" sz="4200" b="1" i="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369456" y="3829981"/>
                <a:ext cx="14623143" cy="3154710"/>
              </a:xfrm>
              <a:prstGeom prst="rect">
                <a:avLst/>
              </a:prstGeom>
            </p:spPr>
            <p:txBody>
              <a:bodyPr wrap="square">
                <a:spAutoFit/>
              </a:bodyPr>
              <a:lstStyle/>
              <a:p>
                <a:pPr algn="just" fontAlgn="base">
                  <a:lnSpc>
                    <a:spcPct val="150000"/>
                  </a:lnSpc>
                  <a:spcBef>
                    <a:spcPts val="600"/>
                  </a:spcBef>
                  <a:spcAft>
                    <a:spcPts val="600"/>
                  </a:spcAft>
                </a:pPr>
                <a:r>
                  <a:rPr lang="nl-NL"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Xét đa thức G(x) =  x</a:t>
                </a:r>
                <a:r>
                  <a:rPr lang="nl-NL" sz="4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4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- 4. Giá trị của biểu thức G(x) tại x = 3 còn gọi là </a:t>
                </a:r>
                <a:r>
                  <a:rPr lang="nl-NL" sz="4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giá trị của đa thức </a:t>
                </a:r>
                <a:r>
                  <a:rPr lang="nl-NL" sz="4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được kí hiệu là G(3).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Bef>
                    <a:spcPts val="600"/>
                  </a:spcBef>
                  <a:spcAft>
                    <a:spcPts val="600"/>
                  </a:spcAft>
                </a:pPr>
                <a14:m>
                  <m:oMath xmlns:m="http://schemas.openxmlformats.org/officeDocument/2006/math">
                    <m:r>
                      <a:rPr lang="nl-NL" sz="4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G(3) = 3</a:t>
                </a:r>
                <a:r>
                  <a:rPr lang="nl-NL" sz="4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4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4 = 5</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369456" y="3829981"/>
                <a:ext cx="14623143" cy="3154710"/>
              </a:xfrm>
              <a:prstGeom prst="rect">
                <a:avLst/>
              </a:prstGeom>
              <a:blipFill rotWithShape="0">
                <a:blip r:embed="rId4"/>
                <a:stretch>
                  <a:fillRect l="-1626" r="-1626" b="-4054"/>
                </a:stretch>
              </a:blipFill>
            </p:spPr>
            <p:txBody>
              <a:bodyPr/>
              <a:lstStyle/>
              <a:p>
                <a:r>
                  <a:rPr lang="en-US">
                    <a:noFill/>
                  </a:rPr>
                  <a:t> </a:t>
                </a:r>
              </a:p>
            </p:txBody>
          </p:sp>
        </mc:Fallback>
      </mc:AlternateContent>
      <p:sp>
        <p:nvSpPr>
          <p:cNvPr id="13" name="Rectangle 12"/>
          <p:cNvSpPr/>
          <p:nvPr/>
        </p:nvSpPr>
        <p:spPr>
          <a:xfrm>
            <a:off x="3579963" y="7138913"/>
            <a:ext cx="1122134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G(−2); G(−1); G(0); G(1); G(2).</a:t>
            </a:r>
          </a:p>
        </p:txBody>
      </p:sp>
      <p:grpSp>
        <p:nvGrpSpPr>
          <p:cNvPr id="29" name="Group 28"/>
          <p:cNvGrpSpPr/>
          <p:nvPr/>
        </p:nvGrpSpPr>
        <p:grpSpPr>
          <a:xfrm>
            <a:off x="1509144" y="8431496"/>
            <a:ext cx="1834360" cy="1067692"/>
            <a:chOff x="1518440" y="4152008"/>
            <a:chExt cx="1834360" cy="1067692"/>
          </a:xfrm>
        </p:grpSpPr>
        <p:sp>
          <p:nvSpPr>
            <p:cNvPr id="32" name="Snip Single Corner Rectangle 31"/>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HĐ5</a:t>
              </a:r>
            </a:p>
          </p:txBody>
        </p:sp>
      </p:grpSp>
      <p:sp>
        <p:nvSpPr>
          <p:cNvPr id="19" name="Rectangle 18"/>
          <p:cNvSpPr/>
          <p:nvPr/>
        </p:nvSpPr>
        <p:spPr>
          <a:xfrm>
            <a:off x="3709532" y="8596010"/>
            <a:ext cx="11192488"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thì</a:t>
            </a:r>
            <a:r>
              <a:rPr lang="en-US" sz="4200" dirty="0">
                <a:latin typeface="Arial" panose="020B0604020202020204" pitchFamily="34" charset="0"/>
                <a:cs typeface="Arial" panose="020B0604020202020204" pitchFamily="34" charset="0"/>
              </a:rPr>
              <a:t> G(x)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bằng</a:t>
            </a:r>
            <a:r>
              <a:rPr lang="en-US" sz="4200" dirty="0">
                <a:latin typeface="Arial" panose="020B0604020202020204" pitchFamily="34" charset="0"/>
                <a:cs typeface="Arial" panose="020B0604020202020204" pitchFamily="34" charset="0"/>
              </a:rPr>
              <a:t> 0?</a:t>
            </a:r>
          </a:p>
        </p:txBody>
      </p:sp>
      <p:pic>
        <p:nvPicPr>
          <p:cNvPr id="20" name="Picture 19"/>
          <p:cNvPicPr>
            <a:picLocks noChangeAspect="1"/>
          </p:cNvPicPr>
          <p:nvPr/>
        </p:nvPicPr>
        <p:blipFill>
          <a:blip r:embed="rId5"/>
          <a:stretch>
            <a:fillRect/>
          </a:stretch>
        </p:blipFill>
        <p:spPr>
          <a:xfrm>
            <a:off x="15925800" y="7647526"/>
            <a:ext cx="1600200" cy="2118575"/>
          </a:xfrm>
          <a:prstGeom prst="rect">
            <a:avLst/>
          </a:prstGeom>
        </p:spPr>
      </p:pic>
    </p:spTree>
    <p:custDataLst>
      <p:tags r:id="rId1"/>
    </p:custDataLst>
    <p:extLst>
      <p:ext uri="{BB962C8B-B14F-4D97-AF65-F5344CB8AC3E}">
        <p14:creationId xmlns:p14="http://schemas.microsoft.com/office/powerpoint/2010/main" val="35405111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10" grpId="0"/>
      <p:bldP spid="12" grpId="0"/>
      <p:bldP spid="13"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02513" y="393509"/>
            <a:ext cx="11201400"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6. </a:t>
            </a:r>
            <a:r>
              <a:rPr lang="en-US" sz="4800" b="1" dirty="0" err="1">
                <a:solidFill>
                  <a:prstClr val="white"/>
                </a:solidFill>
                <a:latin typeface="Arial" panose="020B0604020202020204" pitchFamily="34" charset="0"/>
                <a:cs typeface="Arial" panose="020B0604020202020204" pitchFamily="34" charset="0"/>
              </a:rPr>
              <a:t>Nghiệm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của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253940" y="1772527"/>
            <a:ext cx="8888972" cy="738664"/>
          </a:xfrm>
          <a:prstGeom prst="rect">
            <a:avLst/>
          </a:prstGeom>
        </p:spPr>
        <p:txBody>
          <a:bodyPr wrap="none">
            <a:spAutoFit/>
          </a:bodyPr>
          <a:lstStyle/>
          <a:p>
            <a:r>
              <a:rPr lang="en-US" sz="4200" b="1" dirty="0" err="1">
                <a:solidFill>
                  <a:srgbClr val="C00000"/>
                </a:solidFill>
                <a:latin typeface="Arial" panose="020B0604020202020204" pitchFamily="34" charset="0"/>
                <a:cs typeface="Arial" panose="020B0604020202020204" pitchFamily="34" charset="0"/>
              </a:rPr>
              <a:t>Giá</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trị</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và</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nghiệm</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của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một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đa</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thức</a:t>
            </a:r>
            <a:endParaRPr lang="en-US" sz="42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4064" y="3595868"/>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HĐ4</a:t>
              </a:r>
            </a:p>
          </p:txBody>
        </p:sp>
      </p:grpSp>
      <p:sp>
        <p:nvSpPr>
          <p:cNvPr id="12" name="Rectangle 11"/>
          <p:cNvSpPr/>
          <p:nvPr/>
        </p:nvSpPr>
        <p:spPr>
          <a:xfrm>
            <a:off x="2394857" y="2575830"/>
            <a:ext cx="14623143" cy="1061829"/>
          </a:xfrm>
          <a:prstGeom prst="rect">
            <a:avLst/>
          </a:prstGeom>
        </p:spPr>
        <p:txBody>
          <a:bodyPr wrap="square">
            <a:spAutoFit/>
          </a:bodyPr>
          <a:lstStyle/>
          <a:p>
            <a:pPr algn="ctr" fontAlgn="base">
              <a:lnSpc>
                <a:spcPct val="150000"/>
              </a:lnSpc>
              <a:spcBef>
                <a:spcPts val="600"/>
              </a:spcBef>
              <a:spcAft>
                <a:spcPts val="600"/>
              </a:spcAft>
            </a:pPr>
            <a:r>
              <a:rPr lang="nl-NL"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G(x) =  x</a:t>
            </a:r>
            <a:r>
              <a:rPr lang="nl-NL" sz="4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4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- 4. </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564723" y="3808136"/>
            <a:ext cx="1122134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G(−2); G(−1); G(0); G(1); G(2).</a:t>
            </a:r>
          </a:p>
        </p:txBody>
      </p:sp>
      <p:grpSp>
        <p:nvGrpSpPr>
          <p:cNvPr id="29" name="Group 28"/>
          <p:cNvGrpSpPr/>
          <p:nvPr/>
        </p:nvGrpSpPr>
        <p:grpSpPr>
          <a:xfrm>
            <a:off x="1512308" y="7597350"/>
            <a:ext cx="1834360" cy="1067692"/>
            <a:chOff x="1518440" y="4152008"/>
            <a:chExt cx="1834360" cy="1067692"/>
          </a:xfrm>
        </p:grpSpPr>
        <p:sp>
          <p:nvSpPr>
            <p:cNvPr id="32" name="Snip Single Corner Rectangle 31"/>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HĐ5</a:t>
              </a:r>
            </a:p>
          </p:txBody>
        </p:sp>
      </p:grpSp>
      <p:sp>
        <p:nvSpPr>
          <p:cNvPr id="19" name="Rectangle 18"/>
          <p:cNvSpPr/>
          <p:nvPr/>
        </p:nvSpPr>
        <p:spPr>
          <a:xfrm>
            <a:off x="3709532" y="7774985"/>
            <a:ext cx="11192488"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thì</a:t>
            </a:r>
            <a:r>
              <a:rPr lang="en-US" sz="4200" dirty="0">
                <a:latin typeface="Arial" panose="020B0604020202020204" pitchFamily="34" charset="0"/>
                <a:cs typeface="Arial" panose="020B0604020202020204" pitchFamily="34" charset="0"/>
              </a:rPr>
              <a:t> G(x)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bằng</a:t>
            </a:r>
            <a:r>
              <a:rPr lang="en-US" sz="4200" dirty="0">
                <a:latin typeface="Arial" panose="020B0604020202020204" pitchFamily="34" charset="0"/>
                <a:cs typeface="Arial" panose="020B0604020202020204" pitchFamily="34" charset="0"/>
              </a:rPr>
              <a:t> 0?</a:t>
            </a:r>
          </a:p>
        </p:txBody>
      </p:sp>
      <p:sp>
        <p:nvSpPr>
          <p:cNvPr id="31" name="Oval Callout 30"/>
          <p:cNvSpPr/>
          <p:nvPr/>
        </p:nvSpPr>
        <p:spPr>
          <a:xfrm>
            <a:off x="2175675" y="5057670"/>
            <a:ext cx="1879225"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4495800" y="4686304"/>
            <a:ext cx="5410757" cy="3000821"/>
          </a:xfrm>
          <a:prstGeom prst="rect">
            <a:avLst/>
          </a:prstGeom>
        </p:spPr>
        <p:txBody>
          <a:bodyPr wrap="square">
            <a:spAutoFit/>
          </a:bodyPr>
          <a:lstStyle/>
          <a:p>
            <a:pPr>
              <a:lnSpc>
                <a:spcPct val="150000"/>
              </a:lnSpc>
            </a:pPr>
            <a:r>
              <a:rPr lang="nn-NO" sz="4200" dirty="0">
                <a:latin typeface="Arial" panose="020B0604020202020204" pitchFamily="34" charset="0"/>
                <a:cs typeface="Arial" panose="020B0604020202020204" pitchFamily="34" charset="0"/>
              </a:rPr>
              <a:t>G(-2) = (-2)</a:t>
            </a:r>
            <a:r>
              <a:rPr lang="nn-NO" sz="4200" baseline="30000" dirty="0">
                <a:latin typeface="Arial" panose="020B0604020202020204" pitchFamily="34" charset="0"/>
                <a:cs typeface="Arial" panose="020B0604020202020204" pitchFamily="34" charset="0"/>
              </a:rPr>
              <a:t>2</a:t>
            </a:r>
            <a:r>
              <a:rPr lang="nn-NO" sz="4200" dirty="0">
                <a:latin typeface="Arial" panose="020B0604020202020204" pitchFamily="34" charset="0"/>
                <a:cs typeface="Arial" panose="020B0604020202020204" pitchFamily="34" charset="0"/>
              </a:rPr>
              <a:t> - 4 = 0 </a:t>
            </a:r>
          </a:p>
          <a:p>
            <a:pPr>
              <a:lnSpc>
                <a:spcPct val="150000"/>
              </a:lnSpc>
            </a:pPr>
            <a:r>
              <a:rPr lang="nn-NO" sz="4200" dirty="0">
                <a:latin typeface="Arial" panose="020B0604020202020204" pitchFamily="34" charset="0"/>
                <a:cs typeface="Arial" panose="020B0604020202020204" pitchFamily="34" charset="0"/>
              </a:rPr>
              <a:t>G(-1) = (-1)</a:t>
            </a:r>
            <a:r>
              <a:rPr lang="nn-NO" sz="4200" baseline="30000" dirty="0">
                <a:latin typeface="Arial" panose="020B0604020202020204" pitchFamily="34" charset="0"/>
                <a:cs typeface="Arial" panose="020B0604020202020204" pitchFamily="34" charset="0"/>
              </a:rPr>
              <a:t>2</a:t>
            </a:r>
            <a:r>
              <a:rPr lang="nn-NO" sz="4200" dirty="0">
                <a:latin typeface="Arial" panose="020B0604020202020204" pitchFamily="34" charset="0"/>
                <a:cs typeface="Arial" panose="020B0604020202020204" pitchFamily="34" charset="0"/>
              </a:rPr>
              <a:t> - 4 = -3 </a:t>
            </a:r>
          </a:p>
          <a:p>
            <a:pPr>
              <a:lnSpc>
                <a:spcPct val="150000"/>
              </a:lnSpc>
            </a:pPr>
            <a:r>
              <a:rPr lang="nn-NO" sz="4200" dirty="0">
                <a:latin typeface="Arial" panose="020B0604020202020204" pitchFamily="34" charset="0"/>
                <a:cs typeface="Arial" panose="020B0604020202020204" pitchFamily="34" charset="0"/>
              </a:rPr>
              <a:t>G(0) = (0)</a:t>
            </a:r>
            <a:r>
              <a:rPr lang="nn-NO" sz="4200" baseline="30000" dirty="0">
                <a:latin typeface="Arial" panose="020B0604020202020204" pitchFamily="34" charset="0"/>
                <a:cs typeface="Arial" panose="020B0604020202020204" pitchFamily="34" charset="0"/>
              </a:rPr>
              <a:t>2</a:t>
            </a:r>
            <a:r>
              <a:rPr lang="nn-NO" sz="4200" dirty="0">
                <a:latin typeface="Arial" panose="020B0604020202020204" pitchFamily="34" charset="0"/>
                <a:cs typeface="Arial" panose="020B0604020202020204" pitchFamily="34" charset="0"/>
              </a:rPr>
              <a:t> -</a:t>
            </a:r>
            <a:r>
              <a:rPr lang="nn-NO" sz="4200" baseline="30000" dirty="0">
                <a:latin typeface="Arial" panose="020B0604020202020204" pitchFamily="34" charset="0"/>
                <a:cs typeface="Arial" panose="020B0604020202020204" pitchFamily="34" charset="0"/>
              </a:rPr>
              <a:t> </a:t>
            </a:r>
            <a:r>
              <a:rPr lang="nn-NO" sz="4200" dirty="0">
                <a:latin typeface="Arial" panose="020B0604020202020204" pitchFamily="34" charset="0"/>
                <a:cs typeface="Arial" panose="020B0604020202020204" pitchFamily="34" charset="0"/>
              </a:rPr>
              <a:t>4 = -4 </a:t>
            </a:r>
          </a:p>
        </p:txBody>
      </p:sp>
      <p:sp>
        <p:nvSpPr>
          <p:cNvPr id="7" name="Rectangle 6"/>
          <p:cNvSpPr/>
          <p:nvPr/>
        </p:nvSpPr>
        <p:spPr>
          <a:xfrm>
            <a:off x="10355701" y="4694252"/>
            <a:ext cx="5190058" cy="2677656"/>
          </a:xfrm>
          <a:prstGeom prst="rect">
            <a:avLst/>
          </a:prstGeom>
        </p:spPr>
        <p:txBody>
          <a:bodyPr wrap="square">
            <a:spAutoFit/>
          </a:bodyPr>
          <a:lstStyle/>
          <a:p>
            <a:pPr lvl="0">
              <a:lnSpc>
                <a:spcPct val="200000"/>
              </a:lnSpc>
            </a:pPr>
            <a:r>
              <a:rPr lang="nn-NO" sz="4200" dirty="0">
                <a:solidFill>
                  <a:prstClr val="black"/>
                </a:solidFill>
                <a:latin typeface="Arial" panose="020B0604020202020204" pitchFamily="34" charset="0"/>
                <a:cs typeface="Arial" panose="020B0604020202020204" pitchFamily="34" charset="0"/>
              </a:rPr>
              <a:t>G(1) = (1)</a:t>
            </a:r>
            <a:r>
              <a:rPr lang="nn-NO" sz="4200" baseline="30000" dirty="0">
                <a:solidFill>
                  <a:prstClr val="black"/>
                </a:solidFill>
                <a:latin typeface="Arial" panose="020B0604020202020204" pitchFamily="34" charset="0"/>
                <a:cs typeface="Arial" panose="020B0604020202020204" pitchFamily="34" charset="0"/>
              </a:rPr>
              <a:t>2</a:t>
            </a:r>
            <a:r>
              <a:rPr lang="nn-NO" sz="4200" dirty="0">
                <a:solidFill>
                  <a:prstClr val="black"/>
                </a:solidFill>
                <a:latin typeface="Arial" panose="020B0604020202020204" pitchFamily="34" charset="0"/>
                <a:cs typeface="Arial" panose="020B0604020202020204" pitchFamily="34" charset="0"/>
              </a:rPr>
              <a:t> - 4 = -3 </a:t>
            </a:r>
          </a:p>
          <a:p>
            <a:pPr lvl="0">
              <a:lnSpc>
                <a:spcPct val="200000"/>
              </a:lnSpc>
            </a:pPr>
            <a:r>
              <a:rPr lang="nn-NO" sz="4200" dirty="0">
                <a:solidFill>
                  <a:prstClr val="black"/>
                </a:solidFill>
                <a:latin typeface="Arial" panose="020B0604020202020204" pitchFamily="34" charset="0"/>
                <a:cs typeface="Arial" panose="020B0604020202020204" pitchFamily="34" charset="0"/>
              </a:rPr>
              <a:t>G(2) = (2)</a:t>
            </a:r>
            <a:r>
              <a:rPr lang="nn-NO" sz="4200" baseline="30000" dirty="0">
                <a:solidFill>
                  <a:prstClr val="black"/>
                </a:solidFill>
                <a:latin typeface="Arial" panose="020B0604020202020204" pitchFamily="34" charset="0"/>
                <a:cs typeface="Arial" panose="020B0604020202020204" pitchFamily="34" charset="0"/>
              </a:rPr>
              <a:t>2</a:t>
            </a:r>
            <a:r>
              <a:rPr lang="nn-NO" sz="4200" dirty="0">
                <a:solidFill>
                  <a:prstClr val="black"/>
                </a:solidFill>
                <a:latin typeface="Arial" panose="020B0604020202020204" pitchFamily="34" charset="0"/>
                <a:cs typeface="Arial" panose="020B0604020202020204" pitchFamily="34" charset="0"/>
              </a:rPr>
              <a:t> - 4 = 0 </a:t>
            </a:r>
          </a:p>
        </p:txBody>
      </p:sp>
      <p:sp>
        <p:nvSpPr>
          <p:cNvPr id="8" name="Rectangle 7"/>
          <p:cNvSpPr/>
          <p:nvPr/>
        </p:nvSpPr>
        <p:spPr>
          <a:xfrm>
            <a:off x="2120611" y="8840761"/>
            <a:ext cx="1557189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HĐ4</a:t>
            </a:r>
            <a:r>
              <a:rPr lang="en-US" sz="4200" dirty="0">
                <a:latin typeface="Arial" panose="020B0604020202020204" pitchFamily="34" charset="0"/>
                <a:cs typeface="Arial" panose="020B0604020202020204" pitchFamily="34" charset="0"/>
              </a:rPr>
              <a:t>, ta </a:t>
            </a:r>
            <a:r>
              <a:rPr lang="en-US" sz="4200" dirty="0" err="1">
                <a:latin typeface="Arial" panose="020B0604020202020204" pitchFamily="34" charset="0"/>
                <a:cs typeface="Arial" panose="020B0604020202020204" pitchFamily="34" charset="0"/>
              </a:rPr>
              <a:t>thấy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x = 2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x = -2 </a:t>
            </a:r>
            <a:r>
              <a:rPr lang="en-US" sz="4200" dirty="0" err="1">
                <a:latin typeface="Arial" panose="020B0604020202020204" pitchFamily="34" charset="0"/>
                <a:cs typeface="Arial" panose="020B0604020202020204" pitchFamily="34" charset="0"/>
              </a:rPr>
              <a:t>thì</a:t>
            </a:r>
            <a:r>
              <a:rPr lang="en-US" sz="4200" dirty="0">
                <a:latin typeface="Arial" panose="020B0604020202020204" pitchFamily="34" charset="0"/>
                <a:cs typeface="Arial" panose="020B0604020202020204" pitchFamily="34" charset="0"/>
              </a:rPr>
              <a:t> G(x) = 0</a:t>
            </a:r>
          </a:p>
        </p:txBody>
      </p:sp>
    </p:spTree>
    <p:custDataLst>
      <p:tags r:id="rId1"/>
    </p:custDataLst>
    <p:extLst>
      <p:ext uri="{BB962C8B-B14F-4D97-AF65-F5344CB8AC3E}">
        <p14:creationId xmlns:p14="http://schemas.microsoft.com/office/powerpoint/2010/main" val="20192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31" grpId="0" animBg="1"/>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54221" y="400985"/>
            <a:ext cx="14630400" cy="3000821"/>
            <a:chOff x="3124200" y="648047"/>
            <a:chExt cx="14630400" cy="3000821"/>
          </a:xfrm>
        </p:grpSpPr>
        <p:sp>
          <p:nvSpPr>
            <p:cNvPr id="2" name="Snip Single Corner Rectangle 1"/>
            <p:cNvSpPr/>
            <p:nvPr/>
          </p:nvSpPr>
          <p:spPr>
            <a:xfrm>
              <a:off x="3124200" y="648047"/>
              <a:ext cx="14630400" cy="3000821"/>
            </a:xfrm>
            <a:prstGeom prst="snip1Rect">
              <a:avLst>
                <a:gd name="adj" fmla="val 21879"/>
              </a:avLst>
            </a:prstGeom>
            <a:solidFill>
              <a:srgbClr val="F8D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00600" y="648047"/>
              <a:ext cx="12351753"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Nếu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tại</a:t>
              </a:r>
              <a:r>
                <a:rPr lang="en-US" sz="4200" dirty="0">
                  <a:latin typeface="Arial" panose="020B0604020202020204" pitchFamily="34" charset="0"/>
                  <a:cs typeface="Arial" panose="020B0604020202020204" pitchFamily="34" charset="0"/>
                </a:rPr>
                <a:t> x = a,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F(x)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bằng</a:t>
              </a:r>
              <a:r>
                <a:rPr lang="en-US" sz="4200" dirty="0">
                  <a:latin typeface="Arial" panose="020B0604020202020204" pitchFamily="34" charset="0"/>
                  <a:cs typeface="Arial" panose="020B0604020202020204" pitchFamily="34" charset="0"/>
                </a:rPr>
                <a:t> 0, </a:t>
              </a:r>
              <a:r>
                <a:rPr lang="en-US" sz="4200" dirty="0" err="1">
                  <a:latin typeface="Arial" panose="020B0604020202020204" pitchFamily="34" charset="0"/>
                  <a:cs typeface="Arial" panose="020B0604020202020204" pitchFamily="34" charset="0"/>
                </a:rPr>
                <a:t>tức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F(a) = 0, </a:t>
              </a:r>
              <a:r>
                <a:rPr lang="en-US" sz="4200" dirty="0" err="1">
                  <a:latin typeface="Arial" panose="020B0604020202020204" pitchFamily="34" charset="0"/>
                  <a:cs typeface="Arial" panose="020B0604020202020204" pitchFamily="34" charset="0"/>
                </a:rPr>
                <a:t>tức</a:t>
              </a:r>
              <a:r>
                <a:rPr lang="en-US" sz="4200" dirty="0">
                  <a:latin typeface="Arial" panose="020B0604020202020204" pitchFamily="34" charset="0"/>
                  <a:cs typeface="Arial" panose="020B0604020202020204" pitchFamily="34" charset="0"/>
                </a:rPr>
                <a:t> F(a) = 0, </a:t>
              </a:r>
              <a:r>
                <a:rPr lang="en-US" sz="4200" dirty="0" err="1">
                  <a:latin typeface="Arial" panose="020B0604020202020204" pitchFamily="34" charset="0"/>
                  <a:cs typeface="Arial" panose="020B0604020202020204" pitchFamily="34" charset="0"/>
                </a:rPr>
                <a:t>thì</a:t>
              </a:r>
              <a:r>
                <a:rPr lang="en-US" sz="4200" dirty="0">
                  <a:latin typeface="Arial" panose="020B0604020202020204" pitchFamily="34" charset="0"/>
                  <a:cs typeface="Arial" panose="020B0604020202020204" pitchFamily="34" charset="0"/>
                </a:rPr>
                <a:t> ta </a:t>
              </a:r>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a (</a:t>
              </a:r>
              <a:r>
                <a:rPr lang="en-US" sz="4200" dirty="0" err="1">
                  <a:latin typeface="Arial" panose="020B0604020202020204" pitchFamily="34" charset="0"/>
                  <a:cs typeface="Arial" panose="020B0604020202020204" pitchFamily="34" charset="0"/>
                </a:rPr>
                <a:t>hoặc</a:t>
              </a:r>
              <a:r>
                <a:rPr lang="en-US" sz="4200" dirty="0">
                  <a:latin typeface="Arial" panose="020B0604020202020204" pitchFamily="34" charset="0"/>
                  <a:cs typeface="Arial" panose="020B0604020202020204" pitchFamily="34" charset="0"/>
                </a:rPr>
                <a:t> x = a)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nghiệm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F(x).</a:t>
              </a:r>
            </a:p>
          </p:txBody>
        </p:sp>
      </p:grpSp>
      <p:grpSp>
        <p:nvGrpSpPr>
          <p:cNvPr id="8" name="Group 8"/>
          <p:cNvGrpSpPr/>
          <p:nvPr/>
        </p:nvGrpSpPr>
        <p:grpSpPr>
          <a:xfrm>
            <a:off x="-1905000" y="-2308763"/>
            <a:ext cx="6524849" cy="652484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a:ln>
              <a:noFill/>
            </a:ln>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7" name="Group 17"/>
          <p:cNvGrpSpPr/>
          <p:nvPr/>
        </p:nvGrpSpPr>
        <p:grpSpPr>
          <a:xfrm>
            <a:off x="-1266174" y="9772650"/>
            <a:ext cx="20820348" cy="950162"/>
            <a:chOff x="0" y="0"/>
            <a:chExt cx="5483548" cy="250248"/>
          </a:xfrm>
        </p:grpSpPr>
        <p:sp>
          <p:nvSpPr>
            <p:cNvPr id="18" name="Freeform 18"/>
            <p:cNvSpPr/>
            <p:nvPr/>
          </p:nvSpPr>
          <p:spPr>
            <a:xfrm>
              <a:off x="0" y="0"/>
              <a:ext cx="5483549" cy="250248"/>
            </a:xfrm>
            <a:custGeom>
              <a:avLst/>
              <a:gdLst/>
              <a:ahLst/>
              <a:cxnLst/>
              <a:rect l="l" t="t" r="r" b="b"/>
              <a:pathLst>
                <a:path w="5483549" h="250248">
                  <a:moveTo>
                    <a:pt x="0" y="0"/>
                  </a:moveTo>
                  <a:lnTo>
                    <a:pt x="5483549" y="0"/>
                  </a:lnTo>
                  <a:lnTo>
                    <a:pt x="5483549" y="250248"/>
                  </a:lnTo>
                  <a:lnTo>
                    <a:pt x="0" y="250248"/>
                  </a:lnTo>
                  <a:close/>
                </a:path>
              </a:pathLst>
            </a:custGeom>
            <a:solidFill>
              <a:srgbClr val="3884FD"/>
            </a:solidFill>
          </p:spPr>
          <p:txBody>
            <a:bodyPr/>
            <a:lstStyle/>
            <a:p>
              <a:endParaRPr lang="en-US"/>
            </a:p>
          </p:txBody>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1" name="TextBox 20"/>
          <p:cNvSpPr txBox="1"/>
          <p:nvPr/>
        </p:nvSpPr>
        <p:spPr>
          <a:xfrm>
            <a:off x="381000" y="1485896"/>
            <a:ext cx="3627145" cy="830997"/>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KẾT LUẬN</a:t>
            </a:r>
          </a:p>
        </p:txBody>
      </p:sp>
      <p:sp>
        <p:nvSpPr>
          <p:cNvPr id="5" name="Rectangle 4"/>
          <p:cNvSpPr/>
          <p:nvPr/>
        </p:nvSpPr>
        <p:spPr>
          <a:xfrm>
            <a:off x="3154221" y="3901868"/>
            <a:ext cx="11979561"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trình</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bày</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4</a:t>
            </a:r>
            <a:r>
              <a:rPr lang="en-US" sz="4200" i="1"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Rectangle 5"/>
              <p:cNvSpPr/>
              <p:nvPr/>
            </p:nvSpPr>
            <p:spPr>
              <a:xfrm>
                <a:off x="3237774" y="5135682"/>
                <a:ext cx="14364426" cy="4124206"/>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x = -3 và x = 0 là hai nghiệm của đa thức A(x) = 2x</a:t>
                </a:r>
                <a:r>
                  <a:rPr lang="nl-NL" sz="4200" baseline="30000" dirty="0">
                    <a:effectLst/>
                    <a:latin typeface="Arial" panose="020B0604020202020204" pitchFamily="34" charset="0"/>
                    <a:ea typeface="Calibri" panose="020F0502020204030204" pitchFamily="34" charset="0"/>
                    <a:cs typeface="Arial" panose="020B0604020202020204" pitchFamily="34" charset="0"/>
                  </a:rPr>
                  <a:t>2</a:t>
                </a:r>
                <a:r>
                  <a:rPr lang="nl-NL" sz="4200" dirty="0">
                    <a:effectLst/>
                    <a:latin typeface="Arial" panose="020B0604020202020204" pitchFamily="34" charset="0"/>
                    <a:ea typeface="Calibri" panose="020F0502020204030204" pitchFamily="34" charset="0"/>
                    <a:cs typeface="Arial" panose="020B0604020202020204" pitchFamily="34" charset="0"/>
                  </a:rPr>
                  <a:t> + 6x vì A(0) = 0 và A(-3) = 2.(-3)</a:t>
                </a:r>
                <a:r>
                  <a:rPr lang="nl-NL" sz="4200" baseline="30000" dirty="0">
                    <a:effectLst/>
                    <a:latin typeface="Arial" panose="020B0604020202020204" pitchFamily="34" charset="0"/>
                    <a:ea typeface="Calibri" panose="020F0502020204030204" pitchFamily="34" charset="0"/>
                    <a:cs typeface="Arial" panose="020B0604020202020204" pitchFamily="34" charset="0"/>
                  </a:rPr>
                  <a:t>2</a:t>
                </a:r>
                <a:r>
                  <a:rPr lang="nl-NL" sz="4200" dirty="0">
                    <a:effectLst/>
                    <a:latin typeface="Arial" panose="020B0604020202020204" pitchFamily="34" charset="0"/>
                    <a:ea typeface="Calibri" panose="020F0502020204030204" pitchFamily="34" charset="0"/>
                    <a:cs typeface="Arial" panose="020B0604020202020204" pitchFamily="34" charset="0"/>
                  </a:rPr>
                  <a:t> + 6.(-3) = 0</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nl-NL" sz="4200" dirty="0">
                    <a:effectLst/>
                    <a:latin typeface="Arial" panose="020B0604020202020204" pitchFamily="34" charset="0"/>
                    <a:ea typeface="Calibri" panose="020F0502020204030204" pitchFamily="34" charset="0"/>
                    <a:cs typeface="Arial" panose="020B0604020202020204" pitchFamily="34" charset="0"/>
                  </a:rPr>
                  <a:t>b) Đa thức B(x) = x</a:t>
                </a:r>
                <a:r>
                  <a:rPr lang="nl-NL" sz="4200" baseline="30000" dirty="0">
                    <a:effectLst/>
                    <a:latin typeface="Arial" panose="020B0604020202020204" pitchFamily="34" charset="0"/>
                    <a:ea typeface="Calibri" panose="020F0502020204030204" pitchFamily="34" charset="0"/>
                    <a:cs typeface="Arial" panose="020B0604020202020204" pitchFamily="34" charset="0"/>
                  </a:rPr>
                  <a:t>2</a:t>
                </a:r>
                <a:r>
                  <a:rPr lang="nl-NL" sz="4200" dirty="0">
                    <a:effectLst/>
                    <a:latin typeface="Arial" panose="020B0604020202020204" pitchFamily="34" charset="0"/>
                    <a:ea typeface="Calibri" panose="020F0502020204030204" pitchFamily="34" charset="0"/>
                    <a:cs typeface="Arial" panose="020B0604020202020204" pitchFamily="34" charset="0"/>
                  </a:rPr>
                  <a:t> + 1 không có nghiệm vì tại giá trị bất kì của x, ta luôn có x</a:t>
                </a:r>
                <a:r>
                  <a:rPr lang="nl-NL" sz="4200" baseline="30000" dirty="0">
                    <a:effectLst/>
                    <a:latin typeface="Arial" panose="020B0604020202020204" pitchFamily="34" charset="0"/>
                    <a:ea typeface="Calibri" panose="020F0502020204030204" pitchFamily="34" charset="0"/>
                    <a:cs typeface="Arial" panose="020B0604020202020204" pitchFamily="34" charset="0"/>
                  </a:rPr>
                  <a:t>2</a:t>
                </a:r>
                <a:r>
                  <a:rPr lang="nl-NL"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Arial" panose="020B0604020202020204" pitchFamily="34" charset="0"/>
                    <a:ea typeface="Times New Roman" panose="02020603050405020304" pitchFamily="18" charset="0"/>
                    <a:cs typeface="Arial" panose="020B0604020202020204" pitchFamily="34" charset="0"/>
                  </a:rPr>
                  <a:t> 0 nên B(x) = x</a:t>
                </a:r>
                <a:r>
                  <a:rPr lang="nl-NL"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nl-NL" sz="4200" dirty="0">
                    <a:effectLst/>
                    <a:latin typeface="Arial" panose="020B0604020202020204" pitchFamily="34" charset="0"/>
                    <a:ea typeface="Times New Roman" panose="02020603050405020304" pitchFamily="18" charset="0"/>
                    <a:cs typeface="Arial" panose="020B0604020202020204" pitchFamily="34" charset="0"/>
                  </a:rPr>
                  <a:t> + 1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Arial" panose="020B0604020202020204" pitchFamily="34" charset="0"/>
                    <a:ea typeface="Times New Roman" panose="02020603050405020304" pitchFamily="18" charset="0"/>
                    <a:cs typeface="Arial" panose="020B0604020202020204" pitchFamily="34" charset="0"/>
                  </a:rPr>
                  <a:t> 1 &gt; 0.</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37774" y="5135682"/>
                <a:ext cx="14364426" cy="4124206"/>
              </a:xfrm>
              <a:prstGeom prst="rect">
                <a:avLst/>
              </a:prstGeom>
              <a:blipFill rotWithShape="0">
                <a:blip r:embed="rId3"/>
                <a:stretch>
                  <a:fillRect l="-1612" r="-1612" b="-2954"/>
                </a:stretch>
              </a:blipFill>
            </p:spPr>
            <p:txBody>
              <a:bodyPr/>
              <a:lstStyle/>
              <a:p>
                <a:r>
                  <a:rPr lang="en-US">
                    <a:noFill/>
                  </a:rPr>
                  <a:t> </a:t>
                </a:r>
              </a:p>
            </p:txBody>
          </p:sp>
        </mc:Fallback>
      </mc:AlternateContent>
      <p:grpSp>
        <p:nvGrpSpPr>
          <p:cNvPr id="26" name="Group 25"/>
          <p:cNvGrpSpPr/>
          <p:nvPr/>
        </p:nvGrpSpPr>
        <p:grpSpPr>
          <a:xfrm>
            <a:off x="533400" y="4742982"/>
            <a:ext cx="2251386" cy="2251386"/>
            <a:chOff x="1157887" y="910087"/>
            <a:chExt cx="2251386" cy="2251386"/>
          </a:xfrm>
        </p:grpSpPr>
        <p:grpSp>
          <p:nvGrpSpPr>
            <p:cNvPr id="27" name="Group 5"/>
            <p:cNvGrpSpPr/>
            <p:nvPr/>
          </p:nvGrpSpPr>
          <p:grpSpPr>
            <a:xfrm>
              <a:off x="1157887" y="910087"/>
              <a:ext cx="2251386" cy="2251386"/>
              <a:chOff x="0" y="0"/>
              <a:chExt cx="812800" cy="812800"/>
            </a:xfrm>
          </p:grpSpPr>
          <p:sp>
            <p:nvSpPr>
              <p:cNvPr id="29"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30"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1361278" y="1380745"/>
              <a:ext cx="1829251" cy="1446550"/>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4</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 y="7847385"/>
            <a:ext cx="2450804" cy="1609483"/>
          </a:xfrm>
          <a:prstGeom prst="rect">
            <a:avLst/>
          </a:prstGeom>
        </p:spPr>
      </p:pic>
    </p:spTree>
    <p:custDataLst>
      <p:tags r:id="rId1"/>
    </p:custDataLst>
    <p:extLst>
      <p:ext uri="{BB962C8B-B14F-4D97-AF65-F5344CB8AC3E}">
        <p14:creationId xmlns:p14="http://schemas.microsoft.com/office/powerpoint/2010/main" val="1597664508"/>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anim calcmode="lin" valueType="num">
                                      <p:cBhvr>
                                        <p:cTn id="3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825270" y="-2477949"/>
            <a:ext cx="5037276" cy="503727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6002000" y="7346487"/>
            <a:ext cx="4346011" cy="434601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229082" y="9772650"/>
            <a:ext cx="20746164" cy="1061439"/>
            <a:chOff x="0" y="0"/>
            <a:chExt cx="5464010" cy="279556"/>
          </a:xfrm>
        </p:grpSpPr>
        <p:sp>
          <p:nvSpPr>
            <p:cNvPr id="22" name="Freeform 22"/>
            <p:cNvSpPr/>
            <p:nvPr/>
          </p:nvSpPr>
          <p:spPr>
            <a:xfrm>
              <a:off x="0" y="0"/>
              <a:ext cx="5464010" cy="279556"/>
            </a:xfrm>
            <a:custGeom>
              <a:avLst/>
              <a:gdLst/>
              <a:ahLst/>
              <a:cxnLst/>
              <a:rect l="l" t="t" r="r" b="b"/>
              <a:pathLst>
                <a:path w="5464010" h="279556">
                  <a:moveTo>
                    <a:pt x="0" y="0"/>
                  </a:moveTo>
                  <a:lnTo>
                    <a:pt x="5464010" y="0"/>
                  </a:lnTo>
                  <a:lnTo>
                    <a:pt x="5464010" y="279556"/>
                  </a:lnTo>
                  <a:lnTo>
                    <a:pt x="0" y="279556"/>
                  </a:lnTo>
                  <a:close/>
                </a:path>
              </a:pathLst>
            </a:custGeom>
            <a:solidFill>
              <a:srgbClr val="F8DC52"/>
            </a:solidFill>
          </p:spPr>
          <p:txBody>
            <a:bodyPr/>
            <a:lstStyle/>
            <a:p>
              <a:endParaRPr lang="en-US"/>
            </a:p>
          </p:txBody>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1382685" y="345177"/>
            <a:ext cx="2471839" cy="2471839"/>
            <a:chOff x="1972465" y="1372851"/>
            <a:chExt cx="3513935" cy="3513935"/>
          </a:xfrm>
        </p:grpSpPr>
        <p:grpSp>
          <p:nvGrpSpPr>
            <p:cNvPr id="30" name="Group 14"/>
            <p:cNvGrpSpPr/>
            <p:nvPr/>
          </p:nvGrpSpPr>
          <p:grpSpPr>
            <a:xfrm>
              <a:off x="1972465" y="1372851"/>
              <a:ext cx="3513935" cy="3513935"/>
              <a:chOff x="0" y="0"/>
              <a:chExt cx="812800" cy="812800"/>
            </a:xfrm>
          </p:grpSpPr>
          <p:sp>
            <p:nvSpPr>
              <p:cNvPr id="32"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33"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31" name="TextBox 23"/>
            <p:cNvSpPr txBox="1"/>
            <p:nvPr/>
          </p:nvSpPr>
          <p:spPr>
            <a:xfrm>
              <a:off x="2236987" y="1779078"/>
              <a:ext cx="2984887" cy="1823321"/>
            </a:xfrm>
            <a:prstGeom prst="rect">
              <a:avLst/>
            </a:prstGeom>
          </p:spPr>
          <p:txBody>
            <a:bodyPr wrap="square" lIns="0" tIns="0" rIns="0" bIns="0" rtlCol="0" anchor="t">
              <a:spAutoFit/>
            </a:bodyPr>
            <a:lstStyle/>
            <a:p>
              <a:pPr algn="ctr">
                <a:lnSpc>
                  <a:spcPts val="12000"/>
                </a:lnSpc>
              </a:pPr>
              <a:r>
                <a:rPr lang="en-US" sz="4400" b="1" dirty="0" err="1">
                  <a:solidFill>
                    <a:schemeClr val="bg1"/>
                  </a:solidFill>
                  <a:latin typeface="Arial" panose="020B0604020202020204" pitchFamily="34" charset="0"/>
                  <a:cs typeface="Arial" panose="020B0604020202020204" pitchFamily="34" charset="0"/>
                </a:rPr>
                <a:t>Chú</a:t>
              </a:r>
              <a:r>
                <a:rPr lang="en-US" sz="4400" b="1" dirty="0">
                  <a:solidFill>
                    <a:schemeClr val="bg1"/>
                  </a:solidFill>
                  <a:latin typeface="Arial" panose="020B0604020202020204" pitchFamily="34" charset="0"/>
                  <a:cs typeface="Arial" panose="020B0604020202020204" pitchFamily="34" charset="0"/>
                </a:rPr>
                <a:t> ý</a:t>
              </a:r>
            </a:p>
          </p:txBody>
        </p:sp>
      </p:grpSp>
      <p:grpSp>
        <p:nvGrpSpPr>
          <p:cNvPr id="34" name="Group 33"/>
          <p:cNvGrpSpPr/>
          <p:nvPr/>
        </p:nvGrpSpPr>
        <p:grpSpPr>
          <a:xfrm>
            <a:off x="4724400" y="591852"/>
            <a:ext cx="12303181" cy="3054213"/>
            <a:chOff x="-63677" y="475221"/>
            <a:chExt cx="4646501" cy="1153670"/>
          </a:xfrm>
        </p:grpSpPr>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476041" y="561034"/>
              <a:ext cx="1106783" cy="1067857"/>
            </a:xfrm>
            <a:prstGeom prst="rect">
              <a:avLst/>
            </a:prstGeom>
          </p:spPr>
        </p:pic>
        <p:sp>
          <p:nvSpPr>
            <p:cNvPr id="36" name="Speech Bubble: Rectangle with Corners Rounded 134"/>
            <p:cNvSpPr/>
            <p:nvPr/>
          </p:nvSpPr>
          <p:spPr>
            <a:xfrm>
              <a:off x="-63677" y="475221"/>
              <a:ext cx="2991791" cy="783006"/>
            </a:xfrm>
            <a:prstGeom prst="wedgeRoundRectCallout">
              <a:avLst>
                <a:gd name="adj1" fmla="val 66288"/>
                <a:gd name="adj2" fmla="val 42737"/>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nghiệm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hoặc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nhiều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nghiệm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ounded Rectangle 18"/>
          <p:cNvSpPr/>
          <p:nvPr/>
        </p:nvSpPr>
        <p:spPr>
          <a:xfrm>
            <a:off x="1423759" y="3290615"/>
            <a:ext cx="3300641" cy="1195558"/>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solidFill>
                  <a:schemeClr val="bg1"/>
                </a:solidFill>
                <a:latin typeface="Arial" panose="020B0604020202020204" pitchFamily="34" charset="0"/>
                <a:cs typeface="Arial" panose="020B0604020202020204" pitchFamily="34" charset="0"/>
              </a:rPr>
              <a:t>Nhận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xét</a:t>
            </a:r>
            <a:endParaRPr lang="en-US" sz="44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388199" y="4777607"/>
            <a:ext cx="15375801" cy="4154984"/>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0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x = 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Chẳng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A(x) = 2x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+ 6x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0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nghiệm</a:t>
            </a:r>
            <a:r>
              <a:rPr lang="en-US" sz="4400" dirty="0">
                <a:latin typeface="Arial" panose="020B0604020202020204" pitchFamily="34" charset="0"/>
                <a:cs typeface="Arial" panose="020B0604020202020204" pitchFamily="34" charset="0"/>
              </a:rPr>
              <a:t> x = 0.</a:t>
            </a:r>
          </a:p>
        </p:txBody>
      </p:sp>
    </p:spTree>
    <p:custDataLst>
      <p:tags r:id="rId1"/>
    </p:custDataLst>
    <p:extLst>
      <p:ext uri="{BB962C8B-B14F-4D97-AF65-F5344CB8AC3E}">
        <p14:creationId xmlns:p14="http://schemas.microsoft.com/office/powerpoint/2010/main" val="179463373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22" name="Rounded Rectangle 21"/>
          <p:cNvSpPr/>
          <p:nvPr/>
        </p:nvSpPr>
        <p:spPr>
          <a:xfrm>
            <a:off x="1066800" y="748942"/>
            <a:ext cx="3683000" cy="1195558"/>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prstClr val="white"/>
                </a:solidFill>
                <a:latin typeface="Arial" panose="020B0604020202020204" pitchFamily="34" charset="0"/>
                <a:cs typeface="Arial" panose="020B0604020202020204" pitchFamily="34" charset="0"/>
              </a:rPr>
              <a:t>Luyện</a:t>
            </a:r>
            <a:r>
              <a:rPr lang="en-US" sz="4200" b="1" dirty="0">
                <a:solidFill>
                  <a:prstClr val="white"/>
                </a:solidFill>
                <a:latin typeface="Arial" panose="020B0604020202020204" pitchFamily="34" charset="0"/>
                <a:cs typeface="Arial" panose="020B0604020202020204" pitchFamily="34" charset="0"/>
              </a:rPr>
              <a:t> </a:t>
            </a:r>
            <a:r>
              <a:rPr lang="en-US" sz="4200" b="1" dirty="0" err="1">
                <a:solidFill>
                  <a:prstClr val="white"/>
                </a:solidFill>
                <a:latin typeface="Arial" panose="020B0604020202020204" pitchFamily="34" charset="0"/>
                <a:cs typeface="Arial" panose="020B0604020202020204" pitchFamily="34" charset="0"/>
              </a:rPr>
              <a:t>tập</a:t>
            </a:r>
            <a:r>
              <a:rPr lang="en-US" sz="4200" b="1" dirty="0">
                <a:solidFill>
                  <a:prstClr val="white"/>
                </a:solidFill>
                <a:latin typeface="Arial" panose="020B0604020202020204" pitchFamily="34" charset="0"/>
                <a:cs typeface="Arial" panose="020B0604020202020204" pitchFamily="34" charset="0"/>
              </a:rPr>
              <a:t> 6</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970" y="7565719"/>
            <a:ext cx="1005877" cy="2270605"/>
          </a:xfrm>
          <a:prstGeom prst="rect">
            <a:avLst/>
          </a:prstGeom>
        </p:spPr>
      </p:pic>
      <p:sp>
        <p:nvSpPr>
          <p:cNvPr id="5" name="Rectangle 4"/>
          <p:cNvSpPr/>
          <p:nvPr/>
        </p:nvSpPr>
        <p:spPr>
          <a:xfrm>
            <a:off x="5293960" y="587004"/>
            <a:ext cx="12215887" cy="3762056"/>
          </a:xfrm>
          <a:prstGeom prst="rect">
            <a:avLst/>
          </a:prstGeom>
        </p:spPr>
        <p:txBody>
          <a:bodyPr wrap="square">
            <a:spAutoFit/>
          </a:bodyPr>
          <a:lstStyle/>
          <a:p>
            <a:pPr algn="just">
              <a:lnSpc>
                <a:spcPct val="14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1. Tính giá trị của đa thức F(x) = 2x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- 2 tại x  = −1; x = 0; x = 1; x = 2. Từ đó hãy tìm một nghiệm của đa thức F(x).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nl-NL" sz="4200" dirty="0">
                <a:latin typeface="Arial" panose="020B0604020202020204" pitchFamily="34" charset="0"/>
                <a:ea typeface="Times New Roman" panose="02020603050405020304" pitchFamily="18" charset="0"/>
                <a:cs typeface="Arial" panose="020B0604020202020204" pitchFamily="34" charset="0"/>
              </a:rPr>
              <a:t>2. Tìm nghiệm của đa thức </a:t>
            </a:r>
            <a:r>
              <a:rPr lang="nl-NL" sz="4200" dirty="0">
                <a:latin typeface="Arial" panose="020B0604020202020204" pitchFamily="34" charset="0"/>
                <a:ea typeface="Calibri" panose="020F0502020204030204" pitchFamily="34" charset="0"/>
                <a:cs typeface="Arial" panose="020B0604020202020204" pitchFamily="34" charset="0"/>
              </a:rPr>
              <a:t>E(x) = x</a:t>
            </a:r>
            <a:r>
              <a:rPr lang="nl-NL" sz="4200" baseline="30000" dirty="0">
                <a:latin typeface="Arial" panose="020B0604020202020204" pitchFamily="34" charset="0"/>
                <a:ea typeface="Calibri" panose="020F0502020204030204" pitchFamily="34" charset="0"/>
                <a:cs typeface="Arial" panose="020B0604020202020204" pitchFamily="34" charset="0"/>
              </a:rPr>
              <a:t>2 </a:t>
            </a:r>
            <a:r>
              <a:rPr lang="nl-NL" sz="4200" dirty="0">
                <a:latin typeface="Arial" panose="020B0604020202020204" pitchFamily="34" charset="0"/>
                <a:ea typeface="Calibri" panose="020F0502020204030204" pitchFamily="34" charset="0"/>
                <a:cs typeface="Arial" panose="020B0604020202020204" pitchFamily="34" charset="0"/>
              </a:rPr>
              <a:t>+ 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1877265" y="3988309"/>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7" name="Rectangle 6"/>
          <p:cNvSpPr/>
          <p:nvPr/>
        </p:nvSpPr>
        <p:spPr>
          <a:xfrm>
            <a:off x="1935824" y="5499895"/>
            <a:ext cx="7539432" cy="3000821"/>
          </a:xfrm>
          <a:prstGeom prst="rect">
            <a:avLst/>
          </a:prstGeom>
        </p:spPr>
        <p:txBody>
          <a:bodyPr wrap="square">
            <a:spAutoFit/>
          </a:bodyPr>
          <a:lstStyle/>
          <a:p>
            <a:pPr algn="just">
              <a:lnSpc>
                <a:spcPct val="150000"/>
              </a:lnSpc>
            </a:pPr>
            <a:r>
              <a:rPr lang="en-US" sz="4200" dirty="0">
                <a:latin typeface="Arial" panose="020B0604020202020204" pitchFamily="34" charset="0"/>
                <a:cs typeface="Arial" panose="020B0604020202020204" pitchFamily="34" charset="0"/>
              </a:rPr>
              <a:t>1.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trị</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F(-1) = 2.(-1)</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- 3.(-1) - 2 = 3; </a:t>
            </a:r>
          </a:p>
          <a:p>
            <a:pPr algn="just">
              <a:lnSpc>
                <a:spcPct val="150000"/>
              </a:lnSpc>
            </a:pPr>
            <a:r>
              <a:rPr lang="en-US" sz="4200" dirty="0">
                <a:latin typeface="Arial" panose="020B0604020202020204" pitchFamily="34" charset="0"/>
                <a:cs typeface="Arial" panose="020B0604020202020204" pitchFamily="34" charset="0"/>
              </a:rPr>
              <a:t>F(0) = 2.(0)</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- 3.(0) - 2 = -2; </a:t>
            </a:r>
          </a:p>
        </p:txBody>
      </p:sp>
      <p:sp>
        <p:nvSpPr>
          <p:cNvPr id="8" name="Rectangle 7"/>
          <p:cNvSpPr/>
          <p:nvPr/>
        </p:nvSpPr>
        <p:spPr>
          <a:xfrm>
            <a:off x="9764340" y="6469391"/>
            <a:ext cx="6450545" cy="2031325"/>
          </a:xfrm>
          <a:prstGeom prst="rect">
            <a:avLst/>
          </a:prstGeom>
        </p:spPr>
        <p:txBody>
          <a:bodyPr wrap="squar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F(1) = 2.1</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- 3.1 - 2 = -3; </a:t>
            </a:r>
          </a:p>
          <a:p>
            <a:pPr lvl="0" algn="just">
              <a:lnSpc>
                <a:spcPct val="150000"/>
              </a:lnSpc>
            </a:pPr>
            <a:r>
              <a:rPr lang="en-US" sz="4200" dirty="0">
                <a:solidFill>
                  <a:prstClr val="black"/>
                </a:solidFill>
                <a:latin typeface="Arial" panose="020B0604020202020204" pitchFamily="34" charset="0"/>
                <a:cs typeface="Arial" panose="020B0604020202020204" pitchFamily="34" charset="0"/>
              </a:rPr>
              <a:t>F(2) = 2.2</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- 3.2 - 2 = 0; </a:t>
            </a:r>
          </a:p>
        </p:txBody>
      </p:sp>
      <p:sp>
        <p:nvSpPr>
          <p:cNvPr id="9" name="Rectangle 8"/>
          <p:cNvSpPr/>
          <p:nvPr/>
        </p:nvSpPr>
        <p:spPr>
          <a:xfrm>
            <a:off x="1935823" y="8516842"/>
            <a:ext cx="8882560"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 </a:t>
            </a:r>
            <a:r>
              <a:rPr lang="en-US" sz="4200" dirty="0" err="1">
                <a:solidFill>
                  <a:prstClr val="black"/>
                </a:solidFill>
                <a:latin typeface="Arial" panose="020B0604020202020204" pitchFamily="34" charset="0"/>
                <a:cs typeface="Arial" panose="020B0604020202020204" pitchFamily="34" charset="0"/>
              </a:rPr>
              <a:t>Một</a:t>
            </a:r>
            <a:r>
              <a:rPr lang="en-US" sz="4200" dirty="0">
                <a:solidFill>
                  <a:prstClr val="black"/>
                </a:solidFill>
                <a:latin typeface="Arial" panose="020B0604020202020204" pitchFamily="34" charset="0"/>
                <a:cs typeface="Arial" panose="020B0604020202020204" pitchFamily="34" charset="0"/>
              </a:rPr>
              <a:t> </a:t>
            </a:r>
            <a:r>
              <a:rPr lang="en-US" sz="4200" dirty="0" err="1">
                <a:solidFill>
                  <a:prstClr val="black"/>
                </a:solidFill>
                <a:latin typeface="Arial" panose="020B0604020202020204" pitchFamily="34" charset="0"/>
                <a:cs typeface="Arial" panose="020B0604020202020204" pitchFamily="34" charset="0"/>
              </a:rPr>
              <a:t>nghiệm</a:t>
            </a:r>
            <a:r>
              <a:rPr lang="en-US" sz="4200" dirty="0">
                <a:solidFill>
                  <a:prstClr val="black"/>
                </a:solidFill>
                <a:latin typeface="Arial" panose="020B0604020202020204" pitchFamily="34" charset="0"/>
                <a:cs typeface="Arial" panose="020B0604020202020204" pitchFamily="34" charset="0"/>
              </a:rPr>
              <a:t> </a:t>
            </a:r>
            <a:r>
              <a:rPr lang="en-US" sz="4200" dirty="0" err="1">
                <a:solidFill>
                  <a:prstClr val="black"/>
                </a:solidFill>
                <a:latin typeface="Arial" panose="020B0604020202020204" pitchFamily="34" charset="0"/>
                <a:cs typeface="Arial" panose="020B0604020202020204" pitchFamily="34" charset="0"/>
              </a:rPr>
              <a:t>của</a:t>
            </a:r>
            <a:r>
              <a:rPr lang="en-US" sz="4200" dirty="0">
                <a:solidFill>
                  <a:prstClr val="black"/>
                </a:solidFill>
                <a:latin typeface="Arial" panose="020B0604020202020204" pitchFamily="34" charset="0"/>
                <a:cs typeface="Arial" panose="020B0604020202020204" pitchFamily="34" charset="0"/>
              </a:rPr>
              <a:t> </a:t>
            </a:r>
            <a:r>
              <a:rPr lang="en-US" sz="4200" dirty="0" err="1">
                <a:solidFill>
                  <a:prstClr val="black"/>
                </a:solidFill>
                <a:latin typeface="Arial" panose="020B0604020202020204" pitchFamily="34" charset="0"/>
                <a:cs typeface="Arial" panose="020B0604020202020204" pitchFamily="34" charset="0"/>
              </a:rPr>
              <a:t>đa</a:t>
            </a:r>
            <a:r>
              <a:rPr lang="en-US" sz="4200" dirty="0">
                <a:solidFill>
                  <a:prstClr val="black"/>
                </a:solidFill>
                <a:latin typeface="Arial" panose="020B0604020202020204" pitchFamily="34" charset="0"/>
                <a:cs typeface="Arial" panose="020B0604020202020204" pitchFamily="34" charset="0"/>
              </a:rPr>
              <a:t> </a:t>
            </a:r>
            <a:r>
              <a:rPr lang="en-US" sz="4200" dirty="0" err="1">
                <a:solidFill>
                  <a:prstClr val="black"/>
                </a:solidFill>
                <a:latin typeface="Arial" panose="020B0604020202020204" pitchFamily="34" charset="0"/>
                <a:cs typeface="Arial" panose="020B0604020202020204" pitchFamily="34" charset="0"/>
              </a:rPr>
              <a:t>thức</a:t>
            </a:r>
            <a:r>
              <a:rPr lang="en-US" sz="4200" dirty="0">
                <a:solidFill>
                  <a:prstClr val="black"/>
                </a:solidFill>
                <a:latin typeface="Arial" panose="020B0604020202020204" pitchFamily="34" charset="0"/>
                <a:cs typeface="Arial" panose="020B0604020202020204" pitchFamily="34" charset="0"/>
              </a:rPr>
              <a:t> F(x) </a:t>
            </a:r>
            <a:r>
              <a:rPr lang="en-US" sz="4200" dirty="0" err="1">
                <a:solidFill>
                  <a:prstClr val="black"/>
                </a:solidFill>
                <a:latin typeface="Arial" panose="020B0604020202020204" pitchFamily="34" charset="0"/>
                <a:cs typeface="Arial" panose="020B0604020202020204" pitchFamily="34" charset="0"/>
              </a:rPr>
              <a:t>là</a:t>
            </a:r>
            <a:r>
              <a:rPr lang="en-US" sz="4200" dirty="0">
                <a:solidFill>
                  <a:prstClr val="black"/>
                </a:solidFill>
                <a:latin typeface="Arial" panose="020B0604020202020204" pitchFamily="34" charset="0"/>
                <a:cs typeface="Arial" panose="020B0604020202020204" pitchFamily="34" charset="0"/>
              </a:rPr>
              <a:t> 2.</a:t>
            </a:r>
          </a:p>
        </p:txBody>
      </p:sp>
    </p:spTree>
    <p:custDataLst>
      <p:tags r:id="rId1"/>
    </p:custDataLst>
    <p:extLst>
      <p:ext uri="{BB962C8B-B14F-4D97-AF65-F5344CB8AC3E}">
        <p14:creationId xmlns:p14="http://schemas.microsoft.com/office/powerpoint/2010/main" val="295836404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17" grpId="0" animBg="1"/>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5" name="Rectangle 4"/>
          <p:cNvSpPr/>
          <p:nvPr/>
        </p:nvSpPr>
        <p:spPr>
          <a:xfrm>
            <a:off x="1916724" y="1265927"/>
            <a:ext cx="12215887" cy="931730"/>
          </a:xfrm>
          <a:prstGeom prst="rect">
            <a:avLst/>
          </a:prstGeom>
        </p:spPr>
        <p:txBody>
          <a:bodyPr wrap="square">
            <a:spAutoFit/>
          </a:bodyPr>
          <a:lstStyle/>
          <a:p>
            <a:pPr algn="just">
              <a:lnSpc>
                <a:spcPct val="140000"/>
              </a:lnSpc>
              <a:spcBef>
                <a:spcPts val="600"/>
              </a:spcBef>
              <a:spcAft>
                <a:spcPts val="600"/>
              </a:spcAft>
            </a:pPr>
            <a:r>
              <a:rPr lang="nl-NL" sz="4400" dirty="0">
                <a:latin typeface="Arial" panose="020B0604020202020204" pitchFamily="34" charset="0"/>
                <a:ea typeface="Times New Roman" panose="02020603050405020304" pitchFamily="18" charset="0"/>
                <a:cs typeface="Arial" panose="020B0604020202020204" pitchFamily="34" charset="0"/>
              </a:rPr>
              <a:t>2. Tìm nghiệm của đa thức </a:t>
            </a:r>
            <a:r>
              <a:rPr lang="nl-NL" sz="4400" dirty="0">
                <a:latin typeface="Arial" panose="020B0604020202020204" pitchFamily="34" charset="0"/>
                <a:ea typeface="Calibri" panose="020F0502020204030204" pitchFamily="34" charset="0"/>
                <a:cs typeface="Arial" panose="020B0604020202020204" pitchFamily="34" charset="0"/>
              </a:rPr>
              <a:t>E(x) = x</a:t>
            </a:r>
            <a:r>
              <a:rPr lang="nl-NL" sz="4400" baseline="30000" dirty="0">
                <a:latin typeface="Arial" panose="020B0604020202020204" pitchFamily="34" charset="0"/>
                <a:ea typeface="Calibri" panose="020F0502020204030204" pitchFamily="34" charset="0"/>
                <a:cs typeface="Arial" panose="020B0604020202020204" pitchFamily="34" charset="0"/>
              </a:rPr>
              <a:t>2 </a:t>
            </a:r>
            <a:r>
              <a:rPr lang="nl-NL" sz="4400" dirty="0">
                <a:latin typeface="Arial" panose="020B0604020202020204" pitchFamily="34" charset="0"/>
                <a:ea typeface="Calibri" panose="020F0502020204030204" pitchFamily="34" charset="0"/>
                <a:cs typeface="Arial" panose="020B0604020202020204" pitchFamily="34" charset="0"/>
              </a:rPr>
              <a:t>+ x.</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06564" y="2577713"/>
            <a:ext cx="13182600" cy="4154984"/>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E(x)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0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x = 0</a:t>
            </a:r>
          </a:p>
          <a:p>
            <a:pPr algn="just">
              <a:lnSpc>
                <a:spcPct val="150000"/>
              </a:lnSpc>
            </a:pPr>
            <a:r>
              <a:rPr lang="en-US" sz="4400" dirty="0">
                <a:latin typeface="Arial" panose="020B0604020202020204" pitchFamily="34" charset="0"/>
                <a:cs typeface="Arial" panose="020B0604020202020204" pitchFamily="34" charset="0"/>
              </a:rPr>
              <a:t>x = 0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x = -1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E(x)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E(0) = 0</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+ 0 ; E(-1) =  (-1)</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(-1) =  0</a:t>
            </a:r>
          </a:p>
        </p:txBody>
      </p:sp>
      <mc:AlternateContent xmlns:mc="http://schemas.openxmlformats.org/markup-compatibility/2006" xmlns:a14="http://schemas.microsoft.com/office/drawing/2010/main">
        <mc:Choice Requires="a14">
          <p:sp>
            <p:nvSpPr>
              <p:cNvPr id="10" name="Rectangle 9"/>
              <p:cNvSpPr/>
              <p:nvPr/>
            </p:nvSpPr>
            <p:spPr>
              <a:xfrm>
                <a:off x="1969402" y="6932152"/>
                <a:ext cx="9956132" cy="1107996"/>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nl-NL" sz="4400" i="1">
                        <a:latin typeface="Cambria Math" panose="02040503050406030204" pitchFamily="18" charset="0"/>
                        <a:ea typeface="Calibri" panose="020F0502020204030204" pitchFamily="34" charset="0"/>
                        <a:cs typeface="Arial" panose="020B0604020202020204" pitchFamily="34" charset="0"/>
                      </a:rPr>
                      <m:t>⇒ </m:t>
                    </m:r>
                  </m:oMath>
                </a14:m>
                <a:r>
                  <a:rPr lang="nl-NL" sz="4400" dirty="0">
                    <a:effectLst/>
                    <a:latin typeface="Arial" panose="020B0604020202020204" pitchFamily="34" charset="0"/>
                    <a:ea typeface="Calibri" panose="020F0502020204030204" pitchFamily="34" charset="0"/>
                    <a:cs typeface="Arial" panose="020B0604020202020204" pitchFamily="34" charset="0"/>
                  </a:rPr>
                  <a:t>Nghiệm của đa thức E(x) là 0 và -1.</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69402" y="6932152"/>
                <a:ext cx="9956132" cy="1107996"/>
              </a:xfrm>
              <a:prstGeom prst="rect">
                <a:avLst/>
              </a:prstGeom>
              <a:blipFill rotWithShape="0">
                <a:blip r:embed="rId3"/>
                <a:stretch>
                  <a:fillRect b="-13736"/>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12260626" y="6038018"/>
            <a:ext cx="5182049" cy="3737172"/>
          </a:xfrm>
          <a:prstGeom prst="rect">
            <a:avLst/>
          </a:prstGeom>
        </p:spPr>
      </p:pic>
    </p:spTree>
    <p:custDataLst>
      <p:tags r:id="rId1"/>
    </p:custDataLst>
    <p:extLst>
      <p:ext uri="{BB962C8B-B14F-4D97-AF65-F5344CB8AC3E}">
        <p14:creationId xmlns:p14="http://schemas.microsoft.com/office/powerpoint/2010/main" val="2459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697200" y="-2568883"/>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1" name="Rounded Rectangle 30"/>
          <p:cNvSpPr/>
          <p:nvPr/>
        </p:nvSpPr>
        <p:spPr>
          <a:xfrm>
            <a:off x="1080447" y="658474"/>
            <a:ext cx="3270005" cy="15240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prstClr val="white"/>
                </a:solidFill>
                <a:latin typeface="Arial" panose="020B0604020202020204" pitchFamily="34" charset="0"/>
                <a:cs typeface="Arial" panose="020B0604020202020204" pitchFamily="34" charset="0"/>
              </a:rPr>
              <a:t>Vận</a:t>
            </a:r>
            <a:r>
              <a:rPr lang="en-US" sz="4200" b="1" dirty="0">
                <a:solidFill>
                  <a:prstClr val="white"/>
                </a:solidFill>
                <a:latin typeface="Arial" panose="020B0604020202020204" pitchFamily="34" charset="0"/>
                <a:cs typeface="Arial" panose="020B0604020202020204" pitchFamily="34" charset="0"/>
              </a:rPr>
              <a:t> </a:t>
            </a:r>
            <a:r>
              <a:rPr lang="en-US" sz="4200" b="1" dirty="0" err="1">
                <a:solidFill>
                  <a:prstClr val="white"/>
                </a:solidFill>
                <a:latin typeface="Arial" panose="020B0604020202020204" pitchFamily="34" charset="0"/>
                <a:cs typeface="Arial" panose="020B0604020202020204" pitchFamily="34" charset="0"/>
              </a:rPr>
              <a:t>dụng</a:t>
            </a:r>
            <a:endParaRPr lang="en-US" sz="4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4785782" y="577807"/>
            <a:ext cx="11337045" cy="1685333"/>
          </a:xfrm>
          <a:prstGeom prst="rect">
            <a:avLst/>
          </a:prstGeom>
        </p:spPr>
        <p:txBody>
          <a:bodyPr wrap="square">
            <a:spAutoFit/>
          </a:bodyPr>
          <a:lstStyle/>
          <a:p>
            <a:pPr algn="just">
              <a:lnSpc>
                <a:spcPct val="130000"/>
              </a:lnSpc>
            </a:pPr>
            <a:r>
              <a:rPr lang="en-US" sz="4200" dirty="0" err="1">
                <a:solidFill>
                  <a:srgbClr val="002060"/>
                </a:solidFill>
                <a:latin typeface="Arial" panose="020B0604020202020204" pitchFamily="34" charset="0"/>
                <a:cs typeface="Arial" panose="020B0604020202020204" pitchFamily="34" charset="0"/>
              </a:rPr>
              <a:t>Thảo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luận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thực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hiện</a:t>
            </a:r>
            <a:r>
              <a:rPr lang="en-US" sz="4200"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hoàn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thành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tình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huống</a:t>
            </a:r>
            <a:r>
              <a:rPr lang="en-US" sz="4200" dirty="0">
                <a:solidFill>
                  <a:srgbClr val="002060"/>
                </a:solidFill>
                <a:latin typeface="Arial" panose="020B0604020202020204" pitchFamily="34" charset="0"/>
                <a:cs typeface="Arial" panose="020B0604020202020204" pitchFamily="34" charset="0"/>
              </a:rPr>
              <a:t> ban </a:t>
            </a:r>
            <a:r>
              <a:rPr lang="en-US" sz="4200" dirty="0" err="1">
                <a:solidFill>
                  <a:srgbClr val="002060"/>
                </a:solidFill>
                <a:latin typeface="Arial" panose="020B0604020202020204" pitchFamily="34" charset="0"/>
                <a:cs typeface="Arial" panose="020B0604020202020204" pitchFamily="34" charset="0"/>
              </a:rPr>
              <a:t>đầu</a:t>
            </a:r>
            <a:r>
              <a:rPr lang="en-US" sz="4200" dirty="0">
                <a:solidFill>
                  <a:srgbClr val="002060"/>
                </a:solidFill>
                <a:latin typeface="Arial" panose="020B0604020202020204" pitchFamily="34" charset="0"/>
                <a:cs typeface="Arial" panose="020B0604020202020204" pitchFamily="34" charset="0"/>
              </a:rPr>
              <a:t>.</a:t>
            </a:r>
          </a:p>
        </p:txBody>
      </p:sp>
      <p:sp>
        <p:nvSpPr>
          <p:cNvPr id="4" name="Rectangle 3"/>
          <p:cNvSpPr/>
          <p:nvPr/>
        </p:nvSpPr>
        <p:spPr>
          <a:xfrm>
            <a:off x="1021080" y="2328179"/>
            <a:ext cx="13228320" cy="1015663"/>
          </a:xfrm>
          <a:prstGeom prst="rect">
            <a:avLst/>
          </a:prstGeom>
        </p:spPr>
        <p:txBody>
          <a:bodyPr wrap="square">
            <a:spAutoFit/>
          </a:bodyPr>
          <a:lstStyle/>
          <a:p>
            <a:pPr>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Trở lại bài toán mở đầu, hãy thực hiện các yêu cầu sau:</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21080" y="3492887"/>
            <a:ext cx="11313160" cy="3939540"/>
          </a:xfrm>
          <a:prstGeom prst="rect">
            <a:avLst/>
          </a:prstGeom>
        </p:spPr>
        <p:txBody>
          <a:bodyPr wrap="square">
            <a:spAutoFit/>
          </a:bodyPr>
          <a:lstStyle/>
          <a:p>
            <a:pPr lvl="0"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a) Xác định bậc, hệ số cao nhất và hệ số tự do của đa thức H(x) = −5x</a:t>
            </a:r>
            <a:r>
              <a:rPr lang="nl-NL" sz="4000" baseline="30000"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+ 15x.</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b) Tại sao x = 0 là một nghiệm của đa thức H(x)? Kết quả đó nói lên điều gì?</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0" y="3397687"/>
            <a:ext cx="4678984" cy="4097342"/>
          </a:xfrm>
          <a:prstGeom prst="rect">
            <a:avLst/>
          </a:prstGeom>
        </p:spPr>
      </p:pic>
      <p:sp>
        <p:nvSpPr>
          <p:cNvPr id="7" name="Rectangle 6"/>
          <p:cNvSpPr/>
          <p:nvPr/>
        </p:nvSpPr>
        <p:spPr>
          <a:xfrm>
            <a:off x="1100767" y="7431456"/>
            <a:ext cx="16581120" cy="1938992"/>
          </a:xfrm>
          <a:prstGeom prst="rect">
            <a:avLst/>
          </a:prstGeom>
        </p:spPr>
        <p:txBody>
          <a:bodyPr wrap="square">
            <a:spAutoFit/>
          </a:bodyPr>
          <a:lstStyle/>
          <a:p>
            <a:pPr lvl="0" algn="just">
              <a:lnSpc>
                <a:spcPct val="150000"/>
              </a:lnSpc>
              <a:spcBef>
                <a:spcPts val="600"/>
              </a:spcBef>
              <a:spcAft>
                <a:spcPts val="600"/>
              </a:spcAft>
            </a:pP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 Tính giá trị của H(x) khi x = 1; x = 2 và x = 3 để tìm nghiệm khác 0 của H(x). Nghiệm ấy có ý nghĩa gì? Từ đó hãy trả lời câu hỏi của bài toán.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8139284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4"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697200" y="-2568883"/>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15449"/>
            <a:ext cx="4678984" cy="409734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59205" y="1825073"/>
                <a:ext cx="10582879" cy="4278094"/>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Trong đa thức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nl-NL"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Arial" panose="020B0604020202020204" pitchFamily="34" charset="0"/>
                    <a:ea typeface="Calibri" panose="020F0502020204030204" pitchFamily="34" charset="0"/>
                    <a:cs typeface="Arial" panose="020B0604020202020204" pitchFamily="34" charset="0"/>
                  </a:rPr>
                  <a:t>, hạng tử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effectLst/>
                            <a:latin typeface="Cambria Math" panose="02040503050406030204" pitchFamily="18" charset="0"/>
                            <a:ea typeface="Calibri" panose="020F0502020204030204" pitchFamily="34" charset="0"/>
                            <a:cs typeface="Arial" panose="020B0604020202020204" pitchFamily="34" charset="0"/>
                          </a:rPr>
                          <m:t>𝑥</m:t>
                        </m:r>
                      </m:e>
                      <m:sup>
                        <m:r>
                          <a:rPr lang="nl-NL" sz="42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có bậc cao nhất.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nl-NL" sz="4200" b="1"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Arial" panose="020B0604020202020204" pitchFamily="34" charset="0"/>
                    <a:ea typeface="Calibri" panose="020F0502020204030204" pitchFamily="34" charset="0"/>
                    <a:cs typeface="Arial" panose="020B0604020202020204" pitchFamily="34" charset="0"/>
                  </a:rPr>
                  <a:t> Hạng tử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effectLst/>
                            <a:latin typeface="Cambria Math" panose="02040503050406030204" pitchFamily="18" charset="0"/>
                            <a:ea typeface="Calibri" panose="020F0502020204030204" pitchFamily="34" charset="0"/>
                            <a:cs typeface="Arial" panose="020B0604020202020204" pitchFamily="34" charset="0"/>
                          </a:rPr>
                          <m:t>𝑥</m:t>
                        </m:r>
                      </m:e>
                      <m:sup>
                        <m:r>
                          <a:rPr lang="nl-NL" sz="42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Arial" panose="020B0604020202020204" pitchFamily="34" charset="0"/>
                    <a:ea typeface="Calibri" panose="020F0502020204030204" pitchFamily="34" charset="0"/>
                    <a:cs typeface="Arial" panose="020B0604020202020204" pitchFamily="34" charset="0"/>
                  </a:rPr>
                  <a:t> có hệ số là –5 và bậc là 2.</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err="1">
                    <a:effectLst/>
                    <a:latin typeface="Arial" panose="020B0604020202020204" pitchFamily="34" charset="0"/>
                    <a:ea typeface="Calibri" panose="020F0502020204030204" pitchFamily="34" charset="0"/>
                    <a:cs typeface="Arial" panose="020B0604020202020204" pitchFamily="34" charset="0"/>
                  </a:rPr>
                  <a:t>Hệ</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tự</a:t>
                </a:r>
                <a:r>
                  <a:rPr lang="en-US" sz="4200" dirty="0">
                    <a:effectLst/>
                    <a:latin typeface="Arial" panose="020B0604020202020204" pitchFamily="34" charset="0"/>
                    <a:ea typeface="Calibri" panose="020F0502020204030204" pitchFamily="34" charset="0"/>
                    <a:cs typeface="Arial" panose="020B0604020202020204" pitchFamily="34" charset="0"/>
                  </a:rPr>
                  <a:t> do </a:t>
                </a:r>
                <a:r>
                  <a:rPr lang="en-US" sz="4200" dirty="0" err="1">
                    <a:effectLst/>
                    <a:latin typeface="Arial" panose="020B0604020202020204" pitchFamily="34" charset="0"/>
                    <a:ea typeface="Calibri" panose="020F0502020204030204" pitchFamily="34" charset="0"/>
                    <a:cs typeface="Arial" panose="020B0604020202020204" pitchFamily="34" charset="0"/>
                  </a:rPr>
                  <a:t>trong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0.</a:t>
                </a:r>
              </a:p>
            </p:txBody>
          </p:sp>
        </mc:Choice>
        <mc:Fallback xmlns="">
          <p:sp>
            <p:nvSpPr>
              <p:cNvPr id="3" name="Rectangle 2"/>
              <p:cNvSpPr>
                <a:spLocks noRot="1" noChangeAspect="1" noMove="1" noResize="1" noEditPoints="1" noAdjustHandles="1" noChangeArrowheads="1" noChangeShapeType="1" noTextEdit="1"/>
              </p:cNvSpPr>
              <p:nvPr/>
            </p:nvSpPr>
            <p:spPr>
              <a:xfrm>
                <a:off x="5759205" y="1825073"/>
                <a:ext cx="10582879" cy="4278094"/>
              </a:xfrm>
              <a:prstGeom prst="rect">
                <a:avLst/>
              </a:prstGeom>
              <a:blipFill rotWithShape="0">
                <a:blip r:embed="rId4"/>
                <a:stretch>
                  <a:fillRect l="-2247" r="-2189" b="-2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38199" y="6285071"/>
                <a:ext cx="16597453" cy="3154710"/>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=0</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nghiệm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vì</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tại</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=0</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ta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giá</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trị</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bằng</a:t>
                </a:r>
                <a:r>
                  <a:rPr lang="en-US" sz="4200" dirty="0">
                    <a:effectLst/>
                    <a:latin typeface="Arial" panose="020B0604020202020204" pitchFamily="34" charset="0"/>
                    <a:ea typeface="Calibri" panose="020F0502020204030204" pitchFamily="34" charset="0"/>
                    <a:cs typeface="Arial" panose="020B0604020202020204" pitchFamily="34" charset="0"/>
                  </a:rPr>
                  <a:t> 0.</a:t>
                </a:r>
              </a:p>
              <a:p>
                <a:pPr algn="just">
                  <a:lnSpc>
                    <a:spcPct val="150000"/>
                  </a:lnSpc>
                  <a:spcBef>
                    <a:spcPts val="600"/>
                  </a:spcBef>
                  <a:spcAft>
                    <a:spcPts val="600"/>
                  </a:spcAft>
                </a:pPr>
                <a14:m>
                  <m:oMath xmlns:m="http://schemas.openxmlformats.org/officeDocument/2006/math">
                    <m:r>
                      <a:rPr lang="en-US" sz="42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Kết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quả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đó</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lên</a:t>
                </a:r>
                <a:r>
                  <a:rPr lang="en-US" sz="4200" dirty="0">
                    <a:effectLst/>
                    <a:latin typeface="Arial" panose="020B0604020202020204" pitchFamily="34" charset="0"/>
                    <a:ea typeface="Calibri" panose="020F0502020204030204" pitchFamily="34" charset="0"/>
                    <a:cs typeface="Arial" panose="020B0604020202020204" pitchFamily="34" charset="0"/>
                  </a:rPr>
                  <a:t>: 0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nghiệm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(0)=0</m:t>
                    </m:r>
                  </m:oMath>
                </a14:m>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838199" y="6285071"/>
                <a:ext cx="16597453" cy="3154710"/>
              </a:xfrm>
              <a:prstGeom prst="rect">
                <a:avLst/>
              </a:prstGeom>
              <a:blipFill rotWithShape="0">
                <a:blip r:embed="rId5"/>
                <a:stretch>
                  <a:fillRect l="-1396" r="-1396" b="-4054"/>
                </a:stretch>
              </a:blipFill>
            </p:spPr>
            <p:txBody>
              <a:bodyPr/>
              <a:lstStyle/>
              <a:p>
                <a:r>
                  <a:rPr lang="en-US">
                    <a:noFill/>
                  </a:rPr>
                  <a:t> </a:t>
                </a:r>
              </a:p>
            </p:txBody>
          </p:sp>
        </mc:Fallback>
      </mc:AlternateContent>
      <p:sp>
        <p:nvSpPr>
          <p:cNvPr id="11" name="Oval Callout 10"/>
          <p:cNvSpPr/>
          <p:nvPr/>
        </p:nvSpPr>
        <p:spPr>
          <a:xfrm>
            <a:off x="8112964" y="459499"/>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0906000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697200" y="-2568883"/>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 name="Rectangle 1"/>
          <p:cNvSpPr/>
          <p:nvPr/>
        </p:nvSpPr>
        <p:spPr>
          <a:xfrm>
            <a:off x="1261355" y="424985"/>
            <a:ext cx="7044445" cy="2717475"/>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c) H(1) = −5. 1</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+ 15. 1 = 10</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H(2) = −5. 2</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+ 15. 2 = 10</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H(3) = −5. 3</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+ 15. 3 = 0</a:t>
            </a:r>
          </a:p>
        </p:txBody>
      </p:sp>
      <p:sp>
        <p:nvSpPr>
          <p:cNvPr id="4" name="Rectangle 3"/>
          <p:cNvSpPr/>
          <p:nvPr/>
        </p:nvSpPr>
        <p:spPr>
          <a:xfrm>
            <a:off x="1752600" y="3376341"/>
            <a:ext cx="2379177"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Kết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luận</a:t>
            </a:r>
            <a:r>
              <a:rPr lang="en-US" sz="4000" b="1" dirty="0">
                <a:solidFill>
                  <a:srgbClr val="C00000"/>
                </a:solidFill>
                <a:latin typeface="Arial" panose="020B0604020202020204" pitchFamily="34" charset="0"/>
                <a:cs typeface="Arial" panose="020B0604020202020204" pitchFamily="34" charset="0"/>
              </a:rPr>
              <a:t>:</a:t>
            </a:r>
          </a:p>
        </p:txBody>
      </p:sp>
      <p:sp>
        <p:nvSpPr>
          <p:cNvPr id="5" name="Right Arrow 4"/>
          <p:cNvSpPr/>
          <p:nvPr/>
        </p:nvSpPr>
        <p:spPr>
          <a:xfrm>
            <a:off x="617710" y="3632471"/>
            <a:ext cx="762000" cy="37647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2440" y="4112283"/>
            <a:ext cx="15316200" cy="563231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Khi ném vật từ một điểm trên mặt đất sau thời gian là 1 giây, thì độ cao của vật là 10m.</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Khi ném vật từ một điểm trên mặt đất sau thời gian là 2 giây, thì độ cao của vật là 10m.</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Khi ném vật từ một điểm trên mặt đất sau thời gian là 3 giây, thì vật rơi trở lại mặt đất (0m).</a:t>
            </a:r>
          </a:p>
        </p:txBody>
      </p:sp>
      <p:grpSp>
        <p:nvGrpSpPr>
          <p:cNvPr id="12" name="Group 11"/>
          <p:cNvGrpSpPr/>
          <p:nvPr/>
        </p:nvGrpSpPr>
        <p:grpSpPr>
          <a:xfrm>
            <a:off x="10058400" y="311933"/>
            <a:ext cx="5431742" cy="3772294"/>
            <a:chOff x="9372600" y="208845"/>
            <a:chExt cx="8458200" cy="5874142"/>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208845"/>
              <a:ext cx="8458200" cy="5874142"/>
            </a:xfrm>
            <a:prstGeom prst="rect">
              <a:avLst/>
            </a:prstGeom>
          </p:spPr>
        </p:pic>
        <p:sp>
          <p:nvSpPr>
            <p:cNvPr id="11" name="Rectangle 10"/>
            <p:cNvSpPr/>
            <p:nvPr/>
          </p:nvSpPr>
          <p:spPr>
            <a:xfrm>
              <a:off x="13169628" y="5672642"/>
              <a:ext cx="1219200" cy="23266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994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7">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28" name="TextBox 27"/>
            <p:cNvSpPr txBox="1"/>
            <p:nvPr/>
          </p:nvSpPr>
          <p:spPr>
            <a:xfrm>
              <a:off x="3383275" y="3513298"/>
              <a:ext cx="90174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01</a:t>
              </a:r>
            </a:p>
          </p:txBody>
        </p:sp>
      </p:grpSp>
      <p:sp>
        <p:nvSpPr>
          <p:cNvPr id="30" name="TextBox 29"/>
          <p:cNvSpPr txBox="1"/>
          <p:nvPr/>
        </p:nvSpPr>
        <p:spPr>
          <a:xfrm>
            <a:off x="4969663" y="3320423"/>
            <a:ext cx="573492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Đơn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02</a:t>
              </a:r>
            </a:p>
          </p:txBody>
        </p:sp>
      </p:grpSp>
      <p:sp>
        <p:nvSpPr>
          <p:cNvPr id="34" name="TextBox 33"/>
          <p:cNvSpPr txBox="1"/>
          <p:nvPr/>
        </p:nvSpPr>
        <p:spPr>
          <a:xfrm>
            <a:off x="5646546" y="5536040"/>
            <a:ext cx="8502421"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Khái</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niệm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03</a:t>
              </a:r>
            </a:p>
          </p:txBody>
        </p:sp>
      </p:grpSp>
      <p:sp>
        <p:nvSpPr>
          <p:cNvPr id="38" name="TextBox 37"/>
          <p:cNvSpPr txBox="1"/>
          <p:nvPr/>
        </p:nvSpPr>
        <p:spPr>
          <a:xfrm>
            <a:off x="6559939" y="7727700"/>
            <a:ext cx="7994262"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thu</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gọn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5"/>
          <a:stretch>
            <a:fillRect/>
          </a:stretch>
        </p:blipFill>
        <p:spPr>
          <a:xfrm>
            <a:off x="14550217" y="4094093"/>
            <a:ext cx="3096615" cy="5678557"/>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txBody>
          <a:bodyPr/>
          <a:lstStyle/>
          <a:p>
            <a:endParaRPr lang="en-US"/>
          </a:p>
        </p:txBody>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txBody>
            <a:bodyPr/>
            <a:lstStyle/>
            <a:p>
              <a:endParaRPr lang="en-US"/>
            </a:p>
          </p:txBody>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Rectangle 27"/>
          <p:cNvSpPr/>
          <p:nvPr/>
        </p:nvSpPr>
        <p:spPr>
          <a:xfrm>
            <a:off x="6884283" y="669021"/>
            <a:ext cx="4544834" cy="1015663"/>
          </a:xfrm>
          <a:prstGeom prst="rect">
            <a:avLst/>
          </a:prstGeom>
        </p:spPr>
        <p:txBody>
          <a:bodyPr wrap="none">
            <a:spAutoFit/>
          </a:bodyPr>
          <a:lstStyle/>
          <a:p>
            <a:pPr algn="ctr"/>
            <a:r>
              <a:rPr lang="en-US" sz="6000" b="1" dirty="0">
                <a:solidFill>
                  <a:schemeClr val="tx2">
                    <a:lumMod val="75000"/>
                  </a:schemeClr>
                </a:solidFill>
                <a:latin typeface="Arial" panose="020B0604020202020204" pitchFamily="34" charset="0"/>
                <a:cs typeface="Arial" panose="020B0604020202020204" pitchFamily="34" charset="0"/>
              </a:rPr>
              <a:t>LUYỆN TẬP</a:t>
            </a:r>
          </a:p>
        </p:txBody>
      </p:sp>
      <p:sp>
        <p:nvSpPr>
          <p:cNvPr id="2" name="Rectangle 1"/>
          <p:cNvSpPr/>
          <p:nvPr/>
        </p:nvSpPr>
        <p:spPr>
          <a:xfrm>
            <a:off x="3124200" y="1937174"/>
            <a:ext cx="10030310" cy="1911549"/>
          </a:xfrm>
          <a:prstGeom prst="rect">
            <a:avLst/>
          </a:prstGeom>
        </p:spPr>
        <p:txBody>
          <a:bodyPr wrap="none">
            <a:spAutoFit/>
          </a:bodyPr>
          <a:lstStyle/>
          <a:p>
            <a:pPr>
              <a:lnSpc>
                <a:spcPct val="150000"/>
              </a:lnSpc>
            </a:pPr>
            <a:r>
              <a:rPr lang="en-US" sz="4200" dirty="0">
                <a:latin typeface="Arial" panose="020B0604020202020204" pitchFamily="34" charset="0"/>
                <a:cs typeface="Arial" panose="020B0604020202020204" pitchFamily="34" charset="0"/>
              </a:rPr>
              <a:t>HOẠT ĐỘNG NHÓM: </a:t>
            </a:r>
          </a:p>
          <a:p>
            <a:pPr>
              <a:lnSpc>
                <a:spcPct val="150000"/>
              </a:lnSpc>
            </a:pPr>
            <a:r>
              <a:rPr lang="en-US" sz="4200" dirty="0" err="1">
                <a:latin typeface="Arial" panose="020B0604020202020204" pitchFamily="34" charset="0"/>
                <a:cs typeface="Arial" panose="020B0604020202020204" pitchFamily="34" charset="0"/>
              </a:rPr>
              <a:t>Hoàn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BT7.5 + 7.6 + 7.7 (SGK-tr30)</a:t>
            </a:r>
          </a:p>
        </p:txBody>
      </p:sp>
      <p:pic>
        <p:nvPicPr>
          <p:cNvPr id="4" name="Picture 3"/>
          <p:cNvPicPr>
            <a:picLocks noChangeAspect="1"/>
          </p:cNvPicPr>
          <p:nvPr/>
        </p:nvPicPr>
        <p:blipFill>
          <a:blip r:embed="rId3"/>
          <a:stretch>
            <a:fillRect/>
          </a:stretch>
        </p:blipFill>
        <p:spPr>
          <a:xfrm>
            <a:off x="1120775" y="2249246"/>
            <a:ext cx="1543050" cy="1494346"/>
          </a:xfrm>
          <a:prstGeom prst="rect">
            <a:avLst/>
          </a:prstGeom>
        </p:spPr>
      </p:pic>
      <p:sp>
        <p:nvSpPr>
          <p:cNvPr id="5" name="Rounded Rectangle 4"/>
          <p:cNvSpPr/>
          <p:nvPr/>
        </p:nvSpPr>
        <p:spPr>
          <a:xfrm>
            <a:off x="1292225" y="4261669"/>
            <a:ext cx="2743200" cy="11430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7.5</a:t>
            </a:r>
          </a:p>
        </p:txBody>
      </p:sp>
      <mc:AlternateContent xmlns:mc="http://schemas.openxmlformats.org/markup-compatibility/2006" xmlns:a14="http://schemas.microsoft.com/office/drawing/2010/main">
        <mc:Choice Requires="a14">
          <p:sp>
            <p:nvSpPr>
              <p:cNvPr id="9" name="Rectangle 8"/>
              <p:cNvSpPr/>
              <p:nvPr/>
            </p:nvSpPr>
            <p:spPr>
              <a:xfrm>
                <a:off x="1308100" y="5657826"/>
                <a:ext cx="15697200" cy="30819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200" dirty="0">
                    <a:effectLst/>
                    <a:latin typeface="Arial" panose="020B0604020202020204" pitchFamily="34" charset="0"/>
                    <a:ea typeface="Calibri" panose="020F0502020204030204" pitchFamily="34" charset="0"/>
                    <a:cs typeface="Arial" panose="020B0604020202020204" pitchFamily="34" charset="0"/>
                  </a:rPr>
                  <a:t>.(−4x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Tìm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hệ</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bậc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r>
                  <a:rPr lang="en-US" sz="4200" dirty="0" err="1">
                    <a:effectLst/>
                    <a:latin typeface="Arial" panose="020B0604020202020204" pitchFamily="34" charset="0"/>
                    <a:ea typeface="Calibri" panose="020F0502020204030204" pitchFamily="34" charset="0"/>
                    <a:cs typeface="Arial" panose="020B0604020202020204" pitchFamily="34" charset="0"/>
                  </a:rPr>
                  <a:t>Tính</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Tìm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hệ</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bậc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1308100" y="5657826"/>
                <a:ext cx="15697200" cy="3081934"/>
              </a:xfrm>
              <a:prstGeom prst="rect">
                <a:avLst/>
              </a:prstGeom>
              <a:blipFill rotWithShape="0">
                <a:blip r:embed="rId4"/>
                <a:stretch>
                  <a:fillRect l="-1515" r="-544"/>
                </a:stretch>
              </a:blipFill>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84177" y="7505700"/>
            <a:ext cx="1642246" cy="2013793"/>
          </a:xfrm>
          <a:prstGeom prst="rect">
            <a:avLst/>
          </a:prstGeom>
        </p:spPr>
      </p:pic>
    </p:spTree>
    <p:custDataLst>
      <p:tags r:id="rId1"/>
    </p:custDataLst>
    <p:extLst>
      <p:ext uri="{BB962C8B-B14F-4D97-AF65-F5344CB8AC3E}">
        <p14:creationId xmlns:p14="http://schemas.microsoft.com/office/powerpoint/2010/main" val="377202075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4644" y="2221337"/>
            <a:ext cx="14237730" cy="7276297"/>
          </a:xfrm>
          <a:prstGeom prst="roundRect">
            <a:avLst>
              <a:gd name="adj" fmla="val 8289"/>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830748" y="3619500"/>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6154400" y="-171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7" name="Oval Callout 16"/>
          <p:cNvSpPr/>
          <p:nvPr/>
        </p:nvSpPr>
        <p:spPr>
          <a:xfrm>
            <a:off x="8112965" y="495300"/>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174959" y="2199478"/>
                <a:ext cx="12457099" cy="3782895"/>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e>
                    </m:d>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Hệ</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-2a</a:t>
                </a:r>
                <a:endParaRPr lang="en-US" sz="4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Bậc</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5</a:t>
                </a:r>
              </a:p>
            </p:txBody>
          </p:sp>
        </mc:Choice>
        <mc:Fallback xmlns="">
          <p:sp>
            <p:nvSpPr>
              <p:cNvPr id="5" name="Rectangle 4"/>
              <p:cNvSpPr>
                <a:spLocks noRot="1" noChangeAspect="1" noMove="1" noResize="1" noEditPoints="1" noAdjustHandles="1" noChangeArrowheads="1" noChangeShapeType="1" noTextEdit="1"/>
              </p:cNvSpPr>
              <p:nvPr/>
            </p:nvSpPr>
            <p:spPr>
              <a:xfrm>
                <a:off x="3174959" y="2199478"/>
                <a:ext cx="12457099" cy="3782895"/>
              </a:xfrm>
              <a:prstGeom prst="rect">
                <a:avLst/>
              </a:prstGeom>
              <a:blipFill rotWithShape="0">
                <a:blip r:embed="rId3"/>
                <a:stretch>
                  <a:fillRect l="-1909" b="-3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74959" y="5795588"/>
                <a:ext cx="11430000" cy="3723905"/>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6</m:t>
                        </m:r>
                      </m:sup>
                    </m:sSup>
                  </m:oMath>
                </a14:m>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Hệ</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-2</a:t>
                </a: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Bậc</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6</a:t>
                </a:r>
              </a:p>
            </p:txBody>
          </p:sp>
        </mc:Choice>
        <mc:Fallback xmlns="">
          <p:sp>
            <p:nvSpPr>
              <p:cNvPr id="6" name="Rectangle 5"/>
              <p:cNvSpPr>
                <a:spLocks noRot="1" noChangeAspect="1" noMove="1" noResize="1" noEditPoints="1" noAdjustHandles="1" noChangeArrowheads="1" noChangeShapeType="1" noTextEdit="1"/>
              </p:cNvSpPr>
              <p:nvPr/>
            </p:nvSpPr>
            <p:spPr>
              <a:xfrm>
                <a:off x="3174959" y="5795588"/>
                <a:ext cx="11430000" cy="3723905"/>
              </a:xfrm>
              <a:prstGeom prst="rect">
                <a:avLst/>
              </a:prstGeom>
              <a:blipFill rotWithShape="0">
                <a:blip r:embed="rId4"/>
                <a:stretch>
                  <a:fillRect l="-2080" b="-3437"/>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2739782" y="6223848"/>
            <a:ext cx="3171636" cy="3526943"/>
          </a:xfrm>
          <a:prstGeom prst="rect">
            <a:avLst/>
          </a:prstGeom>
        </p:spPr>
      </p:pic>
    </p:spTree>
    <p:custDataLst>
      <p:tags r:id="rId1"/>
    </p:custDataLst>
    <p:extLst>
      <p:ext uri="{BB962C8B-B14F-4D97-AF65-F5344CB8AC3E}">
        <p14:creationId xmlns:p14="http://schemas.microsoft.com/office/powerpoint/2010/main" val="93519252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6765616" y="-2646309"/>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6" name="Group 5"/>
          <p:cNvGrpSpPr/>
          <p:nvPr/>
        </p:nvGrpSpPr>
        <p:grpSpPr>
          <a:xfrm>
            <a:off x="-943847" y="1075453"/>
            <a:ext cx="1887693" cy="1887693"/>
            <a:chOff x="0" y="0"/>
            <a:chExt cx="812800" cy="812800"/>
          </a:xfrm>
        </p:grpSpPr>
        <p:sp>
          <p:nvSpPr>
            <p:cNvPr id="18"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5"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6" name="Group 5"/>
          <p:cNvGrpSpPr/>
          <p:nvPr/>
        </p:nvGrpSpPr>
        <p:grpSpPr>
          <a:xfrm>
            <a:off x="17306053" y="7124700"/>
            <a:ext cx="1963893" cy="1963893"/>
            <a:chOff x="0" y="0"/>
            <a:chExt cx="812800" cy="812800"/>
          </a:xfrm>
        </p:grpSpPr>
        <p:sp>
          <p:nvSpPr>
            <p:cNvPr id="27"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8"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3" name="TextBox 2"/>
          <p:cNvSpPr txBox="1"/>
          <p:nvPr/>
        </p:nvSpPr>
        <p:spPr>
          <a:xfrm>
            <a:off x="7429495" y="553285"/>
            <a:ext cx="34290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7.6</a:t>
            </a:r>
          </a:p>
        </p:txBody>
      </p:sp>
      <mc:AlternateContent xmlns:mc="http://schemas.openxmlformats.org/markup-compatibility/2006" xmlns:a14="http://schemas.microsoft.com/office/drawing/2010/main">
        <mc:Choice Requires="a14">
          <p:sp>
            <p:nvSpPr>
              <p:cNvPr id="6" name="Rectangle 5"/>
              <p:cNvSpPr/>
              <p:nvPr/>
            </p:nvSpPr>
            <p:spPr>
              <a:xfrm>
                <a:off x="1119367" y="2192491"/>
                <a:ext cx="16287775" cy="6504601"/>
              </a:xfrm>
              <a:prstGeom prst="rect">
                <a:avLst/>
              </a:prstGeom>
            </p:spPr>
            <p:txBody>
              <a:bodyPr wrap="square">
                <a:spAutoFit/>
              </a:bodyPr>
              <a:lstStyle/>
              <a:p>
                <a:pPr algn="just">
                  <a:lnSpc>
                    <a:spcPct val="170000"/>
                  </a:lnSpc>
                  <a:spcBef>
                    <a:spcPts val="600"/>
                  </a:spcBef>
                  <a:spcAft>
                    <a:spcPts val="600"/>
                  </a:spcAft>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Cho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7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A(x) =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 </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 – 7x</a:t>
                </a:r>
                <a:r>
                  <a:rPr lang="en-US" sz="4200" baseline="30000" dirty="0">
                    <a:effectLst/>
                    <a:latin typeface="Arial" panose="020B0604020202020204" pitchFamily="34" charset="0"/>
                    <a:ea typeface="Calibri" panose="020F0502020204030204" pitchFamily="34" charset="0"/>
                    <a:cs typeface="Arial" panose="020B0604020202020204" pitchFamily="34" charset="0"/>
                  </a:rPr>
                  <a:t>4</a:t>
                </a:r>
                <a:r>
                  <a:rPr lang="en-US" sz="42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 – 4x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+ 9</a:t>
                </a:r>
              </a:p>
              <a:p>
                <a:pPr algn="just">
                  <a:lnSpc>
                    <a:spcPct val="17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B(x) =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+ 8x</a:t>
                </a:r>
                <a:r>
                  <a:rPr lang="en-US" sz="4200" baseline="30000" dirty="0">
                    <a:effectLst/>
                    <a:latin typeface="Arial" panose="020B0604020202020204" pitchFamily="34" charset="0"/>
                    <a:ea typeface="Calibri" panose="020F0502020204030204" pitchFamily="34" charset="0"/>
                    <a:cs typeface="Arial" panose="020B0604020202020204" pitchFamily="34" charset="0"/>
                  </a:rPr>
                  <a:t>4  </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 x –  7</a:t>
                </a:r>
              </a:p>
              <a:p>
                <a:pPr algn="just">
                  <a:lnSpc>
                    <a:spcPct val="17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 Thu </a:t>
                </a:r>
                <a:r>
                  <a:rPr lang="en-US" sz="4200" dirty="0" err="1">
                    <a:effectLst/>
                    <a:latin typeface="Arial" panose="020B0604020202020204" pitchFamily="34" charset="0"/>
                    <a:ea typeface="Calibri" panose="020F0502020204030204" pitchFamily="34" charset="0"/>
                    <a:cs typeface="Arial" panose="020B0604020202020204" pitchFamily="34" charset="0"/>
                  </a:rPr>
                  <a:t>gọn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sắp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xếp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hai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trên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theo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luỹ</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thừa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giảm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biến</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7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r>
                  <a:rPr lang="en-US" sz="4200" dirty="0" err="1">
                    <a:effectLst/>
                    <a:latin typeface="Arial" panose="020B0604020202020204" pitchFamily="34" charset="0"/>
                    <a:ea typeface="Calibri" panose="020F0502020204030204" pitchFamily="34" charset="0"/>
                    <a:cs typeface="Arial" panose="020B0604020202020204" pitchFamily="34" charset="0"/>
                  </a:rPr>
                  <a:t>Tìm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bậc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hệ</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cao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nhất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hệ</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tự</a:t>
                </a:r>
                <a:r>
                  <a:rPr lang="en-US" sz="4200" dirty="0">
                    <a:effectLst/>
                    <a:latin typeface="Arial" panose="020B0604020202020204" pitchFamily="34" charset="0"/>
                    <a:ea typeface="Calibri" panose="020F0502020204030204" pitchFamily="34" charset="0"/>
                    <a:cs typeface="Arial" panose="020B0604020202020204" pitchFamily="34" charset="0"/>
                  </a:rPr>
                  <a:t> do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mỗi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119367" y="2192491"/>
                <a:ext cx="16287775" cy="6504601"/>
              </a:xfrm>
              <a:prstGeom prst="rect">
                <a:avLst/>
              </a:prstGeom>
              <a:blipFill rotWithShape="0">
                <a:blip r:embed="rId3"/>
                <a:stretch>
                  <a:fillRect l="-1460" r="-1198" b="-337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7500" y="987048"/>
            <a:ext cx="1721919" cy="23171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7760" y="3695700"/>
            <a:ext cx="1941659" cy="1972775"/>
          </a:xfrm>
          <a:prstGeom prst="rect">
            <a:avLst/>
          </a:prstGeom>
        </p:spPr>
      </p:pic>
    </p:spTree>
    <p:custDataLst>
      <p:tags r:id="rId1"/>
    </p:custDataLst>
    <p:extLst>
      <p:ext uri="{BB962C8B-B14F-4D97-AF65-F5344CB8AC3E}">
        <p14:creationId xmlns:p14="http://schemas.microsoft.com/office/powerpoint/2010/main" val="39348939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909617" y="-2530784"/>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6" name="Group 5"/>
          <p:cNvGrpSpPr/>
          <p:nvPr/>
        </p:nvGrpSpPr>
        <p:grpSpPr>
          <a:xfrm>
            <a:off x="-943847" y="747518"/>
            <a:ext cx="1887693" cy="1887693"/>
            <a:chOff x="0" y="0"/>
            <a:chExt cx="812800" cy="812800"/>
          </a:xfrm>
        </p:grpSpPr>
        <p:sp>
          <p:nvSpPr>
            <p:cNvPr id="18"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5"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6" name="Group 5"/>
          <p:cNvGrpSpPr/>
          <p:nvPr/>
        </p:nvGrpSpPr>
        <p:grpSpPr>
          <a:xfrm>
            <a:off x="17306053" y="7124700"/>
            <a:ext cx="1963893" cy="1963893"/>
            <a:chOff x="0" y="0"/>
            <a:chExt cx="812800" cy="812800"/>
          </a:xfrm>
        </p:grpSpPr>
        <p:sp>
          <p:nvSpPr>
            <p:cNvPr id="27"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txBody>
            <a:bodyPr/>
            <a:lstStyle/>
            <a:p>
              <a:endParaRPr lang="en-US"/>
            </a:p>
          </p:txBody>
        </p:sp>
        <p:sp>
          <p:nvSpPr>
            <p:cNvPr id="28"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7" name="Oval Callout 16"/>
          <p:cNvSpPr/>
          <p:nvPr/>
        </p:nvSpPr>
        <p:spPr>
          <a:xfrm>
            <a:off x="8112963" y="709728"/>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8713" y="2886637"/>
                <a:ext cx="8685285" cy="3687997"/>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A(x) = x</a:t>
                </a:r>
                <a:r>
                  <a:rPr lang="en-US" sz="4000" baseline="30000" dirty="0">
                    <a:latin typeface="Arial" panose="020B0604020202020204" pitchFamily="34" charset="0"/>
                    <a:ea typeface="Calibri" panose="020F0502020204030204" pitchFamily="34" charset="0"/>
                    <a:cs typeface="Arial" panose="020B0604020202020204" pitchFamily="34" charset="0"/>
                  </a:rPr>
                  <a:t>3 </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i="1">
                            <a:latin typeface="Cambria Math" panose="02040503050406030204" pitchFamily="18" charset="0"/>
                            <a:ea typeface="Calibri" panose="020F0502020204030204" pitchFamily="34" charset="0"/>
                            <a:cs typeface="Arial" panose="020B0604020202020204" pitchFamily="34" charset="0"/>
                          </a:rPr>
                          <m:t>3</m:t>
                        </m:r>
                      </m:num>
                      <m:den>
                        <m:r>
                          <a:rPr lang="en-US" sz="4000" i="1">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 – 7x</a:t>
                </a:r>
                <a:r>
                  <a:rPr lang="en-US" sz="4000" baseline="30000" dirty="0">
                    <a:latin typeface="Arial" panose="020B0604020202020204" pitchFamily="34" charset="0"/>
                    <a:ea typeface="Calibri" panose="020F0502020204030204" pitchFamily="34" charset="0"/>
                    <a:cs typeface="Arial" panose="020B0604020202020204" pitchFamily="34" charset="0"/>
                  </a:rPr>
                  <a:t>4</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ea typeface="Calibri" panose="020F0502020204030204" pitchFamily="34" charset="0"/>
                            <a:cs typeface="Arial" panose="020B0604020202020204" pitchFamily="34" charset="0"/>
                          </a:rPr>
                        </m:ctrlPr>
                      </m:fPr>
                      <m:num>
                        <m:r>
                          <a:rPr lang="en-US" sz="4400" i="1">
                            <a:latin typeface="Cambria Math" panose="02040503050406030204" pitchFamily="18" charset="0"/>
                            <a:ea typeface="Calibri" panose="020F0502020204030204" pitchFamily="34" charset="0"/>
                            <a:cs typeface="Arial" panose="020B0604020202020204" pitchFamily="34" charset="0"/>
                          </a:rPr>
                          <m:t>1</m:t>
                        </m:r>
                      </m:num>
                      <m:den>
                        <m:r>
                          <a:rPr lang="en-US" sz="4400" i="1">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 – 4x</a:t>
                </a:r>
                <a:r>
                  <a:rPr lang="en-US" sz="4000" baseline="30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+ 9</a:t>
                </a:r>
              </a:p>
              <a:p>
                <a:pPr algn="just">
                  <a:lnSpc>
                    <a:spcPct val="130000"/>
                  </a:lnSpc>
                  <a:spcBef>
                    <a:spcPts val="600"/>
                  </a:spcBef>
                  <a:spcAft>
                    <a:spcPts val="600"/>
                  </a:spcAft>
                </a:pP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pt-BR" sz="4000" dirty="0">
                    <a:latin typeface="Arial" panose="020B0604020202020204" pitchFamily="34" charset="0"/>
                    <a:ea typeface="Calibri" panose="020F0502020204030204" pitchFamily="34" charset="0"/>
                    <a:cs typeface="Arial" panose="020B0604020202020204" pitchFamily="34" charset="0"/>
                  </a:rPr>
                  <a:t>-7x</a:t>
                </a:r>
                <a:r>
                  <a:rPr lang="pt-BR" sz="4000" baseline="30000" dirty="0">
                    <a:latin typeface="Arial" panose="020B0604020202020204" pitchFamily="34" charset="0"/>
                    <a:ea typeface="Calibri" panose="020F0502020204030204" pitchFamily="34" charset="0"/>
                    <a:cs typeface="Arial" panose="020B0604020202020204" pitchFamily="34" charset="0"/>
                  </a:rPr>
                  <a:t>4 </a:t>
                </a:r>
                <a:r>
                  <a:rPr lang="pt-BR" sz="4000" dirty="0">
                    <a:latin typeface="Arial" panose="020B0604020202020204" pitchFamily="34" charset="0"/>
                    <a:ea typeface="Calibri" panose="020F0502020204030204" pitchFamily="34" charset="0"/>
                    <a:cs typeface="Arial" panose="020B0604020202020204" pitchFamily="34" charset="0"/>
                  </a:rPr>
                  <a:t>+ x</a:t>
                </a:r>
                <a:r>
                  <a:rPr lang="pt-BR" sz="4000" baseline="30000" dirty="0">
                    <a:latin typeface="Arial" panose="020B0604020202020204" pitchFamily="34" charset="0"/>
                    <a:ea typeface="Calibri" panose="020F0502020204030204" pitchFamily="34" charset="0"/>
                    <a:cs typeface="Arial" panose="020B0604020202020204" pitchFamily="34" charset="0"/>
                  </a:rPr>
                  <a:t>3</a:t>
                </a:r>
                <a:r>
                  <a:rPr lang="pt-BR" sz="4000" dirty="0">
                    <a:latin typeface="Arial" panose="020B0604020202020204" pitchFamily="34" charset="0"/>
                    <a:ea typeface="Calibri" panose="020F0502020204030204" pitchFamily="34" charset="0"/>
                    <a:cs typeface="Arial" panose="020B0604020202020204" pitchFamily="34" charset="0"/>
                  </a:rPr>
                  <a:t> - 4x</a:t>
                </a:r>
                <a:r>
                  <a:rPr lang="pt-BR" sz="4000" baseline="30000" dirty="0">
                    <a:latin typeface="Arial" panose="020B0604020202020204" pitchFamily="34" charset="0"/>
                    <a:ea typeface="Calibri" panose="020F0502020204030204" pitchFamily="34" charset="0"/>
                    <a:cs typeface="Arial" panose="020B0604020202020204" pitchFamily="34" charset="0"/>
                  </a:rPr>
                  <a:t>2</a:t>
                </a:r>
                <a:r>
                  <a:rPr lang="pt-BR" sz="4000" dirty="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pt-BR"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2</m:t>
                        </m:r>
                      </m:den>
                    </m:f>
                  </m:oMath>
                </a14:m>
                <a:r>
                  <a:rPr lang="pt-BR" sz="4000" dirty="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pt-BR"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pt-BR" sz="4000" dirty="0">
                    <a:latin typeface="Arial" panose="020B0604020202020204" pitchFamily="34" charset="0"/>
                    <a:ea typeface="Calibri" panose="020F0502020204030204" pitchFamily="34" charset="0"/>
                    <a:cs typeface="Arial" panose="020B0604020202020204" pitchFamily="34" charset="0"/>
                  </a:rPr>
                  <a:t>x) + 9 </a:t>
                </a:r>
              </a:p>
              <a:p>
                <a:pPr algn="just">
                  <a:lnSpc>
                    <a:spcPct val="13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        = -7x</a:t>
                </a:r>
                <a:r>
                  <a:rPr lang="pt-BR" sz="4000" baseline="30000" dirty="0">
                    <a:latin typeface="Arial" panose="020B0604020202020204" pitchFamily="34" charset="0"/>
                    <a:ea typeface="Calibri" panose="020F0502020204030204" pitchFamily="34" charset="0"/>
                    <a:cs typeface="Arial" panose="020B0604020202020204" pitchFamily="34" charset="0"/>
                  </a:rPr>
                  <a:t>4</a:t>
                </a:r>
                <a:r>
                  <a:rPr lang="pt-BR" sz="4000" dirty="0">
                    <a:latin typeface="Arial" panose="020B0604020202020204" pitchFamily="34" charset="0"/>
                    <a:ea typeface="Calibri" panose="020F0502020204030204" pitchFamily="34" charset="0"/>
                    <a:cs typeface="Arial" panose="020B0604020202020204" pitchFamily="34" charset="0"/>
                  </a:rPr>
                  <a:t> + x</a:t>
                </a:r>
                <a:r>
                  <a:rPr lang="pt-BR" sz="4000" baseline="30000" dirty="0">
                    <a:latin typeface="Arial" panose="020B0604020202020204" pitchFamily="34" charset="0"/>
                    <a:ea typeface="Calibri" panose="020F0502020204030204" pitchFamily="34" charset="0"/>
                    <a:cs typeface="Arial" panose="020B0604020202020204" pitchFamily="34" charset="0"/>
                  </a:rPr>
                  <a:t>3</a:t>
                </a:r>
                <a:r>
                  <a:rPr lang="pt-BR" sz="4000" dirty="0">
                    <a:latin typeface="Arial" panose="020B0604020202020204" pitchFamily="34" charset="0"/>
                    <a:ea typeface="Calibri" panose="020F0502020204030204" pitchFamily="34" charset="0"/>
                    <a:cs typeface="Arial" panose="020B0604020202020204" pitchFamily="34" charset="0"/>
                  </a:rPr>
                  <a:t> - 4x</a:t>
                </a:r>
                <a:r>
                  <a:rPr lang="pt-BR" sz="4000" baseline="30000" dirty="0">
                    <a:latin typeface="Arial" panose="020B0604020202020204" pitchFamily="34" charset="0"/>
                    <a:ea typeface="Calibri" panose="020F0502020204030204" pitchFamily="34" charset="0"/>
                    <a:cs typeface="Arial" panose="020B0604020202020204" pitchFamily="34" charset="0"/>
                  </a:rPr>
                  <a:t>2</a:t>
                </a:r>
                <a:r>
                  <a:rPr lang="pt-BR" sz="4000" dirty="0">
                    <a:latin typeface="Arial" panose="020B0604020202020204" pitchFamily="34" charset="0"/>
                    <a:ea typeface="Calibri" panose="020F0502020204030204" pitchFamily="34" charset="0"/>
                    <a:cs typeface="Arial" panose="020B0604020202020204" pitchFamily="34" charset="0"/>
                  </a:rPr>
                  <a:t> + 2x + 9</a:t>
                </a:r>
              </a:p>
            </p:txBody>
          </p:sp>
        </mc:Choice>
        <mc:Fallback xmlns="">
          <p:sp>
            <p:nvSpPr>
              <p:cNvPr id="2" name="Rectangle 1"/>
              <p:cNvSpPr>
                <a:spLocks noRot="1" noChangeAspect="1" noMove="1" noResize="1" noEditPoints="1" noAdjustHandles="1" noChangeArrowheads="1" noChangeShapeType="1" noTextEdit="1"/>
              </p:cNvSpPr>
              <p:nvPr/>
            </p:nvSpPr>
            <p:spPr>
              <a:xfrm>
                <a:off x="458713" y="2886637"/>
                <a:ext cx="8685285" cy="3687997"/>
              </a:xfrm>
              <a:prstGeom prst="rect">
                <a:avLst/>
              </a:prstGeom>
              <a:blipFill rotWithShape="0">
                <a:blip r:embed="rId3"/>
                <a:stretch>
                  <a:fillRect l="-2456" b="-3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431305" y="6352700"/>
                <a:ext cx="8815520" cy="3170099"/>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40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-7</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31305" y="6352700"/>
                <a:ext cx="8815520" cy="3170099"/>
              </a:xfrm>
              <a:prstGeom prst="rect">
                <a:avLst/>
              </a:prstGeom>
              <a:blipFill rotWithShape="0">
                <a:blip r:embed="rId4"/>
                <a:stretch>
                  <a:fillRect b="-3846"/>
                </a:stretch>
              </a:blipFill>
            </p:spPr>
            <p:txBody>
              <a:bodyPr/>
              <a:lstStyle/>
              <a:p>
                <a:r>
                  <a:rPr lang="en-US">
                    <a:noFill/>
                  </a:rPr>
                  <a:t> </a:t>
                </a:r>
              </a:p>
            </p:txBody>
          </p:sp>
        </mc:Fallback>
      </mc:AlternateContent>
      <p:cxnSp>
        <p:nvCxnSpPr>
          <p:cNvPr id="5" name="Straight Connector 4"/>
          <p:cNvCxnSpPr/>
          <p:nvPr/>
        </p:nvCxnSpPr>
        <p:spPr>
          <a:xfrm>
            <a:off x="8991600" y="2761790"/>
            <a:ext cx="0" cy="701086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 y="2761790"/>
            <a:ext cx="18288002"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79805" y="6352700"/>
                <a:ext cx="8184386" cy="3170099"/>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4</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tự</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do: 9</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79805" y="6352700"/>
                <a:ext cx="8184386" cy="3170099"/>
              </a:xfrm>
              <a:prstGeom prst="rect">
                <a:avLst/>
              </a:prstGeom>
              <a:blipFill rotWithShape="0">
                <a:blip r:embed="rId5"/>
                <a:stretch>
                  <a:fillRect b="-3846"/>
                </a:stretch>
              </a:blipFill>
            </p:spPr>
            <p:txBody>
              <a:bodyPr/>
              <a:lstStyle/>
              <a:p>
                <a:r>
                  <a:rPr lang="en-US">
                    <a:noFill/>
                  </a:rPr>
                  <a:t> </a:t>
                </a:r>
              </a:p>
            </p:txBody>
          </p:sp>
        </mc:Fallback>
      </mc:AlternateContent>
      <p:sp>
        <p:nvSpPr>
          <p:cNvPr id="6" name="Rectangle 5"/>
          <p:cNvSpPr/>
          <p:nvPr/>
        </p:nvSpPr>
        <p:spPr>
          <a:xfrm>
            <a:off x="9143999" y="3066312"/>
            <a:ext cx="9144001" cy="2862322"/>
          </a:xfrm>
          <a:prstGeom prst="rect">
            <a:avLst/>
          </a:prstGeom>
        </p:spPr>
        <p:txBody>
          <a:bodyPr wrap="square">
            <a:spAutoFit/>
          </a:bodyPr>
          <a:lstStyle/>
          <a:p>
            <a:pPr>
              <a:lnSpc>
                <a:spcPct val="150000"/>
              </a:lnSpc>
            </a:pPr>
            <a:r>
              <a:rPr lang="pl-PL" sz="4000" dirty="0">
                <a:latin typeface="Arial" panose="020B0604020202020204" pitchFamily="34" charset="0"/>
                <a:cs typeface="Arial" panose="020B0604020202020204" pitchFamily="34" charset="0"/>
              </a:rPr>
              <a:t>B(x)</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3x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8x</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5x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7 </a:t>
            </a:r>
          </a:p>
          <a:p>
            <a:pPr>
              <a:lnSpc>
                <a:spcPct val="150000"/>
              </a:lnSpc>
            </a:pPr>
            <a:r>
              <a:rPr lang="pl-PL"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5</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8x</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(-3x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5x</a:t>
            </a:r>
            <a:r>
              <a:rPr lang="en-US" sz="4000" baseline="30000" dirty="0">
                <a:latin typeface="Arial" panose="020B0604020202020204" pitchFamily="34" charset="0"/>
                <a:cs typeface="Arial" panose="020B0604020202020204" pitchFamily="34" charset="0"/>
              </a:rPr>
              <a:t>2</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7 </a:t>
            </a:r>
          </a:p>
          <a:p>
            <a:pPr>
              <a:lnSpc>
                <a:spcPct val="150000"/>
              </a:lnSpc>
            </a:pPr>
            <a:r>
              <a:rPr lang="pl-PL"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8x</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8x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pl-PL" sz="4000" dirty="0">
                <a:latin typeface="Arial" panose="020B0604020202020204" pitchFamily="34" charset="0"/>
                <a:cs typeface="Arial" panose="020B0604020202020204" pitchFamily="34" charset="0"/>
              </a:rPr>
              <a:t>7</a:t>
            </a:r>
          </a:p>
        </p:txBody>
      </p:sp>
    </p:spTree>
    <p:custDataLst>
      <p:tags r:id="rId1"/>
    </p:custDataLst>
    <p:extLst>
      <p:ext uri="{BB962C8B-B14F-4D97-AF65-F5344CB8AC3E}">
        <p14:creationId xmlns:p14="http://schemas.microsoft.com/office/powerpoint/2010/main" val="35106991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anim calcmode="lin" valueType="num">
                                      <p:cBhvr>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anim calcmode="lin" valueType="num">
                                      <p:cBhvr>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anim calcmode="lin" valueType="num">
                                      <p:cBhvr>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a:ln>
              <a:noFill/>
            </a:ln>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3" name="Rounded Rectangle 32"/>
          <p:cNvSpPr/>
          <p:nvPr/>
        </p:nvSpPr>
        <p:spPr>
          <a:xfrm>
            <a:off x="1189857" y="1265200"/>
            <a:ext cx="2743200" cy="11430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7.7</a:t>
            </a:r>
          </a:p>
        </p:txBody>
      </p:sp>
      <p:sp>
        <p:nvSpPr>
          <p:cNvPr id="6" name="Rectangle 5"/>
          <p:cNvSpPr/>
          <p:nvPr/>
        </p:nvSpPr>
        <p:spPr>
          <a:xfrm>
            <a:off x="1008950" y="2892338"/>
            <a:ext cx="14501732" cy="5401479"/>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P(x) = 5x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4 </a:t>
            </a:r>
            <a:r>
              <a:rPr lang="en-US" sz="4200" dirty="0">
                <a:latin typeface="Arial" panose="020B0604020202020204" pitchFamily="34" charset="0"/>
                <a:ea typeface="Calibri" panose="020F0502020204030204" pitchFamily="34" charset="0"/>
                <a:cs typeface="Arial" panose="020B0604020202020204" pitchFamily="34" charset="0"/>
              </a:rPr>
              <a:t>–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4 </a:t>
            </a:r>
            <a:r>
              <a:rPr lang="en-US" sz="4200" dirty="0">
                <a:latin typeface="Arial" panose="020B0604020202020204" pitchFamily="34" charset="0"/>
                <a:ea typeface="Calibri" panose="020F0502020204030204" pitchFamily="34" charset="0"/>
                <a:cs typeface="Arial" panose="020B0604020202020204" pitchFamily="34" charset="0"/>
              </a:rPr>
              <a:t>–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Q(x) =  3x –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+ 8x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+ 4x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+ 5</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Bef>
                <a:spcPts val="600"/>
              </a:spcBef>
              <a:spcAft>
                <a:spcPts val="600"/>
              </a:spcAft>
              <a:buFont typeface="+mj-lt"/>
              <a:buAutoNum type="alphaLcParenR"/>
            </a:pPr>
            <a:r>
              <a:rPr lang="en-US" sz="4200" dirty="0">
                <a:latin typeface="Arial" panose="020B0604020202020204" pitchFamily="34" charset="0"/>
                <a:ea typeface="Calibri" panose="020F0502020204030204" pitchFamily="34" charset="0"/>
                <a:cs typeface="Arial" panose="020B0604020202020204" pitchFamily="34" charset="0"/>
              </a:rPr>
              <a:t>Thu </a:t>
            </a:r>
            <a:r>
              <a:rPr lang="en-US" sz="4200" dirty="0" err="1">
                <a:latin typeface="Arial" panose="020B0604020202020204" pitchFamily="34" charset="0"/>
                <a:ea typeface="Calibri" panose="020F0502020204030204" pitchFamily="34" charset="0"/>
                <a:cs typeface="Arial" panose="020B0604020202020204" pitchFamily="34" charset="0"/>
              </a:rPr>
              <a:t>gọn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sắp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xếp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luỹ</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thừa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giảm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biến</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Bef>
                <a:spcPts val="600"/>
              </a:spcBef>
              <a:spcAft>
                <a:spcPts val="600"/>
              </a:spcAft>
              <a:buFont typeface="+mj-lt"/>
              <a:buAutoNum type="alphaLcParenR"/>
            </a:pPr>
            <a:r>
              <a:rPr lang="en-US" sz="4200" dirty="0" err="1">
                <a:latin typeface="Arial" panose="020B0604020202020204" pitchFamily="34" charset="0"/>
                <a:ea typeface="Calibri" panose="020F0502020204030204" pitchFamily="34" charset="0"/>
                <a:cs typeface="Arial" panose="020B0604020202020204" pitchFamily="34" charset="0"/>
              </a:rPr>
              <a:t>Sử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quả</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câu</a:t>
            </a:r>
            <a:r>
              <a:rPr lang="en-US" sz="4200" dirty="0">
                <a:latin typeface="Arial" panose="020B0604020202020204" pitchFamily="34" charset="0"/>
                <a:ea typeface="Calibri" panose="020F0502020204030204" pitchFamily="34" charset="0"/>
                <a:cs typeface="Arial" panose="020B0604020202020204" pitchFamily="34" charset="0"/>
              </a:rPr>
              <a:t> a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P(1), P(0), Q(−1)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Q(0).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64996" y="1265200"/>
            <a:ext cx="4168129" cy="942053"/>
          </a:xfrm>
          <a:prstGeom prst="rect">
            <a:avLst/>
          </a:prstGeom>
        </p:spPr>
        <p:txBody>
          <a:bodyPr wrap="none">
            <a:spAutoFit/>
          </a:bodyPr>
          <a:lstStyle/>
          <a:p>
            <a:pPr lvl="0"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Cho </a:t>
            </a:r>
            <a:r>
              <a:rPr lang="en-US" sz="4200" dirty="0" err="1">
                <a:latin typeface="Arial" panose="020B0604020202020204" pitchFamily="34" charset="0"/>
                <a:ea typeface="Times New Roman" panose="02020603050405020304" pitchFamily="18" charset="0"/>
                <a:cs typeface="Arial" panose="020B0604020202020204" pitchFamily="34" charset="0"/>
              </a:rPr>
              <a:t>hai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5288508" y="3544540"/>
            <a:ext cx="2999492" cy="6541575"/>
          </a:xfrm>
          <a:prstGeom prst="rect">
            <a:avLst/>
          </a:prstGeom>
        </p:spPr>
      </p:pic>
    </p:spTree>
    <p:custDataLst>
      <p:tags r:id="rId1"/>
    </p:custDataLst>
    <p:extLst>
      <p:ext uri="{BB962C8B-B14F-4D97-AF65-F5344CB8AC3E}">
        <p14:creationId xmlns:p14="http://schemas.microsoft.com/office/powerpoint/2010/main" val="328244112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a:ln>
              <a:noFill/>
            </a:ln>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Oval Callout 17"/>
          <p:cNvSpPr/>
          <p:nvPr/>
        </p:nvSpPr>
        <p:spPr>
          <a:xfrm>
            <a:off x="8112964" y="493401"/>
            <a:ext cx="2062069" cy="1299265"/>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flipH="1">
            <a:off x="14459321" y="6520988"/>
            <a:ext cx="3267263" cy="3283682"/>
          </a:xfrm>
          <a:prstGeom prst="rect">
            <a:avLst/>
          </a:prstGeom>
        </p:spPr>
      </p:pic>
      <p:sp>
        <p:nvSpPr>
          <p:cNvPr id="6" name="Rectangle 5"/>
          <p:cNvSpPr/>
          <p:nvPr/>
        </p:nvSpPr>
        <p:spPr>
          <a:xfrm>
            <a:off x="1581520" y="2346622"/>
            <a:ext cx="1518248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 P(x) = (2x</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 (5x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+ 3x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Q(x) = 3x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− 5x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+ 5 </a:t>
            </a:r>
          </a:p>
          <a:p>
            <a:pPr>
              <a:lnSpc>
                <a:spcPct val="150000"/>
              </a:lnSpc>
            </a:pP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+ 4x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(3x − 5x) + 5</a:t>
            </a:r>
          </a:p>
          <a:p>
            <a:pPr>
              <a:lnSpc>
                <a:spcPct val="150000"/>
              </a:lnSpc>
            </a:pPr>
            <a:r>
              <a:rPr lang="en-US" sz="4400" dirty="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− 2x + 5</a:t>
            </a:r>
          </a:p>
        </p:txBody>
      </p:sp>
      <p:grpSp>
        <p:nvGrpSpPr>
          <p:cNvPr id="8" name="Group 7"/>
          <p:cNvGrpSpPr/>
          <p:nvPr/>
        </p:nvGrpSpPr>
        <p:grpSpPr>
          <a:xfrm>
            <a:off x="1581520" y="6059664"/>
            <a:ext cx="13125080" cy="3447098"/>
            <a:chOff x="1581520" y="6059664"/>
            <a:chExt cx="13125080" cy="3447098"/>
          </a:xfrm>
        </p:grpSpPr>
        <p:sp>
          <p:nvSpPr>
            <p:cNvPr id="9" name="Rectangle 8"/>
            <p:cNvSpPr/>
            <p:nvPr/>
          </p:nvSpPr>
          <p:spPr>
            <a:xfrm>
              <a:off x="1581520" y="6059664"/>
              <a:ext cx="4900741" cy="3447098"/>
            </a:xfrm>
            <a:prstGeom prst="rect">
              <a:avLst/>
            </a:prstGeom>
          </p:spPr>
          <p:txBody>
            <a:bodyPr wrap="square">
              <a:spAutoFit/>
            </a:bodyPr>
            <a:lstStyle/>
            <a:p>
              <a:pPr algn="just">
                <a:lnSpc>
                  <a:spcPct val="150000"/>
                </a:lnSpc>
                <a:spcBef>
                  <a:spcPts val="600"/>
                </a:spcBef>
                <a:spcAft>
                  <a:spcPts val="600"/>
                </a:spcAft>
              </a:pPr>
              <a:r>
                <a:rPr lang="en-US" sz="4400" dirty="0">
                  <a:latin typeface="Arial" panose="020B0604020202020204" pitchFamily="34" charset="0"/>
                  <a:ea typeface="Calibri" panose="020F0502020204030204" pitchFamily="34" charset="0"/>
                  <a:cs typeface="Arial" panose="020B0604020202020204" pitchFamily="34" charset="0"/>
                </a:rPr>
                <a:t>b)</a:t>
              </a:r>
            </a:p>
            <a:p>
              <a:pPr algn="just">
                <a:lnSpc>
                  <a:spcPct val="150000"/>
                </a:lnSpc>
                <a:spcBef>
                  <a:spcPts val="600"/>
                </a:spcBef>
                <a:spcAft>
                  <a:spcPts val="600"/>
                </a:spcAft>
              </a:pPr>
              <a:r>
                <a:rPr lang="en-US" sz="4400" dirty="0">
                  <a:latin typeface="Arial" panose="020B0604020202020204" pitchFamily="34" charset="0"/>
                  <a:ea typeface="Calibri" panose="020F0502020204030204" pitchFamily="34" charset="0"/>
                  <a:cs typeface="Arial" panose="020B0604020202020204" pitchFamily="34" charset="0"/>
                </a:rPr>
                <a:t>P(1) = 2.1</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2 </a:t>
              </a:r>
            </a:p>
            <a:p>
              <a:pPr algn="just">
                <a:lnSpc>
                  <a:spcPct val="150000"/>
                </a:lnSpc>
                <a:spcBef>
                  <a:spcPts val="600"/>
                </a:spcBef>
                <a:spcAft>
                  <a:spcPts val="600"/>
                </a:spcAft>
              </a:pPr>
              <a:r>
                <a:rPr lang="en-US" sz="4400" dirty="0">
                  <a:latin typeface="Arial" panose="020B0604020202020204" pitchFamily="34" charset="0"/>
                  <a:ea typeface="Calibri" panose="020F0502020204030204" pitchFamily="34" charset="0"/>
                  <a:cs typeface="Arial" panose="020B0604020202020204" pitchFamily="34" charset="0"/>
                </a:rPr>
                <a:t>P(0) = 2.0</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0 </a:t>
              </a:r>
            </a:p>
          </p:txBody>
        </p:sp>
        <p:sp>
          <p:nvSpPr>
            <p:cNvPr id="7" name="Rectangle 6"/>
            <p:cNvSpPr/>
            <p:nvPr/>
          </p:nvSpPr>
          <p:spPr>
            <a:xfrm>
              <a:off x="6406997" y="7282945"/>
              <a:ext cx="8299603"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Q(−1) = 8.(−1)</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− 2.(−1) + 5 = 15 </a:t>
              </a:r>
            </a:p>
            <a:p>
              <a:pPr>
                <a:lnSpc>
                  <a:spcPct val="150000"/>
                </a:lnSpc>
              </a:pPr>
              <a:r>
                <a:rPr lang="en-US" sz="4400" dirty="0">
                  <a:latin typeface="Arial" panose="020B0604020202020204" pitchFamily="34" charset="0"/>
                  <a:cs typeface="Arial" panose="020B0604020202020204" pitchFamily="34" charset="0"/>
                </a:rPr>
                <a:t>Q(0) = 8.0</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 0 + 5 = 5 </a:t>
              </a:r>
            </a:p>
          </p:txBody>
        </p:sp>
      </p:grpSp>
    </p:spTree>
    <p:custDataLst>
      <p:tags r:id="rId1"/>
    </p:custDataLst>
    <p:extLst>
      <p:ext uri="{BB962C8B-B14F-4D97-AF65-F5344CB8AC3E}">
        <p14:creationId xmlns:p14="http://schemas.microsoft.com/office/powerpoint/2010/main" val="47798210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custDataLst>
      <p:tags r:id="rId1"/>
    </p:custDataLst>
    <p:extLst>
      <p:ext uri="{BB962C8B-B14F-4D97-AF65-F5344CB8AC3E}">
        <p14:creationId xmlns:p14="http://schemas.microsoft.com/office/powerpoint/2010/main" val="29279141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1: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nào</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dưới</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đây</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là</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một</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biến</a:t>
            </a:r>
            <a:r>
              <a:rPr lang="vi-VN" sz="4200" noProof="1">
                <a:solidFill>
                  <a:schemeClr val="tx1"/>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A.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y + 1</a:t>
            </a:r>
            <a:endParaRPr lang="en-US" sz="4400" dirty="0">
              <a:solidFill>
                <a:schemeClr val="bg1"/>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C. </a:t>
            </a:r>
            <a:r>
              <a:rPr lang="fr-FR" sz="4400" dirty="0">
                <a:solidFill>
                  <a:schemeClr val="bg1"/>
                </a:solidFill>
                <a:latin typeface="Arial" panose="020B0604020202020204" pitchFamily="34" charset="0"/>
                <a:cs typeface="Arial" panose="020B0604020202020204" pitchFamily="34" charset="0"/>
              </a:rPr>
              <a:t>x + 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3z</a:t>
            </a:r>
            <a:endParaRPr lang="en-US" sz="4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B.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a:t>
                </a:r>
                <a14:m>
                  <m:oMath xmlns:m="http://schemas.openxmlformats.org/officeDocument/2006/math">
                    <m:f>
                      <m:fPr>
                        <m:ctrlPr>
                          <a:rPr lang="en-US" sz="4400" i="1">
                            <a:solidFill>
                              <a:schemeClr val="bg1"/>
                            </a:solidFill>
                            <a:latin typeface="Cambria Math" panose="02040503050406030204" pitchFamily="18" charset="0"/>
                          </a:rPr>
                        </m:ctrlPr>
                      </m:fPr>
                      <m:num>
                        <m:sSup>
                          <m:sSupPr>
                            <m:ctrlPr>
                              <a:rPr lang="en-US" sz="4400" i="1">
                                <a:solidFill>
                                  <a:schemeClr val="bg1"/>
                                </a:solidFill>
                                <a:latin typeface="Cambria Math" panose="02040503050406030204" pitchFamily="18" charset="0"/>
                              </a:rPr>
                            </m:ctrlPr>
                          </m:sSupPr>
                          <m:e>
                            <m:r>
                              <a:rPr lang="en-US" sz="4400" i="1">
                                <a:solidFill>
                                  <a:schemeClr val="bg1"/>
                                </a:solidFill>
                                <a:latin typeface="Cambria Math" panose="02040503050406030204" pitchFamily="18" charset="0"/>
                              </a:rPr>
                              <m:t>𝑥</m:t>
                            </m:r>
                          </m:e>
                          <m:sup>
                            <m:r>
                              <a:rPr lang="fr-FR" sz="4400" i="1">
                                <a:solidFill>
                                  <a:schemeClr val="bg1"/>
                                </a:solidFill>
                                <a:latin typeface="Cambria Math" panose="02040503050406030204" pitchFamily="18" charset="0"/>
                              </a:rPr>
                              <m:t>3</m:t>
                            </m:r>
                          </m:sup>
                        </m:sSup>
                      </m:num>
                      <m:den>
                        <m:r>
                          <a:rPr lang="fr-FR" sz="4400" i="1">
                            <a:solidFill>
                              <a:schemeClr val="bg1"/>
                            </a:solidFill>
                            <a:latin typeface="Cambria Math" panose="02040503050406030204" pitchFamily="18" charset="0"/>
                          </a:rPr>
                          <m:t>4</m:t>
                        </m:r>
                      </m:den>
                    </m:f>
                  </m:oMath>
                </a14:m>
                <a:r>
                  <a:rPr lang="fr-FR" sz="4400" dirty="0">
                    <a:solidFill>
                      <a:schemeClr val="bg1"/>
                    </a:solidFill>
                    <a:latin typeface="Arial" panose="020B0604020202020204" pitchFamily="34" charset="0"/>
                    <a:cs typeface="Arial" panose="020B0604020202020204" pitchFamily="34" charset="0"/>
                  </a:rPr>
                  <a:t> + x</a:t>
                </a:r>
                <a:endParaRPr lang="en-US" sz="4400" dirty="0">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2"/>
                <a:stretch>
                  <a:fillRect l="-2784" b="-3653"/>
                </a:stretch>
              </a:blipFill>
              <a:ln>
                <a:noFill/>
              </a:ln>
            </p:spPr>
            <p:txBody>
              <a:bodyPr/>
              <a:lstStyle/>
              <a:p>
                <a:r>
                  <a:rPr lang="en-US">
                    <a:noFill/>
                  </a:rPr>
                  <a:t> </a:t>
                </a:r>
              </a:p>
            </p:txBody>
          </p:sp>
        </mc:Fallback>
      </mc:AlternateContent>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D. </a:t>
            </a:r>
            <a:r>
              <a:rPr lang="fr-FR" sz="4400" dirty="0" err="1">
                <a:solidFill>
                  <a:schemeClr val="bg1"/>
                </a:solidFill>
                <a:latin typeface="Arial" panose="020B0604020202020204" pitchFamily="34" charset="0"/>
                <a:cs typeface="Arial" panose="020B0604020202020204" pitchFamily="34" charset="0"/>
              </a:rPr>
              <a:t>xyz</a:t>
            </a:r>
            <a:r>
              <a:rPr lang="fr-FR" sz="4400" dirty="0">
                <a:solidFill>
                  <a:schemeClr val="bg1"/>
                </a:solidFill>
                <a:latin typeface="Arial" panose="020B0604020202020204" pitchFamily="34" charset="0"/>
                <a:cs typeface="Arial" panose="020B0604020202020204" pitchFamily="34" charset="0"/>
              </a:rPr>
              <a:t> – </a:t>
            </a:r>
            <a:r>
              <a:rPr lang="fr-FR" sz="4400" dirty="0" err="1">
                <a:solidFill>
                  <a:schemeClr val="bg1"/>
                </a:solidFill>
                <a:latin typeface="Arial" panose="020B0604020202020204" pitchFamily="34" charset="0"/>
                <a:cs typeface="Arial" panose="020B0604020202020204" pitchFamily="34" charset="0"/>
              </a:rPr>
              <a:t>yz</a:t>
            </a:r>
            <a:r>
              <a:rPr lang="fr-FR" sz="4400" dirty="0">
                <a:solidFill>
                  <a:schemeClr val="bg1"/>
                </a:solidFill>
                <a:latin typeface="Arial" panose="020B0604020202020204" pitchFamily="34" charset="0"/>
                <a:cs typeface="Arial" panose="020B0604020202020204" pitchFamily="34" charset="0"/>
              </a:rPr>
              <a:t> + 3</a:t>
            </a:r>
            <a:endParaRPr lang="en-US" sz="44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custDataLst>
      <p:tags r:id="rId1"/>
    </p:custDataLst>
    <p:extLst>
      <p:ext uri="{BB962C8B-B14F-4D97-AF65-F5344CB8AC3E}">
        <p14:creationId xmlns:p14="http://schemas.microsoft.com/office/powerpoint/2010/main" val="315874117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3"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3"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3"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2: </a:t>
            </a:r>
            <a:r>
              <a:rPr lang="fr-FR" sz="4200" dirty="0" err="1">
                <a:solidFill>
                  <a:schemeClr val="tx1"/>
                </a:solidFill>
                <a:latin typeface="Arial" panose="020B0604020202020204" pitchFamily="34" charset="0"/>
                <a:cs typeface="Arial" panose="020B0604020202020204" pitchFamily="34" charset="0"/>
              </a:rPr>
              <a:t>Sắp</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xếp</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đa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thức</a:t>
            </a:r>
            <a:r>
              <a:rPr lang="fr-FR" sz="4200" dirty="0">
                <a:solidFill>
                  <a:schemeClr val="tx1"/>
                </a:solidFill>
                <a:latin typeface="Arial" panose="020B0604020202020204" pitchFamily="34" charset="0"/>
                <a:cs typeface="Arial" panose="020B0604020202020204" pitchFamily="34" charset="0"/>
              </a:rPr>
              <a:t> -y</a:t>
            </a:r>
            <a:r>
              <a:rPr lang="fr-FR" sz="4200" baseline="30000" dirty="0">
                <a:solidFill>
                  <a:schemeClr val="tx1"/>
                </a:solidFill>
                <a:latin typeface="Arial" panose="020B0604020202020204" pitchFamily="34" charset="0"/>
                <a:cs typeface="Arial" panose="020B0604020202020204" pitchFamily="34" charset="0"/>
              </a:rPr>
              <a:t>4</a:t>
            </a:r>
            <a:r>
              <a:rPr lang="fr-FR" sz="4200" dirty="0">
                <a:solidFill>
                  <a:schemeClr val="tx1"/>
                </a:solidFill>
                <a:latin typeface="Arial" panose="020B0604020202020204" pitchFamily="34" charset="0"/>
                <a:cs typeface="Arial" panose="020B0604020202020204" pitchFamily="34" charset="0"/>
              </a:rPr>
              <a:t> + y</a:t>
            </a:r>
            <a:r>
              <a:rPr lang="fr-FR" sz="4200" baseline="30000" dirty="0">
                <a:solidFill>
                  <a:schemeClr val="tx1"/>
                </a:solidFill>
                <a:latin typeface="Arial" panose="020B0604020202020204" pitchFamily="34" charset="0"/>
                <a:cs typeface="Arial" panose="020B0604020202020204" pitchFamily="34" charset="0"/>
              </a:rPr>
              <a:t>7</a:t>
            </a:r>
            <a:r>
              <a:rPr lang="fr-FR" sz="4200" dirty="0">
                <a:solidFill>
                  <a:schemeClr val="tx1"/>
                </a:solidFill>
                <a:latin typeface="Arial" panose="020B0604020202020204" pitchFamily="34" charset="0"/>
                <a:cs typeface="Arial" panose="020B0604020202020204" pitchFamily="34" charset="0"/>
              </a:rPr>
              <a:t> - 3y</a:t>
            </a:r>
            <a:r>
              <a:rPr lang="fr-FR" sz="4200" baseline="30000" dirty="0">
                <a:solidFill>
                  <a:schemeClr val="tx1"/>
                </a:solidFill>
                <a:latin typeface="Arial" panose="020B0604020202020204" pitchFamily="34" charset="0"/>
                <a:cs typeface="Arial" panose="020B0604020202020204" pitchFamily="34" charset="0"/>
              </a:rPr>
              <a:t>2</a:t>
            </a:r>
            <a:r>
              <a:rPr lang="fr-FR" sz="4200" dirty="0">
                <a:solidFill>
                  <a:schemeClr val="tx1"/>
                </a:solidFill>
                <a:latin typeface="Arial" panose="020B0604020202020204" pitchFamily="34" charset="0"/>
                <a:cs typeface="Arial" panose="020B0604020202020204" pitchFamily="34" charset="0"/>
              </a:rPr>
              <a:t> + 8y</a:t>
            </a:r>
            <a:r>
              <a:rPr lang="fr-FR" sz="4200" baseline="30000" dirty="0">
                <a:solidFill>
                  <a:schemeClr val="tx1"/>
                </a:solidFill>
                <a:latin typeface="Arial" panose="020B0604020202020204" pitchFamily="34" charset="0"/>
                <a:cs typeface="Arial" panose="020B0604020202020204" pitchFamily="34" charset="0"/>
              </a:rPr>
              <a:t>5</a:t>
            </a:r>
            <a:r>
              <a:rPr lang="fr-FR" sz="4200" dirty="0">
                <a:solidFill>
                  <a:schemeClr val="tx1"/>
                </a:solidFill>
                <a:latin typeface="Arial" panose="020B0604020202020204" pitchFamily="34" charset="0"/>
                <a:cs typeface="Arial" panose="020B0604020202020204" pitchFamily="34" charset="0"/>
              </a:rPr>
              <a:t> - y </a:t>
            </a:r>
            <a:r>
              <a:rPr lang="fr-FR" sz="4200" dirty="0" err="1">
                <a:solidFill>
                  <a:schemeClr val="tx1"/>
                </a:solidFill>
                <a:latin typeface="Arial" panose="020B0604020202020204" pitchFamily="34" charset="0"/>
                <a:cs typeface="Arial" panose="020B0604020202020204" pitchFamily="34" charset="0"/>
              </a:rPr>
              <a:t>theo</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lũy</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thừa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tăng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dần</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của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biến</a:t>
            </a:r>
            <a:r>
              <a:rPr lang="fr-FR" sz="4200" dirty="0">
                <a:solidFill>
                  <a:schemeClr val="tx1"/>
                </a:solidFill>
                <a:latin typeface="Arial" panose="020B0604020202020204" pitchFamily="34" charset="0"/>
                <a:cs typeface="Arial" panose="020B0604020202020204" pitchFamily="34" charset="0"/>
              </a:rPr>
              <a:t> ta </a:t>
            </a:r>
            <a:r>
              <a:rPr lang="fr-FR" sz="4200" dirty="0" err="1">
                <a:solidFill>
                  <a:schemeClr val="tx1"/>
                </a:solidFill>
                <a:latin typeface="Arial" panose="020B0604020202020204" pitchFamily="34" charset="0"/>
                <a:cs typeface="Arial" panose="020B0604020202020204" pitchFamily="34" charset="0"/>
              </a:rPr>
              <a:t>được</a:t>
            </a:r>
            <a:r>
              <a:rPr lang="fr-FR" sz="4200" dirty="0">
                <a:solidFill>
                  <a:schemeClr val="tx1"/>
                </a:solidFill>
                <a:latin typeface="Arial" panose="020B0604020202020204" pitchFamily="34" charset="0"/>
                <a:cs typeface="Arial" panose="020B0604020202020204" pitchFamily="34" charset="0"/>
              </a:rPr>
              <a:t>:</a:t>
            </a:r>
            <a:r>
              <a:rPr lang="vi-VN" sz="4200" noProof="1">
                <a:solidFill>
                  <a:schemeClr val="tx1"/>
                </a:solidFill>
                <a:latin typeface="Arial" panose="020B0604020202020204" pitchFamily="34" charset="0"/>
                <a:cs typeface="Arial" panose="020B0604020202020204" pitchFamily="34" charset="0"/>
              </a:rPr>
              <a:t> </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Arial" panose="020B0604020202020204" pitchFamily="34" charset="0"/>
                <a:cs typeface="Arial" panose="020B0604020202020204" pitchFamily="34" charset="0"/>
              </a:rPr>
              <a:t>A. </a:t>
            </a:r>
            <a:r>
              <a:rPr lang="en-US" sz="4200" noProof="1">
                <a:solidFill>
                  <a:prstClr val="white"/>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y – 3y</a:t>
            </a:r>
            <a:r>
              <a:rPr lang="fr-FR" sz="4200" baseline="30000" dirty="0">
                <a:latin typeface="Arial" panose="020B0604020202020204" pitchFamily="34" charset="0"/>
                <a:cs typeface="Arial" panose="020B0604020202020204" pitchFamily="34" charset="0"/>
              </a:rPr>
              <a:t>2</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4</a:t>
            </a:r>
            <a:r>
              <a:rPr lang="fr-FR" sz="4200" dirty="0">
                <a:latin typeface="Arial" panose="020B0604020202020204" pitchFamily="34" charset="0"/>
                <a:cs typeface="Arial" panose="020B0604020202020204" pitchFamily="34" charset="0"/>
              </a:rPr>
              <a:t> + 8y</a:t>
            </a:r>
            <a:r>
              <a:rPr lang="fr-FR" sz="4200" baseline="30000" dirty="0">
                <a:latin typeface="Arial" panose="020B0604020202020204" pitchFamily="34" charset="0"/>
                <a:cs typeface="Arial" panose="020B0604020202020204" pitchFamily="34" charset="0"/>
              </a:rPr>
              <a:t>5</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7</a:t>
            </a:r>
            <a:endParaRPr lang="en-US" sz="4200" dirty="0">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Arial" panose="020B0604020202020204" pitchFamily="34" charset="0"/>
                <a:cs typeface="Arial" panose="020B0604020202020204" pitchFamily="34" charset="0"/>
              </a:rPr>
              <a:t>C. </a:t>
            </a:r>
            <a:r>
              <a:rPr lang="fr-FR" sz="4200" dirty="0">
                <a:latin typeface="Arial" panose="020B0604020202020204" pitchFamily="34" charset="0"/>
                <a:cs typeface="Arial" panose="020B0604020202020204" pitchFamily="34" charset="0"/>
              </a:rPr>
              <a:t>y – 3y</a:t>
            </a:r>
            <a:r>
              <a:rPr lang="fr-FR" sz="4200" baseline="30000" dirty="0">
                <a:latin typeface="Arial" panose="020B0604020202020204" pitchFamily="34" charset="0"/>
                <a:cs typeface="Arial" panose="020B0604020202020204" pitchFamily="34" charset="0"/>
              </a:rPr>
              <a:t>2</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4</a:t>
            </a:r>
            <a:r>
              <a:rPr lang="fr-FR" sz="4200" dirty="0">
                <a:latin typeface="Arial" panose="020B0604020202020204" pitchFamily="34" charset="0"/>
                <a:cs typeface="Arial" panose="020B0604020202020204" pitchFamily="34" charset="0"/>
              </a:rPr>
              <a:t> + 8y</a:t>
            </a:r>
            <a:r>
              <a:rPr lang="fr-FR" sz="4200" baseline="30000" dirty="0">
                <a:latin typeface="Arial" panose="020B0604020202020204" pitchFamily="34" charset="0"/>
                <a:cs typeface="Arial" panose="020B0604020202020204" pitchFamily="34" charset="0"/>
              </a:rPr>
              <a:t>5</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7</a:t>
            </a:r>
            <a:endParaRPr lang="en-US" sz="4200" dirty="0">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Arial" panose="020B0604020202020204" pitchFamily="34" charset="0"/>
                <a:cs typeface="Arial" panose="020B0604020202020204" pitchFamily="34" charset="0"/>
              </a:rPr>
              <a:t>B. </a:t>
            </a:r>
            <a:r>
              <a:rPr lang="fr-FR" sz="4200" dirty="0">
                <a:latin typeface="Arial" panose="020B0604020202020204" pitchFamily="34" charset="0"/>
                <a:cs typeface="Arial" panose="020B0604020202020204" pitchFamily="34" charset="0"/>
              </a:rPr>
              <a:t>-y – 3y</a:t>
            </a:r>
            <a:r>
              <a:rPr lang="fr-FR" sz="4200" baseline="30000" dirty="0">
                <a:latin typeface="Arial" panose="020B0604020202020204" pitchFamily="34" charset="0"/>
                <a:cs typeface="Arial" panose="020B0604020202020204" pitchFamily="34" charset="0"/>
              </a:rPr>
              <a:t>2</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4</a:t>
            </a:r>
            <a:r>
              <a:rPr lang="fr-FR" sz="4200" dirty="0">
                <a:latin typeface="Arial" panose="020B0604020202020204" pitchFamily="34" charset="0"/>
                <a:cs typeface="Arial" panose="020B0604020202020204" pitchFamily="34" charset="0"/>
              </a:rPr>
              <a:t> + 8y</a:t>
            </a:r>
            <a:r>
              <a:rPr lang="fr-FR" sz="4200" baseline="30000" dirty="0">
                <a:latin typeface="Arial" panose="020B0604020202020204" pitchFamily="34" charset="0"/>
                <a:cs typeface="Arial" panose="020B0604020202020204" pitchFamily="34" charset="0"/>
              </a:rPr>
              <a:t>5</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7</a:t>
            </a:r>
            <a:endParaRPr lang="vi-VN" sz="42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Arial" panose="020B0604020202020204" pitchFamily="34" charset="0"/>
                <a:cs typeface="Arial" panose="020B0604020202020204" pitchFamily="34" charset="0"/>
              </a:rPr>
              <a:t>D. </a:t>
            </a:r>
            <a:r>
              <a:rPr lang="fr-FR" sz="4200" dirty="0">
                <a:latin typeface="Arial" panose="020B0604020202020204" pitchFamily="34" charset="0"/>
                <a:cs typeface="Arial" panose="020B0604020202020204" pitchFamily="34" charset="0"/>
              </a:rPr>
              <a:t>y – 3y</a:t>
            </a:r>
            <a:r>
              <a:rPr lang="fr-FR" sz="4200" baseline="30000" dirty="0">
                <a:latin typeface="Arial" panose="020B0604020202020204" pitchFamily="34" charset="0"/>
                <a:cs typeface="Arial" panose="020B0604020202020204" pitchFamily="34" charset="0"/>
              </a:rPr>
              <a:t>2  </a:t>
            </a:r>
            <a:r>
              <a:rPr lang="fr-FR" sz="4200" dirty="0">
                <a:latin typeface="Arial" panose="020B0604020202020204" pitchFamily="34" charset="0"/>
                <a:cs typeface="Arial" panose="020B0604020202020204" pitchFamily="34" charset="0"/>
              </a:rPr>
              <a:t>- y</a:t>
            </a:r>
            <a:r>
              <a:rPr lang="fr-FR" sz="4200" baseline="30000" dirty="0">
                <a:latin typeface="Arial" panose="020B0604020202020204" pitchFamily="34" charset="0"/>
                <a:cs typeface="Arial" panose="020B0604020202020204" pitchFamily="34" charset="0"/>
              </a:rPr>
              <a:t>4</a:t>
            </a:r>
            <a:r>
              <a:rPr lang="fr-FR" sz="4200" dirty="0">
                <a:latin typeface="Arial" panose="020B0604020202020204" pitchFamily="34" charset="0"/>
                <a:cs typeface="Arial" panose="020B0604020202020204" pitchFamily="34" charset="0"/>
              </a:rPr>
              <a:t> + 8y</a:t>
            </a:r>
            <a:r>
              <a:rPr lang="fr-FR" sz="4200" baseline="30000" dirty="0">
                <a:latin typeface="Arial" panose="020B0604020202020204" pitchFamily="34" charset="0"/>
                <a:cs typeface="Arial" panose="020B0604020202020204" pitchFamily="34" charset="0"/>
              </a:rPr>
              <a:t>5</a:t>
            </a:r>
            <a:r>
              <a:rPr lang="fr-FR" sz="4200" dirty="0">
                <a:latin typeface="Arial" panose="020B0604020202020204" pitchFamily="34" charset="0"/>
                <a:cs typeface="Arial" panose="020B0604020202020204" pitchFamily="34" charset="0"/>
              </a:rPr>
              <a:t> + y</a:t>
            </a:r>
            <a:r>
              <a:rPr lang="fr-FR" sz="4200" baseline="30000" dirty="0">
                <a:latin typeface="Arial" panose="020B0604020202020204" pitchFamily="34" charset="0"/>
                <a:cs typeface="Arial" panose="020B0604020202020204" pitchFamily="34" charset="0"/>
              </a:rPr>
              <a:t>7</a:t>
            </a:r>
            <a:endParaRPr lang="en-US" sz="4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custDataLst>
      <p:tags r:id="rId1"/>
    </p:custDataLst>
    <p:extLst>
      <p:ext uri="{BB962C8B-B14F-4D97-AF65-F5344CB8AC3E}">
        <p14:creationId xmlns:p14="http://schemas.microsoft.com/office/powerpoint/2010/main" val="48748389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3"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6"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3"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6"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3"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6"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 </a:t>
            </a:r>
            <a:r>
              <a:rPr lang="fr-FR" sz="4200" dirty="0" err="1">
                <a:solidFill>
                  <a:schemeClr val="tx1"/>
                </a:solidFill>
                <a:latin typeface="Arial" panose="020B0604020202020204" pitchFamily="34" charset="0"/>
                <a:cs typeface="Arial" panose="020B0604020202020204" pitchFamily="34" charset="0"/>
              </a:rPr>
              <a:t>Hệ</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số</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cao</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nhất</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của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đa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thức</a:t>
            </a:r>
            <a:r>
              <a:rPr lang="fr-FR" sz="4200" dirty="0">
                <a:solidFill>
                  <a:schemeClr val="tx1"/>
                </a:solidFill>
                <a:latin typeface="Arial" panose="020B0604020202020204" pitchFamily="34" charset="0"/>
                <a:cs typeface="Arial" panose="020B0604020202020204" pitchFamily="34" charset="0"/>
              </a:rPr>
              <a:t> 5x</a:t>
            </a:r>
            <a:r>
              <a:rPr lang="fr-FR" sz="4200" baseline="30000" dirty="0">
                <a:solidFill>
                  <a:schemeClr val="tx1"/>
                </a:solidFill>
                <a:latin typeface="Arial" panose="020B0604020202020204" pitchFamily="34" charset="0"/>
                <a:cs typeface="Arial" panose="020B0604020202020204" pitchFamily="34" charset="0"/>
              </a:rPr>
              <a:t>6</a:t>
            </a:r>
            <a:r>
              <a:rPr lang="fr-FR" sz="4200" dirty="0">
                <a:solidFill>
                  <a:schemeClr val="tx1"/>
                </a:solidFill>
                <a:latin typeface="Arial" panose="020B0604020202020204" pitchFamily="34" charset="0"/>
                <a:cs typeface="Arial" panose="020B0604020202020204" pitchFamily="34" charset="0"/>
              </a:rPr>
              <a:t> + 6x</a:t>
            </a:r>
            <a:r>
              <a:rPr lang="fr-FR" sz="4200" baseline="30000" dirty="0">
                <a:solidFill>
                  <a:schemeClr val="tx1"/>
                </a:solidFill>
                <a:latin typeface="Arial" panose="020B0604020202020204" pitchFamily="34" charset="0"/>
                <a:cs typeface="Arial" panose="020B0604020202020204" pitchFamily="34" charset="0"/>
              </a:rPr>
              <a:t>5</a:t>
            </a:r>
            <a:r>
              <a:rPr lang="fr-FR" sz="4200" dirty="0">
                <a:solidFill>
                  <a:schemeClr val="tx1"/>
                </a:solidFill>
                <a:latin typeface="Arial" panose="020B0604020202020204" pitchFamily="34" charset="0"/>
                <a:cs typeface="Arial" panose="020B0604020202020204" pitchFamily="34" charset="0"/>
              </a:rPr>
              <a:t> + x</a:t>
            </a:r>
            <a:r>
              <a:rPr lang="fr-FR" sz="4200" baseline="30000" dirty="0">
                <a:solidFill>
                  <a:schemeClr val="tx1"/>
                </a:solidFill>
                <a:latin typeface="Arial" panose="020B0604020202020204" pitchFamily="34" charset="0"/>
                <a:cs typeface="Arial" panose="020B0604020202020204" pitchFamily="34" charset="0"/>
              </a:rPr>
              <a:t>4</a:t>
            </a:r>
            <a:r>
              <a:rPr lang="fr-FR" sz="4200" dirty="0">
                <a:solidFill>
                  <a:schemeClr val="tx1"/>
                </a:solidFill>
                <a:latin typeface="Arial" panose="020B0604020202020204" pitchFamily="34" charset="0"/>
                <a:cs typeface="Arial" panose="020B0604020202020204" pitchFamily="34" charset="0"/>
              </a:rPr>
              <a:t> - 3x</a:t>
            </a:r>
            <a:r>
              <a:rPr lang="fr-FR" sz="4200" baseline="30000" dirty="0">
                <a:solidFill>
                  <a:schemeClr val="tx1"/>
                </a:solidFill>
                <a:latin typeface="Arial" panose="020B0604020202020204" pitchFamily="34" charset="0"/>
                <a:cs typeface="Arial" panose="020B0604020202020204" pitchFamily="34" charset="0"/>
              </a:rPr>
              <a:t>2</a:t>
            </a:r>
            <a:r>
              <a:rPr lang="fr-FR" sz="4200" dirty="0">
                <a:solidFill>
                  <a:schemeClr val="tx1"/>
                </a:solidFill>
                <a:latin typeface="Arial" panose="020B0604020202020204" pitchFamily="34" charset="0"/>
                <a:cs typeface="Arial" panose="020B0604020202020204" pitchFamily="34" charset="0"/>
              </a:rPr>
              <a:t> + 7 ?</a:t>
            </a:r>
            <a:endParaRPr lang="en-US" sz="4200" dirty="0">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A. </a:t>
            </a:r>
            <a:r>
              <a:rPr lang="en-US" sz="4200" noProof="1">
                <a:solidFill>
                  <a:prstClr val="white"/>
                </a:solidFill>
                <a:latin typeface="Arial" panose="020B0604020202020204" pitchFamily="34" charset="0"/>
                <a:cs typeface="Arial" panose="020B0604020202020204" pitchFamily="34" charset="0"/>
              </a:rPr>
              <a:t>6</a:t>
            </a:r>
            <a:endParaRPr lang="vi-VN" sz="42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C. </a:t>
            </a:r>
            <a:r>
              <a:rPr lang="en-US" sz="4200" noProof="1">
                <a:solidFill>
                  <a:prstClr val="white"/>
                </a:solidFill>
                <a:latin typeface="Arial" panose="020B0604020202020204" pitchFamily="34" charset="0"/>
                <a:cs typeface="Arial" panose="020B0604020202020204" pitchFamily="34" charset="0"/>
              </a:rPr>
              <a:t>4</a:t>
            </a:r>
            <a:endParaRPr lang="vi-VN" sz="42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B. </a:t>
            </a:r>
            <a:r>
              <a:rPr lang="en-US" sz="4200" noProof="1">
                <a:solidFill>
                  <a:prstClr val="white"/>
                </a:solidFill>
                <a:latin typeface="Arial" panose="020B0604020202020204" pitchFamily="34" charset="0"/>
                <a:cs typeface="Arial" panose="020B0604020202020204" pitchFamily="34" charset="0"/>
              </a:rPr>
              <a:t>7</a:t>
            </a:r>
            <a:endParaRPr lang="vi-VN" sz="42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D. </a:t>
            </a:r>
            <a:r>
              <a:rPr lang="en-US" sz="4200" noProof="1">
                <a:solidFill>
                  <a:prstClr val="white"/>
                </a:solidFill>
                <a:latin typeface="Arial" panose="020B0604020202020204" pitchFamily="34" charset="0"/>
                <a:cs typeface="Arial" panose="020B0604020202020204" pitchFamily="34" charset="0"/>
              </a:rPr>
              <a:t>5</a:t>
            </a:r>
            <a:endParaRPr lang="vi-VN" sz="42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custDataLst>
      <p:tags r:id="rId1"/>
    </p:custDataLst>
    <p:extLst>
      <p:ext uri="{BB962C8B-B14F-4D97-AF65-F5344CB8AC3E}">
        <p14:creationId xmlns:p14="http://schemas.microsoft.com/office/powerpoint/2010/main" val="4087113212"/>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3"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3"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3"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5"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04</a:t>
              </a:r>
            </a:p>
          </p:txBody>
        </p:sp>
      </p:grpSp>
      <p:sp>
        <p:nvSpPr>
          <p:cNvPr id="30" name="TextBox 29"/>
          <p:cNvSpPr txBox="1"/>
          <p:nvPr/>
        </p:nvSpPr>
        <p:spPr>
          <a:xfrm>
            <a:off x="4969663" y="3320423"/>
            <a:ext cx="8365337"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Sắp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xếp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05</a:t>
              </a:r>
            </a:p>
          </p:txBody>
        </p:sp>
      </p:grpSp>
      <p:sp>
        <p:nvSpPr>
          <p:cNvPr id="34" name="TextBox 33"/>
          <p:cNvSpPr txBox="1"/>
          <p:nvPr/>
        </p:nvSpPr>
        <p:spPr>
          <a:xfrm>
            <a:off x="5879391" y="4756735"/>
            <a:ext cx="8063217" cy="2308324"/>
          </a:xfrm>
          <a:prstGeom prst="rect">
            <a:avLst/>
          </a:prstGeom>
          <a:noFill/>
        </p:spPr>
        <p:txBody>
          <a:bodyPr wrap="square" rtlCol="0">
            <a:spAutoFit/>
          </a:bodyPr>
          <a:lstStyle/>
          <a:p>
            <a:pPr algn="just">
              <a:lnSpc>
                <a:spcPct val="150000"/>
              </a:lnSpc>
            </a:pPr>
            <a:r>
              <a:rPr lang="en-US" sz="4800" b="1" dirty="0" err="1">
                <a:solidFill>
                  <a:schemeClr val="tx1">
                    <a:lumMod val="95000"/>
                    <a:lumOff val="5000"/>
                  </a:schemeClr>
                </a:solidFill>
                <a:latin typeface="Arial" panose="020B0604020202020204" pitchFamily="34" charset="0"/>
                <a:cs typeface="Arial" panose="020B0604020202020204" pitchFamily="34" charset="0"/>
              </a:rPr>
              <a:t>Bậc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và</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các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hệ</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số</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06</a:t>
              </a:r>
            </a:p>
          </p:txBody>
        </p:sp>
      </p:grpSp>
      <p:sp>
        <p:nvSpPr>
          <p:cNvPr id="38" name="TextBox 37"/>
          <p:cNvSpPr txBox="1"/>
          <p:nvPr/>
        </p:nvSpPr>
        <p:spPr>
          <a:xfrm>
            <a:off x="6559938" y="7727700"/>
            <a:ext cx="888373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Nghiệm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5"/>
          <a:stretch>
            <a:fillRect/>
          </a:stretch>
        </p:blipFill>
        <p:spPr>
          <a:xfrm>
            <a:off x="14550217" y="4094093"/>
            <a:ext cx="3096615" cy="5678557"/>
          </a:xfrm>
          <a:prstGeom prst="rect">
            <a:avLst/>
          </a:prstGeom>
        </p:spPr>
      </p:pic>
    </p:spTree>
    <p:custDataLst>
      <p:tags r:id="rId1"/>
    </p:custDataLst>
    <p:extLst>
      <p:ext uri="{BB962C8B-B14F-4D97-AF65-F5344CB8AC3E}">
        <p14:creationId xmlns:p14="http://schemas.microsoft.com/office/powerpoint/2010/main" val="39265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4: </a:t>
            </a:r>
            <a:r>
              <a:rPr lang="fr-FR" sz="4200" dirty="0">
                <a:solidFill>
                  <a:schemeClr val="tx1"/>
                </a:solidFill>
                <a:latin typeface="Arial" panose="020B0604020202020204" pitchFamily="34" charset="0"/>
                <a:cs typeface="Arial" panose="020B0604020202020204" pitchFamily="34" charset="0"/>
              </a:rPr>
              <a:t>Cho a, b, c là </a:t>
            </a:r>
            <a:r>
              <a:rPr lang="fr-FR" sz="4200" dirty="0" err="1">
                <a:solidFill>
                  <a:schemeClr val="tx1"/>
                </a:solidFill>
                <a:latin typeface="Arial" panose="020B0604020202020204" pitchFamily="34" charset="0"/>
                <a:cs typeface="Arial" panose="020B0604020202020204" pitchFamily="34" charset="0"/>
              </a:rPr>
              <a:t>hằng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số</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hệ</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số</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tự</a:t>
            </a:r>
            <a:r>
              <a:rPr lang="fr-FR" sz="4200" dirty="0">
                <a:solidFill>
                  <a:schemeClr val="tx1"/>
                </a:solidFill>
                <a:latin typeface="Arial" panose="020B0604020202020204" pitchFamily="34" charset="0"/>
                <a:cs typeface="Arial" panose="020B0604020202020204" pitchFamily="34" charset="0"/>
              </a:rPr>
              <a:t> do </a:t>
            </a:r>
            <a:r>
              <a:rPr lang="fr-FR" sz="4200" dirty="0" err="1">
                <a:solidFill>
                  <a:schemeClr val="tx1"/>
                </a:solidFill>
                <a:latin typeface="Arial" panose="020B0604020202020204" pitchFamily="34" charset="0"/>
                <a:cs typeface="Arial" panose="020B0604020202020204" pitchFamily="34" charset="0"/>
              </a:rPr>
              <a:t>của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đa</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thức</a:t>
            </a:r>
            <a:r>
              <a:rPr lang="fr-FR" sz="4200" dirty="0">
                <a:solidFill>
                  <a:schemeClr val="tx1"/>
                </a:solidFill>
                <a:latin typeface="Arial" panose="020B0604020202020204" pitchFamily="34" charset="0"/>
                <a:cs typeface="Arial" panose="020B0604020202020204" pitchFamily="34" charset="0"/>
              </a:rPr>
              <a:t> </a:t>
            </a:r>
          </a:p>
          <a:p>
            <a:pPr algn="ctr">
              <a:defRPr/>
            </a:pPr>
            <a:r>
              <a:rPr lang="fr-FR" sz="4200" dirty="0">
                <a:solidFill>
                  <a:schemeClr val="tx1"/>
                </a:solidFill>
                <a:latin typeface="Arial" panose="020B0604020202020204" pitchFamily="34" charset="0"/>
                <a:cs typeface="Arial" panose="020B0604020202020204" pitchFamily="34" charset="0"/>
              </a:rPr>
              <a:t>x</a:t>
            </a:r>
            <a:r>
              <a:rPr lang="fr-FR" sz="4200" baseline="30000" dirty="0">
                <a:solidFill>
                  <a:schemeClr val="tx1"/>
                </a:solidFill>
                <a:latin typeface="Arial" panose="020B0604020202020204" pitchFamily="34" charset="0"/>
                <a:cs typeface="Arial" panose="020B0604020202020204" pitchFamily="34" charset="0"/>
              </a:rPr>
              <a:t>2</a:t>
            </a:r>
            <a:r>
              <a:rPr lang="fr-FR" sz="4200" dirty="0">
                <a:solidFill>
                  <a:schemeClr val="tx1"/>
                </a:solidFill>
                <a:latin typeface="Arial" panose="020B0604020202020204" pitchFamily="34" charset="0"/>
                <a:cs typeface="Arial" panose="020B0604020202020204" pitchFamily="34" charset="0"/>
              </a:rPr>
              <a:t> + (A + B)x - 5a + 3b + 2 là</a:t>
            </a:r>
            <a:endParaRPr lang="vi-VN" sz="42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A. </a:t>
            </a:r>
            <a:r>
              <a:rPr lang="en-US" sz="4200" dirty="0">
                <a:latin typeface="Arial" panose="020B0604020202020204" pitchFamily="34" charset="0"/>
                <a:cs typeface="Arial" panose="020B0604020202020204" pitchFamily="34" charset="0"/>
              </a:rPr>
              <a:t>5a + 3a + 2</a:t>
            </a: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C. </a:t>
            </a:r>
            <a:r>
              <a:rPr lang="en-US" sz="4200" noProof="1">
                <a:solidFill>
                  <a:schemeClr val="bg1"/>
                </a:solidFill>
                <a:latin typeface="Arial" panose="020B0604020202020204" pitchFamily="34" charset="0"/>
                <a:cs typeface="Arial" panose="020B0604020202020204" pitchFamily="34" charset="0"/>
              </a:rPr>
              <a:t>2</a:t>
            </a:r>
            <a:endParaRPr lang="en-US" sz="4200" dirty="0">
              <a:solidFill>
                <a:schemeClr val="bg1"/>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B.</a:t>
            </a:r>
            <a:r>
              <a:rPr lang="en-US" sz="4200" dirty="0">
                <a:latin typeface="Arial" panose="020B0604020202020204" pitchFamily="34" charset="0"/>
                <a:cs typeface="Arial" panose="020B0604020202020204" pitchFamily="34" charset="0"/>
              </a:rPr>
              <a:t> -5a + 3a + 2</a:t>
            </a: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D. </a:t>
            </a:r>
            <a:r>
              <a:rPr lang="en-US" sz="4200" noProof="1">
                <a:solidFill>
                  <a:schemeClr val="bg1"/>
                </a:solidFill>
                <a:latin typeface="Arial" panose="020B0604020202020204" pitchFamily="34" charset="0"/>
                <a:cs typeface="Arial" panose="020B0604020202020204" pitchFamily="34" charset="0"/>
              </a:rPr>
              <a:t>3b + 2</a:t>
            </a:r>
            <a:endParaRPr lang="en-US" sz="42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custDataLst>
      <p:tags r:id="rId1"/>
    </p:custDataLst>
    <p:extLst>
      <p:ext uri="{BB962C8B-B14F-4D97-AF65-F5344CB8AC3E}">
        <p14:creationId xmlns:p14="http://schemas.microsoft.com/office/powerpoint/2010/main" val="14661492"/>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3"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3"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3"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5: </a:t>
            </a:r>
            <a:r>
              <a:rPr lang="en-US" sz="4200" dirty="0">
                <a:solidFill>
                  <a:schemeClr val="tx1"/>
                </a:solidFill>
                <a:latin typeface="Arial" panose="020B0604020202020204" pitchFamily="34" charset="0"/>
                <a:cs typeface="Arial" panose="020B0604020202020204" pitchFamily="34" charset="0"/>
              </a:rPr>
              <a:t>Cho </a:t>
            </a:r>
            <a:r>
              <a:rPr lang="en-US" sz="4200" dirty="0" err="1">
                <a:solidFill>
                  <a:schemeClr val="tx1"/>
                </a:solidFill>
                <a:latin typeface="Arial" panose="020B0604020202020204" pitchFamily="34" charset="0"/>
                <a:cs typeface="Arial" panose="020B0604020202020204" pitchFamily="34" charset="0"/>
              </a:rPr>
              <a:t>hai</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f(x) = 3x</a:t>
            </a:r>
            <a:r>
              <a:rPr lang="en-US" sz="4200" baseline="30000" dirty="0">
                <a:solidFill>
                  <a:schemeClr val="tx1"/>
                </a:solidFill>
                <a:latin typeface="Arial" panose="020B0604020202020204" pitchFamily="34" charset="0"/>
                <a:cs typeface="Arial" panose="020B0604020202020204" pitchFamily="34" charset="0"/>
              </a:rPr>
              <a:t>4</a:t>
            </a:r>
            <a:r>
              <a:rPr lang="en-US" sz="4200" dirty="0">
                <a:solidFill>
                  <a:schemeClr val="tx1"/>
                </a:solidFill>
                <a:latin typeface="Arial" panose="020B0604020202020204" pitchFamily="34" charset="0"/>
                <a:cs typeface="Arial" panose="020B0604020202020204" pitchFamily="34" charset="0"/>
              </a:rPr>
              <a:t> - 1 </a:t>
            </a:r>
            <a:r>
              <a:rPr lang="en-US" sz="4200" dirty="0" err="1">
                <a:solidFill>
                  <a:schemeClr val="tx1"/>
                </a:solidFill>
                <a:latin typeface="Arial" panose="020B0604020202020204" pitchFamily="34" charset="0"/>
                <a:cs typeface="Arial" panose="020B0604020202020204" pitchFamily="34" charset="0"/>
              </a:rPr>
              <a:t>và</a:t>
            </a:r>
            <a:r>
              <a:rPr lang="en-US" sz="4200" dirty="0">
                <a:solidFill>
                  <a:schemeClr val="tx1"/>
                </a:solidFill>
                <a:latin typeface="Arial" panose="020B0604020202020204" pitchFamily="34" charset="0"/>
                <a:cs typeface="Arial" panose="020B0604020202020204" pitchFamily="34" charset="0"/>
              </a:rPr>
              <a:t> g(x) = 5x</a:t>
            </a:r>
            <a:r>
              <a:rPr lang="en-US" sz="4200" baseline="30000" dirty="0">
                <a:solidFill>
                  <a:schemeClr val="tx1"/>
                </a:solidFill>
                <a:latin typeface="Arial" panose="020B0604020202020204" pitchFamily="34" charset="0"/>
                <a:cs typeface="Arial" panose="020B0604020202020204" pitchFamily="34" charset="0"/>
              </a:rPr>
              <a:t>4</a:t>
            </a:r>
            <a:r>
              <a:rPr lang="en-US" sz="4200" dirty="0">
                <a:solidFill>
                  <a:schemeClr val="tx1"/>
                </a:solidFill>
                <a:latin typeface="Arial" panose="020B0604020202020204" pitchFamily="34" charset="0"/>
                <a:cs typeface="Arial" panose="020B0604020202020204" pitchFamily="34" charset="0"/>
              </a:rPr>
              <a:t> - 3x</a:t>
            </a:r>
            <a:r>
              <a:rPr lang="en-US" sz="4200" baseline="30000" dirty="0">
                <a:solidFill>
                  <a:schemeClr val="tx1"/>
                </a:solidFill>
                <a:latin typeface="Arial" panose="020B0604020202020204" pitchFamily="34" charset="0"/>
                <a:cs typeface="Arial" panose="020B0604020202020204" pitchFamily="34" charset="0"/>
              </a:rPr>
              <a:t>3</a:t>
            </a:r>
            <a:r>
              <a:rPr lang="en-US" sz="4200" dirty="0">
                <a:solidFill>
                  <a:schemeClr val="tx1"/>
                </a:solidFill>
                <a:latin typeface="Arial" panose="020B0604020202020204" pitchFamily="34" charset="0"/>
                <a:cs typeface="Arial" panose="020B0604020202020204" pitchFamily="34" charset="0"/>
              </a:rPr>
              <a:t> + 2x. </a:t>
            </a:r>
          </a:p>
          <a:p>
            <a:pPr algn="ctr">
              <a:defRPr/>
            </a:pPr>
            <a:r>
              <a:rPr lang="en-US" sz="4200" dirty="0" err="1">
                <a:solidFill>
                  <a:schemeClr val="tx1"/>
                </a:solidFill>
                <a:latin typeface="Arial" panose="020B0604020202020204" pitchFamily="34" charset="0"/>
                <a:cs typeface="Arial" panose="020B0604020202020204" pitchFamily="34" charset="0"/>
              </a:rPr>
              <a:t>Chọn</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đáp</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án</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đúng</a:t>
            </a:r>
            <a:r>
              <a:rPr lang="vi-VN" sz="4200" noProof="1">
                <a:solidFill>
                  <a:schemeClr val="tx1"/>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A. </a:t>
            </a:r>
            <a:r>
              <a:rPr lang="en-US" sz="4200" dirty="0">
                <a:latin typeface="Arial" panose="020B0604020202020204" pitchFamily="34" charset="0"/>
                <a:cs typeface="Arial" panose="020B0604020202020204" pitchFamily="34" charset="0"/>
              </a:rPr>
              <a:t>f(2) = g(2)</a:t>
            </a: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f(2) &lt; g(2)</a:t>
            </a:r>
            <a:endParaRPr lang="vi-VN" sz="42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f(2)  = 2.g(2)</a:t>
            </a:r>
            <a:endParaRPr lang="vi-VN" sz="42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D. </a:t>
            </a:r>
            <a:r>
              <a:rPr lang="en-US" sz="4200" dirty="0">
                <a:latin typeface="Arial" panose="020B0604020202020204" pitchFamily="34" charset="0"/>
                <a:cs typeface="Arial" panose="020B0604020202020204" pitchFamily="34" charset="0"/>
              </a:rPr>
              <a:t>f(2) &gt; g(2)</a:t>
            </a: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custDataLst>
      <p:tags r:id="rId1"/>
    </p:custDataLst>
    <p:extLst>
      <p:ext uri="{BB962C8B-B14F-4D97-AF65-F5344CB8AC3E}">
        <p14:creationId xmlns:p14="http://schemas.microsoft.com/office/powerpoint/2010/main" val="1578633217"/>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3"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3"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3"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6: </a:t>
            </a:r>
            <a:r>
              <a:rPr lang="en-US" sz="4200" dirty="0" err="1">
                <a:solidFill>
                  <a:schemeClr val="tx1"/>
                </a:solidFill>
                <a:latin typeface="Arial" panose="020B0604020202020204" pitchFamily="34" charset="0"/>
                <a:cs typeface="Arial" panose="020B0604020202020204" pitchFamily="34" charset="0"/>
              </a:rPr>
              <a:t>Tính</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f(x) = ax + b. </a:t>
            </a:r>
            <a:r>
              <a:rPr lang="en-US" sz="4200" dirty="0" err="1">
                <a:solidFill>
                  <a:schemeClr val="tx1"/>
                </a:solidFill>
                <a:latin typeface="Arial" panose="020B0604020202020204" pitchFamily="34" charset="0"/>
                <a:cs typeface="Arial" panose="020B0604020202020204" pitchFamily="34" charset="0"/>
              </a:rPr>
              <a:t>Biết</a:t>
            </a:r>
            <a:r>
              <a:rPr lang="en-US" sz="4200" dirty="0">
                <a:solidFill>
                  <a:schemeClr val="tx1"/>
                </a:solidFill>
                <a:latin typeface="Arial" panose="020B0604020202020204" pitchFamily="34" charset="0"/>
                <a:cs typeface="Arial" panose="020B0604020202020204" pitchFamily="34" charset="0"/>
              </a:rPr>
              <a:t> f(0) = 4; f(3) = 12.</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A. </a:t>
            </a:r>
            <a:r>
              <a:rPr lang="en-US" sz="4200" dirty="0">
                <a:latin typeface="Arial" panose="020B0604020202020204" pitchFamily="34" charset="0"/>
                <a:cs typeface="Arial" panose="020B0604020202020204" pitchFamily="34" charset="0"/>
              </a:rPr>
              <a:t>f(x) =  3x + 4</a:t>
            </a:r>
          </a:p>
        </p:txBody>
      </p:sp>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f(x) = </a:t>
                </a:r>
                <a14:m>
                  <m:oMath xmlns:m="http://schemas.openxmlformats.org/officeDocument/2006/math">
                    <m:f>
                      <m:fPr>
                        <m:ctrlPr>
                          <a:rPr lang="en-US" sz="4200" i="1">
                            <a:latin typeface="Cambria Math" panose="02040503050406030204" pitchFamily="18" charset="0"/>
                          </a:rPr>
                        </m:ctrlPr>
                      </m:fPr>
                      <m:num>
                        <m:r>
                          <a:rPr lang="en-US" sz="4200" i="1">
                            <a:latin typeface="Cambria Math" panose="02040503050406030204" pitchFamily="18" charset="0"/>
                          </a:rPr>
                          <m:t>8</m:t>
                        </m:r>
                      </m:num>
                      <m:den>
                        <m:r>
                          <a:rPr lang="en-US" sz="4200" i="1">
                            <a:latin typeface="Cambria Math" panose="02040503050406030204" pitchFamily="18" charset="0"/>
                          </a:rPr>
                          <m:t>3</m:t>
                        </m:r>
                      </m:den>
                    </m:f>
                    <m:r>
                      <a:rPr lang="en-US" sz="4200" i="1">
                        <a:latin typeface="Cambria Math" panose="02040503050406030204" pitchFamily="18" charset="0"/>
                      </a:rPr>
                      <m:t>𝑥</m:t>
                    </m:r>
                    <m:r>
                      <a:rPr lang="en-US" sz="4200" i="1">
                        <a:latin typeface="Cambria Math" panose="02040503050406030204" pitchFamily="18" charset="0"/>
                      </a:rPr>
                      <m:t>+4</m:t>
                    </m:r>
                  </m:oMath>
                </a14:m>
                <a:endParaRPr lang="en-US" sz="4200" dirty="0">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7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f(x) = </a:t>
                </a:r>
                <a14:m>
                  <m:oMath xmlns:m="http://schemas.openxmlformats.org/officeDocument/2006/math">
                    <m:f>
                      <m:fPr>
                        <m:ctrlPr>
                          <a:rPr lang="en-US" sz="4200" i="1">
                            <a:latin typeface="Cambria Math" panose="02040503050406030204" pitchFamily="18" charset="0"/>
                          </a:rPr>
                        </m:ctrlPr>
                      </m:fPr>
                      <m:num>
                        <m:r>
                          <a:rPr lang="en-US" sz="4200" i="1">
                            <a:latin typeface="Cambria Math" panose="02040503050406030204" pitchFamily="18" charset="0"/>
                          </a:rPr>
                          <m:t>8</m:t>
                        </m:r>
                      </m:num>
                      <m:den>
                        <m:r>
                          <a:rPr lang="en-US" sz="4200" i="1">
                            <a:latin typeface="Cambria Math" panose="02040503050406030204" pitchFamily="18" charset="0"/>
                          </a:rPr>
                          <m:t>3</m:t>
                        </m:r>
                      </m:den>
                    </m:f>
                    <m:r>
                      <a:rPr lang="en-US" sz="4200" i="1">
                        <a:latin typeface="Cambria Math" panose="02040503050406030204" pitchFamily="18" charset="0"/>
                      </a:rPr>
                      <m:t>𝑥</m:t>
                    </m:r>
                    <m:r>
                      <a:rPr lang="en-US" sz="4200" i="1">
                        <a:latin typeface="Cambria Math" panose="02040503050406030204" pitchFamily="18" charset="0"/>
                      </a:rPr>
                      <m:t>−4</m:t>
                    </m:r>
                  </m:oMath>
                </a14:m>
                <a:endParaRPr lang="en-US" sz="4200" dirty="0">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7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D. </a:t>
                </a:r>
                <a:r>
                  <a:rPr lang="fr-FR" sz="4200" dirty="0">
                    <a:latin typeface="Arial" panose="020B0604020202020204" pitchFamily="34" charset="0"/>
                    <a:cs typeface="Arial" panose="020B0604020202020204" pitchFamily="34" charset="0"/>
                  </a:rPr>
                  <a:t>f(x) = </a:t>
                </a:r>
                <a14:m>
                  <m:oMath xmlns:m="http://schemas.openxmlformats.org/officeDocument/2006/math">
                    <m:r>
                      <a:rPr lang="fr-FR" sz="4200" i="1">
                        <a:latin typeface="Cambria Math" panose="02040503050406030204" pitchFamily="18" charset="0"/>
                      </a:rPr>
                      <m:t>−</m:t>
                    </m:r>
                    <m:f>
                      <m:fPr>
                        <m:ctrlPr>
                          <a:rPr lang="en-US" sz="4200" i="1">
                            <a:latin typeface="Cambria Math" panose="02040503050406030204" pitchFamily="18" charset="0"/>
                          </a:rPr>
                        </m:ctrlPr>
                      </m:fPr>
                      <m:num>
                        <m:r>
                          <a:rPr lang="fr-FR" sz="4200" i="1">
                            <a:latin typeface="Cambria Math" panose="02040503050406030204" pitchFamily="18" charset="0"/>
                          </a:rPr>
                          <m:t>8</m:t>
                        </m:r>
                      </m:num>
                      <m:den>
                        <m:r>
                          <a:rPr lang="fr-FR" sz="4200" i="1">
                            <a:latin typeface="Cambria Math" panose="02040503050406030204" pitchFamily="18" charset="0"/>
                          </a:rPr>
                          <m:t>3</m:t>
                        </m:r>
                      </m:den>
                    </m:f>
                    <m:r>
                      <a:rPr lang="en-US" sz="4200" i="1">
                        <a:latin typeface="Cambria Math" panose="02040503050406030204" pitchFamily="18" charset="0"/>
                      </a:rPr>
                      <m:t>𝑥</m:t>
                    </m:r>
                    <m:r>
                      <a:rPr lang="fr-FR" sz="4200" i="1">
                        <a:latin typeface="Cambria Math" panose="02040503050406030204" pitchFamily="18" charset="0"/>
                      </a:rPr>
                      <m:t>−4</m:t>
                    </m:r>
                  </m:oMath>
                </a14:m>
                <a:endParaRPr lang="en-US" sz="4200" dirty="0">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784"/>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custDataLst>
      <p:tags r:id="rId1"/>
    </p:custDataLst>
    <p:extLst>
      <p:ext uri="{BB962C8B-B14F-4D97-AF65-F5344CB8AC3E}">
        <p14:creationId xmlns:p14="http://schemas.microsoft.com/office/powerpoint/2010/main" val="225312763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3"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3"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3"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3"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txBody>
          <a:bodyPr/>
          <a:lstStyle/>
          <a:p>
            <a:endParaRPr lang="en-US"/>
          </a:p>
        </p:txBody>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txBody>
            <a:bodyPr/>
            <a:lstStyle/>
            <a:p>
              <a:endParaRPr lang="en-US"/>
            </a:p>
          </p:txBody>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Rectangle 27"/>
          <p:cNvSpPr/>
          <p:nvPr/>
        </p:nvSpPr>
        <p:spPr>
          <a:xfrm>
            <a:off x="7011722" y="669021"/>
            <a:ext cx="4289957" cy="1015663"/>
          </a:xfrm>
          <a:prstGeom prst="rect">
            <a:avLst/>
          </a:prstGeom>
        </p:spPr>
        <p:txBody>
          <a:bodyPr wrap="none">
            <a:spAutoFit/>
          </a:bodyPr>
          <a:lstStyle/>
          <a:p>
            <a:pPr algn="ctr"/>
            <a:r>
              <a:rPr lang="en-US" sz="6000" b="1" dirty="0">
                <a:solidFill>
                  <a:schemeClr val="tx2">
                    <a:lumMod val="75000"/>
                  </a:schemeClr>
                </a:solidFill>
                <a:latin typeface="Arial" panose="020B0604020202020204" pitchFamily="34" charset="0"/>
                <a:cs typeface="Arial" panose="020B0604020202020204" pitchFamily="34" charset="0"/>
              </a:rPr>
              <a:t>VẬN DỤNG</a:t>
            </a:r>
          </a:p>
        </p:txBody>
      </p:sp>
      <p:sp>
        <p:nvSpPr>
          <p:cNvPr id="5" name="Rounded Rectangle 4"/>
          <p:cNvSpPr/>
          <p:nvPr/>
        </p:nvSpPr>
        <p:spPr>
          <a:xfrm>
            <a:off x="1066800" y="2048656"/>
            <a:ext cx="2743200" cy="11430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7.8</a:t>
            </a:r>
          </a:p>
        </p:txBody>
      </p:sp>
      <p:sp>
        <p:nvSpPr>
          <p:cNvPr id="11" name="Rectangle 10"/>
          <p:cNvSpPr/>
          <p:nvPr/>
        </p:nvSpPr>
        <p:spPr>
          <a:xfrm>
            <a:off x="1056640" y="3128805"/>
            <a:ext cx="16474440" cy="6709529"/>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dùng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bơm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bơm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chứa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bơm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22m</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bơm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16m</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tắt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thêm</a:t>
            </a:r>
            <a:r>
              <a:rPr lang="en-US" sz="4000" dirty="0">
                <a:latin typeface="Arial" panose="020B0604020202020204" pitchFamily="34" charset="0"/>
                <a:ea typeface="Calibri" panose="020F0502020204030204" pitchFamily="34" charset="0"/>
                <a:cs typeface="Arial" panose="020B0604020202020204" pitchFamily="34" charset="0"/>
              </a:rPr>
              <a:t> 0,5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đầy</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biến</a:t>
            </a:r>
            <a:r>
              <a:rPr lang="en-US" sz="4000" dirty="0">
                <a:latin typeface="Arial" panose="020B0604020202020204" pitchFamily="34" charset="0"/>
                <a:ea typeface="Times New Roman" panose="02020603050405020304" pitchFamily="18" charset="0"/>
                <a:cs typeface="Arial" panose="020B0604020202020204" pitchFamily="34" charset="0"/>
              </a:rPr>
              <a:t> x) </a:t>
            </a:r>
            <a:r>
              <a:rPr lang="en-US" sz="4000" dirty="0" err="1">
                <a:latin typeface="Arial" panose="020B0604020202020204" pitchFamily="34" charset="0"/>
                <a:ea typeface="Times New Roman" panose="02020603050405020304" pitchFamily="18" charset="0"/>
                <a:cs typeface="Arial" panose="020B0604020202020204" pitchFamily="34" charset="0"/>
              </a:rPr>
              <a:t>biểu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thị</a:t>
            </a:r>
            <a:r>
              <a:rPr lang="en-US" sz="4000" dirty="0">
                <a:latin typeface="Arial" panose="020B0604020202020204" pitchFamily="34" charset="0"/>
                <a:ea typeface="Times New Roman" panose="02020603050405020304" pitchFamily="18" charset="0"/>
                <a:cs typeface="Arial" panose="020B0604020202020204" pitchFamily="34" charset="0"/>
              </a:rPr>
              <a:t> dung </a:t>
            </a:r>
            <a:r>
              <a:rPr lang="en-US" sz="4000" dirty="0" err="1">
                <a:latin typeface="Arial" panose="020B0604020202020204" pitchFamily="34" charset="0"/>
                <a:ea typeface="Times New Roman" panose="02020603050405020304" pitchFamily="18" charset="0"/>
                <a:cs typeface="Arial" panose="020B0604020202020204" pitchFamily="34" charset="0"/>
              </a:rPr>
              <a:t>tích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bể</a:t>
            </a:r>
            <a:r>
              <a:rPr lang="en-US" sz="4000" dirty="0">
                <a:latin typeface="Arial" panose="020B0604020202020204" pitchFamily="34" charset="0"/>
                <a:ea typeface="Times New Roman" panose="02020603050405020304" pitchFamily="18" charset="0"/>
                <a:cs typeface="Arial" panose="020B0604020202020204" pitchFamily="34" charset="0"/>
              </a:rPr>
              <a:t> (m</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bơm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1,5 m</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cao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tự</a:t>
            </a:r>
            <a:r>
              <a:rPr lang="en-US" sz="4000" dirty="0">
                <a:latin typeface="Arial" panose="020B0604020202020204" pitchFamily="34" charset="0"/>
                <a:ea typeface="Times New Roman" panose="02020603050405020304" pitchFamily="18" charset="0"/>
                <a:cs typeface="Arial" panose="020B0604020202020204" pitchFamily="34" charset="0"/>
              </a:rPr>
              <a:t> do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9944267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697200" y="-2568883"/>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txBody>
            <a:bodyPr/>
            <a:lstStyle/>
            <a:p>
              <a:endParaRPr lang="en-US"/>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5" name="Oval Callout 14"/>
          <p:cNvSpPr/>
          <p:nvPr/>
        </p:nvSpPr>
        <p:spPr>
          <a:xfrm>
            <a:off x="8112964" y="495834"/>
            <a:ext cx="2062069" cy="1299265"/>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742440" y="2048256"/>
                <a:ext cx="12192000" cy="4431983"/>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a) </a:t>
                </a:r>
                <a:r>
                  <a:rPr lang="en-US" sz="4200" dirty="0" err="1">
                    <a:solidFill>
                      <a:schemeClr val="tx1"/>
                    </a:solidFill>
                    <a:latin typeface="Arial" panose="020B0604020202020204" pitchFamily="34" charset="0"/>
                    <a:ea typeface="Calibri" panose="020F0502020204030204" pitchFamily="34" charset="0"/>
                    <a:cs typeface="Arial" panose="020B0604020202020204" pitchFamily="34" charset="0"/>
                  </a:rPr>
                  <a:t>Gọi</a:t>
                </a: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 V </a:t>
                </a:r>
                <a:r>
                  <a:rPr lang="en-US" sz="42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 dung </a:t>
                </a:r>
                <a:r>
                  <a:rPr lang="en-US" sz="4200" dirty="0" err="1">
                    <a:solidFill>
                      <a:schemeClr val="tx1"/>
                    </a:solidFill>
                    <a:latin typeface="Arial" panose="020B0604020202020204" pitchFamily="34" charset="0"/>
                    <a:ea typeface="Calibri" panose="020F0502020204030204" pitchFamily="34" charset="0"/>
                    <a:cs typeface="Arial" panose="020B0604020202020204" pitchFamily="34" charset="0"/>
                  </a:rPr>
                  <a:t>tích</a:t>
                </a: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chemeClr val="tx1"/>
                    </a:solidFill>
                    <a:latin typeface="Arial" panose="020B0604020202020204" pitchFamily="34" charset="0"/>
                    <a:ea typeface="Calibri" panose="020F0502020204030204" pitchFamily="34" charset="0"/>
                    <a:cs typeface="Arial" panose="020B0604020202020204" pitchFamily="34" charset="0"/>
                  </a:rPr>
                  <a:t>bể</a:t>
                </a: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chemeClr val="tx1"/>
                    </a:solidFill>
                    <a:latin typeface="Arial" panose="020B0604020202020204" pitchFamily="34" charset="0"/>
                    <a:ea typeface="Calibri" panose="020F0502020204030204" pitchFamily="34" charset="0"/>
                    <a:cs typeface="Arial" panose="020B0604020202020204" pitchFamily="34" charset="0"/>
                  </a:rPr>
                  <a:t>nước</a:t>
                </a:r>
                <a:r>
                  <a:rPr lang="en-US" sz="42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Ta </a:t>
                </a:r>
                <a:r>
                  <a:rPr lang="en-US" sz="4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Đa</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rPr>
                  <a:t>x</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biểu</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thị</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dung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tích</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bể</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𝑉</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=1,5+22</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+16</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+0,5.16</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=38</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+9,5</m:t>
                    </m:r>
                  </m:oMath>
                </a14:m>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42440" y="2048256"/>
                <a:ext cx="12192000" cy="4431983"/>
              </a:xfrm>
              <a:prstGeom prst="rect">
                <a:avLst/>
              </a:prstGeom>
              <a:blipFill rotWithShape="0">
                <a:blip r:embed="rId3"/>
                <a:stretch>
                  <a:fillRect l="-1950"/>
                </a:stretch>
              </a:blipFill>
            </p:spPr>
            <p:txBody>
              <a:bodyPr/>
              <a:lstStyle/>
              <a:p>
                <a:r>
                  <a:rPr lang="en-US">
                    <a:noFill/>
                  </a:rPr>
                  <a:t> </a:t>
                </a:r>
              </a:p>
            </p:txBody>
          </p:sp>
        </mc:Fallback>
      </mc:AlternateContent>
      <p:sp>
        <p:nvSpPr>
          <p:cNvPr id="6" name="Rectangle 5"/>
          <p:cNvSpPr/>
          <p:nvPr/>
        </p:nvSpPr>
        <p:spPr>
          <a:xfrm>
            <a:off x="1752600" y="6245168"/>
            <a:ext cx="9634624" cy="3308598"/>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latin typeface="Arial" panose="020B0604020202020204" pitchFamily="34" charset="0"/>
                <a:ea typeface="Calibri" panose="020F0502020204030204" pitchFamily="34" charset="0"/>
                <a:cs typeface="Arial" panose="020B0604020202020204" pitchFamily="34" charset="0"/>
              </a:rPr>
              <a:t>Hệ</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cao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V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38</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latin typeface="Arial" panose="020B0604020202020204" pitchFamily="34" charset="0"/>
                <a:ea typeface="Calibri" panose="020F0502020204030204" pitchFamily="34" charset="0"/>
                <a:cs typeface="Arial" panose="020B0604020202020204" pitchFamily="34" charset="0"/>
              </a:rPr>
              <a:t>Hệ</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tự</a:t>
            </a:r>
            <a:r>
              <a:rPr lang="en-US" sz="4200" dirty="0">
                <a:latin typeface="Arial" panose="020B0604020202020204" pitchFamily="34" charset="0"/>
                <a:ea typeface="Calibri" panose="020F0502020204030204" pitchFamily="34" charset="0"/>
                <a:cs typeface="Arial" panose="020B0604020202020204" pitchFamily="34" charset="0"/>
              </a:rPr>
              <a:t> do: 9,5</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98941" y="5295900"/>
            <a:ext cx="6583456" cy="4476750"/>
          </a:xfrm>
          <a:prstGeom prst="rect">
            <a:avLst/>
          </a:prstGeom>
        </p:spPr>
      </p:pic>
    </p:spTree>
    <p:custDataLst>
      <p:tags r:id="rId1"/>
    </p:custDataLst>
    <p:extLst>
      <p:ext uri="{BB962C8B-B14F-4D97-AF65-F5344CB8AC3E}">
        <p14:creationId xmlns:p14="http://schemas.microsoft.com/office/powerpoint/2010/main" val="3181084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4018203"/>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6154400" y="-171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4" name="Rounded Rectangle 13"/>
          <p:cNvSpPr/>
          <p:nvPr/>
        </p:nvSpPr>
        <p:spPr>
          <a:xfrm>
            <a:off x="1822576" y="773341"/>
            <a:ext cx="2743200" cy="11430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7.11</a:t>
            </a:r>
          </a:p>
        </p:txBody>
      </p:sp>
      <p:sp>
        <p:nvSpPr>
          <p:cNvPr id="9" name="Rectangle 8"/>
          <p:cNvSpPr/>
          <p:nvPr/>
        </p:nvSpPr>
        <p:spPr>
          <a:xfrm>
            <a:off x="1822576" y="2206331"/>
            <a:ext cx="15246224" cy="7186583"/>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Mẹ</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Quỳnh</a:t>
            </a:r>
            <a:r>
              <a:rPr lang="en-US" sz="4200" dirty="0">
                <a:latin typeface="Arial" panose="020B0604020202020204" pitchFamily="34" charset="0"/>
                <a:ea typeface="Calibri" panose="020F0502020204030204" pitchFamily="34" charset="0"/>
                <a:cs typeface="Arial" panose="020B0604020202020204" pitchFamily="34" charset="0"/>
              </a:rPr>
              <a:t> 100 </a:t>
            </a:r>
            <a:r>
              <a:rPr lang="en-US" sz="4200" dirty="0" err="1">
                <a:latin typeface="Arial" panose="020B0604020202020204" pitchFamily="34" charset="0"/>
                <a:ea typeface="Calibri" panose="020F0502020204030204" pitchFamily="34" charset="0"/>
                <a:cs typeface="Arial" panose="020B0604020202020204" pitchFamily="34" charset="0"/>
              </a:rPr>
              <a:t>nghìn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đồng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Quỳnh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mua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bộ</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cụ</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giá</a:t>
            </a:r>
            <a:r>
              <a:rPr lang="en-US" sz="4200" dirty="0">
                <a:latin typeface="Arial" panose="020B0604020202020204" pitchFamily="34" charset="0"/>
                <a:ea typeface="Calibri" panose="020F0502020204030204" pitchFamily="34" charset="0"/>
                <a:cs typeface="Arial" panose="020B0604020202020204" pitchFamily="34" charset="0"/>
              </a:rPr>
              <a:t> 37 </a:t>
            </a:r>
            <a:r>
              <a:rPr lang="en-US" sz="4200" dirty="0" err="1">
                <a:latin typeface="Arial" panose="020B0604020202020204" pitchFamily="34" charset="0"/>
                <a:ea typeface="Calibri" panose="020F0502020204030204" pitchFamily="34" charset="0"/>
                <a:cs typeface="Arial" panose="020B0604020202020204" pitchFamily="34" charset="0"/>
              </a:rPr>
              <a:t>nghìn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đồng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cuốn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tham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khảo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môn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Toán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giá</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nghìn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đồng</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a) </a:t>
            </a:r>
            <a:r>
              <a:rPr lang="en-US" sz="4200" dirty="0" err="1">
                <a:latin typeface="Arial" panose="020B0604020202020204" pitchFamily="34" charset="0"/>
                <a:ea typeface="Times New Roman" panose="02020603050405020304" pitchFamily="18" charset="0"/>
                <a:cs typeface="Arial" panose="020B0604020202020204" pitchFamily="34" charset="0"/>
              </a:rPr>
              <a:t>Hãy</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tìm</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biến</a:t>
            </a:r>
            <a:r>
              <a:rPr lang="en-US" sz="4200" dirty="0">
                <a:latin typeface="Arial" panose="020B0604020202020204" pitchFamily="34" charset="0"/>
                <a:ea typeface="Times New Roman" panose="02020603050405020304" pitchFamily="18" charset="0"/>
                <a:cs typeface="Arial" panose="020B0604020202020204" pitchFamily="34" charset="0"/>
              </a:rPr>
              <a:t> x) </a:t>
            </a:r>
            <a:r>
              <a:rPr lang="en-US" sz="4200" dirty="0" err="1">
                <a:latin typeface="Arial" panose="020B0604020202020204" pitchFamily="34" charset="0"/>
                <a:ea typeface="Times New Roman" panose="02020603050405020304" pitchFamily="18" charset="0"/>
                <a:cs typeface="Arial" panose="020B0604020202020204" pitchFamily="34" charset="0"/>
              </a:rPr>
              <a:t>biểu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thị</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số</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tiền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Quỳnh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lại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đơn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vị</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nghìn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đồng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Tìm</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b) </a:t>
            </a:r>
            <a:r>
              <a:rPr lang="en-US" sz="4200" dirty="0" err="1">
                <a:latin typeface="Arial" panose="020B0604020202020204" pitchFamily="34" charset="0"/>
                <a:ea typeface="Times New Roman" panose="02020603050405020304" pitchFamily="18" charset="0"/>
                <a:cs typeface="Arial" panose="020B0604020202020204" pitchFamily="34" charset="0"/>
              </a:rPr>
              <a:t>Sau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mua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sách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thì</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Quỳnh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tiêu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vừa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hết</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số</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tiền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mẹ</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Hỏi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giá</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tiền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cuốn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sách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là</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bao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nhiêu</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2115800" y="461376"/>
            <a:ext cx="2908044" cy="1713124"/>
          </a:xfrm>
          <a:prstGeom prst="rect">
            <a:avLst/>
          </a:prstGeom>
        </p:spPr>
      </p:pic>
    </p:spTree>
    <p:custDataLst>
      <p:tags r:id="rId1"/>
    </p:custDataLst>
    <p:extLst>
      <p:ext uri="{BB962C8B-B14F-4D97-AF65-F5344CB8AC3E}">
        <p14:creationId xmlns:p14="http://schemas.microsoft.com/office/powerpoint/2010/main" val="916703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vertical)">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4018203"/>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6154400" y="-171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2" name="Oval Callout 11"/>
          <p:cNvSpPr/>
          <p:nvPr/>
        </p:nvSpPr>
        <p:spPr>
          <a:xfrm>
            <a:off x="8112965" y="268100"/>
            <a:ext cx="2062069" cy="1299265"/>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1931022" y="1706196"/>
            <a:ext cx="14782800"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Quỳnh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37 + x </a:t>
            </a:r>
            <a:r>
              <a:rPr lang="en-US" sz="4000" dirty="0" err="1">
                <a:latin typeface="Arial" panose="020B0604020202020204" pitchFamily="34" charset="0"/>
                <a:cs typeface="Arial" panose="020B0604020202020204" pitchFamily="34" charset="0"/>
              </a:rPr>
              <a:t>nghìn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Quỳnh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p>
          <a:p>
            <a:pPr algn="ctr">
              <a:lnSpc>
                <a:spcPct val="150000"/>
              </a:lnSpc>
            </a:pPr>
            <a:r>
              <a:rPr lang="en-US" sz="4000" dirty="0">
                <a:latin typeface="Arial" panose="020B0604020202020204" pitchFamily="34" charset="0"/>
                <a:cs typeface="Arial" panose="020B0604020202020204" pitchFamily="34" charset="0"/>
              </a:rPr>
              <a:t> Q(x) = 100 – (37 + x) = 63 - x (</a:t>
            </a:r>
            <a:r>
              <a:rPr lang="en-US" sz="4000" dirty="0" err="1">
                <a:latin typeface="Arial" panose="020B0604020202020204" pitchFamily="34" charset="0"/>
                <a:cs typeface="Arial" panose="020B0604020202020204" pitchFamily="34" charset="0"/>
              </a:rPr>
              <a:t>nghìn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1.</a:t>
            </a:r>
          </a:p>
        </p:txBody>
      </p:sp>
      <p:sp>
        <p:nvSpPr>
          <p:cNvPr id="8" name="Rectangle 7"/>
          <p:cNvSpPr/>
          <p:nvPr/>
        </p:nvSpPr>
        <p:spPr>
          <a:xfrm>
            <a:off x="1931022" y="6593208"/>
            <a:ext cx="14859000" cy="2748253"/>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Quỳnh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Q(x) = 0 ⇒ 63 - x = 0  ⇒ x = 63</a:t>
            </a:r>
          </a:p>
          <a:p>
            <a:pPr>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63 </a:t>
            </a:r>
            <a:r>
              <a:rPr lang="en-US" sz="4000" dirty="0" err="1">
                <a:latin typeface="Arial" panose="020B0604020202020204" pitchFamily="34" charset="0"/>
                <a:cs typeface="Arial" panose="020B0604020202020204" pitchFamily="34" charset="0"/>
              </a:rPr>
              <a:t>nghìn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6912">
            <a:off x="15014385" y="7906681"/>
            <a:ext cx="2280027" cy="191338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7400" y="8229923"/>
            <a:ext cx="1497857" cy="1521861"/>
          </a:xfrm>
          <a:prstGeom prst="rect">
            <a:avLst/>
          </a:prstGeom>
        </p:spPr>
      </p:pic>
    </p:spTree>
    <p:custDataLst>
      <p:tags r:id="rId1"/>
    </p:custDataLst>
    <p:extLst>
      <p:ext uri="{BB962C8B-B14F-4D97-AF65-F5344CB8AC3E}">
        <p14:creationId xmlns:p14="http://schemas.microsoft.com/office/powerpoint/2010/main" val="594083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4431392"/>
            <a:ext cx="5155183" cy="807792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66409" y="4431392"/>
            <a:ext cx="5155183" cy="807792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04117" y="4431392"/>
            <a:ext cx="5155183" cy="8077921"/>
          </a:xfrm>
          <a:prstGeom prst="rect">
            <a:avLst/>
          </a:prstGeom>
        </p:spPr>
      </p:pic>
      <p:grpSp>
        <p:nvGrpSpPr>
          <p:cNvPr id="5" name="Group 5"/>
          <p:cNvGrpSpPr/>
          <p:nvPr/>
        </p:nvGrpSpPr>
        <p:grpSpPr>
          <a:xfrm>
            <a:off x="8431892" y="3719284"/>
            <a:ext cx="1424216" cy="142421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2894183" y="3719284"/>
            <a:ext cx="1424216" cy="1424216"/>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3969601" y="3719284"/>
            <a:ext cx="1424216" cy="1424216"/>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59577" y="3886111"/>
            <a:ext cx="768847" cy="109056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61610" y="4021666"/>
            <a:ext cx="689363" cy="819451"/>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238094" y="3953889"/>
            <a:ext cx="887229" cy="887229"/>
          </a:xfrm>
          <a:prstGeom prst="rect">
            <a:avLst/>
          </a:prstGeom>
        </p:spPr>
      </p:pic>
      <p:sp>
        <p:nvSpPr>
          <p:cNvPr id="18" name="TextBox 18"/>
          <p:cNvSpPr txBox="1"/>
          <p:nvPr/>
        </p:nvSpPr>
        <p:spPr>
          <a:xfrm>
            <a:off x="3027703" y="1063774"/>
            <a:ext cx="12288158" cy="1096710"/>
          </a:xfrm>
          <a:prstGeom prst="rect">
            <a:avLst/>
          </a:prstGeom>
        </p:spPr>
        <p:txBody>
          <a:bodyPr lIns="0" tIns="0" rIns="0" bIns="0" rtlCol="0" anchor="t">
            <a:spAutoFit/>
          </a:bodyPr>
          <a:lstStyle/>
          <a:p>
            <a:pPr algn="ctr">
              <a:lnSpc>
                <a:spcPts val="9350"/>
              </a:lnSpc>
            </a:pPr>
            <a:r>
              <a:rPr lang="en-US" sz="6600" b="1" dirty="0">
                <a:solidFill>
                  <a:srgbClr val="243762"/>
                </a:solidFill>
                <a:latin typeface="Arial" panose="020B0604020202020204" pitchFamily="34" charset="0"/>
                <a:cs typeface="Arial" panose="020B0604020202020204" pitchFamily="34" charset="0"/>
              </a:rPr>
              <a:t>HƯỚNG DẪN VỀ NHÀ</a:t>
            </a:r>
          </a:p>
        </p:txBody>
      </p:sp>
      <p:grpSp>
        <p:nvGrpSpPr>
          <p:cNvPr id="25" name="Group 25"/>
          <p:cNvGrpSpPr/>
          <p:nvPr/>
        </p:nvGrpSpPr>
        <p:grpSpPr>
          <a:xfrm>
            <a:off x="-598512" y="9772650"/>
            <a:ext cx="19485024" cy="913070"/>
            <a:chOff x="0" y="0"/>
            <a:chExt cx="5131858" cy="240479"/>
          </a:xfrm>
        </p:grpSpPr>
        <p:sp>
          <p:nvSpPr>
            <p:cNvPr id="26" name="Freeform 26"/>
            <p:cNvSpPr/>
            <p:nvPr/>
          </p:nvSpPr>
          <p:spPr>
            <a:xfrm>
              <a:off x="0" y="0"/>
              <a:ext cx="5131858" cy="240479"/>
            </a:xfrm>
            <a:custGeom>
              <a:avLst/>
              <a:gdLst/>
              <a:ahLst/>
              <a:cxnLst/>
              <a:rect l="l" t="t" r="r" b="b"/>
              <a:pathLst>
                <a:path w="5131858" h="240479">
                  <a:moveTo>
                    <a:pt x="0" y="0"/>
                  </a:moveTo>
                  <a:lnTo>
                    <a:pt x="5131858" y="0"/>
                  </a:lnTo>
                  <a:lnTo>
                    <a:pt x="5131858" y="240479"/>
                  </a:lnTo>
                  <a:lnTo>
                    <a:pt x="0" y="240479"/>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1390648" y="6063052"/>
            <a:ext cx="4431283" cy="2123658"/>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6545830" y="5957066"/>
            <a:ext cx="5175760" cy="3139321"/>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SGK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SBT</a:t>
            </a:r>
          </a:p>
        </p:txBody>
      </p:sp>
      <p:sp>
        <p:nvSpPr>
          <p:cNvPr id="30" name="TextBox 29"/>
          <p:cNvSpPr txBox="1"/>
          <p:nvPr/>
        </p:nvSpPr>
        <p:spPr>
          <a:xfrm>
            <a:off x="12083540" y="6188534"/>
            <a:ext cx="5175760"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26</a:t>
            </a:r>
          </a:p>
        </p:txBody>
      </p:sp>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402011" y="-1900259"/>
            <a:ext cx="5037276" cy="503727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5395029" y="6412137"/>
            <a:ext cx="5037276" cy="5037276"/>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229082" y="9772650"/>
            <a:ext cx="20746164" cy="1061439"/>
            <a:chOff x="0" y="0"/>
            <a:chExt cx="5464010" cy="279556"/>
          </a:xfrm>
        </p:grpSpPr>
        <p:sp>
          <p:nvSpPr>
            <p:cNvPr id="22" name="Freeform 22"/>
            <p:cNvSpPr/>
            <p:nvPr/>
          </p:nvSpPr>
          <p:spPr>
            <a:xfrm>
              <a:off x="0" y="0"/>
              <a:ext cx="5464010" cy="279556"/>
            </a:xfrm>
            <a:custGeom>
              <a:avLst/>
              <a:gdLst/>
              <a:ahLst/>
              <a:cxnLst/>
              <a:rect l="l" t="t" r="r" b="b"/>
              <a:pathLst>
                <a:path w="5464010" h="279556">
                  <a:moveTo>
                    <a:pt x="0" y="0"/>
                  </a:moveTo>
                  <a:lnTo>
                    <a:pt x="5464010" y="0"/>
                  </a:lnTo>
                  <a:lnTo>
                    <a:pt x="5464010" y="279556"/>
                  </a:lnTo>
                  <a:lnTo>
                    <a:pt x="0" y="279556"/>
                  </a:lnTo>
                  <a:close/>
                </a:path>
              </a:pathLst>
            </a:custGeom>
            <a:solidFill>
              <a:srgbClr val="F8DC52"/>
            </a:solidFill>
          </p:spPr>
          <p:txBody>
            <a:bodyPr/>
            <a:lstStyle/>
            <a:p>
              <a:endParaRPr lang="en-US"/>
            </a:p>
          </p:txBody>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9" name="TextBox 28"/>
          <p:cNvSpPr txBox="1"/>
          <p:nvPr/>
        </p:nvSpPr>
        <p:spPr>
          <a:xfrm>
            <a:off x="647700" y="2626485"/>
            <a:ext cx="16992600" cy="3785652"/>
          </a:xfrm>
          <a:prstGeom prst="rect">
            <a:avLst/>
          </a:prstGeom>
          <a:noFill/>
        </p:spPr>
        <p:txBody>
          <a:bodyPr wrap="square" rtlCol="0">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CẢM ƠN CÁC EM ĐÃ </a:t>
            </a:r>
          </a:p>
          <a:p>
            <a:pPr algn="ctr">
              <a:lnSpc>
                <a:spcPct val="150000"/>
              </a:lnSpc>
            </a:pPr>
            <a:r>
              <a:rPr lang="en-US" sz="8000" b="1" dirty="0">
                <a:solidFill>
                  <a:srgbClr val="C00000"/>
                </a:solidFill>
                <a:latin typeface="Arial" panose="020B0604020202020204" pitchFamily="34" charset="0"/>
                <a:cs typeface="Arial" panose="020B0604020202020204" pitchFamily="34" charset="0"/>
              </a:rPr>
              <a:t>CHÚ Ý LẮNG NGHE BÀI GIẢNG!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txBody>
            <a:bodyPr/>
            <a:lstStyle/>
            <a:p>
              <a:endParaRPr lang="en-US"/>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4961331" y="503260"/>
            <a:ext cx="8365337"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1. </a:t>
            </a:r>
            <a:r>
              <a:rPr lang="en-US" sz="4800" b="1" dirty="0" err="1">
                <a:solidFill>
                  <a:schemeClr val="bg1"/>
                </a:solidFill>
                <a:latin typeface="Arial" panose="020B0604020202020204" pitchFamily="34" charset="0"/>
                <a:cs typeface="Arial" panose="020B0604020202020204" pitchFamily="34" charset="0"/>
              </a:rPr>
              <a:t>Sắp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xếp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thức</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một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biến</a:t>
            </a:r>
            <a:endParaRPr lang="en-US" sz="48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stretch>
            <a:fillRect/>
          </a:stretch>
        </p:blipFill>
        <p:spPr>
          <a:xfrm flipH="1">
            <a:off x="718629" y="4094093"/>
            <a:ext cx="3096615" cy="5678557"/>
          </a:xfrm>
          <a:prstGeom prst="rect">
            <a:avLst/>
          </a:prstGeom>
        </p:spPr>
      </p:pic>
      <p:grpSp>
        <p:nvGrpSpPr>
          <p:cNvPr id="32" name="Group 31"/>
          <p:cNvGrpSpPr/>
          <p:nvPr/>
        </p:nvGrpSpPr>
        <p:grpSpPr>
          <a:xfrm>
            <a:off x="4419600" y="2370238"/>
            <a:ext cx="12801600" cy="4114800"/>
            <a:chOff x="4419600" y="2370238"/>
            <a:chExt cx="12801600" cy="4114800"/>
          </a:xfrm>
        </p:grpSpPr>
        <p:sp>
          <p:nvSpPr>
            <p:cNvPr id="30" name="Rounded Rectangular Callout 29"/>
            <p:cNvSpPr/>
            <p:nvPr/>
          </p:nvSpPr>
          <p:spPr>
            <a:xfrm>
              <a:off x="4419600" y="2370238"/>
              <a:ext cx="12801600" cy="4114800"/>
            </a:xfrm>
            <a:prstGeom prst="wedgeRoundRectCallout">
              <a:avLst>
                <a:gd name="adj1" fmla="val -54521"/>
                <a:gd name="adj2" fmla="val 3385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4961331" y="2582842"/>
                  <a:ext cx="11811000" cy="3559949"/>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Các biểu thức như -0,5x; 3x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3</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5</m:t>
                          </m:r>
                        </m:sup>
                      </m:sSup>
                    </m:oMath>
                  </a14:m>
                  <a:r>
                    <a:rPr lang="nl-NL" sz="4400" dirty="0">
                      <a:effectLst/>
                      <a:latin typeface="Arial" panose="020B0604020202020204" pitchFamily="34" charset="0"/>
                      <a:ea typeface="Calibri" panose="020F0502020204030204" pitchFamily="34" charset="0"/>
                      <a:cs typeface="Arial" panose="020B0604020202020204" pitchFamily="34" charset="0"/>
                    </a:rPr>
                    <a:t> là những ví dụ về đơn thức một biến. Chúng đều là tích của một số với một lũy thừa của x.</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961331" y="2582842"/>
                  <a:ext cx="11811000" cy="3559949"/>
                </a:xfrm>
                <a:prstGeom prst="rect">
                  <a:avLst/>
                </a:prstGeom>
                <a:blipFill rotWithShape="0">
                  <a:blip r:embed="rId4"/>
                  <a:stretch>
                    <a:fillRect l="-2117" r="-2065" b="-3596"/>
                  </a:stretch>
                </a:blipFill>
              </p:spPr>
              <p:txBody>
                <a:bodyPr/>
                <a:lstStyle/>
                <a:p>
                  <a:r>
                    <a:rPr lang="en-US">
                      <a:noFill/>
                    </a:rPr>
                    <a:t> </a:t>
                  </a:r>
                </a:p>
              </p:txBody>
            </p:sp>
          </mc:Fallback>
        </mc:AlternateContent>
      </p:grpSp>
      <p:sp>
        <p:nvSpPr>
          <p:cNvPr id="33" name="Rectangle 32"/>
          <p:cNvSpPr/>
          <p:nvPr/>
        </p:nvSpPr>
        <p:spPr>
          <a:xfrm>
            <a:off x="7134879" y="8150749"/>
            <a:ext cx="7463903" cy="769441"/>
          </a:xfrm>
          <a:prstGeom prst="rect">
            <a:avLst/>
          </a:prstGeom>
        </p:spPr>
        <p:txBody>
          <a:bodyPr wrap="none">
            <a:spAutoFit/>
          </a:bodyPr>
          <a:lstStyle/>
          <a:p>
            <a:r>
              <a:rPr lang="vi-VN" sz="4400" i="1" dirty="0">
                <a:solidFill>
                  <a:srgbClr val="C00000"/>
                </a:solidFill>
                <a:latin typeface="Arial" panose="020B0604020202020204" pitchFamily="34" charset="0"/>
                <a:cs typeface="Arial" panose="020B0604020202020204" pitchFamily="34" charset="0"/>
              </a:rPr>
              <a:t>Vậy đơn thức một biến là gì?</a:t>
            </a:r>
            <a:endParaRPr lang="en-US" sz="4400" i="1" dirty="0">
              <a:solidFill>
                <a:srgbClr val="C00000"/>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10205378" y="6823763"/>
            <a:ext cx="1191865" cy="1243969"/>
          </a:xfrm>
          <a:prstGeom prst="rect">
            <a:avLst/>
          </a:prstGeom>
        </p:spPr>
      </p:pic>
    </p:spTree>
    <p:custDataLst>
      <p:tags r:id="rId1"/>
    </p:custData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502807" y="8394403"/>
            <a:ext cx="3785193" cy="3785193"/>
          </a:xfrm>
          <a:prstGeom prst="rect">
            <a:avLst/>
          </a:prstGeom>
        </p:spPr>
      </p:pic>
      <p:grpSp>
        <p:nvGrpSpPr>
          <p:cNvPr id="7" name="Group 7"/>
          <p:cNvGrpSpPr/>
          <p:nvPr/>
        </p:nvGrpSpPr>
        <p:grpSpPr>
          <a:xfrm>
            <a:off x="-2819400" y="-3467100"/>
            <a:ext cx="6524849" cy="652484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txBody>
            <a:bodyPr/>
            <a:lstStyle/>
            <a:p>
              <a:endParaRPr lang="en-US"/>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TextBox 16"/>
          <p:cNvSpPr txBox="1"/>
          <p:nvPr/>
        </p:nvSpPr>
        <p:spPr>
          <a:xfrm rot="19172439">
            <a:off x="-13918" y="1104094"/>
            <a:ext cx="3246145"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KẾT LUẬN</a:t>
            </a:r>
          </a:p>
        </p:txBody>
      </p:sp>
      <p:sp>
        <p:nvSpPr>
          <p:cNvPr id="18" name="Rectangle 17"/>
          <p:cNvSpPr/>
          <p:nvPr/>
        </p:nvSpPr>
        <p:spPr>
          <a:xfrm>
            <a:off x="3704742" y="1301502"/>
            <a:ext cx="8541121"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Sơ lược về đơn thức một biến:</a:t>
            </a:r>
            <a:endParaRPr lang="en-US" sz="44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3704742" y="2324100"/>
            <a:ext cx="12801600" cy="3970318"/>
          </a:xfrm>
          <a:prstGeom prst="rect">
            <a:avLst/>
          </a:prstGeom>
        </p:spPr>
        <p:txBody>
          <a:bodyPr wrap="square">
            <a:spAutoFit/>
          </a:bodyPr>
          <a:lstStyle/>
          <a:p>
            <a:pPr algn="just">
              <a:lnSpc>
                <a:spcPct val="150000"/>
              </a:lnSpc>
            </a:pPr>
            <a:r>
              <a:rPr lang="vi-VN" sz="4200" dirty="0">
                <a:solidFill>
                  <a:srgbClr val="0070C0"/>
                </a:solidFill>
                <a:latin typeface="Arial" panose="020B0604020202020204" pitchFamily="34" charset="0"/>
                <a:cs typeface="Arial" panose="020B0604020202020204" pitchFamily="34" charset="0"/>
              </a:rPr>
              <a:t>Đơn thức một biến </a:t>
            </a:r>
            <a:r>
              <a:rPr lang="vi-VN" sz="4200" dirty="0">
                <a:latin typeface="Arial" panose="020B0604020202020204" pitchFamily="34" charset="0"/>
                <a:cs typeface="Arial" panose="020B0604020202020204" pitchFamily="34" charset="0"/>
              </a:rPr>
              <a:t>(</a:t>
            </a:r>
            <a:r>
              <a:rPr lang="vi-VN" sz="4200" dirty="0">
                <a:solidFill>
                  <a:srgbClr val="0070C0"/>
                </a:solidFill>
                <a:latin typeface="Arial" panose="020B0604020202020204" pitchFamily="34" charset="0"/>
                <a:cs typeface="Arial" panose="020B0604020202020204" pitchFamily="34" charset="0"/>
              </a:rPr>
              <a:t>đơn thức</a:t>
            </a:r>
            <a:r>
              <a:rPr lang="vi-VN" sz="4200" dirty="0">
                <a:latin typeface="Arial" panose="020B0604020202020204" pitchFamily="34" charset="0"/>
                <a:cs typeface="Arial" panose="020B0604020202020204" pitchFamily="34" charset="0"/>
              </a:rPr>
              <a:t>) là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có dạng tích của môt số thực với một lũy thừa của biến, trong đó số thực gọi là </a:t>
            </a:r>
            <a:r>
              <a:rPr lang="vi-VN" sz="4200" dirty="0">
                <a:solidFill>
                  <a:srgbClr val="0070C0"/>
                </a:solidFill>
                <a:latin typeface="Arial" panose="020B0604020202020204" pitchFamily="34" charset="0"/>
                <a:cs typeface="Arial" panose="020B0604020202020204" pitchFamily="34" charset="0"/>
              </a:rPr>
              <a:t>hệ số</a:t>
            </a:r>
            <a:r>
              <a:rPr lang="vi-VN" sz="4200" dirty="0">
                <a:latin typeface="Arial" panose="020B0604020202020204" pitchFamily="34" charset="0"/>
                <a:cs typeface="Arial" panose="020B0604020202020204" pitchFamily="34" charset="0"/>
              </a:rPr>
              <a:t>, số mũ của lũy thừa của biến gọi là </a:t>
            </a:r>
            <a:r>
              <a:rPr lang="vi-VN" sz="4200" dirty="0">
                <a:solidFill>
                  <a:srgbClr val="0070C0"/>
                </a:solidFill>
                <a:latin typeface="Arial" panose="020B0604020202020204" pitchFamily="34" charset="0"/>
                <a:cs typeface="Arial" panose="020B0604020202020204" pitchFamily="34" charset="0"/>
              </a:rPr>
              <a:t>bậc</a:t>
            </a:r>
            <a:r>
              <a:rPr lang="vi-VN" sz="4200" dirty="0">
                <a:latin typeface="Arial" panose="020B0604020202020204" pitchFamily="34" charset="0"/>
                <a:cs typeface="Arial" panose="020B0604020202020204" pitchFamily="34" charset="0"/>
              </a:rPr>
              <a:t> của đơn thức. </a:t>
            </a:r>
            <a:endParaRPr lang="en-US" sz="4200" dirty="0">
              <a:latin typeface="Arial" panose="020B0604020202020204" pitchFamily="34" charset="0"/>
              <a:cs typeface="Arial" panose="020B0604020202020204" pitchFamily="34" charset="0"/>
            </a:endParaRPr>
          </a:p>
        </p:txBody>
      </p:sp>
      <p:sp>
        <p:nvSpPr>
          <p:cNvPr id="20" name="Rounded Rectangle 19"/>
          <p:cNvSpPr/>
          <p:nvPr/>
        </p:nvSpPr>
        <p:spPr>
          <a:xfrm>
            <a:off x="3704741" y="6743700"/>
            <a:ext cx="12650549" cy="24384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4200" b="1" dirty="0">
                <a:solidFill>
                  <a:schemeClr val="tx1"/>
                </a:solidFill>
                <a:latin typeface="Arial" panose="020B0604020202020204" pitchFamily="34" charset="0"/>
                <a:cs typeface="Arial" panose="020B0604020202020204" pitchFamily="34" charset="0"/>
              </a:rPr>
              <a:t>Đ</a:t>
            </a:r>
            <a:r>
              <a:rPr lang="vi-VN" sz="4200" b="1" dirty="0">
                <a:solidFill>
                  <a:schemeClr val="tx1"/>
                </a:solidFill>
                <a:latin typeface="Arial" panose="020B0604020202020204" pitchFamily="34" charset="0"/>
                <a:cs typeface="Arial" panose="020B0604020202020204" pitchFamily="34" charset="0"/>
              </a:rPr>
              <a:t>ặc điểm của các đơn thức một biến: </a:t>
            </a:r>
          </a:p>
          <a:p>
            <a:pPr algn="just">
              <a:lnSpc>
                <a:spcPct val="150000"/>
              </a:lnSpc>
            </a:pPr>
            <a:r>
              <a:rPr lang="en-US" sz="4200" dirty="0">
                <a:solidFill>
                  <a:schemeClr val="tx1"/>
                </a:solidFill>
                <a:latin typeface="Arial" panose="020B0604020202020204" pitchFamily="34" charset="0"/>
                <a:cs typeface="Arial" panose="020B0604020202020204" pitchFamily="34" charset="0"/>
              </a:rPr>
              <a:t>C</a:t>
            </a:r>
            <a:r>
              <a:rPr lang="vi-VN" sz="4200" dirty="0">
                <a:solidFill>
                  <a:schemeClr val="tx1"/>
                </a:solidFill>
                <a:latin typeface="Arial" panose="020B0604020202020204" pitchFamily="34" charset="0"/>
                <a:cs typeface="Arial" panose="020B0604020202020204" pitchFamily="34" charset="0"/>
              </a:rPr>
              <a:t>ó dạng tích của một số với một lũy thừa của biến</a:t>
            </a:r>
            <a:r>
              <a:rPr lang="en-US" sz="4200" dirty="0">
                <a:solidFill>
                  <a:schemeClr val="tx1"/>
                </a:solidFill>
                <a:latin typeface="Arial" panose="020B0604020202020204" pitchFamily="34" charset="0"/>
                <a:cs typeface="Arial" panose="020B0604020202020204" pitchFamily="34" charset="0"/>
              </a:rPr>
              <a:t>.</a:t>
            </a:r>
            <a:endParaRPr lang="vi-VN" sz="42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443020" y="5645708"/>
            <a:ext cx="3109937" cy="2855620"/>
            <a:chOff x="443020" y="5667737"/>
            <a:chExt cx="3109937" cy="2855620"/>
          </a:xfrm>
        </p:grpSpPr>
        <p:pic>
          <p:nvPicPr>
            <p:cNvPr id="21" name="Picture 20"/>
            <p:cNvPicPr>
              <a:picLocks noChangeAspect="1"/>
            </p:cNvPicPr>
            <p:nvPr/>
          </p:nvPicPr>
          <p:blipFill>
            <a:blip r:embed="rId5"/>
            <a:stretch>
              <a:fillRect/>
            </a:stretch>
          </p:blipFill>
          <p:spPr>
            <a:xfrm>
              <a:off x="443020" y="5667737"/>
              <a:ext cx="3109937" cy="2855620"/>
            </a:xfrm>
            <a:prstGeom prst="rect">
              <a:avLst/>
            </a:prstGeom>
          </p:spPr>
        </p:pic>
        <p:sp>
          <p:nvSpPr>
            <p:cNvPr id="22" name="TextBox 21"/>
            <p:cNvSpPr txBox="1"/>
            <p:nvPr/>
          </p:nvSpPr>
          <p:spPr>
            <a:xfrm>
              <a:off x="1278910" y="6208152"/>
              <a:ext cx="1644510" cy="1572225"/>
            </a:xfrm>
            <a:prstGeom prst="rect">
              <a:avLst/>
            </a:prstGeom>
            <a:noFill/>
          </p:spPr>
          <p:txBody>
            <a:bodyPr wrap="square" rtlCol="0">
              <a:spAutoFit/>
            </a:bodyPr>
            <a:lstStyle/>
            <a:p>
              <a:pPr algn="ctr">
                <a:lnSpc>
                  <a:spcPct val="120000"/>
                </a:lnSpc>
              </a:pPr>
              <a:r>
                <a:rPr lang="en-US" sz="4200" b="1" dirty="0" err="1">
                  <a:solidFill>
                    <a:srgbClr val="C00000"/>
                  </a:solidFill>
                  <a:latin typeface="Arial" panose="020B0604020202020204" pitchFamily="34" charset="0"/>
                  <a:cs typeface="Arial" panose="020B0604020202020204" pitchFamily="34" charset="0"/>
                </a:rPr>
                <a:t>Ghi</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nhớ</a:t>
              </a:r>
              <a:endParaRPr lang="en-US" sz="4200" b="1" dirty="0">
                <a:solidFill>
                  <a:srgbClr val="C0000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3308989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06600" y="-4152900"/>
            <a:ext cx="6170056" cy="67056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TextBox 21"/>
          <p:cNvSpPr txBox="1"/>
          <p:nvPr/>
        </p:nvSpPr>
        <p:spPr>
          <a:xfrm>
            <a:off x="16025169" y="723900"/>
            <a:ext cx="1752600"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endParaRPr lang="en-US" sz="4400" b="1" dirty="0">
              <a:latin typeface="Arial" panose="020B0604020202020204" pitchFamily="34" charset="0"/>
              <a:cs typeface="Arial" panose="020B0604020202020204" pitchFamily="34" charset="0"/>
            </a:endParaRPr>
          </a:p>
        </p:txBody>
      </p:sp>
      <p:sp>
        <p:nvSpPr>
          <p:cNvPr id="23" name="Rectangle 22"/>
          <p:cNvSpPr/>
          <p:nvPr/>
        </p:nvSpPr>
        <p:spPr>
          <a:xfrm>
            <a:off x="1295400" y="521375"/>
            <a:ext cx="12614880" cy="203132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400" dirty="0">
                <a:latin typeface="Arial" panose="020B0604020202020204" pitchFamily="34" charset="0"/>
                <a:ea typeface="Calibri" panose="020F0502020204030204" pitchFamily="34" charset="0"/>
                <a:cs typeface="Arial" panose="020B0604020202020204" pitchFamily="34" charset="0"/>
              </a:rPr>
              <a:t>Biểu thức 4x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là một đơn thức, trong đó 4 là hệ số, số mũ 3 của x là</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bậc </a:t>
            </a:r>
            <a:r>
              <a:rPr lang="nl-NL" sz="4400" dirty="0">
                <a:latin typeface="Arial" panose="020B0604020202020204" pitchFamily="34" charset="0"/>
                <a:ea typeface="Calibri" panose="020F0502020204030204" pitchFamily="34" charset="0"/>
                <a:cs typeface="Arial" panose="020B0604020202020204" pitchFamily="34" charset="0"/>
              </a:rPr>
              <a:t>của đơn thức đó.</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8128476" y="3427625"/>
            <a:ext cx="1836480" cy="1323439"/>
          </a:xfrm>
          <a:prstGeom prst="rect">
            <a:avLst/>
          </a:prstGeom>
          <a:noFill/>
        </p:spPr>
        <p:txBody>
          <a:bodyPr wrap="square" rtlCol="0">
            <a:spAutoFit/>
          </a:bodyPr>
          <a:lstStyle/>
          <a:p>
            <a:r>
              <a:rPr lang="en-US" sz="8000" b="1" dirty="0">
                <a:solidFill>
                  <a:srgbClr val="0070C0"/>
                </a:solidFill>
                <a:latin typeface="Arial" panose="020B0604020202020204" pitchFamily="34" charset="0"/>
                <a:cs typeface="Arial" panose="020B0604020202020204" pitchFamily="34" charset="0"/>
              </a:rPr>
              <a:t>4</a:t>
            </a:r>
            <a:r>
              <a:rPr lang="en-US" sz="8000" b="1" dirty="0">
                <a:latin typeface="Arial" panose="020B0604020202020204" pitchFamily="34" charset="0"/>
                <a:cs typeface="Arial" panose="020B0604020202020204" pitchFamily="34" charset="0"/>
              </a:rPr>
              <a:t>x</a:t>
            </a:r>
            <a:r>
              <a:rPr lang="en-US" sz="8000" b="1" baseline="30000" dirty="0">
                <a:solidFill>
                  <a:srgbClr val="FF0000"/>
                </a:solidFill>
                <a:latin typeface="Arial" panose="020B0604020202020204" pitchFamily="34" charset="0"/>
                <a:cs typeface="Arial" panose="020B0604020202020204" pitchFamily="34" charset="0"/>
              </a:rPr>
              <a:t>3</a:t>
            </a:r>
            <a:endParaRPr lang="en-US" sz="8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6208265" y="2805857"/>
            <a:ext cx="1752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endParaRPr lang="en-US" sz="4400" dirty="0">
              <a:latin typeface="Arial" panose="020B0604020202020204" pitchFamily="34" charset="0"/>
              <a:cs typeface="Arial" panose="020B0604020202020204" pitchFamily="34" charset="0"/>
            </a:endParaRPr>
          </a:p>
        </p:txBody>
      </p:sp>
      <p:cxnSp>
        <p:nvCxnSpPr>
          <p:cNvPr id="27" name="Straight Arrow Connector 26"/>
          <p:cNvCxnSpPr>
            <a:stCxn id="25" idx="2"/>
            <a:endCxn id="24" idx="1"/>
          </p:cNvCxnSpPr>
          <p:nvPr/>
        </p:nvCxnSpPr>
        <p:spPr>
          <a:xfrm>
            <a:off x="7084565" y="3575298"/>
            <a:ext cx="1043911" cy="51404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15600" y="2805857"/>
            <a:ext cx="1464960" cy="769441"/>
          </a:xfrm>
          <a:prstGeom prst="rect">
            <a:avLst/>
          </a:prstGeom>
          <a:noFill/>
        </p:spPr>
        <p:txBody>
          <a:bodyPr wrap="square" rtlCol="0">
            <a:spAutoFit/>
          </a:bodyPr>
          <a:lstStyle/>
          <a:p>
            <a:pPr algn="ctr"/>
            <a:r>
              <a:rPr lang="en-US" sz="4400" dirty="0" err="1">
                <a:latin typeface="Arial" panose="020B0604020202020204" pitchFamily="34" charset="0"/>
                <a:cs typeface="Arial" panose="020B0604020202020204" pitchFamily="34" charset="0"/>
              </a:rPr>
              <a:t>Bậc</a:t>
            </a:r>
            <a:endParaRPr lang="en-US" sz="4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H="1">
            <a:off x="9721824" y="3357533"/>
            <a:ext cx="793776" cy="4355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95400" y="4718045"/>
            <a:ext cx="15240000" cy="2123658"/>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Đơn thức -0,5x có hệ số là -0,5 và có bậc là 1 (vì x = x</a:t>
            </a:r>
            <a:r>
              <a:rPr lang="en-US" sz="4400" baseline="30000" dirty="0">
                <a:latin typeface="Arial" panose="020B0604020202020204" pitchFamily="34" charset="0"/>
                <a:cs typeface="Arial" panose="020B0604020202020204" pitchFamily="34" charset="0"/>
              </a:rPr>
              <a:t>1</a:t>
            </a:r>
            <a:r>
              <a:rPr lang="vi-VN" sz="4400" dirty="0">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Một số khác 0 là một đơn thức bậc 0.</a:t>
            </a:r>
          </a:p>
        </p:txBody>
      </p:sp>
      <p:sp>
        <p:nvSpPr>
          <p:cNvPr id="36" name="Rectangle 35"/>
          <p:cNvSpPr/>
          <p:nvPr/>
        </p:nvSpPr>
        <p:spPr>
          <a:xfrm>
            <a:off x="4191000" y="7094860"/>
            <a:ext cx="11834169" cy="2123658"/>
          </a:xfrm>
          <a:prstGeom prst="rect">
            <a:avLst/>
          </a:prstGeom>
        </p:spPr>
        <p:txBody>
          <a:bodyPr wrap="square">
            <a:spAutoFit/>
          </a:bodyPr>
          <a:lstStyle/>
          <a:p>
            <a:pPr algn="just">
              <a:lnSpc>
                <a:spcPct val="150000"/>
              </a:lnSpc>
            </a:pPr>
            <a:r>
              <a:rPr lang="en-US" sz="4400" i="1" dirty="0" err="1">
                <a:solidFill>
                  <a:srgbClr val="002060"/>
                </a:solidFill>
                <a:latin typeface="Arial" panose="020B0604020202020204" pitchFamily="34" charset="0"/>
                <a:cs typeface="Arial" panose="020B0604020202020204" pitchFamily="34" charset="0"/>
              </a:rPr>
              <a:t>Em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hãy</a:t>
            </a:r>
            <a:r>
              <a:rPr lang="en-US" sz="4400" i="1" dirty="0">
                <a:solidFill>
                  <a:srgbClr val="002060"/>
                </a:solidFill>
                <a:latin typeface="Arial" panose="020B0604020202020204" pitchFamily="34" charset="0"/>
                <a:cs typeface="Arial" panose="020B0604020202020204" pitchFamily="34" charset="0"/>
              </a:rPr>
              <a:t> </a:t>
            </a:r>
            <a:r>
              <a:rPr lang="vi-VN" sz="4400" i="1" dirty="0">
                <a:solidFill>
                  <a:srgbClr val="002060"/>
                </a:solidFill>
                <a:latin typeface="Arial" panose="020B0604020202020204" pitchFamily="34" charset="0"/>
                <a:cs typeface="Arial" panose="020B0604020202020204" pitchFamily="34" charset="0"/>
              </a:rPr>
              <a:t>lấy ví dụ, sau đó chỉ ra bậc và hệ số của đơn thức đó.</a:t>
            </a:r>
            <a:endParaRPr lang="en-US" sz="4400" i="1" dirty="0">
              <a:solidFill>
                <a:srgbClr val="002060"/>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3"/>
          <a:stretch>
            <a:fillRect/>
          </a:stretch>
        </p:blipFill>
        <p:spPr>
          <a:xfrm>
            <a:off x="1524000" y="7029605"/>
            <a:ext cx="2057400" cy="3329403"/>
          </a:xfrm>
          <a:prstGeom prst="rect">
            <a:avLst/>
          </a:prstGeom>
        </p:spPr>
      </p:pic>
      <p:pic>
        <p:nvPicPr>
          <p:cNvPr id="38" name="Picture 37"/>
          <p:cNvPicPr>
            <a:picLocks noChangeAspect="1"/>
          </p:cNvPicPr>
          <p:nvPr/>
        </p:nvPicPr>
        <p:blipFill>
          <a:blip r:embed="rId4"/>
          <a:stretch>
            <a:fillRect/>
          </a:stretch>
        </p:blipFill>
        <p:spPr>
          <a:xfrm>
            <a:off x="14935200" y="8400387"/>
            <a:ext cx="2524578" cy="1487225"/>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 calcmode="lin" valueType="num">
                                      <p:cBhvr additive="base">
                                        <p:cTn id="39"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txBody>
            <a:bodyPr/>
            <a:lstStyle/>
            <a:p>
              <a:endParaRPr lang="en-US"/>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txBody>
          <a:bodyPr/>
          <a:lstStyle/>
          <a:p>
            <a:endParaRPr lang="en-US"/>
          </a:p>
        </p:txBody>
      </p:sp>
      <p:grpSp>
        <p:nvGrpSpPr>
          <p:cNvPr id="6" name="Group 5"/>
          <p:cNvGrpSpPr/>
          <p:nvPr/>
        </p:nvGrpSpPr>
        <p:grpSpPr>
          <a:xfrm rot="298428">
            <a:off x="14037421" y="282138"/>
            <a:ext cx="2895599" cy="2309598"/>
            <a:chOff x="7696199" y="440337"/>
            <a:chExt cx="2895599" cy="2309598"/>
          </a:xfrm>
        </p:grpSpPr>
        <p:pic>
          <p:nvPicPr>
            <p:cNvPr id="2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696199" y="440337"/>
              <a:ext cx="2895599" cy="2309598"/>
            </a:xfrm>
            <a:prstGeom prst="rect">
              <a:avLst/>
            </a:prstGeom>
          </p:spPr>
        </p:pic>
        <p:sp>
          <p:nvSpPr>
            <p:cNvPr id="5" name="TextBox 4"/>
            <p:cNvSpPr txBox="1"/>
            <p:nvPr/>
          </p:nvSpPr>
          <p:spPr>
            <a:xfrm rot="21301572">
              <a:off x="7772399" y="1210416"/>
              <a:ext cx="27432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Chú</a:t>
              </a:r>
              <a:r>
                <a:rPr lang="en-US" sz="4400" b="1" dirty="0">
                  <a:latin typeface="Arial" panose="020B0604020202020204" pitchFamily="34" charset="0"/>
                  <a:cs typeface="Arial" panose="020B0604020202020204" pitchFamily="34" charset="0"/>
                </a:rPr>
                <a:t> ý</a:t>
              </a:r>
            </a:p>
          </p:txBody>
        </p:sp>
      </p:grpSp>
      <p:grpSp>
        <p:nvGrpSpPr>
          <p:cNvPr id="30" name="Group 29"/>
          <p:cNvGrpSpPr/>
          <p:nvPr/>
        </p:nvGrpSpPr>
        <p:grpSpPr>
          <a:xfrm>
            <a:off x="3005635" y="370346"/>
            <a:ext cx="10278958" cy="3429738"/>
            <a:chOff x="-954012" y="51164"/>
            <a:chExt cx="7149492" cy="2385734"/>
          </a:xfrm>
        </p:grpSpPr>
        <p:sp>
          <p:nvSpPr>
            <p:cNvPr id="31" name="Speech Bubble: Rectangle with Corners Rounded 13"/>
            <p:cNvSpPr/>
            <p:nvPr/>
          </p:nvSpPr>
          <p:spPr>
            <a:xfrm>
              <a:off x="-954012" y="51164"/>
              <a:ext cx="4509502"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bậc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coi</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385467" y="257110"/>
              <a:ext cx="1810013" cy="2179788"/>
            </a:xfrm>
            <a:prstGeom prst="rect">
              <a:avLst/>
            </a:prstGeom>
          </p:spPr>
        </p:pic>
      </p:grpSp>
      <p:sp>
        <p:nvSpPr>
          <p:cNvPr id="7" name="Rectangle 6"/>
          <p:cNvSpPr/>
          <p:nvPr/>
        </p:nvSpPr>
        <p:spPr>
          <a:xfrm>
            <a:off x="1676400" y="3670527"/>
            <a:ext cx="14935200" cy="1911549"/>
          </a:xfrm>
          <a:prstGeom prst="rect">
            <a:avLst/>
          </a:prstGeom>
        </p:spPr>
        <p:txBody>
          <a:bodyPr wrap="square">
            <a:spAutoFit/>
          </a:bodyPr>
          <a:lstStyle/>
          <a:p>
            <a:pPr algn="just">
              <a:lnSpc>
                <a:spcPct val="150000"/>
              </a:lnSpc>
            </a:pPr>
            <a:r>
              <a:rPr lang="en-US" sz="4200" i="1" dirty="0">
                <a:solidFill>
                  <a:srgbClr val="002060"/>
                </a:solidFill>
                <a:latin typeface="Arial" panose="020B0604020202020204" pitchFamily="34" charset="0"/>
                <a:cs typeface="Arial" panose="020B0604020202020204" pitchFamily="34" charset="0"/>
              </a:rPr>
              <a:t>Á</a:t>
            </a:r>
            <a:r>
              <a:rPr lang="vi-VN" sz="4200" i="1" dirty="0">
                <a:solidFill>
                  <a:srgbClr val="002060"/>
                </a:solidFill>
                <a:latin typeface="Arial" panose="020B0604020202020204" pitchFamily="34" charset="0"/>
                <a:cs typeface="Arial" panose="020B0604020202020204" pitchFamily="34" charset="0"/>
              </a:rPr>
              <a:t>p dụng, suy nghĩ nhận biết hệ số và bậc của đơn thức hoàn thành bài ?, sau đó trao đổi cặp đôi kiểm tra chéo đáp án.</a:t>
            </a:r>
            <a:endParaRPr lang="en-US" sz="4200" i="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1249042" y="5758533"/>
            <a:ext cx="1484666" cy="15495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957018" y="5758533"/>
                <a:ext cx="13714797" cy="2278124"/>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biết hệ số và bậc của mỗi đơn thức sau:</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Times New Roman" panose="02020603050405020304" pitchFamily="18" charset="0"/>
                    <a:cs typeface="Arial" panose="020B0604020202020204" pitchFamily="34" charset="0"/>
                  </a:rPr>
                  <a:t>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c) -8			d) 3</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x</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57018" y="5758533"/>
                <a:ext cx="13714797" cy="2278124"/>
              </a:xfrm>
              <a:prstGeom prst="rect">
                <a:avLst/>
              </a:prstGeom>
              <a:blipFill rotWithShape="0">
                <a:blip r:embed="rId24"/>
                <a:stretch>
                  <a:fillRect l="-1689" t="-1072" b="-1877"/>
                </a:stretch>
              </a:blipFill>
            </p:spPr>
            <p:txBody>
              <a:bodyPr/>
              <a:lstStyle/>
              <a:p>
                <a:r>
                  <a:rPr lang="en-US">
                    <a:noFill/>
                  </a:rPr>
                  <a:t> </a:t>
                </a:r>
              </a:p>
            </p:txBody>
          </p:sp>
        </mc:Fallback>
      </mc:AlternateContent>
      <p:sp>
        <p:nvSpPr>
          <p:cNvPr id="10" name="Rectangle 9"/>
          <p:cNvSpPr/>
          <p:nvPr/>
        </p:nvSpPr>
        <p:spPr>
          <a:xfrm>
            <a:off x="2957018" y="7883777"/>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6</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6279126" y="7727795"/>
                <a:ext cx="2952374" cy="2044855"/>
              </a:xfrm>
              <a:prstGeom prst="rect">
                <a:avLst/>
              </a:prstGeom>
            </p:spPr>
            <p:txBody>
              <a:bodyPr wrap="square">
                <a:spAutoFit/>
              </a:bodyPr>
              <a:lstStyle/>
              <a:p>
                <a:pPr marL="342900" lvl="0" indent="-342900">
                  <a:lnSpc>
                    <a:spcPct val="120000"/>
                  </a:lnSpc>
                  <a:spcBef>
                    <a:spcPts val="600"/>
                  </a:spcBef>
                  <a:buFont typeface="Symbol" panose="05050102010706020507" pitchFamily="18" charset="2"/>
                  <a:buChar char=""/>
                </a:pP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Hệ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smtClean="0">
                            <a:solidFill>
                              <a:srgbClr val="C00000"/>
                            </a:solidFill>
                            <a:latin typeface="Cambria Math" panose="02040503050406030204" pitchFamily="18" charset="0"/>
                            <a:cs typeface="Arial" panose="020B0604020202020204" pitchFamily="34" charset="0"/>
                          </a:rPr>
                        </m:ctrlPr>
                      </m:fPr>
                      <m:num>
                        <m:r>
                          <a:rPr lang="en-US" sz="4200" b="0" i="1" smtClean="0">
                            <a:solidFill>
                              <a:srgbClr val="C00000"/>
                            </a:solidFill>
                            <a:latin typeface="Cambria Math" panose="02040503050406030204" pitchFamily="18" charset="0"/>
                            <a:cs typeface="Arial" panose="020B0604020202020204" pitchFamily="34" charset="0"/>
                          </a:rPr>
                          <m:t>−1</m:t>
                        </m:r>
                      </m:num>
                      <m:den>
                        <m:r>
                          <a:rPr lang="en-US" sz="4200" b="0" i="1" smtClean="0">
                            <a:solidFill>
                              <a:srgbClr val="C00000"/>
                            </a:solidFill>
                            <a:latin typeface="Cambria Math" panose="02040503050406030204" pitchFamily="18" charset="0"/>
                            <a:cs typeface="Arial" panose="020B0604020202020204" pitchFamily="34" charset="0"/>
                          </a:rPr>
                          <m:t>5</m:t>
                        </m:r>
                      </m:den>
                    </m:f>
                  </m:oMath>
                </a14:m>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6279126" y="7727795"/>
                <a:ext cx="2952374" cy="2044855"/>
              </a:xfrm>
              <a:prstGeom prst="rect">
                <a:avLst/>
              </a:prstGeom>
              <a:blipFill rotWithShape="0">
                <a:blip r:embed="rId25"/>
                <a:stretch>
                  <a:fillRect l="-8058" b="-9552"/>
                </a:stretch>
              </a:blipFill>
            </p:spPr>
            <p:txBody>
              <a:bodyPr/>
              <a:lstStyle/>
              <a:p>
                <a:r>
                  <a:rPr lang="en-US">
                    <a:noFill/>
                  </a:rPr>
                  <a:t> </a:t>
                </a:r>
              </a:p>
            </p:txBody>
          </p:sp>
        </mc:Fallback>
      </mc:AlternateContent>
      <p:sp>
        <p:nvSpPr>
          <p:cNvPr id="35" name="Rectangle 34"/>
          <p:cNvSpPr/>
          <p:nvPr/>
        </p:nvSpPr>
        <p:spPr>
          <a:xfrm>
            <a:off x="13942751"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3</a:t>
            </a:r>
            <a:r>
              <a:rPr lang="en-US" sz="4200" baseline="30000" dirty="0">
                <a:solidFill>
                  <a:srgbClr val="C00000"/>
                </a:solidFill>
                <a:latin typeface="Arial" panose="020B0604020202020204" pitchFamily="34" charset="0"/>
                <a:ea typeface="Calibri" panose="020F0502020204030204" pitchFamily="34" charset="0"/>
                <a:cs typeface="Arial" panose="020B0604020202020204" pitchFamily="34" charset="0"/>
              </a:rPr>
              <a:t>2</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1</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10332219"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-8</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0</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31005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4" grpId="0"/>
      <p:bldP spid="35"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8CFDC3-0F02-4B33-BF86-C4EC0CFC71F7"/>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Thả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25_da_thuc_mot_bien_fzi"/>
</p:tagLst>
</file>

<file path=ppt/tags/tag10.xml><?xml version="1.0" encoding="utf-8"?>
<p:tagLst xmlns:a="http://schemas.openxmlformats.org/drawingml/2006/main" xmlns:r="http://schemas.openxmlformats.org/officeDocument/2006/relationships" xmlns:p="http://schemas.openxmlformats.org/presentationml/2006/main">
  <p:tag name="GENSWF_SLIDE_UID" val="{1C68C232-8962-4CE7-BC81-C54FADB6F9AB}:277"/>
</p:tagLst>
</file>

<file path=ppt/tags/tag11.xml><?xml version="1.0" encoding="utf-8"?>
<p:tagLst xmlns:a="http://schemas.openxmlformats.org/drawingml/2006/main" xmlns:r="http://schemas.openxmlformats.org/officeDocument/2006/relationships" xmlns:p="http://schemas.openxmlformats.org/presentationml/2006/main">
  <p:tag name="GENSWF_SLIDE_UID" val="{A01D5A81-1F44-4756-9E23-15F4D7F1A3A8}:261"/>
</p:tagLst>
</file>

<file path=ppt/tags/tag12.xml><?xml version="1.0" encoding="utf-8"?>
<p:tagLst xmlns:a="http://schemas.openxmlformats.org/drawingml/2006/main" xmlns:r="http://schemas.openxmlformats.org/officeDocument/2006/relationships" xmlns:p="http://schemas.openxmlformats.org/presentationml/2006/main">
  <p:tag name="GENSWF_SLIDE_UID" val="{700D8F53-CF50-47B1-BBD5-A1942C185E94}:259"/>
</p:tagLst>
</file>

<file path=ppt/tags/tag13.xml><?xml version="1.0" encoding="utf-8"?>
<p:tagLst xmlns:a="http://schemas.openxmlformats.org/drawingml/2006/main" xmlns:r="http://schemas.openxmlformats.org/officeDocument/2006/relationships" xmlns:p="http://schemas.openxmlformats.org/presentationml/2006/main">
  <p:tag name="GENSWF_SLIDE_UID" val="{3F1F9077-ADFD-4D65-9CEF-4DE45B29833E}:278"/>
</p:tagLst>
</file>

<file path=ppt/tags/tag14.xml><?xml version="1.0" encoding="utf-8"?>
<p:tagLst xmlns:a="http://schemas.openxmlformats.org/drawingml/2006/main" xmlns:r="http://schemas.openxmlformats.org/officeDocument/2006/relationships" xmlns:p="http://schemas.openxmlformats.org/presentationml/2006/main">
  <p:tag name="GENSWF_SLIDE_UID" val="{8C94EAF1-C565-4C75-B471-CE74081CFC1A}:264"/>
</p:tagLst>
</file>

<file path=ppt/tags/tag15.xml><?xml version="1.0" encoding="utf-8"?>
<p:tagLst xmlns:a="http://schemas.openxmlformats.org/drawingml/2006/main" xmlns:r="http://schemas.openxmlformats.org/officeDocument/2006/relationships" xmlns:p="http://schemas.openxmlformats.org/presentationml/2006/main">
  <p:tag name="GENSWF_SLIDE_UID" val="{EDCBE5FD-B52D-40C1-A370-0479DBE525A1}:279"/>
</p:tagLst>
</file>

<file path=ppt/tags/tag16.xml><?xml version="1.0" encoding="utf-8"?>
<p:tagLst xmlns:a="http://schemas.openxmlformats.org/drawingml/2006/main" xmlns:r="http://schemas.openxmlformats.org/officeDocument/2006/relationships" xmlns:p="http://schemas.openxmlformats.org/presentationml/2006/main">
  <p:tag name="GENSWF_SLIDE_UID" val="{8BBAE9CB-B1F9-4786-9ACD-A7B000099D2D}:262"/>
</p:tagLst>
</file>

<file path=ppt/tags/tag17.xml><?xml version="1.0" encoding="utf-8"?>
<p:tagLst xmlns:a="http://schemas.openxmlformats.org/drawingml/2006/main" xmlns:r="http://schemas.openxmlformats.org/officeDocument/2006/relationships" xmlns:p="http://schemas.openxmlformats.org/presentationml/2006/main">
  <p:tag name="GENSWF_SLIDE_UID" val="{6544A969-80D1-4141-BEC0-E33378384103}:263"/>
</p:tagLst>
</file>

<file path=ppt/tags/tag18.xml><?xml version="1.0" encoding="utf-8"?>
<p:tagLst xmlns:a="http://schemas.openxmlformats.org/drawingml/2006/main" xmlns:r="http://schemas.openxmlformats.org/officeDocument/2006/relationships" xmlns:p="http://schemas.openxmlformats.org/presentationml/2006/main">
  <p:tag name="GENSWF_SLIDE_UID" val="{D2C87D8D-E975-4B54-8CC2-D120800B3AA0}:280"/>
</p:tagLst>
</file>

<file path=ppt/tags/tag19.xml><?xml version="1.0" encoding="utf-8"?>
<p:tagLst xmlns:a="http://schemas.openxmlformats.org/drawingml/2006/main" xmlns:r="http://schemas.openxmlformats.org/officeDocument/2006/relationships" xmlns:p="http://schemas.openxmlformats.org/presentationml/2006/main">
  <p:tag name="GENSWF_SLIDE_UID" val="{5A1CDF53-CD69-4132-90D2-DD65A39597B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70AA0869-4E62-44BE-A245-C8CD1A087374}:273"/>
</p:tagLst>
</file>

<file path=ppt/tags/tag20.xml><?xml version="1.0" encoding="utf-8"?>
<p:tagLst xmlns:a="http://schemas.openxmlformats.org/drawingml/2006/main" xmlns:r="http://schemas.openxmlformats.org/officeDocument/2006/relationships" xmlns:p="http://schemas.openxmlformats.org/presentationml/2006/main">
  <p:tag name="GENSWF_SLIDE_UID" val="{13B3B332-477D-4F74-B038-5E20F538F57A}:265"/>
</p:tagLst>
</file>

<file path=ppt/tags/tag21.xml><?xml version="1.0" encoding="utf-8"?>
<p:tagLst xmlns:a="http://schemas.openxmlformats.org/drawingml/2006/main" xmlns:r="http://schemas.openxmlformats.org/officeDocument/2006/relationships" xmlns:p="http://schemas.openxmlformats.org/presentationml/2006/main">
  <p:tag name="GENSWF_SLIDE_UID" val="{DE8F79DC-E04D-4287-BD93-D1DA2AC0A6C7}: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2A1A46B6-8A2D-4694-ADD6-876D23EE2383}:266"/>
</p:tagLst>
</file>

<file path=ppt/tags/tag23.xml><?xml version="1.0" encoding="utf-8"?>
<p:tagLst xmlns:a="http://schemas.openxmlformats.org/drawingml/2006/main" xmlns:r="http://schemas.openxmlformats.org/officeDocument/2006/relationships" xmlns:p="http://schemas.openxmlformats.org/presentationml/2006/main">
  <p:tag name="GENSWF_SLIDE_UID" val="{46F5C393-B5FD-49AE-B445-65271EE5B044}:268"/>
</p:tagLst>
</file>

<file path=ppt/tags/tag24.xml><?xml version="1.0" encoding="utf-8"?>
<p:tagLst xmlns:a="http://schemas.openxmlformats.org/drawingml/2006/main" xmlns:r="http://schemas.openxmlformats.org/officeDocument/2006/relationships" xmlns:p="http://schemas.openxmlformats.org/presentationml/2006/main">
  <p:tag name="GENSWF_SLIDE_UID" val="{A673F1DB-EBB3-40AA-B524-CCCF1288FC4F}:282"/>
</p:tagLst>
</file>

<file path=ppt/tags/tag25.xml><?xml version="1.0" encoding="utf-8"?>
<p:tagLst xmlns:a="http://schemas.openxmlformats.org/drawingml/2006/main" xmlns:r="http://schemas.openxmlformats.org/officeDocument/2006/relationships" xmlns:p="http://schemas.openxmlformats.org/presentationml/2006/main">
  <p:tag name="GENSWF_SLIDE_UID" val="{108F4609-6F0C-4E26-A777-5051EAAC015A}:270"/>
</p:tagLst>
</file>

<file path=ppt/tags/tag26.xml><?xml version="1.0" encoding="utf-8"?>
<p:tagLst xmlns:a="http://schemas.openxmlformats.org/drawingml/2006/main" xmlns:r="http://schemas.openxmlformats.org/officeDocument/2006/relationships" xmlns:p="http://schemas.openxmlformats.org/presentationml/2006/main">
  <p:tag name="GENSWF_SLIDE_UID" val="{627AB542-2A03-4D86-A7D9-C3D9DFDDE244}:284"/>
</p:tagLst>
</file>

<file path=ppt/tags/tag27.xml><?xml version="1.0" encoding="utf-8"?>
<p:tagLst xmlns:a="http://schemas.openxmlformats.org/drawingml/2006/main" xmlns:r="http://schemas.openxmlformats.org/officeDocument/2006/relationships" xmlns:p="http://schemas.openxmlformats.org/presentationml/2006/main">
  <p:tag name="GENSWF_SLIDE_UID" val="{8A98412C-C4B8-4D12-B857-5BC386C9C103}:285"/>
</p:tagLst>
</file>

<file path=ppt/tags/tag28.xml><?xml version="1.0" encoding="utf-8"?>
<p:tagLst xmlns:a="http://schemas.openxmlformats.org/drawingml/2006/main" xmlns:r="http://schemas.openxmlformats.org/officeDocument/2006/relationships" xmlns:p="http://schemas.openxmlformats.org/presentationml/2006/main">
  <p:tag name="GENSWF_SLIDE_UID" val="{6714E3BB-619C-495F-BE57-BC96F114EFBE}:283"/>
</p:tagLst>
</file>

<file path=ppt/tags/tag29.xml><?xml version="1.0" encoding="utf-8"?>
<p:tagLst xmlns:a="http://schemas.openxmlformats.org/drawingml/2006/main" xmlns:r="http://schemas.openxmlformats.org/officeDocument/2006/relationships" xmlns:p="http://schemas.openxmlformats.org/presentationml/2006/main">
  <p:tag name="GENSWF_SLIDE_UID" val="{24833649-1B80-4721-93F9-A02E30E4E179}:286"/>
</p:tagLst>
</file>

<file path=ppt/tags/tag3.xml><?xml version="1.0" encoding="utf-8"?>
<p:tagLst xmlns:a="http://schemas.openxmlformats.org/drawingml/2006/main" xmlns:r="http://schemas.openxmlformats.org/officeDocument/2006/relationships" xmlns:p="http://schemas.openxmlformats.org/presentationml/2006/main">
  <p:tag name="GENSWF_SLIDE_UID" val="{0876D187-FE48-4880-9942-A681E95C2C94}:274"/>
</p:tagLst>
</file>

<file path=ppt/tags/tag30.xml><?xml version="1.0" encoding="utf-8"?>
<p:tagLst xmlns:a="http://schemas.openxmlformats.org/drawingml/2006/main" xmlns:r="http://schemas.openxmlformats.org/officeDocument/2006/relationships" xmlns:p="http://schemas.openxmlformats.org/presentationml/2006/main">
  <p:tag name="GENSWF_SLIDE_UID" val="{10B15F28-3CA2-47D7-A217-0535EDE2BD09}:287"/>
</p:tagLst>
</file>

<file path=ppt/tags/tag31.xml><?xml version="1.0" encoding="utf-8"?>
<p:tagLst xmlns:a="http://schemas.openxmlformats.org/drawingml/2006/main" xmlns:r="http://schemas.openxmlformats.org/officeDocument/2006/relationships" xmlns:p="http://schemas.openxmlformats.org/presentationml/2006/main">
  <p:tag name="GENSWF_SLIDE_UID" val="{20889512-64CA-4E2D-BE40-5EF91BC9A8BD}:288"/>
</p:tagLst>
</file>

<file path=ppt/tags/tag32.xml><?xml version="1.0" encoding="utf-8"?>
<p:tagLst xmlns:a="http://schemas.openxmlformats.org/drawingml/2006/main" xmlns:r="http://schemas.openxmlformats.org/officeDocument/2006/relationships" xmlns:p="http://schemas.openxmlformats.org/presentationml/2006/main">
  <p:tag name="GENSWF_SLIDE_UID" val="{463902C4-F168-4BC3-8E61-834520D1379F}:289"/>
</p:tagLst>
</file>

<file path=ppt/tags/tag33.xml><?xml version="1.0" encoding="utf-8"?>
<p:tagLst xmlns:a="http://schemas.openxmlformats.org/drawingml/2006/main" xmlns:r="http://schemas.openxmlformats.org/officeDocument/2006/relationships" xmlns:p="http://schemas.openxmlformats.org/presentationml/2006/main">
  <p:tag name="GENSWF_SLIDE_UID" val="{A4BEB617-4F83-49F7-9F2C-940E993EED1F}:290"/>
</p:tagLst>
</file>

<file path=ppt/tags/tag34.xml><?xml version="1.0" encoding="utf-8"?>
<p:tagLst xmlns:a="http://schemas.openxmlformats.org/drawingml/2006/main" xmlns:r="http://schemas.openxmlformats.org/officeDocument/2006/relationships" xmlns:p="http://schemas.openxmlformats.org/presentationml/2006/main">
  <p:tag name="GENSWF_SLIDE_UID" val="{A044ED27-52B3-4F55-BD4A-0B446C709E9E}:291"/>
</p:tagLst>
</file>

<file path=ppt/tags/tag35.xml><?xml version="1.0" encoding="utf-8"?>
<p:tagLst xmlns:a="http://schemas.openxmlformats.org/drawingml/2006/main" xmlns:r="http://schemas.openxmlformats.org/officeDocument/2006/relationships" xmlns:p="http://schemas.openxmlformats.org/presentationml/2006/main">
  <p:tag name="GENSWF_SLIDE_UID" val="{756CD1A3-8058-4133-9ACB-28C2D33EEBA5}:292"/>
</p:tagLst>
</file>

<file path=ppt/tags/tag36.xml><?xml version="1.0" encoding="utf-8"?>
<p:tagLst xmlns:a="http://schemas.openxmlformats.org/drawingml/2006/main" xmlns:r="http://schemas.openxmlformats.org/officeDocument/2006/relationships" xmlns:p="http://schemas.openxmlformats.org/presentationml/2006/main">
  <p:tag name="GENSWF_SLIDE_UID" val="{583FF105-DD39-4D68-A780-AE0B4EC54172}:293"/>
</p:tagLst>
</file>

<file path=ppt/tags/tag37.xml><?xml version="1.0" encoding="utf-8"?>
<p:tagLst xmlns:a="http://schemas.openxmlformats.org/drawingml/2006/main" xmlns:r="http://schemas.openxmlformats.org/officeDocument/2006/relationships" xmlns:p="http://schemas.openxmlformats.org/presentationml/2006/main">
  <p:tag name="GENSWF_SLIDE_UID" val="{B8D9D078-05D7-4BE9-A6FC-41EBB8EB9636}:294"/>
</p:tagLst>
</file>

<file path=ppt/tags/tag38.xml><?xml version="1.0" encoding="utf-8"?>
<p:tagLst xmlns:a="http://schemas.openxmlformats.org/drawingml/2006/main" xmlns:r="http://schemas.openxmlformats.org/officeDocument/2006/relationships" xmlns:p="http://schemas.openxmlformats.org/presentationml/2006/main">
  <p:tag name="GENSWF_SLIDE_UID" val="{FBC20B15-89CB-48FB-B540-B00B30BF01E1}:295"/>
</p:tagLst>
</file>

<file path=ppt/tags/tag39.xml><?xml version="1.0" encoding="utf-8"?>
<p:tagLst xmlns:a="http://schemas.openxmlformats.org/drawingml/2006/main" xmlns:r="http://schemas.openxmlformats.org/officeDocument/2006/relationships" xmlns:p="http://schemas.openxmlformats.org/presentationml/2006/main">
  <p:tag name="GENSWF_SLIDE_UID" val="{92A43E0C-2951-4467-AE7C-60C13D9A8E7F}:296"/>
</p:tagLst>
</file>

<file path=ppt/tags/tag4.xml><?xml version="1.0" encoding="utf-8"?>
<p:tagLst xmlns:a="http://schemas.openxmlformats.org/drawingml/2006/main" xmlns:r="http://schemas.openxmlformats.org/officeDocument/2006/relationships" xmlns:p="http://schemas.openxmlformats.org/presentationml/2006/main">
  <p:tag name="GENSWF_SLIDE_UID" val="{259EFAAD-3C5B-4812-8FBA-0FE62E4AC247}:256"/>
</p:tagLst>
</file>

<file path=ppt/tags/tag40.xml><?xml version="1.0" encoding="utf-8"?>
<p:tagLst xmlns:a="http://schemas.openxmlformats.org/drawingml/2006/main" xmlns:r="http://schemas.openxmlformats.org/officeDocument/2006/relationships" xmlns:p="http://schemas.openxmlformats.org/presentationml/2006/main">
  <p:tag name="GENSWF_SLIDE_UID" val="{09871817-4C74-4A4D-A1EB-EA987D4E44C9}:297"/>
</p:tagLst>
</file>

<file path=ppt/tags/tag41.xml><?xml version="1.0" encoding="utf-8"?>
<p:tagLst xmlns:a="http://schemas.openxmlformats.org/drawingml/2006/main" xmlns:r="http://schemas.openxmlformats.org/officeDocument/2006/relationships" xmlns:p="http://schemas.openxmlformats.org/presentationml/2006/main">
  <p:tag name="GENSWF_SLIDE_UID" val="{747E6A7E-0122-4397-A1EF-ACF8BA879D06}:298"/>
</p:tagLst>
</file>

<file path=ppt/tags/tag42.xml><?xml version="1.0" encoding="utf-8"?>
<p:tagLst xmlns:a="http://schemas.openxmlformats.org/drawingml/2006/main" xmlns:r="http://schemas.openxmlformats.org/officeDocument/2006/relationships" xmlns:p="http://schemas.openxmlformats.org/presentationml/2006/main">
  <p:tag name="GENSWF_SLIDE_UID" val="{844ABC95-4F96-480E-A9CD-B3AC60430CD5}:299"/>
</p:tagLst>
</file>

<file path=ppt/tags/tag43.xml><?xml version="1.0" encoding="utf-8"?>
<p:tagLst xmlns:a="http://schemas.openxmlformats.org/drawingml/2006/main" xmlns:r="http://schemas.openxmlformats.org/officeDocument/2006/relationships" xmlns:p="http://schemas.openxmlformats.org/presentationml/2006/main">
  <p:tag name="GENSWF_SLIDE_UID" val="{93B85DCC-B467-4DFD-A046-0B1C354F61F3}:300"/>
</p:tagLst>
</file>

<file path=ppt/tags/tag44.xml><?xml version="1.0" encoding="utf-8"?>
<p:tagLst xmlns:a="http://schemas.openxmlformats.org/drawingml/2006/main" xmlns:r="http://schemas.openxmlformats.org/officeDocument/2006/relationships" xmlns:p="http://schemas.openxmlformats.org/presentationml/2006/main">
  <p:tag name="GENSWF_SLIDE_UID" val="{C9E01E33-8D14-4937-86EF-79606926D35D}:301"/>
</p:tagLst>
</file>

<file path=ppt/tags/tag45.xml><?xml version="1.0" encoding="utf-8"?>
<p:tagLst xmlns:a="http://schemas.openxmlformats.org/drawingml/2006/main" xmlns:r="http://schemas.openxmlformats.org/officeDocument/2006/relationships" xmlns:p="http://schemas.openxmlformats.org/presentationml/2006/main">
  <p:tag name="GENSWF_SLIDE_UID" val="{25C46191-8802-449C-9F34-A9568E9FB42E}:302"/>
</p:tagLst>
</file>

<file path=ppt/tags/tag46.xml><?xml version="1.0" encoding="utf-8"?>
<p:tagLst xmlns:a="http://schemas.openxmlformats.org/drawingml/2006/main" xmlns:r="http://schemas.openxmlformats.org/officeDocument/2006/relationships" xmlns:p="http://schemas.openxmlformats.org/presentationml/2006/main">
  <p:tag name="GENSWF_SLIDE_UID" val="{6258EB30-6B7F-44B8-AD9D-0A394C9403C0}:303"/>
</p:tagLst>
</file>

<file path=ppt/tags/tag47.xml><?xml version="1.0" encoding="utf-8"?>
<p:tagLst xmlns:a="http://schemas.openxmlformats.org/drawingml/2006/main" xmlns:r="http://schemas.openxmlformats.org/officeDocument/2006/relationships" xmlns:p="http://schemas.openxmlformats.org/presentationml/2006/main">
  <p:tag name="GENSWF_SLIDE_UID" val="{45ED6CE3-5E7D-40FC-AD95-55BA51065701}:308"/>
</p:tagLst>
</file>

<file path=ppt/tags/tag48.xml><?xml version="1.0" encoding="utf-8"?>
<p:tagLst xmlns:a="http://schemas.openxmlformats.org/drawingml/2006/main" xmlns:r="http://schemas.openxmlformats.org/officeDocument/2006/relationships" xmlns:p="http://schemas.openxmlformats.org/presentationml/2006/main">
  <p:tag name="GENSWF_SLIDE_UID" val="{757F9B9E-1957-4CFD-A2BA-8F963E338BA3}:310"/>
</p:tagLst>
</file>

<file path=ppt/tags/tag49.xml><?xml version="1.0" encoding="utf-8"?>
<p:tagLst xmlns:a="http://schemas.openxmlformats.org/drawingml/2006/main" xmlns:r="http://schemas.openxmlformats.org/officeDocument/2006/relationships" xmlns:p="http://schemas.openxmlformats.org/presentationml/2006/main">
  <p:tag name="GENSWF_SLIDE_UID" val="{8B905432-B0D8-41F9-96D2-7A3885F1217E}:309"/>
</p:tagLst>
</file>

<file path=ppt/tags/tag5.xml><?xml version="1.0" encoding="utf-8"?>
<p:tagLst xmlns:a="http://schemas.openxmlformats.org/drawingml/2006/main" xmlns:r="http://schemas.openxmlformats.org/officeDocument/2006/relationships" xmlns:p="http://schemas.openxmlformats.org/presentationml/2006/main">
  <p:tag name="GENSWF_SLIDE_UID" val="{ABA0EA1A-CDDE-462D-8AD1-C6568B0B5294}:257"/>
</p:tagLst>
</file>

<file path=ppt/tags/tag50.xml><?xml version="1.0" encoding="utf-8"?>
<p:tagLst xmlns:a="http://schemas.openxmlformats.org/drawingml/2006/main" xmlns:r="http://schemas.openxmlformats.org/officeDocument/2006/relationships" xmlns:p="http://schemas.openxmlformats.org/presentationml/2006/main">
  <p:tag name="GENSWF_SLIDE_UID" val="{C2E89951-7B33-4FA4-AB1F-7D658CB1F7E8}:312"/>
</p:tagLst>
</file>

<file path=ppt/tags/tag51.xml><?xml version="1.0" encoding="utf-8"?>
<p:tagLst xmlns:a="http://schemas.openxmlformats.org/drawingml/2006/main" xmlns:r="http://schemas.openxmlformats.org/officeDocument/2006/relationships" xmlns:p="http://schemas.openxmlformats.org/presentationml/2006/main">
  <p:tag name="GENSWF_SLIDE_UID" val="{632DAD1B-2688-4B85-8358-097A131369FF}:313"/>
</p:tagLst>
</file>

<file path=ppt/tags/tag52.xml><?xml version="1.0" encoding="utf-8"?>
<p:tagLst xmlns:a="http://schemas.openxmlformats.org/drawingml/2006/main" xmlns:r="http://schemas.openxmlformats.org/officeDocument/2006/relationships" xmlns:p="http://schemas.openxmlformats.org/presentationml/2006/main">
  <p:tag name="GENSWF_SLIDE_UID" val="{CB34CF0F-ADC1-447B-8472-DA91925C1402}:311"/>
</p:tagLst>
</file>

<file path=ppt/tags/tag53.xml><?xml version="1.0" encoding="utf-8"?>
<p:tagLst xmlns:a="http://schemas.openxmlformats.org/drawingml/2006/main" xmlns:r="http://schemas.openxmlformats.org/officeDocument/2006/relationships" xmlns:p="http://schemas.openxmlformats.org/presentationml/2006/main">
  <p:tag name="GENSWF_SLIDE_UID" val="{78F51DE8-29B8-44E8-AE7F-99CA7CE2784F}:314"/>
</p:tagLst>
</file>

<file path=ppt/tags/tag54.xml><?xml version="1.0" encoding="utf-8"?>
<p:tagLst xmlns:a="http://schemas.openxmlformats.org/drawingml/2006/main" xmlns:r="http://schemas.openxmlformats.org/officeDocument/2006/relationships" xmlns:p="http://schemas.openxmlformats.org/presentationml/2006/main">
  <p:tag name="GENSWF_SLIDE_UID" val="{C02E2C7F-1400-41D6-9C60-D60548CCAD71}:304"/>
</p:tagLst>
</file>

<file path=ppt/tags/tag55.xml><?xml version="1.0" encoding="utf-8"?>
<p:tagLst xmlns:a="http://schemas.openxmlformats.org/drawingml/2006/main" xmlns:r="http://schemas.openxmlformats.org/officeDocument/2006/relationships" xmlns:p="http://schemas.openxmlformats.org/presentationml/2006/main">
  <p:tag name="GENSWF_SLIDE_UID" val="{32E50C4E-CC11-4D13-B8CC-506C777AAE5E}:305"/>
</p:tagLst>
</file>

<file path=ppt/tags/tag56.xml><?xml version="1.0" encoding="utf-8"?>
<p:tagLst xmlns:a="http://schemas.openxmlformats.org/drawingml/2006/main" xmlns:r="http://schemas.openxmlformats.org/officeDocument/2006/relationships" xmlns:p="http://schemas.openxmlformats.org/presentationml/2006/main">
  <p:tag name="GENSWF_SLIDE_UID" val="{E09A8BCD-3F3E-4C28-9853-4F8155B0CACB}:306"/>
</p:tagLst>
</file>

<file path=ppt/tags/tag57.xml><?xml version="1.0" encoding="utf-8"?>
<p:tagLst xmlns:a="http://schemas.openxmlformats.org/drawingml/2006/main" xmlns:r="http://schemas.openxmlformats.org/officeDocument/2006/relationships" xmlns:p="http://schemas.openxmlformats.org/presentationml/2006/main">
  <p:tag name="GENSWF_SLIDE_UID" val="{640D0894-14C9-4E22-B4E9-E86DA81BCA8A}:307"/>
</p:tagLst>
</file>

<file path=ppt/tags/tag58.xml><?xml version="1.0" encoding="utf-8"?>
<p:tagLst xmlns:a="http://schemas.openxmlformats.org/drawingml/2006/main" xmlns:r="http://schemas.openxmlformats.org/officeDocument/2006/relationships" xmlns:p="http://schemas.openxmlformats.org/presentationml/2006/main">
  <p:tag name="GENSWF_SLIDE_UID" val="{3C62B489-3810-4025-AF98-5485D41C5604}:269"/>
</p:tagLst>
</file>

<file path=ppt/tags/tag59.xml><?xml version="1.0" encoding="utf-8"?>
<p:tagLst xmlns:a="http://schemas.openxmlformats.org/drawingml/2006/main" xmlns:r="http://schemas.openxmlformats.org/officeDocument/2006/relationships" xmlns:p="http://schemas.openxmlformats.org/presentationml/2006/main">
  <p:tag name="GENSWF_SLIDE_UID" val="{17DC42FB-7E93-4378-9B23-37C76B7CE0EA}:272"/>
</p:tagLst>
</file>

<file path=ppt/tags/tag6.xml><?xml version="1.0" encoding="utf-8"?>
<p:tagLst xmlns:a="http://schemas.openxmlformats.org/drawingml/2006/main" xmlns:r="http://schemas.openxmlformats.org/officeDocument/2006/relationships" xmlns:p="http://schemas.openxmlformats.org/presentationml/2006/main">
  <p:tag name="GENSWF_SLIDE_UID" val="{F0095208-C5E4-4979-A7C5-2E2037FAE6CB}:275"/>
</p:tagLst>
</file>

<file path=ppt/tags/tag7.xml><?xml version="1.0" encoding="utf-8"?>
<p:tagLst xmlns:a="http://schemas.openxmlformats.org/drawingml/2006/main" xmlns:r="http://schemas.openxmlformats.org/officeDocument/2006/relationships" xmlns:p="http://schemas.openxmlformats.org/presentationml/2006/main">
  <p:tag name="GENSWF_SLIDE_UID" val="{9E6296F3-C316-4420-8430-FA536DD008A4}:258"/>
</p:tagLst>
</file>

<file path=ppt/tags/tag8.xml><?xml version="1.0" encoding="utf-8"?>
<p:tagLst xmlns:a="http://schemas.openxmlformats.org/drawingml/2006/main" xmlns:r="http://schemas.openxmlformats.org/officeDocument/2006/relationships" xmlns:p="http://schemas.openxmlformats.org/presentationml/2006/main">
  <p:tag name="GENSWF_SLIDE_UID" val="{A7F62921-BF75-4B9F-9623-87630EBDA2D2}:276"/>
</p:tagLst>
</file>

<file path=ppt/tags/tag9.xml><?xml version="1.0" encoding="utf-8"?>
<p:tagLst xmlns:a="http://schemas.openxmlformats.org/drawingml/2006/main" xmlns:r="http://schemas.openxmlformats.org/officeDocument/2006/relationships" xmlns:p="http://schemas.openxmlformats.org/presentationml/2006/main">
  <p:tag name="GENSWF_SLIDE_UID" val="{962921F7-266E-43CB-944B-B276D0384AA0}:2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652</TotalTime>
  <Words>4785</Words>
  <Application>Microsoft Office PowerPoint</Application>
  <PresentationFormat>Custom</PresentationFormat>
  <Paragraphs>380</Paragraphs>
  <Slides>58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58</vt:i4>
      </vt:variant>
    </vt:vector>
  </HeadingPairs>
  <TitlesOfParts>
    <vt:vector size="68" baseType="lpstr">
      <vt:lpstr>Calibri Light</vt:lpstr>
      <vt:lpstr>Calibri</vt:lpstr>
      <vt:lpstr>Arial</vt:lpstr>
      <vt:lpstr>Aptos</vt:lpstr>
      <vt:lpstr>Symbol</vt:lpstr>
      <vt:lpstr>Cambria Math</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b25_da_thuc_mot_bien_fzi</dc:title>
  <dc:creator>Xinh Đẹp Dịu Hiền Huế Thị</dc:creator>
  <cp:lastModifiedBy>Office</cp:lastModifiedBy>
  <cp:revision>54</cp:revision>
  <dcterms:created xsi:type="dcterms:W3CDTF">2006-08-16T00:00:00Z</dcterms:created>
  <dcterms:modified xsi:type="dcterms:W3CDTF">2026-01-29T02:28:36Z</dcterms:modified>
  <dc:identifier>DAFUQKRqUj0</dc:identifier>
</cp:coreProperties>
</file>