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48" r:id="rId1"/>
    <p:sldMasterId id="2147483661" r:id="rId2"/>
  </p:sldMasterIdLst>
  <p:notesMasterIdLst>
    <p:notesMasterId r:id="rId44"/>
  </p:notesMasterIdLst>
  <p:sldIdLst>
    <p:sldId id="257" r:id="rId3"/>
    <p:sldId id="285" r:id="rId4"/>
    <p:sldId id="256" r:id="rId5"/>
    <p:sldId id="259" r:id="rId6"/>
    <p:sldId id="284" r:id="rId7"/>
    <p:sldId id="291" r:id="rId8"/>
    <p:sldId id="351" r:id="rId9"/>
    <p:sldId id="289" r:id="rId10"/>
    <p:sldId id="270" r:id="rId11"/>
    <p:sldId id="350" r:id="rId12"/>
    <p:sldId id="352" r:id="rId13"/>
    <p:sldId id="345" r:id="rId14"/>
    <p:sldId id="298" r:id="rId15"/>
    <p:sldId id="293" r:id="rId16"/>
    <p:sldId id="258" r:id="rId17"/>
    <p:sldId id="269" r:id="rId18"/>
    <p:sldId id="309" r:id="rId19"/>
    <p:sldId id="296" r:id="rId20"/>
    <p:sldId id="342" r:id="rId21"/>
    <p:sldId id="305" r:id="rId22"/>
    <p:sldId id="286" r:id="rId23"/>
    <p:sldId id="303" r:id="rId24"/>
    <p:sldId id="353" r:id="rId25"/>
    <p:sldId id="322" r:id="rId26"/>
    <p:sldId id="363" r:id="rId27"/>
    <p:sldId id="300" r:id="rId28"/>
    <p:sldId id="354" r:id="rId29"/>
    <p:sldId id="343" r:id="rId30"/>
    <p:sldId id="355" r:id="rId31"/>
    <p:sldId id="358" r:id="rId32"/>
    <p:sldId id="356" r:id="rId33"/>
    <p:sldId id="360" r:id="rId34"/>
    <p:sldId id="361" r:id="rId35"/>
    <p:sldId id="357" r:id="rId36"/>
    <p:sldId id="330" r:id="rId37"/>
    <p:sldId id="321" r:id="rId38"/>
    <p:sldId id="319" r:id="rId39"/>
    <p:sldId id="344" r:id="rId40"/>
    <p:sldId id="362" r:id="rId41"/>
    <p:sldId id="267" r:id="rId42"/>
    <p:sldId id="283" r:id="rId43"/>
  </p:sldIdLst>
  <p:sldSz cx="18288000" cy="10287000"/>
  <p:notesSz cx="6858000" cy="9144000"/>
  <p:embeddedFontLst>
    <p:embeddedFont>
      <p:font typeface="Cambria Math" panose="02040503050406030204" pitchFamily="18" charset="0"/>
      <p:regular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85"/>
            <p14:sldId id="256"/>
            <p14:sldId id="259"/>
            <p14:sldId id="284"/>
            <p14:sldId id="291"/>
            <p14:sldId id="351"/>
            <p14:sldId id="289"/>
            <p14:sldId id="270"/>
            <p14:sldId id="350"/>
            <p14:sldId id="352"/>
            <p14:sldId id="345"/>
            <p14:sldId id="298"/>
            <p14:sldId id="293"/>
            <p14:sldId id="258"/>
            <p14:sldId id="269"/>
            <p14:sldId id="309"/>
            <p14:sldId id="296"/>
            <p14:sldId id="342"/>
            <p14:sldId id="305"/>
            <p14:sldId id="286"/>
            <p14:sldId id="303"/>
            <p14:sldId id="353"/>
            <p14:sldId id="322"/>
            <p14:sldId id="363"/>
            <p14:sldId id="300"/>
            <p14:sldId id="354"/>
            <p14:sldId id="343"/>
            <p14:sldId id="355"/>
            <p14:sldId id="358"/>
            <p14:sldId id="356"/>
            <p14:sldId id="360"/>
            <p14:sldId id="361"/>
            <p14:sldId id="357"/>
            <p14:sldId id="330"/>
            <p14:sldId id="321"/>
            <p14:sldId id="319"/>
            <p14:sldId id="344"/>
            <p14:sldId id="362"/>
            <p14:sldId id="267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B946E5-C428-4D0F-AD8E-82AA63A364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67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57A3E7-939A-4CF6-9EF9-8A8C4D902BB0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49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29/01/2026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95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719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20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8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206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824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87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0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468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340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755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241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29/01/2026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A566AC-12EB-4B55-8058-097675A35D66}" type="datetimeFigureOut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29/01/2026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2F455-7829-48CA-B591-2F95A544C203}" type="slidenum">
              <a:rPr kumimoji="0" lang="vi-VN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020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svg"/><Relationship Id="rId1" Type="http://schemas.openxmlformats.org/officeDocument/2006/relationships/tags" Target="../tags/tag2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10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5" Type="http://schemas.openxmlformats.org/officeDocument/2006/relationships/image" Target="../media/image33.png"/><Relationship Id="rId4" Type="http://schemas.openxmlformats.org/officeDocument/2006/relationships/image" Target="../media/image15.png"/><Relationship Id="rId14" Type="http://schemas.openxmlformats.org/officeDocument/2006/relationships/image" Target="../media/image3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10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5" Type="http://schemas.openxmlformats.org/officeDocument/2006/relationships/image" Target="../media/image350.png"/><Relationship Id="rId4" Type="http://schemas.openxmlformats.org/officeDocument/2006/relationships/image" Target="../media/image15.png"/><Relationship Id="rId14" Type="http://schemas.openxmlformats.org/officeDocument/2006/relationships/image" Target="../media/image34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70.png"/><Relationship Id="rId3" Type="http://schemas.openxmlformats.org/officeDocument/2006/relationships/image" Target="../media/image14.png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32.png"/><Relationship Id="rId5" Type="http://schemas.openxmlformats.org/officeDocument/2006/relationships/image" Target="../media/image16.svg"/><Relationship Id="rId15" Type="http://schemas.openxmlformats.org/officeDocument/2006/relationships/image" Target="../media/image18.svg"/><Relationship Id="rId4" Type="http://schemas.openxmlformats.org/officeDocument/2006/relationships/image" Target="../media/image15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33.sv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43.sv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42.png"/><Relationship Id="rId11" Type="http://schemas.microsoft.com/office/2007/relationships/hdphoto" Target="../media/hdphoto1.wdp"/><Relationship Id="rId24" Type="http://schemas.openxmlformats.org/officeDocument/2006/relationships/image" Target="../media/image400.png"/><Relationship Id="rId5" Type="http://schemas.openxmlformats.org/officeDocument/2006/relationships/image" Target="../media/image16.sv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20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7.png"/><Relationship Id="rId11" Type="http://schemas.microsoft.com/office/2007/relationships/hdphoto" Target="../media/hdphoto1.wdp"/><Relationship Id="rId5" Type="http://schemas.openxmlformats.org/officeDocument/2006/relationships/image" Target="../media/image46.svg"/><Relationship Id="rId10" Type="http://schemas.openxmlformats.org/officeDocument/2006/relationships/image" Target="../media/image34.png"/><Relationship Id="rId4" Type="http://schemas.openxmlformats.org/officeDocument/2006/relationships/image" Target="../media/image45.png"/><Relationship Id="rId9" Type="http://schemas.openxmlformats.org/officeDocument/2006/relationships/image" Target="../media/image1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40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5" Type="http://schemas.openxmlformats.org/officeDocument/2006/relationships/image" Target="../media/image33.svg"/><Relationship Id="rId4" Type="http://schemas.openxmlformats.org/officeDocument/2006/relationships/image" Target="../media/image15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16.sv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5.png"/><Relationship Id="rId11" Type="http://schemas.openxmlformats.org/officeDocument/2006/relationships/image" Target="../media/image450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14" Type="http://schemas.openxmlformats.org/officeDocument/2006/relationships/image" Target="../media/image3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21" Type="http://schemas.openxmlformats.org/officeDocument/2006/relationships/image" Target="../media/image470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20" Type="http://schemas.openxmlformats.org/officeDocument/2006/relationships/image" Target="../media/image46.png"/><Relationship Id="rId1" Type="http://schemas.openxmlformats.org/officeDocument/2006/relationships/tags" Target="../tags/tag19.xml"/><Relationship Id="rId6" Type="http://schemas.openxmlformats.org/officeDocument/2006/relationships/image" Target="../media/image17.png"/><Relationship Id="rId11" Type="http://schemas.openxmlformats.org/officeDocument/2006/relationships/image" Target="../media/image43.svg"/><Relationship Id="rId5" Type="http://schemas.openxmlformats.org/officeDocument/2006/relationships/image" Target="../media/image33.svg"/><Relationship Id="rId10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17.png"/><Relationship Id="rId11" Type="http://schemas.openxmlformats.org/officeDocument/2006/relationships/image" Target="../media/image33.svg"/><Relationship Id="rId5" Type="http://schemas.openxmlformats.org/officeDocument/2006/relationships/image" Target="../media/image16.svg"/><Relationship Id="rId10" Type="http://schemas.openxmlformats.org/officeDocument/2006/relationships/image" Target="../media/image32.png"/><Relationship Id="rId4" Type="http://schemas.openxmlformats.org/officeDocument/2006/relationships/image" Target="../media/image15.png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50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4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17.png"/><Relationship Id="rId11" Type="http://schemas.openxmlformats.org/officeDocument/2006/relationships/image" Target="../media/image33.svg"/><Relationship Id="rId5" Type="http://schemas.openxmlformats.org/officeDocument/2006/relationships/image" Target="../media/image46.svg"/><Relationship Id="rId10" Type="http://schemas.openxmlformats.org/officeDocument/2006/relationships/image" Target="../media/image32.png"/><Relationship Id="rId4" Type="http://schemas.openxmlformats.org/officeDocument/2006/relationships/image" Target="../media/image45.png"/><Relationship Id="rId9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4.wdp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17.png"/><Relationship Id="rId11" Type="http://schemas.openxmlformats.org/officeDocument/2006/relationships/image" Target="../media/image16.svg"/><Relationship Id="rId5" Type="http://schemas.openxmlformats.org/officeDocument/2006/relationships/image" Target="../media/image46.svg"/><Relationship Id="rId10" Type="http://schemas.openxmlformats.org/officeDocument/2006/relationships/image" Target="../media/image15.png"/><Relationship Id="rId4" Type="http://schemas.openxmlformats.org/officeDocument/2006/relationships/image" Target="../media/image45.png"/><Relationship Id="rId9" Type="http://schemas.openxmlformats.org/officeDocument/2006/relationships/image" Target="../media/image33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55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7.png"/><Relationship Id="rId11" Type="http://schemas.openxmlformats.org/officeDocument/2006/relationships/image" Target="../media/image54.png"/><Relationship Id="rId5" Type="http://schemas.microsoft.com/office/2007/relationships/hdphoto" Target="../media/hdphoto5.wdp"/><Relationship Id="rId10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5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8.png"/><Relationship Id="rId1" Type="http://schemas.openxmlformats.org/officeDocument/2006/relationships/tags" Target="../tags/tag24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5" Type="http://schemas.openxmlformats.org/officeDocument/2006/relationships/image" Target="../media/image57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Relationship Id="rId1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17.png"/><Relationship Id="rId11" Type="http://schemas.openxmlformats.org/officeDocument/2006/relationships/image" Target="../media/image60.svg"/><Relationship Id="rId5" Type="http://schemas.openxmlformats.org/officeDocument/2006/relationships/image" Target="../media/image16.svg"/><Relationship Id="rId10" Type="http://schemas.openxmlformats.org/officeDocument/2006/relationships/image" Target="../media/image59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7" Type="http://schemas.openxmlformats.org/officeDocument/2006/relationships/image" Target="../media/image6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png"/><Relationship Id="rId1" Type="http://schemas.openxmlformats.org/officeDocument/2006/relationships/tags" Target="../tags/tag2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5" Type="http://schemas.openxmlformats.org/officeDocument/2006/relationships/image" Target="../media/image611.png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8" Type="http://schemas.openxmlformats.org/officeDocument/2006/relationships/image" Target="../media/image640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7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62.png"/><Relationship Id="rId1" Type="http://schemas.openxmlformats.org/officeDocument/2006/relationships/tags" Target="../tags/tag2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5" Type="http://schemas.openxmlformats.org/officeDocument/2006/relationships/image" Target="../media/image610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image" Target="../media/image15.png"/><Relationship Id="rId12" Type="http://schemas.openxmlformats.org/officeDocument/2006/relationships/image" Target="../media/image65.png"/><Relationship Id="rId17" Type="http://schemas.openxmlformats.org/officeDocument/2006/relationships/image" Target="../media/image33.sv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2.png"/><Relationship Id="rId1" Type="http://schemas.openxmlformats.org/officeDocument/2006/relationships/tags" Target="../tags/tag28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5" Type="http://schemas.openxmlformats.org/officeDocument/2006/relationships/image" Target="../media/image67.png"/><Relationship Id="rId4" Type="http://schemas.openxmlformats.org/officeDocument/2006/relationships/image" Target="../media/image16.svg"/><Relationship Id="rId14" Type="http://schemas.microsoft.com/office/2007/relationships/hdphoto" Target="../media/hdphoto6.wdp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8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0.xml"/><Relationship Id="rId5" Type="http://schemas.openxmlformats.org/officeDocument/2006/relationships/image" Target="../media/image69.png"/><Relationship Id="rId4" Type="http://schemas.openxmlformats.org/officeDocument/2006/relationships/image" Target="../media/image6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4.png"/><Relationship Id="rId7" Type="http://schemas.openxmlformats.org/officeDocument/2006/relationships/image" Target="../media/image24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70.png"/><Relationship Id="rId7" Type="http://schemas.openxmlformats.org/officeDocument/2006/relationships/image" Target="../media/image7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1.xml"/><Relationship Id="rId6" Type="http://schemas.openxmlformats.org/officeDocument/2006/relationships/image" Target="../media/image72.png"/><Relationship Id="rId5" Type="http://schemas.openxmlformats.org/officeDocument/2006/relationships/image" Target="../media/image69.png"/><Relationship Id="rId4" Type="http://schemas.microsoft.com/office/2007/relationships/hdphoto" Target="../media/hdphoto7.wdp"/><Relationship Id="rId9" Type="http://schemas.openxmlformats.org/officeDocument/2006/relationships/image" Target="../media/image7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Relationship Id="rId6" Type="http://schemas.openxmlformats.org/officeDocument/2006/relationships/image" Target="../media/image76.png"/><Relationship Id="rId5" Type="http://schemas.openxmlformats.org/officeDocument/2006/relationships/image" Target="../media/image69.png"/><Relationship Id="rId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3.xml"/><Relationship Id="rId5" Type="http://schemas.openxmlformats.org/officeDocument/2006/relationships/image" Target="../media/image69.png"/><Relationship Id="rId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0.png"/><Relationship Id="rId7" Type="http://schemas.openxmlformats.org/officeDocument/2006/relationships/image" Target="../media/image7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4.xml"/><Relationship Id="rId6" Type="http://schemas.openxmlformats.org/officeDocument/2006/relationships/image" Target="../media/image77.png"/><Relationship Id="rId5" Type="http://schemas.openxmlformats.org/officeDocument/2006/relationships/image" Target="../media/image69.png"/><Relationship Id="rId10" Type="http://schemas.openxmlformats.org/officeDocument/2006/relationships/image" Target="../media/image81.png"/><Relationship Id="rId4" Type="http://schemas.microsoft.com/office/2007/relationships/hdphoto" Target="../media/hdphoto7.wdp"/><Relationship Id="rId9" Type="http://schemas.openxmlformats.org/officeDocument/2006/relationships/image" Target="../media/image8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5.xml"/><Relationship Id="rId5" Type="http://schemas.openxmlformats.org/officeDocument/2006/relationships/image" Target="../media/image69.png"/><Relationship Id="rId4" Type="http://schemas.microsoft.com/office/2007/relationships/hdphoto" Target="../media/hdphoto7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33.sv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82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5" Type="http://schemas.openxmlformats.org/officeDocument/2006/relationships/image" Target="../media/image83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Relationship Id="rId14" Type="http://schemas.openxmlformats.org/officeDocument/2006/relationships/image" Target="../media/image71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2" Type="http://schemas.openxmlformats.org/officeDocument/2006/relationships/image" Target="../media/image8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14" Type="http://schemas.openxmlformats.org/officeDocument/2006/relationships/image" Target="../media/image33.sv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86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3.svg"/><Relationship Id="rId14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88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9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30.svg"/><Relationship Id="rId9" Type="http://schemas.openxmlformats.org/officeDocument/2006/relationships/image" Target="../media/image24.sv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9.png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24.svg"/><Relationship Id="rId4" Type="http://schemas.openxmlformats.org/officeDocument/2006/relationships/image" Target="../media/image30.svg"/><Relationship Id="rId9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5" Type="http://schemas.openxmlformats.org/officeDocument/2006/relationships/image" Target="../media/image1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33.svg"/><Relationship Id="rId4" Type="http://schemas.openxmlformats.org/officeDocument/2006/relationships/image" Target="../media/image15.png"/><Relationship Id="rId9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svg"/><Relationship Id="rId1" Type="http://schemas.openxmlformats.org/officeDocument/2006/relationships/tags" Target="../tags/tag7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15" Type="http://schemas.openxmlformats.org/officeDocument/2006/relationships/image" Target="../media/image17.png"/><Relationship Id="rId4" Type="http://schemas.openxmlformats.org/officeDocument/2006/relationships/image" Target="../media/image16.sv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3.svg"/><Relationship Id="rId3" Type="http://schemas.openxmlformats.org/officeDocument/2006/relationships/image" Target="../media/image15.png"/><Relationship Id="rId7" Type="http://schemas.openxmlformats.org/officeDocument/2006/relationships/image" Target="../media/image35.png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8.svg"/><Relationship Id="rId1" Type="http://schemas.openxmlformats.org/officeDocument/2006/relationships/tags" Target="../tags/tag8.xml"/><Relationship Id="rId6" Type="http://schemas.microsoft.com/office/2007/relationships/hdphoto" Target="../media/hdphoto1.wdp"/><Relationship Id="rId5" Type="http://schemas.openxmlformats.org/officeDocument/2006/relationships/image" Target="../media/image34.png"/><Relationship Id="rId15" Type="http://schemas.openxmlformats.org/officeDocument/2006/relationships/image" Target="../media/image17.png"/><Relationship Id="rId4" Type="http://schemas.openxmlformats.org/officeDocument/2006/relationships/image" Target="../media/image16.svg"/><Relationship Id="rId14" Type="http://schemas.openxmlformats.org/officeDocument/2006/relationships/image" Target="../media/image2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1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50.png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11" Type="http://schemas.microsoft.com/office/2007/relationships/hdphoto" Target="../media/hdphoto2.wdp"/><Relationship Id="rId5" Type="http://schemas.openxmlformats.org/officeDocument/2006/relationships/image" Target="../media/image16.svg"/><Relationship Id="rId10" Type="http://schemas.openxmlformats.org/officeDocument/2006/relationships/image" Target="../media/image36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8.png"/><Relationship Id="rId3" Type="http://schemas.openxmlformats.org/officeDocument/2006/relationships/image" Target="../media/image14.pn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7.png"/><Relationship Id="rId5" Type="http://schemas.openxmlformats.org/officeDocument/2006/relationships/image" Target="../media/image33.sv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16.sv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tr60)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 = 2cm; BC= 4 cm; AC = 5 cm (H9.3)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77" y="4933776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15400" y="5927700"/>
            <a:ext cx="9144000" cy="20415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= 2 cm; BC = 4cm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&gt; AB.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4600" y="6953622"/>
                <a:ext cx="2865464" cy="1015663"/>
              </a:xfrm>
              <a:prstGeom prst="rect">
                <a:avLst/>
              </a:prstGeom>
              <a:blipFill>
                <a:blip r:embed="rId14"/>
                <a:stretch>
                  <a:fillRect r="-6170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ABC.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ABC,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1271" y="8224711"/>
                <a:ext cx="6757299" cy="728789"/>
              </a:xfrm>
              <a:prstGeom prst="rect">
                <a:avLst/>
              </a:prstGeom>
              <a:blipFill>
                <a:blip r:embed="rId15"/>
                <a:stretch>
                  <a:fillRect l="-3249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83444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9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859400">
            <a:off x="497897" y="8094291"/>
            <a:ext cx="1406893" cy="2123613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19800" y="224811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1 (SGK – tr60)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8876" y="1449023"/>
            <a:ext cx="14815603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 = 2cm; BC= 4 cm; AC = 5 cm (H9.3)</a:t>
            </a:r>
          </a:p>
        </p:txBody>
      </p:sp>
      <p:sp>
        <p:nvSpPr>
          <p:cNvPr id="21" name="Oval Callout 20"/>
          <p:cNvSpPr/>
          <p:nvPr/>
        </p:nvSpPr>
        <p:spPr>
          <a:xfrm>
            <a:off x="11844923" y="457050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82" y="4784973"/>
            <a:ext cx="5786118" cy="3254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63000" y="5927700"/>
            <a:ext cx="2362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659" y="9203878"/>
                <a:ext cx="13920741" cy="2104294"/>
              </a:xfrm>
              <a:prstGeom prst="rect">
                <a:avLst/>
              </a:prstGeom>
              <a:blipFill>
                <a:blip r:embed="rId13"/>
                <a:stretch>
                  <a:fillRect l="-1576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0852359" y="5924471"/>
            <a:ext cx="343292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 &gt; BC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&gt; AB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98876" y="2442508"/>
            <a:ext cx="14336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Hãy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ABC.</a:t>
            </a:r>
          </a:p>
          <a:p>
            <a:pPr marL="742950" marR="0" lvl="0" indent="-7429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arenR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ABC,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lí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988" y="7200900"/>
                <a:ext cx="7692812" cy="728789"/>
              </a:xfrm>
              <a:prstGeom prst="rect">
                <a:avLst/>
              </a:prstGeom>
              <a:blipFill>
                <a:blip r:embed="rId14"/>
                <a:stretch>
                  <a:fillRect l="-2773" t="-14167" b="-3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ABC, </a:t>
                </a:r>
                <a:r>
                  <a:rPr lang="en-US" sz="4000" dirty="0" err="1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233" y="8267700"/>
                <a:ext cx="13122567" cy="1047018"/>
              </a:xfrm>
              <a:prstGeom prst="rect">
                <a:avLst/>
              </a:prstGeom>
              <a:blipFill>
                <a:blip r:embed="rId15"/>
                <a:stretch>
                  <a:fillRect l="-1626" r="-604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28153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2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396689" y="210722"/>
            <a:ext cx="1582603" cy="105440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092607">
            <a:off x="17097948" y="9096893"/>
            <a:ext cx="1281917" cy="138961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185980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1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1400127"/>
            <a:ext cx="16916400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MN= 3 cm, NP= 5 cm, MP= 7 cm.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MNP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5" y="4627894"/>
            <a:ext cx="4917447" cy="5027192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0997318" y="3944406"/>
            <a:ext cx="1752600" cy="1077220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Sắp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xếp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 &lt; NP &lt; MP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&lt;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143500"/>
                <a:ext cx="12252507" cy="4808752"/>
              </a:xfrm>
              <a:prstGeom prst="rect">
                <a:avLst/>
              </a:prstGeom>
              <a:blipFill>
                <a:blip r:embed="rId13"/>
                <a:stretch>
                  <a:fillRect l="-1741" r="-1741" b="-2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15864266">
            <a:off x="-185727" y="4261036"/>
            <a:ext cx="956535" cy="14438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0288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6743700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436543" y="275684"/>
            <a:ext cx="1861626" cy="1383149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80" y="210950"/>
            <a:ext cx="1635014" cy="1664137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584855" y="8742567"/>
            <a:ext cx="1094746" cy="132338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209800" y="800100"/>
            <a:ext cx="10559301" cy="1005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lvl="0" indent="-6858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45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sánh hai cạnh theo góc đối diện</a:t>
            </a:r>
            <a:endParaRPr lang="en-US" sz="45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46841"/>
            <a:ext cx="1072337" cy="100077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176364" y="2159896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44048" y="2022942"/>
            <a:ext cx="133771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(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tức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AB)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8267699" y="4229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2769101" y="6972300"/>
            <a:ext cx="4540631" cy="2502447"/>
          </a:xfrm>
          <a:prstGeom prst="wedgeEllipseCallout">
            <a:avLst>
              <a:gd name="adj1" fmla="val 50853"/>
              <a:gd name="adj2" fmla="val 39230"/>
            </a:avLst>
          </a:prstGeom>
          <a:solidFill>
            <a:srgbClr val="FFCC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294" y="4561202"/>
            <a:ext cx="4714510" cy="424137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80°;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45°.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6230" y="5388875"/>
                <a:ext cx="8627170" cy="2104294"/>
              </a:xfrm>
              <a:prstGeom prst="rect">
                <a:avLst/>
              </a:prstGeom>
              <a:blipFill>
                <a:blip r:embed="rId24"/>
                <a:stretch>
                  <a:fillRect l="-2472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7191632" y="7556837"/>
            <a:ext cx="38759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AB.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81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5" grpId="0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60230" y="35044"/>
            <a:ext cx="1860063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59007">
            <a:off x="16428856" y="8389551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4900"/>
            <a:ext cx="1072337" cy="10007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HĐ 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723900"/>
            <a:ext cx="16403317" cy="8915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5564333" y="480334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16017526" y="8006334"/>
            <a:ext cx="1490734" cy="22501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180854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4" name="Picture 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785137">
            <a:off x="441750" y="8073307"/>
            <a:ext cx="1457193" cy="1579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50317">
            <a:off x="17823228" y="8162503"/>
            <a:ext cx="1196198" cy="1805582"/>
          </a:xfrm>
          <a:prstGeom prst="rect">
            <a:avLst/>
          </a:prstGeom>
        </p:spPr>
      </p:pic>
      <p:pic>
        <p:nvPicPr>
          <p:cNvPr id="15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6783">
            <a:off x="16254580" y="-212474"/>
            <a:ext cx="1791728" cy="119373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096000" y="250174"/>
            <a:ext cx="6096000" cy="914400"/>
            <a:chOff x="1554480" y="876300"/>
            <a:chExt cx="6096000" cy="1143000"/>
          </a:xfrm>
          <a:solidFill>
            <a:schemeClr val="accent5">
              <a:lumMod val="75000"/>
            </a:schemeClr>
          </a:solidFill>
        </p:grpSpPr>
        <p:sp>
          <p:nvSpPr>
            <p:cNvPr id="17" name="Flowchart: Terminator 16"/>
            <p:cNvSpPr/>
            <p:nvPr/>
          </p:nvSpPr>
          <p:spPr>
            <a:xfrm>
              <a:off x="1554480" y="876300"/>
              <a:ext cx="6096000" cy="1143000"/>
            </a:xfrm>
            <a:prstGeom prst="flowChartTerminator">
              <a:avLst/>
            </a:prstGeom>
            <a:grp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126502" y="987956"/>
              <a:ext cx="4974440" cy="88485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Ví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dụ</a:t>
              </a:r>
              <a:r>
                <a:rPr lang="en-US" sz="4000" b="1" dirty="0">
                  <a:solidFill>
                    <a:prstClr val="white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 (SGK – tr61)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457200" y="1375708"/>
            <a:ext cx="17068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ABC trên Hình 9.4, em hãy sắp xếp ba cạnh AB, BC và CA theo thứ tự độ dài từ lớn đến bé.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Oval Callout 20"/>
          <p:cNvSpPr/>
          <p:nvPr/>
        </p:nvSpPr>
        <p:spPr>
          <a:xfrm>
            <a:off x="11315700" y="2933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 tam giác  ABC có: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(ĐL tổng ba góc trong một tam giác)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 =  </a:t>
                </a:r>
                <a14:m>
                  <m:oMath xmlns:m="http://schemas.openxmlformats.org/officeDocument/2006/math"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</m:oMath>
                </a14:m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-  (80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baseline="-2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+ 45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55</a:t>
                </a:r>
                <a:r>
                  <a:rPr lang="nl-NL" sz="4000" baseline="30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nl-NL" sz="40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nl-NL" sz="40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  <m:r>
                      <a:rPr lang="nl-NL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&gt; 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nl-NL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định lí 2 ta được : AC &gt; BC &gt; AB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100906"/>
                <a:ext cx="11734800" cy="5757730"/>
              </a:xfrm>
              <a:prstGeom prst="rect">
                <a:avLst/>
              </a:prstGeom>
              <a:blipFill>
                <a:blip r:embed="rId11"/>
                <a:stretch>
                  <a:fillRect l="-1870" r="-181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82844"/>
            <a:ext cx="5043061" cy="4536948"/>
          </a:xfrm>
          <a:prstGeom prst="rect">
            <a:avLst/>
          </a:prstGeom>
        </p:spPr>
      </p:pic>
      <p:pic>
        <p:nvPicPr>
          <p:cNvPr id="24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785137">
            <a:off x="586459" y="8762751"/>
            <a:ext cx="1177972" cy="127693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09198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571500"/>
            <a:ext cx="17373599" cy="907536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5137">
            <a:off x="197272" y="8038465"/>
            <a:ext cx="1631199" cy="17682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16087294" y="7867798"/>
            <a:ext cx="1490734" cy="225016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471109" y="132207"/>
            <a:ext cx="1861626" cy="1240308"/>
          </a:xfrm>
          <a:prstGeom prst="rect">
            <a:avLst/>
          </a:prstGeom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DB0C73D7-1311-4EE9-9BCC-2DB3FE94873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8280" y="58550"/>
            <a:ext cx="1635014" cy="166413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974491" y="620405"/>
            <a:ext cx="5988909" cy="12464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47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= 53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66900"/>
                <a:ext cx="16739870" cy="1963936"/>
              </a:xfrm>
              <a:prstGeom prst="rect">
                <a:avLst/>
              </a:prstGeom>
              <a:blipFill>
                <a:blip r:embed="rId20"/>
                <a:stretch>
                  <a:fillRect l="-1275" r="-127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8267699" y="4111357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47°, 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 53°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(53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+ 47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180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-100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80</a:t>
                </a:r>
                <a:r>
                  <a:rPr lang="en-US" sz="4000" baseline="30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MNP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NP &lt; PM &lt; MN.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743" y="5318643"/>
                <a:ext cx="14052457" cy="4168257"/>
              </a:xfrm>
              <a:prstGeom prst="rect">
                <a:avLst/>
              </a:prstGeom>
              <a:blipFill>
                <a:blip r:embed="rId21"/>
                <a:stretch>
                  <a:fillRect l="-1518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91958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r"/>
      </p:transition>
    </mc:Choice>
    <mc:Fallback xmlns="">
      <p:transition spd="med"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419100"/>
            <a:ext cx="16916400" cy="94488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5546182" y="322634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864266">
            <a:off x="464572" y="2262829"/>
            <a:ext cx="956535" cy="14438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36137" y="927437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1930" y="2184507"/>
            <a:ext cx="8824980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tam giác ABC có góc A là góc tù. 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96" y="3619500"/>
            <a:ext cx="11562007" cy="48730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90108" y="8813907"/>
            <a:ext cx="862768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 em, bạn nào nói đúng? Vì sao?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85137">
            <a:off x="665556" y="7908581"/>
            <a:ext cx="1833147" cy="1987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497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6477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62800" y="124070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5510" y="7831047"/>
            <a:ext cx="2738979" cy="2221997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2496800" y="6616398"/>
            <a:ext cx="1864630" cy="28705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905000" y="2487148"/>
            <a:ext cx="148348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830" y="6449384"/>
            <a:ext cx="5820188" cy="3266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746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-38100"/>
            <a:ext cx="18288000" cy="10287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17558000" y="4202609"/>
            <a:ext cx="1196198" cy="180558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14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85137">
            <a:off x="-166714" y="8403174"/>
            <a:ext cx="1576125" cy="1708537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001000" y="1028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 Tròn nói đúng.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g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nhỏ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 90° 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 180°.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2,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728" y="1943100"/>
                <a:ext cx="16995854" cy="5182060"/>
              </a:xfrm>
              <a:prstGeom prst="rect">
                <a:avLst/>
              </a:prstGeom>
              <a:blipFill>
                <a:blip r:embed="rId12"/>
                <a:stretch>
                  <a:fillRect l="-1291" r="-108" b="-1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/>
          <p:cNvGrpSpPr/>
          <p:nvPr/>
        </p:nvGrpSpPr>
        <p:grpSpPr>
          <a:xfrm>
            <a:off x="1828800" y="7335982"/>
            <a:ext cx="14988540" cy="2454289"/>
            <a:chOff x="1828800" y="7335982"/>
            <a:chExt cx="14988540" cy="2454289"/>
          </a:xfrm>
        </p:grpSpPr>
        <p:grpSp>
          <p:nvGrpSpPr>
            <p:cNvPr id="13" name="Group 12"/>
            <p:cNvGrpSpPr/>
            <p:nvPr/>
          </p:nvGrpSpPr>
          <p:grpSpPr>
            <a:xfrm>
              <a:off x="1828800" y="7335982"/>
              <a:ext cx="14988540" cy="2150918"/>
              <a:chOff x="1828800" y="7335982"/>
              <a:chExt cx="14988540" cy="2150918"/>
            </a:xfrm>
          </p:grpSpPr>
          <p:sp>
            <p:nvSpPr>
              <p:cNvPr id="12" name="Rectangular Callout 11"/>
              <p:cNvSpPr/>
              <p:nvPr/>
            </p:nvSpPr>
            <p:spPr>
              <a:xfrm>
                <a:off x="1828800" y="7335982"/>
                <a:ext cx="14988540" cy="2150918"/>
              </a:xfrm>
              <a:prstGeom prst="wedgeRectCallou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2047388" y="7444962"/>
                <a:ext cx="14564212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>
            <a:xfrm>
              <a:off x="15087600" y="8877300"/>
              <a:ext cx="1143000" cy="91297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324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/>
      </p:transition>
    </mc:Choice>
    <mc:Fallback xmlns="">
      <p:transition spd="med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6800" y="876300"/>
            <a:ext cx="16230600" cy="855166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15877558" y="7204377"/>
            <a:ext cx="1218411" cy="183911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1541805" y="7305695"/>
            <a:ext cx="1563258" cy="169458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36783">
            <a:off x="15730327" y="880075"/>
            <a:ext cx="2397119" cy="159708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915150" y="1765637"/>
            <a:ext cx="4457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90470" y="2931656"/>
            <a:ext cx="14416330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tam giác vuông, góc vuông là góc lớn nhất nên cạnh đối diện với góc vuông (tức cạnh huyền) là cạnh lớn nhất.</a:t>
            </a: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Tương tự trong tam giác tù, cạnh đối diện với góc tù là cạnh lớn nhất.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981700"/>
            <a:ext cx="4566369" cy="316446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58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35044"/>
            <a:ext cx="18288000" cy="1025195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6362700"/>
            <a:ext cx="5571352" cy="3472230"/>
          </a:xfrm>
          <a:prstGeom prst="rect">
            <a:avLst/>
          </a:prstGeom>
        </p:spPr>
      </p:pic>
      <p:pic>
        <p:nvPicPr>
          <p:cNvPr id="12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286000" y="7438676"/>
            <a:ext cx="1902417" cy="249497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0" y="-171450"/>
            <a:ext cx="17068799" cy="1125855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243804" y="145482"/>
            <a:ext cx="1676726" cy="11171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72829">
            <a:off x="16887443" y="8963682"/>
            <a:ext cx="895244" cy="1351312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263207" y="221449"/>
            <a:ext cx="1220059" cy="1322558"/>
          </a:xfrm>
          <a:prstGeom prst="rect">
            <a:avLst/>
          </a:prstGeom>
        </p:spPr>
      </p:pic>
      <p:sp>
        <p:nvSpPr>
          <p:cNvPr id="19" name="Oval Callout 18"/>
          <p:cNvSpPr/>
          <p:nvPr/>
        </p:nvSpPr>
        <p:spPr>
          <a:xfrm>
            <a:off x="8267699" y="399741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Coi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4, 2, 4,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  B, 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ABD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&gt; BD &gt; CD.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3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cầu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thủ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mang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áo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4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quả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1562100"/>
                <a:ext cx="16459199" cy="8495211"/>
              </a:xfrm>
              <a:prstGeom prst="rect">
                <a:avLst/>
              </a:prstGeom>
              <a:blipFill>
                <a:blip r:embed="rId13"/>
                <a:stretch>
                  <a:fillRect l="-1333" r="-1296" b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A, B, C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B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(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2476500"/>
                <a:ext cx="13792200" cy="1046633"/>
              </a:xfrm>
              <a:prstGeom prst="rect">
                <a:avLst/>
              </a:prstGeom>
              <a:blipFill>
                <a:blip r:embed="rId14"/>
                <a:stretch>
                  <a:fillRect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BD &gt; CD (1)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7706" y="4337586"/>
                <a:ext cx="3549370" cy="1015663"/>
              </a:xfrm>
              <a:prstGeom prst="rect">
                <a:avLst/>
              </a:prstGeom>
              <a:blipFill>
                <a:blip r:embed="rId15"/>
                <a:stretch>
                  <a:fillRect r="-4983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AD &gt; BD (2)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33018" y="6197777"/>
                <a:ext cx="3520516" cy="1015663"/>
              </a:xfrm>
              <a:prstGeom prst="rect">
                <a:avLst/>
              </a:prstGeom>
              <a:blipFill>
                <a:blip r:embed="rId16"/>
                <a:stretch>
                  <a:fillRect r="-5026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2318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" grpId="0"/>
      <p:bldP spid="5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15851943" y="7856944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7" name="Pentagon 16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086600" y="5918894"/>
            <a:ext cx="4267200" cy="37391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98257"/>
            <a:ext cx="17068799" cy="10085505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859400">
            <a:off x="-306155" y="8128542"/>
            <a:ext cx="1490734" cy="225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5CF70-D43D-4C55-844F-EE7365487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77423" y="8646861"/>
            <a:ext cx="4330928" cy="1412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1544200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33333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kumimoji="0" lang="en-US" sz="40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1544200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237246"/>
            <a:ext cx="3715518" cy="365232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703548" y="4348907"/>
            <a:ext cx="1752600" cy="785172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649661" y="5299910"/>
                <a:ext cx="15158690" cy="48030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 tam giác ABC có: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105°,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 =35</a:t>
                </a:r>
                <a:r>
                  <a:rPr lang="en-US" sz="4000" baseline="3000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Malgun Gothic" panose="020B0503020000020004" pitchFamily="34" charset="-127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số đo góc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là: 180</a:t>
                </a:r>
                <a:r>
                  <a:rPr lang="en-US" sz="4000" baseline="30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- (105</a:t>
                </a:r>
                <a:r>
                  <a:rPr lang="en-US" sz="4000" baseline="30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 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+ 35</a:t>
                </a:r>
                <a:r>
                  <a:rPr lang="en-US" sz="4000" baseline="30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 = 40</a:t>
                </a:r>
                <a:r>
                  <a:rPr lang="en-US" sz="4000" baseline="30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o</a:t>
                </a:r>
                <a:endPara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 đó trong tam giác MNP có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định lí 2, ta được AC &lt; AB &lt; BC.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Vây cạnh lớn nhất của tam giác ABC là BC.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9661" y="5299910"/>
                <a:ext cx="15158690" cy="4803046"/>
              </a:xfrm>
              <a:prstGeom prst="rect">
                <a:avLst/>
              </a:prstGeom>
              <a:blipFill>
                <a:blip r:embed="rId17"/>
                <a:stretch>
                  <a:fillRect l="-1448" b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350920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9.1: (SGK – tr.62)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4877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A5CF70-D43D-4C55-844F-EE73654874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77423" y="8566651"/>
            <a:ext cx="4330928" cy="14129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124" y="1917398"/>
            <a:ext cx="3715518" cy="3652329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cs typeface="Arial" panose="020B0604020202020204" pitchFamily="34" charset="0"/>
                  </a:rPr>
                  <a:t>b) Xét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8686800" y="3514073"/>
            <a:ext cx="2781300" cy="10198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412671">
            <a:off x="16318300" y="8317658"/>
            <a:ext cx="1196198" cy="1805582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69573" y="181003"/>
            <a:ext cx="5943600" cy="1136203"/>
            <a:chOff x="5638800" y="495300"/>
            <a:chExt cx="5943600" cy="1136203"/>
          </a:xfrm>
        </p:grpSpPr>
        <p:grpSp>
          <p:nvGrpSpPr>
            <p:cNvPr id="1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9.2: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9.6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D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?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b)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c)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85900"/>
                <a:ext cx="15621000" cy="2995885"/>
              </a:xfrm>
              <a:prstGeom prst="rect">
                <a:avLst/>
              </a:prstGeom>
              <a:blipFill>
                <a:blip r:embed="rId12"/>
                <a:stretch>
                  <a:fillRect l="-1405" r="-1366" b="-3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/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3018"/>
          <a:stretch/>
        </p:blipFill>
        <p:spPr bwMode="auto">
          <a:xfrm>
            <a:off x="13438322" y="3724416"/>
            <a:ext cx="3810000" cy="3724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DC.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AC = AD + BC.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luận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950704"/>
                <a:ext cx="15849600" cy="4124784"/>
              </a:xfrm>
              <a:prstGeom prst="rect">
                <a:avLst/>
              </a:prstGeom>
              <a:blipFill>
                <a:blip r:embed="rId15"/>
                <a:stretch>
                  <a:fillRect l="-1346" b="-2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Callout 19"/>
          <p:cNvSpPr/>
          <p:nvPr/>
        </p:nvSpPr>
        <p:spPr>
          <a:xfrm>
            <a:off x="5661287" y="462046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30833" y="6149598"/>
            <a:ext cx="33634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DC = BC.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705600" y="6963390"/>
            <a:ext cx="6625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AC &gt; BC hay BC &lt; AC</a:t>
            </a:r>
          </a:p>
        </p:txBody>
      </p:sp>
      <p:pic>
        <p:nvPicPr>
          <p:cNvPr id="22" name="Picture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179779">
            <a:off x="465774" y="317877"/>
            <a:ext cx="995408" cy="10790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9094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" grpId="0"/>
      <p:bldP spid="20" grpId="0" animBg="1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7536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100004" y="202063"/>
            <a:ext cx="1594416" cy="9751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60515">
            <a:off x="-88514" y="2973967"/>
            <a:ext cx="1091428" cy="1647439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572432">
            <a:off x="16618837" y="4340984"/>
            <a:ext cx="1405065" cy="152310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172200" y="1972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9.3: (SGK – tr.62)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762000" y="1333500"/>
            <a:ext cx="167471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  <a:spcAft>
                <a:spcPts val="1200"/>
              </a:spcAft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96°,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hỏi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lớn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bên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hay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đáy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457723" y="33147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96°.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sử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 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90° &lt; 96°&lt;180°.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US" sz="4000" i="1" dirty="0">
                  <a:solidFill>
                    <a:srgbClr val="333333"/>
                  </a:solidFill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đáy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1903" y="4229100"/>
                <a:ext cx="15925800" cy="5757730"/>
              </a:xfrm>
              <a:prstGeom prst="rect">
                <a:avLst/>
              </a:prstGeom>
              <a:blipFill>
                <a:blip r:embed="rId13"/>
                <a:stretch>
                  <a:fillRect l="-1378" b="-1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4545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3332716" y="1071344"/>
            <a:ext cx="1064526" cy="1064526"/>
            <a:chOff x="8625386" y="109182"/>
            <a:chExt cx="709684" cy="709684"/>
          </a:xfrm>
        </p:grpSpPr>
        <p:sp>
          <p:nvSpPr>
            <p:cNvPr id="8" name="Oval 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52117" y="1071344"/>
            <a:ext cx="1064526" cy="1064526"/>
            <a:chOff x="11169555" y="109182"/>
            <a:chExt cx="709684" cy="709684"/>
          </a:xfrm>
        </p:grpSpPr>
        <p:sp>
          <p:nvSpPr>
            <p:cNvPr id="10" name="Oval 9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6009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47800" y="894794"/>
            <a:ext cx="15310402" cy="889690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2708" y="7722387"/>
            <a:ext cx="1515849" cy="238716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177789" y="230319"/>
            <a:ext cx="2404625" cy="225538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15386986" y="7767212"/>
            <a:ext cx="1930447" cy="20785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TRONG MỘT TAM GIÁC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790700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791703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634741" y="573821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494154" y="782083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225316" y="2242142"/>
            <a:ext cx="11512623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1. Cho </a:t>
            </a:r>
            <a:r>
              <a:rPr lang="el-GR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MNP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MN &lt; MP &lt; NP.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khẳng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en-US" sz="40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302" y="5994507"/>
                <a:ext cx="3316805" cy="919804"/>
              </a:xfrm>
              <a:prstGeom prst="rect">
                <a:avLst/>
              </a:prstGeom>
              <a:blipFill>
                <a:blip r:embed="rId6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1144" y="5981700"/>
                <a:ext cx="3316805" cy="919804"/>
              </a:xfrm>
              <a:prstGeom prst="rect">
                <a:avLst/>
              </a:prstGeom>
              <a:blipFill>
                <a:blip r:embed="rId7"/>
                <a:stretch>
                  <a:fillRect l="-6618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438" y="8115300"/>
                <a:ext cx="3345659" cy="919804"/>
              </a:xfrm>
              <a:prstGeom prst="rect">
                <a:avLst/>
              </a:prstGeom>
              <a:blipFill>
                <a:blip r:embed="rId8"/>
                <a:stretch>
                  <a:fillRect l="-6569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</m:acc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2544" y="8204307"/>
                <a:ext cx="3345659" cy="919804"/>
              </a:xfrm>
              <a:prstGeom prst="rect">
                <a:avLst/>
              </a:prstGeom>
              <a:blipFill>
                <a:blip r:embed="rId9"/>
                <a:stretch>
                  <a:fillRect l="-6375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1000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algn="just">
                  <a:lnSpc>
                    <a:spcPct val="150000"/>
                  </a:lnSpc>
                </a:pPr>
                <a:r>
                  <a:rPr lang="en-US" sz="4000" b="1" dirty="0" err="1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</a:rPr>
                  <a:t> 2. 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Cho tam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giác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𝟗𝟓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; </m:t>
                    </m:r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</m:acc>
                    <m:r>
                      <a:rPr lang="en-US" sz="4000" b="1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𝟒𝟎</m:t>
                        </m:r>
                      </m:e>
                      <m:sup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𝒐</m:t>
                        </m:r>
                      </m:sup>
                    </m:sSup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.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Em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hãy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chọn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trả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lời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đúng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nhất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:</a:t>
                </a:r>
                <a:endParaRPr lang="en-US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1557" y="2415000"/>
                <a:ext cx="11906043" cy="1966500"/>
              </a:xfrm>
              <a:prstGeom prst="rect">
                <a:avLst/>
              </a:prstGeom>
              <a:blipFill>
                <a:blip r:embed="rId6"/>
                <a:stretch>
                  <a:fillRect l="-1587" r="-1536" b="-65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885002" y="6438900"/>
            <a:ext cx="4174091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BC  &lt; AB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94375" y="6451707"/>
            <a:ext cx="403142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AC &lt; AB &lt; BC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73921" y="84329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AC &lt; BC &lt; AB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773889" y="8509107"/>
            <a:ext cx="406027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AB &lt; BC &lt; AC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92363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905000" y="1714500"/>
            <a:ext cx="14601093" cy="2667000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981203" y="4686300"/>
            <a:ext cx="8853833" cy="124069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2005823" y="8824485"/>
            <a:ext cx="8930035" cy="118594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981202" y="6023978"/>
            <a:ext cx="8853833" cy="119426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2005824" y="7409074"/>
            <a:ext cx="8930035" cy="116342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34290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59940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352431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735416" y="22606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2089742"/>
            <a:ext cx="13936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 3. Chọn câu trả lời đúng nhất. Ba cạnh của tam giác có độ dài là 6cm; 7cm; 8cm. Góc lớn nhất là góc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808" y="476586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6cm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4808" y="6117826"/>
            <a:ext cx="805060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7cm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24808" y="7444998"/>
            <a:ext cx="8079456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C.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8cm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0306" y="8875152"/>
            <a:ext cx="751519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D. Ba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342900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33432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2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2362200" y="1990678"/>
            <a:ext cx="13678967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0628098" y="6349245"/>
            <a:ext cx="6470299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0634741" y="8422373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882467" y="8349987"/>
            <a:ext cx="6472514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885665" y="6393034"/>
            <a:ext cx="6469316" cy="1265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4. Cho ΔABC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𝑨𝑩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𝑨𝑪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𝑨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dirty="0" smtClean="0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So 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sánh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b="1" dirty="0" err="1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000" b="1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b="1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8859" y="2415000"/>
                <a:ext cx="13064541" cy="1969963"/>
              </a:xfrm>
              <a:prstGeom prst="rect">
                <a:avLst/>
              </a:prstGeom>
              <a:blipFill>
                <a:blip r:embed="rId6"/>
                <a:stretch>
                  <a:fillRect l="-1632" r="-1632" b="-61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199" y="6516390"/>
                <a:ext cx="2075696" cy="924612"/>
              </a:xfrm>
              <a:prstGeom prst="rect">
                <a:avLst/>
              </a:prstGeom>
              <a:blipFill>
                <a:blip r:embed="rId7"/>
                <a:stretch>
                  <a:fillRect l="-10264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&gt;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0906" y="6451707"/>
                <a:ext cx="2218364" cy="924612"/>
              </a:xfrm>
              <a:prstGeom prst="rect">
                <a:avLst/>
              </a:prstGeom>
              <a:blipFill>
                <a:blip r:embed="rId8"/>
                <a:stretch>
                  <a:fillRect l="-9890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endParaRPr lang="en-US" sz="400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785" y="8432907"/>
                <a:ext cx="2104550" cy="924612"/>
              </a:xfrm>
              <a:prstGeom prst="rect">
                <a:avLst/>
              </a:prstGeom>
              <a:blipFill>
                <a:blip r:embed="rId9"/>
                <a:stretch>
                  <a:fillRect l="-10435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chemeClr val="bg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US" sz="40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9274" y="8509107"/>
                <a:ext cx="2189510" cy="924612"/>
              </a:xfrm>
              <a:prstGeom prst="rect">
                <a:avLst/>
              </a:prstGeom>
              <a:blipFill>
                <a:blip r:embed="rId10"/>
                <a:stretch>
                  <a:fillRect l="-10028" b="-26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87003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306707"/>
          </a:xfrm>
          <a:prstGeom prst="rect">
            <a:avLst/>
          </a:prstGeom>
        </p:spPr>
      </p:pic>
      <p:sp>
        <p:nvSpPr>
          <p:cNvPr id="9" name="Flowchart: Terminator 6"/>
          <p:cNvSpPr/>
          <p:nvPr/>
        </p:nvSpPr>
        <p:spPr>
          <a:xfrm>
            <a:off x="1828800" y="1838278"/>
            <a:ext cx="14608230" cy="3000422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lowchart: Terminator 6"/>
          <p:cNvSpPr/>
          <p:nvPr/>
        </p:nvSpPr>
        <p:spPr>
          <a:xfrm>
            <a:off x="1494154" y="5676899"/>
            <a:ext cx="6469316" cy="1664459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Flowchart: Terminator 6"/>
          <p:cNvSpPr/>
          <p:nvPr/>
        </p:nvSpPr>
        <p:spPr>
          <a:xfrm>
            <a:off x="1494154" y="7904720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lowchart: Terminator 6"/>
          <p:cNvSpPr/>
          <p:nvPr/>
        </p:nvSpPr>
        <p:spPr>
          <a:xfrm>
            <a:off x="10529668" y="7842374"/>
            <a:ext cx="6469316" cy="1646066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lowchart: Terminator 6"/>
          <p:cNvSpPr/>
          <p:nvPr/>
        </p:nvSpPr>
        <p:spPr>
          <a:xfrm>
            <a:off x="10529668" y="5676900"/>
            <a:ext cx="6469316" cy="1664458"/>
          </a:xfrm>
          <a:custGeom>
            <a:avLst/>
            <a:gdLst>
              <a:gd name="connsiteX0" fmla="*/ 3475 w 21600"/>
              <a:gd name="connsiteY0" fmla="*/ 0 h 21600"/>
              <a:gd name="connsiteX1" fmla="*/ 18125 w 21600"/>
              <a:gd name="connsiteY1" fmla="*/ 0 h 21600"/>
              <a:gd name="connsiteX2" fmla="*/ 21600 w 21600"/>
              <a:gd name="connsiteY2" fmla="*/ 10800 h 21600"/>
              <a:gd name="connsiteX3" fmla="*/ 18125 w 21600"/>
              <a:gd name="connsiteY3" fmla="*/ 21600 h 21600"/>
              <a:gd name="connsiteX4" fmla="*/ 3475 w 21600"/>
              <a:gd name="connsiteY4" fmla="*/ 21600 h 21600"/>
              <a:gd name="connsiteX5" fmla="*/ 0 w 21600"/>
              <a:gd name="connsiteY5" fmla="*/ 10800 h 21600"/>
              <a:gd name="connsiteX6" fmla="*/ 3475 w 21600"/>
              <a:gd name="connsiteY6" fmla="*/ 0 h 21600"/>
              <a:gd name="connsiteX0" fmla="*/ 3475 w 20057"/>
              <a:gd name="connsiteY0" fmla="*/ 0 h 21600"/>
              <a:gd name="connsiteX1" fmla="*/ 18125 w 20057"/>
              <a:gd name="connsiteY1" fmla="*/ 0 h 21600"/>
              <a:gd name="connsiteX2" fmla="*/ 20057 w 20057"/>
              <a:gd name="connsiteY2" fmla="*/ 10055 h 21600"/>
              <a:gd name="connsiteX3" fmla="*/ 18125 w 20057"/>
              <a:gd name="connsiteY3" fmla="*/ 21600 h 21600"/>
              <a:gd name="connsiteX4" fmla="*/ 3475 w 20057"/>
              <a:gd name="connsiteY4" fmla="*/ 21600 h 21600"/>
              <a:gd name="connsiteX5" fmla="*/ 0 w 20057"/>
              <a:gd name="connsiteY5" fmla="*/ 10800 h 21600"/>
              <a:gd name="connsiteX6" fmla="*/ 3475 w 20057"/>
              <a:gd name="connsiteY6" fmla="*/ 0 h 21600"/>
              <a:gd name="connsiteX0" fmla="*/ 1847 w 18429"/>
              <a:gd name="connsiteY0" fmla="*/ 0 h 21600"/>
              <a:gd name="connsiteX1" fmla="*/ 16497 w 18429"/>
              <a:gd name="connsiteY1" fmla="*/ 0 h 21600"/>
              <a:gd name="connsiteX2" fmla="*/ 18429 w 18429"/>
              <a:gd name="connsiteY2" fmla="*/ 10055 h 21600"/>
              <a:gd name="connsiteX3" fmla="*/ 16497 w 18429"/>
              <a:gd name="connsiteY3" fmla="*/ 21600 h 21600"/>
              <a:gd name="connsiteX4" fmla="*/ 1847 w 18429"/>
              <a:gd name="connsiteY4" fmla="*/ 21600 h 21600"/>
              <a:gd name="connsiteX5" fmla="*/ 1 w 18429"/>
              <a:gd name="connsiteY5" fmla="*/ 11545 h 21600"/>
              <a:gd name="connsiteX6" fmla="*/ 1847 w 18429"/>
              <a:gd name="connsiteY6" fmla="*/ 0 h 2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429" h="21600">
                <a:moveTo>
                  <a:pt x="1847" y="0"/>
                </a:moveTo>
                <a:lnTo>
                  <a:pt x="16497" y="0"/>
                </a:lnTo>
                <a:cubicBezTo>
                  <a:pt x="18416" y="0"/>
                  <a:pt x="18429" y="4090"/>
                  <a:pt x="18429" y="10055"/>
                </a:cubicBezTo>
                <a:cubicBezTo>
                  <a:pt x="18429" y="16020"/>
                  <a:pt x="18416" y="21600"/>
                  <a:pt x="16497" y="21600"/>
                </a:cubicBezTo>
                <a:lnTo>
                  <a:pt x="1847" y="21600"/>
                </a:lnTo>
                <a:cubicBezTo>
                  <a:pt x="-72" y="21600"/>
                  <a:pt x="1" y="17510"/>
                  <a:pt x="1" y="11545"/>
                </a:cubicBezTo>
                <a:cubicBezTo>
                  <a:pt x="1" y="5580"/>
                  <a:pt x="-72" y="0"/>
                  <a:pt x="1847" y="0"/>
                </a:cubicBezTo>
                <a:close/>
              </a:path>
            </a:pathLst>
          </a:cu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4741814" y="456330"/>
            <a:ext cx="1064526" cy="1064526"/>
            <a:chOff x="8625386" y="109182"/>
            <a:chExt cx="709684" cy="709684"/>
          </a:xfrm>
        </p:grpSpPr>
        <p:sp>
          <p:nvSpPr>
            <p:cNvPr id="18" name="Oval 17"/>
            <p:cNvSpPr/>
            <p:nvPr/>
          </p:nvSpPr>
          <p:spPr>
            <a:xfrm>
              <a:off x="8625386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57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631107" y="279358"/>
              <a:ext cx="6531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50:50</a:t>
              </a:r>
              <a:endParaRPr kumimoji="0" lang="vi-VN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246098" y="482076"/>
            <a:ext cx="1064526" cy="1064526"/>
            <a:chOff x="11169555" y="109182"/>
            <a:chExt cx="709684" cy="709684"/>
          </a:xfrm>
        </p:grpSpPr>
        <p:sp>
          <p:nvSpPr>
            <p:cNvPr id="22" name="Oval 21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1162827" y="427557"/>
            <a:ext cx="1341524" cy="1341524"/>
            <a:chOff x="2461777" y="117916"/>
            <a:chExt cx="894349" cy="894349"/>
          </a:xfrm>
        </p:grpSpPr>
        <p:sp>
          <p:nvSpPr>
            <p:cNvPr id="34" name="Oval 33"/>
            <p:cNvSpPr/>
            <p:nvPr/>
          </p:nvSpPr>
          <p:spPr>
            <a:xfrm>
              <a:off x="2461777" y="117916"/>
              <a:ext cx="894349" cy="89434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70074" y="307850"/>
              <a:ext cx="64227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2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Key</a:t>
              </a:r>
              <a:endParaRPr kumimoji="0" lang="vi-VN" sz="42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40000"/>
                    <a:lumOff val="6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0" y="1900178"/>
            <a:ext cx="137767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Câu 5. Cho tam giác ABC vuông tại A. Trên hai cạnh góc vuông AB,</a:t>
            </a:r>
            <a:r>
              <a:rPr lang="en-US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AC lấy lần lượt hai điểm M và N. So sánh </a:t>
            </a:r>
            <a:r>
              <a:rPr lang="en-US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vi-VN" sz="4000" b="1" dirty="0">
                <a:solidFill>
                  <a:prstClr val="white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MN và BC.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85006" y="5994507"/>
            <a:ext cx="2906565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MN &gt;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1040" y="5976217"/>
            <a:ext cx="3049233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MN  &lt;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56152" y="8195473"/>
            <a:ext cx="2935419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MN = BC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972995" y="7658100"/>
            <a:ext cx="57148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đủ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6263866" y="472545"/>
            <a:ext cx="1064526" cy="1064526"/>
            <a:chOff x="11169555" y="109182"/>
            <a:chExt cx="709684" cy="709684"/>
          </a:xfrm>
        </p:grpSpPr>
        <p:sp>
          <p:nvSpPr>
            <p:cNvPr id="27" name="Oval 26"/>
            <p:cNvSpPr/>
            <p:nvPr/>
          </p:nvSpPr>
          <p:spPr>
            <a:xfrm>
              <a:off x="11169555" y="109182"/>
              <a:ext cx="709684" cy="709684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371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85672" y="284644"/>
              <a:ext cx="217581" cy="2804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50843" y="284644"/>
              <a:ext cx="217581" cy="2804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18258" y="355515"/>
              <a:ext cx="217581" cy="28044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15320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8D08D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2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sp>
        <p:nvSpPr>
          <p:cNvPr id="12" name="Pentagon 11"/>
          <p:cNvSpPr/>
          <p:nvPr/>
        </p:nvSpPr>
        <p:spPr>
          <a:xfrm>
            <a:off x="762000" y="518159"/>
            <a:ext cx="2672080" cy="1447800"/>
          </a:xfrm>
          <a:prstGeom prst="homePlate">
            <a:avLst/>
          </a:prstGeom>
          <a:solidFill>
            <a:srgbClr val="EF9F5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16161" y="952499"/>
            <a:ext cx="17068799" cy="8382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001885" y="4752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641178">
            <a:off x="782571" y="7526651"/>
            <a:ext cx="1178057" cy="1778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884310">
            <a:off x="589393" y="533699"/>
            <a:ext cx="1281917" cy="13896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600" y="5488194"/>
            <a:ext cx="5987451" cy="364690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D330A2C-F712-4337-A1FF-39172FF145B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6532311"/>
            <a:ext cx="2971799" cy="2204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5958928" y="246687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859400">
            <a:off x="623464" y="8051239"/>
            <a:ext cx="1490734" cy="2250165"/>
          </a:xfrm>
          <a:prstGeom prst="rect">
            <a:avLst/>
          </a:prstGeom>
        </p:spPr>
      </p:pic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884310">
            <a:off x="16318827" y="8550880"/>
            <a:ext cx="1281917" cy="1389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-1752600" y="190500"/>
            <a:ext cx="21564600" cy="99441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864266">
            <a:off x="134440" y="259324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22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4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9.5: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AC= 500m.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rõ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tiếng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500m?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790700"/>
                <a:ext cx="17221200" cy="2893677"/>
              </a:xfrm>
              <a:prstGeom prst="rect">
                <a:avLst/>
              </a:prstGeom>
              <a:blipFill>
                <a:blip r:embed="rId13"/>
                <a:stretch>
                  <a:fillRect l="-1239" r="-1239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Callout 24"/>
          <p:cNvSpPr/>
          <p:nvPr/>
        </p:nvSpPr>
        <p:spPr>
          <a:xfrm>
            <a:off x="8153400" y="494746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09600" y="6292340"/>
                <a:ext cx="17068800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truyền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thanh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O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đoạn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khoảng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6292340"/>
                <a:ext cx="17068800" cy="1938992"/>
              </a:xfrm>
              <a:prstGeom prst="rect">
                <a:avLst/>
              </a:prstGeom>
              <a:blipFill>
                <a:blip r:embed="rId14"/>
                <a:stretch>
                  <a:fillRect l="-1250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348006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04800" y="495300"/>
            <a:ext cx="17678400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5974942" y="216817"/>
            <a:ext cx="2105142" cy="14025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5864266">
            <a:off x="820240" y="7915808"/>
            <a:ext cx="956535" cy="1443826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92607">
            <a:off x="17270050" y="8621556"/>
            <a:ext cx="1281917" cy="13896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𝑂𝐴𝐶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2, 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OAC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OC &gt; AC.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AC= 500m =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đặt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O.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OC &gt;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bán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kính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rõ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nghe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thấy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tiếng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loa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33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2137904"/>
                <a:ext cx="14897100" cy="6586996"/>
              </a:xfrm>
              <a:prstGeom prst="rect">
                <a:avLst/>
              </a:prstGeom>
              <a:blipFill>
                <a:blip r:embed="rId13"/>
                <a:stretch>
                  <a:fillRect l="-1473" r="-1432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439150" y="82472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908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2200">
            <a:off x="15943712" y="625412"/>
            <a:ext cx="1824152" cy="22416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45858" y="688374"/>
            <a:ext cx="1930447" cy="207854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558427" y="839698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pic>
        <p:nvPicPr>
          <p:cNvPr id="9" name="Picture 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953500" y="5775669"/>
            <a:ext cx="2734552" cy="4209702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62000" y="7194451"/>
            <a:ext cx="1796427" cy="282902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573361" y="3015011"/>
            <a:ext cx="1317192" cy="1296009"/>
            <a:chOff x="3352800" y="3102142"/>
            <a:chExt cx="1412687" cy="1285465"/>
          </a:xfrm>
        </p:grpSpPr>
        <p:grpSp>
          <p:nvGrpSpPr>
            <p:cNvPr id="11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13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Box 15"/>
            <p:cNvSpPr txBox="1"/>
            <p:nvPr/>
          </p:nvSpPr>
          <p:spPr>
            <a:xfrm>
              <a:off x="3534358" y="3579348"/>
              <a:ext cx="1043391" cy="4532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399506" y="2797244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99506" y="5829300"/>
            <a:ext cx="9553994" cy="2041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570422" y="6094477"/>
            <a:ext cx="1317192" cy="1296009"/>
            <a:chOff x="3352800" y="3102142"/>
            <a:chExt cx="1412687" cy="1285465"/>
          </a:xfrm>
        </p:grpSpPr>
        <p:grpSp>
          <p:nvGrpSpPr>
            <p:cNvPr id="28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</p:grpSpPr>
          <p:sp>
            <p:nvSpPr>
              <p:cNvPr id="30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TextBox 15"/>
            <p:cNvSpPr txBox="1"/>
            <p:nvPr/>
          </p:nvSpPr>
          <p:spPr>
            <a:xfrm>
              <a:off x="3534358" y="3579348"/>
              <a:ext cx="1043391" cy="564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5000" b="1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D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62200">
            <a:off x="886593" y="1043452"/>
            <a:ext cx="1824152" cy="224166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76305" y="1171575"/>
            <a:ext cx="13935391" cy="992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99"/>
              </a:lnSpc>
            </a:pPr>
            <a: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18941" b="23301"/>
          <a:stretch>
            <a:fillRect/>
          </a:stretch>
        </p:blipFill>
        <p:spPr>
          <a:xfrm rot="181335">
            <a:off x="15393100" y="540234"/>
            <a:ext cx="2404625" cy="225538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7809" y="3309783"/>
            <a:ext cx="5411428" cy="5024436"/>
            <a:chOff x="924909" y="3568797"/>
            <a:chExt cx="5411428" cy="4241703"/>
          </a:xfrm>
        </p:grpSpPr>
        <p:grpSp>
          <p:nvGrpSpPr>
            <p:cNvPr id="15" name="Group 3"/>
            <p:cNvGrpSpPr/>
            <p:nvPr/>
          </p:nvGrpSpPr>
          <p:grpSpPr>
            <a:xfrm>
              <a:off x="924909" y="3568797"/>
              <a:ext cx="5411428" cy="4241703"/>
              <a:chOff x="0" y="0"/>
              <a:chExt cx="3183193" cy="3101958"/>
            </a:xfrm>
          </p:grpSpPr>
          <p:sp>
            <p:nvSpPr>
              <p:cNvPr id="17" name="Freeform 4"/>
              <p:cNvSpPr/>
              <p:nvPr/>
            </p:nvSpPr>
            <p:spPr>
              <a:xfrm>
                <a:off x="101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1118771" y="4786715"/>
              <a:ext cx="4796230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527710" y="3332358"/>
            <a:ext cx="5422223" cy="5001862"/>
            <a:chOff x="6840639" y="3553166"/>
            <a:chExt cx="5422223" cy="5001862"/>
          </a:xfrm>
        </p:grpSpPr>
        <p:grpSp>
          <p:nvGrpSpPr>
            <p:cNvPr id="20" name="Group 3"/>
            <p:cNvGrpSpPr/>
            <p:nvPr/>
          </p:nvGrpSpPr>
          <p:grpSpPr>
            <a:xfrm>
              <a:off x="6840639" y="3553166"/>
              <a:ext cx="5422223" cy="5001862"/>
              <a:chOff x="-3810" y="-1"/>
              <a:chExt cx="3189543" cy="3657863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10160" y="16510"/>
                <a:ext cx="3160333" cy="364135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5"/>
              <p:cNvSpPr/>
              <p:nvPr/>
            </p:nvSpPr>
            <p:spPr>
              <a:xfrm>
                <a:off x="-3810" y="-1"/>
                <a:ext cx="3189543" cy="365786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Rectangle 20"/>
            <p:cNvSpPr/>
            <p:nvPr/>
          </p:nvSpPr>
          <p:spPr>
            <a:xfrm>
              <a:off x="7376245" y="4962947"/>
              <a:ext cx="4360209" cy="18249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2433287" y="3306055"/>
            <a:ext cx="5422223" cy="5013607"/>
            <a:chOff x="12644694" y="3479846"/>
            <a:chExt cx="5422223" cy="4709752"/>
          </a:xfrm>
        </p:grpSpPr>
        <p:grpSp>
          <p:nvGrpSpPr>
            <p:cNvPr id="25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</p:grpSpPr>
          <p:sp>
            <p:nvSpPr>
              <p:cNvPr id="27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solidFill>
                <a:srgbClr val="FFF5DE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" name="Rectangle 25"/>
            <p:cNvSpPr/>
            <p:nvPr/>
          </p:nvSpPr>
          <p:spPr>
            <a:xfrm>
              <a:off x="12756290" y="3989040"/>
              <a:ext cx="5196871" cy="3556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“ Bài 32. Quan hệ giữa đường vuông góc và đường xiên”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29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1194222">
            <a:off x="16012971" y="8124881"/>
            <a:ext cx="1930447" cy="2078544"/>
          </a:xfrm>
          <a:prstGeom prst="rect">
            <a:avLst/>
          </a:prstGeom>
        </p:spPr>
      </p:pic>
      <p:pic>
        <p:nvPicPr>
          <p:cNvPr id="3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0184" y="7419880"/>
            <a:ext cx="1796427" cy="28290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5582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d"/>
      </p:transition>
    </mc:Choice>
    <mc:Fallback xmlns="">
      <p:transition spd="med"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33600" y="1253171"/>
            <a:ext cx="13749766" cy="83861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759923" y="636828"/>
            <a:ext cx="768154" cy="183439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89419">
            <a:off x="16203808" y="6526974"/>
            <a:ext cx="2110984" cy="190252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833489">
            <a:off x="199199" y="1236830"/>
            <a:ext cx="1965132" cy="189880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028700" y="7478236"/>
            <a:ext cx="2445044" cy="198354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619047" y="1706336"/>
            <a:ext cx="2129994" cy="1637433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942341" y="495300"/>
            <a:ext cx="16403317" cy="92964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119157" y="351522"/>
            <a:ext cx="2397119" cy="15970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16189864" y="8017396"/>
            <a:ext cx="1490734" cy="22501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2777" y="6819901"/>
            <a:ext cx="8194623" cy="3124200"/>
          </a:xfrm>
          <a:prstGeom prst="rect">
            <a:avLst/>
          </a:prstGeom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-785137">
            <a:off x="709181" y="7951238"/>
            <a:ext cx="1974206" cy="21400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3086309" y="1114605"/>
            <a:ext cx="2214217" cy="1952445"/>
            <a:chOff x="3352800" y="3102142"/>
            <a:chExt cx="1412687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2800" y="3102142"/>
              <a:ext cx="1412687" cy="1285465"/>
              <a:chOff x="0" y="0"/>
              <a:chExt cx="6350000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537541" y="362293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các cạnh theo thứ tự từ bé đến lớn là: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dài các góc theo thứ tự từ bé đến lớn là: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736783">
            <a:off x="16331329" y="234556"/>
            <a:ext cx="1869688" cy="12456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475" y="5556290"/>
            <a:ext cx="3362125" cy="42475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24649">
            <a:off x="484493" y="8072285"/>
            <a:ext cx="1196198" cy="1805582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364837">
            <a:off x="16700752" y="8679016"/>
            <a:ext cx="1130840" cy="12258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609601" y="419100"/>
            <a:ext cx="17068799" cy="95250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736783">
            <a:off x="16071570" y="225879"/>
            <a:ext cx="1893568" cy="126158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6859400">
            <a:off x="472990" y="8141727"/>
            <a:ext cx="1406893" cy="2123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362200" y="82678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AB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3 cm, AC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5 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p:pic>
        <p:nvPicPr>
          <p:cNvPr id="17" name="Picture 16" descr="https://tech12h.com/sites/default/files/styles/inbody400/public/tai_xuong_73.png?itok=6vxDh1KX"/>
          <p:cNvPicPr/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97" r="10623"/>
          <a:stretch/>
        </p:blipFill>
        <p:spPr bwMode="auto">
          <a:xfrm>
            <a:off x="2419786" y="5529099"/>
            <a:ext cx="7047627" cy="38523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/>
          <p:cNvPicPr>
            <a:picLocks noChangeAspect="1"/>
          </p:cNvPicPr>
          <p:nvPr/>
        </p:nvPicPr>
        <p:blipFill rotWithShape="1">
          <a:blip r:embed="rId17"/>
          <a:srcRect l="71258" t="36429"/>
          <a:stretch/>
        </p:blipFill>
        <p:spPr>
          <a:xfrm>
            <a:off x="14630400" y="6667500"/>
            <a:ext cx="2002767" cy="2866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30237" b="3023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57200" y="342900"/>
            <a:ext cx="17373599" cy="9601200"/>
          </a:xfrm>
          <a:prstGeom prst="roundRect">
            <a:avLst/>
          </a:prstGeom>
          <a:solidFill>
            <a:schemeClr val="bg1"/>
          </a:solidFill>
          <a:ln>
            <a:solidFill>
              <a:srgbClr val="CCD5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85137">
            <a:off x="15543442" y="7640630"/>
            <a:ext cx="2129849" cy="230878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50317">
            <a:off x="542493" y="110149"/>
            <a:ext cx="1490734" cy="22501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pic>
        <p:nvPicPr>
          <p:cNvPr id="1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996072">
            <a:off x="16314932" y="246523"/>
            <a:ext cx="1861626" cy="124030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một tam giác, góc đối diện với cạnh lớn hơn là góc lớn hơn.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192976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7" name="Picture 14">
            <a:extLst>
              <a:ext uri="{FF2B5EF4-FFF2-40B4-BE49-F238E27FC236}">
                <a16:creationId xmlns:a16="http://schemas.microsoft.com/office/drawing/2014/main" id="{D4D41858-330A-43AB-9BC5-5B96DECAD5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7148" y="8108190"/>
            <a:ext cx="1664259" cy="18197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69DCEFF-C086-44E1-B222-0FFCB6D44176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6\uFFFD.\uFFFD{1DE8D01E-DD80-434F-B6B3-085F8CC88B78}&quot;,&quot;C:\\Users\\DELL\\Desktop\\Thảo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PRESENTATION_TITLE" val="b31_quan_he_giua_goc_va_canh_doi_dien_trong_mot_tam_giac_ty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E7F0AD-B996-4C9E-9E0D-1FFF27B0CC2D}:27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A27DC1-24C8-46C9-A69E-26430EE957FC}:35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7DA1C3A-6CEA-4E0B-8D38-621A78E5AE76}:35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8FD2173-954C-4297-BEAD-30AF8855401F}:3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1534B67-A46F-465A-9D8B-50A49E29FA7F}:29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69E3A4-7B73-4387-8701-FBF6B21A2EA9}:29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3DDD2A-BD60-4B10-8846-463BDEE7994F}:2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452D0E-890C-4F48-8D64-145DE9CACA6A}: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47090D-894D-42A2-862E-ED8F0F2C1DE0}:30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B219DF-2B88-46E6-85C0-270C6F72676F}:29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8FE1A16-5C6C-4B6D-ACF9-AF52FC06D974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3E2E34-A10C-45C2-B3C8-EF6A92CA5387}:34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3307A7-6866-4DBD-B975-7EAB0DCDF7BD}:3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9CF2D2-BD00-4CFB-AB61-FF9F78C7E7E8}:28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040828-4082-45B2-A4BA-1EE5EE0DF2EA}:30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A0C7A79-CFBB-4F50-8F1F-9EB6F8E18F1B}:35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64A127-A165-414D-B41F-E1A4B5EFA0BE}:3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D498F5-090F-4275-B628-B5972CDBBDDE}:36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08FF813-8264-4103-B6C9-1C4B3360B2F4}:30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C3D597B-185C-474D-97EC-0E36F552B57C}:35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0194D1E-70C1-450E-B029-D23307DDB59F}:34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D941867-4839-48EB-A8E1-7AE8E4E99FA6}:28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D54070F-AE14-4F59-BFD2-6A1AAFB3A8EE}:35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9C39BB8-4FBD-467C-9845-17592F0622C3}:35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889C3C0-D9C6-4B1B-B101-BBD00008A19C}:35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4ABCFC-6491-4D9F-992F-C9D3095A9E67}:36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0DB5A7-F511-43D8-A15D-8BCE3622FDB7}:36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BD5CA0-61B8-406A-B261-952817CE12F5}:35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8419BDA-CDAB-4F04-9150-2346059BD001}:33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696F94-9FC5-4A1A-9B07-A398E849FF83}:32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71F9A09-6670-4A45-BEEC-2C98CF8493C8}:319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9A1F1E6-FB5B-490E-996E-D89B839B586F}:3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179083D-8D09-4E34-843C-1886E185742E}:25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C782B04-81C6-4D57-ACB4-0658BB449C35}:36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62DD621-C464-4E92-8943-E25C2D6478E3}:2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3D4289D-86C1-4EE1-9EB8-907567AADE3B}:28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FB9212E-7285-4F39-A4D0-95119DFC0680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EAC0B15-7A61-48F3-9700-07910F27B4A8}:28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7E589D-E664-4661-AE69-52E1C737BB2E}:29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D2650D-F84C-4E28-A184-1308F76BB86C}:35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C4304E6-0FEC-4D14-A93F-9F12B427FA07}:28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2719</Words>
  <Application>Microsoft Office PowerPoint</Application>
  <PresentationFormat>Custom</PresentationFormat>
  <Paragraphs>251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Calibri Light</vt:lpstr>
      <vt:lpstr>Calibri</vt:lpstr>
      <vt:lpstr>Arial</vt:lpstr>
      <vt:lpstr>Cambria Math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b31_quan_he_giua_goc_va_canh_doi_dien_trong_mot_tam_giac_typ</dc:title>
  <cp:lastModifiedBy>Office</cp:lastModifiedBy>
  <cp:revision>182</cp:revision>
  <dcterms:created xsi:type="dcterms:W3CDTF">2006-08-16T00:00:00Z</dcterms:created>
  <dcterms:modified xsi:type="dcterms:W3CDTF">2026-01-29T02:33:47Z</dcterms:modified>
  <dc:identifier>DAFKql8qNNg</dc:identifier>
</cp:coreProperties>
</file>