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696" r:id="rId3"/>
  </p:sldMasterIdLst>
  <p:notesMasterIdLst>
    <p:notesMasterId r:id="rId33"/>
  </p:notesMasterIdLst>
  <p:sldIdLst>
    <p:sldId id="256" r:id="rId4"/>
    <p:sldId id="258" r:id="rId5"/>
    <p:sldId id="260" r:id="rId6"/>
    <p:sldId id="266" r:id="rId7"/>
    <p:sldId id="314" r:id="rId8"/>
    <p:sldId id="315" r:id="rId9"/>
    <p:sldId id="316" r:id="rId10"/>
    <p:sldId id="270" r:id="rId11"/>
    <p:sldId id="263" r:id="rId12"/>
    <p:sldId id="288" r:id="rId13"/>
    <p:sldId id="272" r:id="rId14"/>
    <p:sldId id="262" r:id="rId15"/>
    <p:sldId id="317" r:id="rId16"/>
    <p:sldId id="319" r:id="rId17"/>
    <p:sldId id="320" r:id="rId18"/>
    <p:sldId id="321" r:id="rId19"/>
    <p:sldId id="322" r:id="rId20"/>
    <p:sldId id="323" r:id="rId21"/>
    <p:sldId id="284" r:id="rId22"/>
    <p:sldId id="324" r:id="rId23"/>
    <p:sldId id="264" r:id="rId24"/>
    <p:sldId id="325" r:id="rId25"/>
    <p:sldId id="327" r:id="rId26"/>
    <p:sldId id="290" r:id="rId27"/>
    <p:sldId id="328" r:id="rId28"/>
    <p:sldId id="330" r:id="rId29"/>
    <p:sldId id="331" r:id="rId30"/>
    <p:sldId id="265" r:id="rId31"/>
    <p:sldId id="278" r:id="rId32"/>
  </p:sldIdLst>
  <p:sldSz cx="9144000" cy="5143500" type="screen16x9"/>
  <p:notesSz cx="6858000" cy="9144000"/>
  <p:embeddedFontLst>
    <p:embeddedFont>
      <p:font typeface="Catamaran ExtraBold" panose="020B0604020202020204" charset="0"/>
      <p:bold r:id="rId34"/>
    </p:embeddedFont>
    <p:embeddedFont>
      <p:font typeface="Catamaran" charset="0"/>
      <p:regular r:id="rId35"/>
      <p:bold r:id="rId36"/>
    </p:embeddedFont>
    <p:embeddedFont>
      <p:font typeface="Bad Script" panose="020B0604020202020204" charset="0"/>
      <p:regular r:id="rId37"/>
    </p:embeddedFont>
    <p:embeddedFont>
      <p:font typeface="Comfortaa Medium" panose="020B0604020202020204" charset="0"/>
      <p:regular r:id="rId38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Catamaran Medium" charset="0"/>
      <p:regular r:id="rId44"/>
      <p:bold r:id="rId45"/>
    </p:embeddedFont>
    <p:embeddedFont>
      <p:font typeface="Alfa Slab One" panose="00000500000000000000" charset="0"/>
      <p:regular r:id="rId46"/>
    </p:embeddedFont>
    <p:embeddedFont>
      <p:font typeface="Cambria Math" panose="02040503050406030204" pitchFamily="18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Pacifico" panose="00000500000000000000" charset="0"/>
      <p:regular r:id="rId52"/>
    </p:embeddedFont>
    <p:embeddedFont>
      <p:font typeface="Dotum" panose="020B0600000101010101" charset="-127"/>
      <p:regular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EB593C-7B74-4DE1-9A13-AE8419A90E50}">
  <a:tblStyle styleId="{48EB593C-7B74-4DE1-9A13-AE8419A90E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gddba04b644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0" name="Google Shape;3140;gddba04b644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ddba04b644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ddba04b644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73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51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90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49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30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069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gddba04b644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0" name="Google Shape;2930;gddba04b644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20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3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592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36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240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64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ddba04b64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ddba04b64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ddba04b644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ddba04b644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ddba04b6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ddba04b6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51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65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63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ddba04b64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ddba04b64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ddba04b6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ddba04b6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2050" y="1399074"/>
            <a:ext cx="5259900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59200" y="3419076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92485" y="3880339"/>
            <a:ext cx="3851452" cy="1263131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53338" y="3880350"/>
            <a:ext cx="719750" cy="789225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350157" y="1714635"/>
            <a:ext cx="441819" cy="815168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8143286" y="2172029"/>
            <a:ext cx="575003" cy="799457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8189662" y="1558918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02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993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34747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35660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6047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6138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7740478" y="3880373"/>
            <a:ext cx="3851452" cy="1263131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306554" y="4086577"/>
            <a:ext cx="547505" cy="78715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8390936" y="219404"/>
            <a:ext cx="575003" cy="799457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481887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469077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6748250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662015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96012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83202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2738600" y="2880360"/>
            <a:ext cx="17373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276140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8355589" y="4053993"/>
            <a:ext cx="514207" cy="791925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8541311" y="3171976"/>
            <a:ext cx="543964" cy="660337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359682" y="44785"/>
            <a:ext cx="441819" cy="815168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11413" y="1098725"/>
            <a:ext cx="548725" cy="5986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2770099" y="4132589"/>
            <a:ext cx="3851452" cy="1263131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015121" y="72944"/>
            <a:ext cx="315856" cy="60493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26"/>
          <p:cNvSpPr txBox="1">
            <a:spLocks noGrp="1"/>
          </p:cNvSpPr>
          <p:nvPr>
            <p:ph type="subTitle" idx="1"/>
          </p:nvPr>
        </p:nvSpPr>
        <p:spPr>
          <a:xfrm>
            <a:off x="878663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6" name="Google Shape;1716;p26"/>
          <p:cNvSpPr txBox="1">
            <a:spLocks noGrp="1"/>
          </p:cNvSpPr>
          <p:nvPr>
            <p:ph type="subTitle" idx="2"/>
          </p:nvPr>
        </p:nvSpPr>
        <p:spPr>
          <a:xfrm>
            <a:off x="714563" y="2229437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6"/>
          <p:cNvSpPr txBox="1">
            <a:spLocks noGrp="1"/>
          </p:cNvSpPr>
          <p:nvPr>
            <p:ph type="subTitle" idx="3"/>
          </p:nvPr>
        </p:nvSpPr>
        <p:spPr>
          <a:xfrm>
            <a:off x="3840450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8" name="Google Shape;1718;p26"/>
          <p:cNvSpPr txBox="1">
            <a:spLocks noGrp="1"/>
          </p:cNvSpPr>
          <p:nvPr>
            <p:ph type="subTitle" idx="4"/>
          </p:nvPr>
        </p:nvSpPr>
        <p:spPr>
          <a:xfrm>
            <a:off x="3674700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subTitle" idx="5"/>
          </p:nvPr>
        </p:nvSpPr>
        <p:spPr>
          <a:xfrm>
            <a:off x="6802237" y="191037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subTitle" idx="6"/>
          </p:nvPr>
        </p:nvSpPr>
        <p:spPr>
          <a:xfrm>
            <a:off x="6636487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7"/>
          </p:nvPr>
        </p:nvSpPr>
        <p:spPr>
          <a:xfrm>
            <a:off x="878663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2" name="Google Shape;1722;p26"/>
          <p:cNvSpPr txBox="1">
            <a:spLocks noGrp="1"/>
          </p:cNvSpPr>
          <p:nvPr>
            <p:ph type="subTitle" idx="8"/>
          </p:nvPr>
        </p:nvSpPr>
        <p:spPr>
          <a:xfrm>
            <a:off x="712913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6"/>
          <p:cNvSpPr txBox="1">
            <a:spLocks noGrp="1"/>
          </p:cNvSpPr>
          <p:nvPr>
            <p:ph type="subTitle" idx="9"/>
          </p:nvPr>
        </p:nvSpPr>
        <p:spPr>
          <a:xfrm>
            <a:off x="3840450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4" name="Google Shape;1724;p26"/>
          <p:cNvSpPr txBox="1">
            <a:spLocks noGrp="1"/>
          </p:cNvSpPr>
          <p:nvPr>
            <p:ph type="subTitle" idx="13"/>
          </p:nvPr>
        </p:nvSpPr>
        <p:spPr>
          <a:xfrm>
            <a:off x="3674700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4"/>
          </p:nvPr>
        </p:nvSpPr>
        <p:spPr>
          <a:xfrm>
            <a:off x="6802237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ubTitle" idx="15"/>
          </p:nvPr>
        </p:nvSpPr>
        <p:spPr>
          <a:xfrm>
            <a:off x="6636487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728" name="Google Shape;1728;p26"/>
          <p:cNvGrpSpPr/>
          <p:nvPr/>
        </p:nvGrpSpPr>
        <p:grpSpPr>
          <a:xfrm>
            <a:off x="-22062" y="4204800"/>
            <a:ext cx="719750" cy="789225"/>
            <a:chOff x="641925" y="383000"/>
            <a:chExt cx="719750" cy="789225"/>
          </a:xfrm>
        </p:grpSpPr>
        <p:sp>
          <p:nvSpPr>
            <p:cNvPr id="1729" name="Google Shape;1729;p26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6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6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6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6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6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745;p26"/>
          <p:cNvGrpSpPr/>
          <p:nvPr/>
        </p:nvGrpSpPr>
        <p:grpSpPr>
          <a:xfrm flipH="1">
            <a:off x="8265313" y="71463"/>
            <a:ext cx="798125" cy="1094450"/>
            <a:chOff x="532675" y="3247050"/>
            <a:chExt cx="798125" cy="1094450"/>
          </a:xfrm>
        </p:grpSpPr>
        <p:sp>
          <p:nvSpPr>
            <p:cNvPr id="1746" name="Google Shape;1746;p2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26"/>
          <p:cNvGrpSpPr/>
          <p:nvPr/>
        </p:nvGrpSpPr>
        <p:grpSpPr>
          <a:xfrm>
            <a:off x="6200249" y="4599414"/>
            <a:ext cx="3851452" cy="1263131"/>
            <a:chOff x="238125" y="548775"/>
            <a:chExt cx="2842400" cy="932200"/>
          </a:xfrm>
        </p:grpSpPr>
        <p:sp>
          <p:nvSpPr>
            <p:cNvPr id="1750" name="Google Shape;1750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26"/>
          <p:cNvGrpSpPr/>
          <p:nvPr/>
        </p:nvGrpSpPr>
        <p:grpSpPr>
          <a:xfrm>
            <a:off x="-1401851" y="-839461"/>
            <a:ext cx="3851452" cy="1263131"/>
            <a:chOff x="238125" y="548775"/>
            <a:chExt cx="2842400" cy="932200"/>
          </a:xfrm>
        </p:grpSpPr>
        <p:sp>
          <p:nvSpPr>
            <p:cNvPr id="1753" name="Google Shape;1753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_2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27"/>
          <p:cNvSpPr txBox="1">
            <a:spLocks noGrp="1"/>
          </p:cNvSpPr>
          <p:nvPr>
            <p:ph type="subTitle" idx="1"/>
          </p:nvPr>
        </p:nvSpPr>
        <p:spPr>
          <a:xfrm>
            <a:off x="2124524" y="1155325"/>
            <a:ext cx="19125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58" name="Google Shape;1758;p27"/>
          <p:cNvSpPr txBox="1">
            <a:spLocks noGrp="1"/>
          </p:cNvSpPr>
          <p:nvPr>
            <p:ph type="subTitle" idx="2"/>
          </p:nvPr>
        </p:nvSpPr>
        <p:spPr>
          <a:xfrm>
            <a:off x="2124524" y="1516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7"/>
          <p:cNvSpPr txBox="1">
            <a:spLocks noGrp="1"/>
          </p:cNvSpPr>
          <p:nvPr>
            <p:ph type="subTitle" idx="3"/>
          </p:nvPr>
        </p:nvSpPr>
        <p:spPr>
          <a:xfrm>
            <a:off x="5925642" y="1155325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0" name="Google Shape;1760;p27"/>
          <p:cNvSpPr txBox="1">
            <a:spLocks noGrp="1"/>
          </p:cNvSpPr>
          <p:nvPr>
            <p:ph type="subTitle" idx="4"/>
          </p:nvPr>
        </p:nvSpPr>
        <p:spPr>
          <a:xfrm>
            <a:off x="5925642" y="1516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7"/>
          <p:cNvSpPr txBox="1">
            <a:spLocks noGrp="1"/>
          </p:cNvSpPr>
          <p:nvPr>
            <p:ph type="subTitle" idx="5"/>
          </p:nvPr>
        </p:nvSpPr>
        <p:spPr>
          <a:xfrm>
            <a:off x="5925642" y="2525969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2" name="Google Shape;1762;p27"/>
          <p:cNvSpPr txBox="1">
            <a:spLocks noGrp="1"/>
          </p:cNvSpPr>
          <p:nvPr>
            <p:ph type="subTitle" idx="6"/>
          </p:nvPr>
        </p:nvSpPr>
        <p:spPr>
          <a:xfrm>
            <a:off x="5925642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7"/>
          </p:nvPr>
        </p:nvSpPr>
        <p:spPr>
          <a:xfrm>
            <a:off x="2124524" y="2526481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subTitle" idx="8"/>
          </p:nvPr>
        </p:nvSpPr>
        <p:spPr>
          <a:xfrm>
            <a:off x="2124524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9"/>
          </p:nvPr>
        </p:nvSpPr>
        <p:spPr>
          <a:xfrm>
            <a:off x="2124524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subTitle" idx="13"/>
          </p:nvPr>
        </p:nvSpPr>
        <p:spPr>
          <a:xfrm>
            <a:off x="2124524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14"/>
          </p:nvPr>
        </p:nvSpPr>
        <p:spPr>
          <a:xfrm>
            <a:off x="5925642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subTitle" idx="15"/>
          </p:nvPr>
        </p:nvSpPr>
        <p:spPr>
          <a:xfrm>
            <a:off x="5925642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0" name="Google Shape;1770;p27"/>
          <p:cNvSpPr/>
          <p:nvPr/>
        </p:nvSpPr>
        <p:spPr>
          <a:xfrm rot="-2700000">
            <a:off x="8003778" y="-1256406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1" name="Google Shape;1771;p27"/>
          <p:cNvGrpSpPr/>
          <p:nvPr/>
        </p:nvGrpSpPr>
        <p:grpSpPr>
          <a:xfrm rot="5400000" flipH="1">
            <a:off x="-1301547" y="2586198"/>
            <a:ext cx="3851452" cy="1263131"/>
            <a:chOff x="238125" y="548775"/>
            <a:chExt cx="2842400" cy="932200"/>
          </a:xfrm>
        </p:grpSpPr>
        <p:sp>
          <p:nvSpPr>
            <p:cNvPr id="1772" name="Google Shape;1772;p2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27"/>
          <p:cNvSpPr/>
          <p:nvPr/>
        </p:nvSpPr>
        <p:spPr>
          <a:xfrm>
            <a:off x="203625" y="4248700"/>
            <a:ext cx="675507" cy="70145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Google Shape;177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Google Shape;1777;p28"/>
          <p:cNvSpPr txBox="1">
            <a:spLocks noGrp="1"/>
          </p:cNvSpPr>
          <p:nvPr>
            <p:ph type="title"/>
          </p:nvPr>
        </p:nvSpPr>
        <p:spPr>
          <a:xfrm>
            <a:off x="3040350" y="1228359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8" name="Google Shape;1778;p28"/>
          <p:cNvSpPr txBox="1">
            <a:spLocks noGrp="1"/>
          </p:cNvSpPr>
          <p:nvPr>
            <p:ph type="title" idx="2" hasCustomPrompt="1"/>
          </p:nvPr>
        </p:nvSpPr>
        <p:spPr>
          <a:xfrm>
            <a:off x="2443500" y="5671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1"/>
          </p:nvPr>
        </p:nvSpPr>
        <p:spPr>
          <a:xfrm>
            <a:off x="2248050" y="4393344"/>
            <a:ext cx="4647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title" idx="3" hasCustomPrompt="1"/>
          </p:nvPr>
        </p:nvSpPr>
        <p:spPr>
          <a:xfrm>
            <a:off x="2443500" y="37316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3040350" y="2814064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title" idx="5" hasCustomPrompt="1"/>
          </p:nvPr>
        </p:nvSpPr>
        <p:spPr>
          <a:xfrm>
            <a:off x="2281050" y="2149406"/>
            <a:ext cx="458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1783" name="Google Shape;1783;p28"/>
          <p:cNvGrpSpPr/>
          <p:nvPr/>
        </p:nvGrpSpPr>
        <p:grpSpPr>
          <a:xfrm rot="10800000" flipH="1">
            <a:off x="-1447801" y="-11"/>
            <a:ext cx="3851452" cy="1263131"/>
            <a:chOff x="238125" y="548775"/>
            <a:chExt cx="2842400" cy="932200"/>
          </a:xfrm>
        </p:grpSpPr>
        <p:sp>
          <p:nvSpPr>
            <p:cNvPr id="1784" name="Google Shape;1784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28"/>
          <p:cNvGrpSpPr/>
          <p:nvPr/>
        </p:nvGrpSpPr>
        <p:grpSpPr>
          <a:xfrm rot="-5400000" flipH="1">
            <a:off x="6586699" y="2586214"/>
            <a:ext cx="3851452" cy="1263131"/>
            <a:chOff x="238125" y="548775"/>
            <a:chExt cx="2842400" cy="932200"/>
          </a:xfrm>
        </p:grpSpPr>
        <p:sp>
          <p:nvSpPr>
            <p:cNvPr id="1787" name="Google Shape;1787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28"/>
          <p:cNvGrpSpPr/>
          <p:nvPr/>
        </p:nvGrpSpPr>
        <p:grpSpPr>
          <a:xfrm rot="10800000" flipH="1">
            <a:off x="8179925" y="4090238"/>
            <a:ext cx="719750" cy="789225"/>
            <a:chOff x="641925" y="383000"/>
            <a:chExt cx="719750" cy="789225"/>
          </a:xfrm>
        </p:grpSpPr>
        <p:sp>
          <p:nvSpPr>
            <p:cNvPr id="1790" name="Google Shape;1790;p28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6" name="Google Shape;1806;p28"/>
          <p:cNvSpPr/>
          <p:nvPr/>
        </p:nvSpPr>
        <p:spPr>
          <a:xfrm rot="8100000">
            <a:off x="-666472" y="28118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8"/>
          <p:cNvSpPr/>
          <p:nvPr/>
        </p:nvSpPr>
        <p:spPr>
          <a:xfrm rot="857046">
            <a:off x="8294299" y="284546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6586699" y="2608614"/>
            <a:ext cx="3851452" cy="1263131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180461" y="3395764"/>
            <a:ext cx="543964" cy="660337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302824" y="4278371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8466425" y="232794"/>
            <a:ext cx="466694" cy="613404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8285341" y="4182683"/>
            <a:ext cx="673393" cy="781463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81249" y="3880339"/>
            <a:ext cx="3851452" cy="1263131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277257" y="1739916"/>
            <a:ext cx="321314" cy="592814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277138" y="3880350"/>
            <a:ext cx="719750" cy="789225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6740353" y="11248"/>
            <a:ext cx="3851452" cy="1263131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14856" y="2524880"/>
            <a:ext cx="439346" cy="577459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8562213" y="1363538"/>
            <a:ext cx="447775" cy="447175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8239525" y="2208825"/>
            <a:ext cx="628275" cy="804650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4467842" y="4242101"/>
            <a:ext cx="924317" cy="867051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441236" y="2552476"/>
            <a:ext cx="543964" cy="660337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150988" y="898925"/>
            <a:ext cx="463063" cy="48084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189029" y="278684"/>
            <a:ext cx="387003" cy="521632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181722" y="1582874"/>
            <a:ext cx="401614" cy="527866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6595065" y="1294148"/>
            <a:ext cx="3851452" cy="1263131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8596499" y="4347200"/>
            <a:ext cx="435936" cy="606104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8251304" y="3074635"/>
            <a:ext cx="462800" cy="599143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8541645" y="3711844"/>
            <a:ext cx="545664" cy="541490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8430763" y="2506088"/>
            <a:ext cx="447775" cy="447175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580547" y="31044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2922097" y="4289521"/>
            <a:ext cx="3851419" cy="126312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4016335" y="-112873"/>
            <a:ext cx="1111330" cy="983051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2014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8185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057400" y="2662042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3037200" y="342482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150938" y="1579478"/>
            <a:ext cx="892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294151" y="2595389"/>
            <a:ext cx="3851452" cy="1263131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5292549" y="-11"/>
            <a:ext cx="3851452" cy="1263131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3813988" y="-1487995"/>
            <a:ext cx="1516025" cy="30919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8157035" y="3953166"/>
            <a:ext cx="547501" cy="787144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258363" y="229113"/>
            <a:ext cx="798125" cy="1094450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433538" y="1775413"/>
            <a:ext cx="447775" cy="447175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400326" y="4026993"/>
            <a:ext cx="514207" cy="791925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297638" y="4300125"/>
            <a:ext cx="548725" cy="5986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7933125" y="229113"/>
            <a:ext cx="995300" cy="70015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5746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777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7203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69562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4424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5447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4739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001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62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18352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3" name="Google Shape;383;p6"/>
          <p:cNvGrpSpPr/>
          <p:nvPr/>
        </p:nvGrpSpPr>
        <p:grpSpPr>
          <a:xfrm rot="-533913">
            <a:off x="196715" y="264895"/>
            <a:ext cx="446860" cy="646360"/>
            <a:chOff x="1088850" y="238125"/>
            <a:chExt cx="1221250" cy="1766475"/>
          </a:xfrm>
        </p:grpSpPr>
        <p:sp>
          <p:nvSpPr>
            <p:cNvPr id="384" name="Google Shape;384;p6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6"/>
          <p:cNvSpPr/>
          <p:nvPr/>
        </p:nvSpPr>
        <p:spPr>
          <a:xfrm rot="-2046458">
            <a:off x="711599" y="287184"/>
            <a:ext cx="427314" cy="44372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6"/>
          <p:cNvGrpSpPr/>
          <p:nvPr/>
        </p:nvGrpSpPr>
        <p:grpSpPr>
          <a:xfrm rot="-534048">
            <a:off x="1270554" y="163884"/>
            <a:ext cx="387003" cy="521632"/>
            <a:chOff x="3000200" y="318325"/>
            <a:chExt cx="1296075" cy="1746950"/>
          </a:xfrm>
        </p:grpSpPr>
        <p:sp>
          <p:nvSpPr>
            <p:cNvPr id="396" name="Google Shape;396;p6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6"/>
          <p:cNvGrpSpPr/>
          <p:nvPr/>
        </p:nvGrpSpPr>
        <p:grpSpPr>
          <a:xfrm rot="10800000" flipH="1">
            <a:off x="6988003" y="1723"/>
            <a:ext cx="3851452" cy="1263131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435372" y="3358394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7942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88913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6828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71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8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96240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62093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28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7840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8538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713232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3311522" y="2251650"/>
            <a:ext cx="3787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3880364"/>
            <a:ext cx="3851452" cy="1263131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3689007" y="3120100"/>
            <a:ext cx="1516033" cy="309200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8041375" y="1294013"/>
            <a:ext cx="995300" cy="70015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435882" y="238635"/>
            <a:ext cx="441819" cy="815168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363813" y="1203500"/>
            <a:ext cx="548725" cy="5986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3083100" y="1949212"/>
            <a:ext cx="29778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148900" y="2673188"/>
            <a:ext cx="4846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19051" y="-9536"/>
            <a:ext cx="3851452" cy="1263131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5292549" y="3880364"/>
            <a:ext cx="3851452" cy="1263131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3711025" y="3870800"/>
            <a:ext cx="1721950" cy="1631825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8308200" y="1368293"/>
            <a:ext cx="529791" cy="714265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8174696" y="2353453"/>
            <a:ext cx="719749" cy="714243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9"/>
          <p:cNvGrpSpPr/>
          <p:nvPr/>
        </p:nvGrpSpPr>
        <p:grpSpPr>
          <a:xfrm>
            <a:off x="8213200" y="308175"/>
            <a:ext cx="719750" cy="789225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232411" y="4181764"/>
            <a:ext cx="543964" cy="660337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4079900" y="246938"/>
            <a:ext cx="995300" cy="70015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body" idx="1"/>
          </p:nvPr>
        </p:nvSpPr>
        <p:spPr>
          <a:xfrm>
            <a:off x="2407800" y="1266750"/>
            <a:ext cx="4328400" cy="2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Font typeface="Catamaran ExtraBold"/>
              <a:buAutoNum type="arabicPeriod"/>
              <a:defRPr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54" name="Google Shape;1154;p16"/>
          <p:cNvSpPr/>
          <p:nvPr/>
        </p:nvSpPr>
        <p:spPr>
          <a:xfrm rot="412255" flipH="1">
            <a:off x="-530553" y="1270117"/>
            <a:ext cx="1515829" cy="309158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16"/>
          <p:cNvGrpSpPr/>
          <p:nvPr/>
        </p:nvGrpSpPr>
        <p:grpSpPr>
          <a:xfrm rot="-5400000" flipH="1">
            <a:off x="6586703" y="2560898"/>
            <a:ext cx="3851452" cy="1263131"/>
            <a:chOff x="238125" y="548775"/>
            <a:chExt cx="2842400" cy="932200"/>
          </a:xfrm>
        </p:grpSpPr>
        <p:sp>
          <p:nvSpPr>
            <p:cNvPr id="1156" name="Google Shape;1156;p1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16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159" name="Google Shape;1159;p16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1" name="Google Shape;1171;p16"/>
          <p:cNvSpPr/>
          <p:nvPr/>
        </p:nvSpPr>
        <p:spPr>
          <a:xfrm>
            <a:off x="8613925" y="841150"/>
            <a:ext cx="465029" cy="890786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2" name="Google Shape;1172;p16"/>
          <p:cNvGrpSpPr/>
          <p:nvPr/>
        </p:nvGrpSpPr>
        <p:grpSpPr>
          <a:xfrm>
            <a:off x="7821213" y="3823588"/>
            <a:ext cx="798125" cy="1094450"/>
            <a:chOff x="532675" y="3247050"/>
            <a:chExt cx="798125" cy="1094450"/>
          </a:xfrm>
        </p:grpSpPr>
        <p:sp>
          <p:nvSpPr>
            <p:cNvPr id="1173" name="Google Shape;1173;p1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16"/>
          <p:cNvGrpSpPr/>
          <p:nvPr/>
        </p:nvGrpSpPr>
        <p:grpSpPr>
          <a:xfrm rot="2368234">
            <a:off x="346517" y="21089"/>
            <a:ext cx="924317" cy="867051"/>
            <a:chOff x="5100975" y="739900"/>
            <a:chExt cx="671050" cy="629475"/>
          </a:xfrm>
        </p:grpSpPr>
        <p:sp>
          <p:nvSpPr>
            <p:cNvPr id="1177" name="Google Shape;1177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16"/>
          <p:cNvGrpSpPr/>
          <p:nvPr/>
        </p:nvGrpSpPr>
        <p:grpSpPr>
          <a:xfrm>
            <a:off x="140800" y="844163"/>
            <a:ext cx="539825" cy="579600"/>
            <a:chOff x="2788263" y="4569213"/>
            <a:chExt cx="539825" cy="579600"/>
          </a:xfrm>
        </p:grpSpPr>
        <p:sp>
          <p:nvSpPr>
            <p:cNvPr id="1201" name="Google Shape;1201;p16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7"/>
          <p:cNvSpPr txBox="1">
            <a:spLocks noGrp="1"/>
          </p:cNvSpPr>
          <p:nvPr>
            <p:ph type="title"/>
          </p:nvPr>
        </p:nvSpPr>
        <p:spPr>
          <a:xfrm>
            <a:off x="2360100" y="2955500"/>
            <a:ext cx="4423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9" name="Google Shape;1209;p17"/>
          <p:cNvSpPr txBox="1">
            <a:spLocks noGrp="1"/>
          </p:cNvSpPr>
          <p:nvPr>
            <p:ph type="subTitle" idx="1"/>
          </p:nvPr>
        </p:nvSpPr>
        <p:spPr>
          <a:xfrm>
            <a:off x="2359200" y="3763192"/>
            <a:ext cx="4425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10" name="Google Shape;1210;p17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211" name="Google Shape;1211;p1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17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4" name="Google Shape;1214;p17"/>
          <p:cNvGrpSpPr/>
          <p:nvPr/>
        </p:nvGrpSpPr>
        <p:grpSpPr>
          <a:xfrm rot="-1623883">
            <a:off x="8373797" y="3024225"/>
            <a:ext cx="543979" cy="660355"/>
            <a:chOff x="3703100" y="2534450"/>
            <a:chExt cx="543975" cy="660350"/>
          </a:xfrm>
        </p:grpSpPr>
        <p:sp>
          <p:nvSpPr>
            <p:cNvPr id="1215" name="Google Shape;1215;p17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17"/>
          <p:cNvGrpSpPr/>
          <p:nvPr/>
        </p:nvGrpSpPr>
        <p:grpSpPr>
          <a:xfrm rot="570904">
            <a:off x="8170222" y="3960683"/>
            <a:ext cx="673396" cy="781467"/>
            <a:chOff x="2038000" y="238125"/>
            <a:chExt cx="673425" cy="781500"/>
          </a:xfrm>
        </p:grpSpPr>
        <p:sp>
          <p:nvSpPr>
            <p:cNvPr id="1244" name="Google Shape;1244;p17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48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9"/>
          <p:cNvSpPr txBox="1">
            <a:spLocks noGrp="1"/>
          </p:cNvSpPr>
          <p:nvPr>
            <p:ph type="subTitle" idx="1"/>
          </p:nvPr>
        </p:nvSpPr>
        <p:spPr>
          <a:xfrm>
            <a:off x="837050" y="2520174"/>
            <a:ext cx="36576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15" name="Google Shape;1315;p19"/>
          <p:cNvSpPr txBox="1">
            <a:spLocks noGrp="1"/>
          </p:cNvSpPr>
          <p:nvPr>
            <p:ph type="title"/>
          </p:nvPr>
        </p:nvSpPr>
        <p:spPr>
          <a:xfrm>
            <a:off x="1625150" y="1489677"/>
            <a:ext cx="208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16" name="Google Shape;1316;p19"/>
          <p:cNvGrpSpPr/>
          <p:nvPr/>
        </p:nvGrpSpPr>
        <p:grpSpPr>
          <a:xfrm rot="10800000" flipH="1">
            <a:off x="3" y="-2"/>
            <a:ext cx="3851452" cy="1263131"/>
            <a:chOff x="238125" y="548775"/>
            <a:chExt cx="2842400" cy="932200"/>
          </a:xfrm>
        </p:grpSpPr>
        <p:sp>
          <p:nvSpPr>
            <p:cNvPr id="1317" name="Google Shape;1317;p1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19"/>
          <p:cNvGrpSpPr/>
          <p:nvPr/>
        </p:nvGrpSpPr>
        <p:grpSpPr>
          <a:xfrm rot="-395223">
            <a:off x="8595907" y="4335284"/>
            <a:ext cx="337712" cy="520106"/>
            <a:chOff x="3189975" y="2019850"/>
            <a:chExt cx="463950" cy="714525"/>
          </a:xfrm>
        </p:grpSpPr>
        <p:sp>
          <p:nvSpPr>
            <p:cNvPr id="1320" name="Google Shape;1320;p19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19"/>
          <p:cNvGrpSpPr/>
          <p:nvPr/>
        </p:nvGrpSpPr>
        <p:grpSpPr>
          <a:xfrm rot="-949262">
            <a:off x="7966649" y="3939272"/>
            <a:ext cx="290147" cy="535374"/>
            <a:chOff x="1400150" y="238125"/>
            <a:chExt cx="388525" cy="716900"/>
          </a:xfrm>
        </p:grpSpPr>
        <p:sp>
          <p:nvSpPr>
            <p:cNvPr id="1329" name="Google Shape;1329;p19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5" name="Google Shape;1335;p19"/>
          <p:cNvSpPr/>
          <p:nvPr/>
        </p:nvSpPr>
        <p:spPr>
          <a:xfrm>
            <a:off x="8245595" y="4028759"/>
            <a:ext cx="419139" cy="80288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9"/>
          <p:cNvSpPr/>
          <p:nvPr/>
        </p:nvSpPr>
        <p:spPr>
          <a:xfrm rot="10264822" flipH="1">
            <a:off x="8156213" y="-670229"/>
            <a:ext cx="1515825" cy="309157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2" r:id="rId7"/>
    <p:sldLayoutId id="2147483663" r:id="rId8"/>
    <p:sldLayoutId id="2147483665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4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5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8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0.png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11" Type="http://schemas.openxmlformats.org/officeDocument/2006/relationships/image" Target="../media/image33.png"/><Relationship Id="rId5" Type="http://schemas.openxmlformats.org/officeDocument/2006/relationships/image" Target="../media/image49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53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41.png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37"/>
          <p:cNvSpPr txBox="1">
            <a:spLocks noGrp="1"/>
          </p:cNvSpPr>
          <p:nvPr>
            <p:ph type="ctrTitle"/>
          </p:nvPr>
        </p:nvSpPr>
        <p:spPr>
          <a:xfrm>
            <a:off x="1522098" y="1625587"/>
            <a:ext cx="6049011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CHÀO MỪNG CÁC EM </a:t>
            </a:r>
            <a:b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</a:b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ĐẾN VỚI TIẾT HỌC HÔM NAY!</a:t>
            </a:r>
            <a:endParaRPr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986" y="3881316"/>
            <a:ext cx="1304014" cy="11359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771" y="393032"/>
            <a:ext cx="3829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độ dài x trong Hình 4.22</a:t>
            </a:r>
            <a:endParaRPr lang="en-US" sz="2000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685400" y="1053629"/>
            <a:ext cx="888222" cy="424010"/>
          </a:xfrm>
          <a:prstGeom prst="wedgeEllipseCallou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vi-VN" sz="1800" b="1" kern="1200" dirty="0">
                <a:solidFill>
                  <a:schemeClr val="bg1"/>
                </a:solidFill>
                <a:latin typeface="Arial" panose="020B0604020202020204" pitchFamily="34" charset="0"/>
              </a:rPr>
              <a:t>Giải</a:t>
            </a:r>
            <a:endParaRPr lang="en-US" sz="1800" b="1" kern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Google Shape;2829;p39"/>
          <p:cNvSpPr/>
          <p:nvPr/>
        </p:nvSpPr>
        <p:spPr>
          <a:xfrm>
            <a:off x="460017" y="393032"/>
            <a:ext cx="1147120" cy="52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2F4CF">
                  <a:lumMod val="1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17" y="1472772"/>
            <a:ext cx="2643746" cy="2689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4423" y="1635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smtClean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 tam giác MNP có MI là đường phân giác của góc M. 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Do đó ta có</a:t>
            </a:r>
            <a:r>
              <a:rPr lang="pt-BR" sz="2000" smtClean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12905" y="3152219"/>
            <a:ext cx="2857695" cy="696900"/>
            <a:chOff x="4812905" y="3176072"/>
            <a:chExt cx="2857695" cy="696900"/>
          </a:xfrm>
        </p:grpSpPr>
        <p:sp>
          <p:nvSpPr>
            <p:cNvPr id="9" name="Rectangle 8"/>
            <p:cNvSpPr/>
            <p:nvPr/>
          </p:nvSpPr>
          <p:spPr>
            <a:xfrm>
              <a:off x="6015339" y="3355978"/>
              <a:ext cx="5982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𝐼𝑁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788719" y="3846737"/>
            <a:ext cx="3508928" cy="966034"/>
            <a:chOff x="3794423" y="3639660"/>
            <a:chExt cx="3508928" cy="966034"/>
          </a:xfrm>
        </p:grpSpPr>
        <p:sp>
          <p:nvSpPr>
            <p:cNvPr id="16" name="Rectangle 15"/>
            <p:cNvSpPr/>
            <p:nvPr/>
          </p:nvSpPr>
          <p:spPr>
            <a:xfrm>
              <a:off x="3794423" y="3919149"/>
              <a:ext cx="163698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200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Từ đó suy </a:t>
              </a:r>
              <a:r>
                <a:rPr lang="en-US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ra</a:t>
              </a:r>
              <a:endParaRPr lang="en-US" sz="200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15.32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=20</m:t>
                        </m:r>
                      </m:oMath>
                    </m:oMathPara>
                  </a14:m>
                  <a:endParaRPr lang="en-US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5520" y="4182048"/>
            <a:ext cx="743776" cy="8352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76;p27"/>
          <p:cNvSpPr/>
          <p:nvPr/>
        </p:nvSpPr>
        <p:spPr>
          <a:xfrm>
            <a:off x="3289234" y="262393"/>
            <a:ext cx="2566395" cy="606133"/>
          </a:xfrm>
          <a:prstGeom prst="roundRect">
            <a:avLst>
              <a:gd name="adj" fmla="val 50000"/>
            </a:avLst>
          </a:prstGeom>
          <a:solidFill>
            <a:srgbClr val="E2EE6D"/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2500" b="1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TẬP</a:t>
            </a:r>
            <a:endParaRPr kumimoji="0" sz="2500" b="1" i="0" u="none" strike="noStrike" kern="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795" y="1081435"/>
            <a:ext cx="328006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>
                <a:solidFill>
                  <a:schemeClr val="bg1"/>
                </a:solidFill>
                <a:latin typeface="+mj-lt"/>
              </a:rPr>
              <a:t>Tính độ dài x trên Hình 4.23.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2" y="1734667"/>
            <a:ext cx="2684401" cy="1929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4.23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𝐷𝐸𝑀</m:t>
                        </m:r>
                      </m:e>
                    </m:acc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𝑀𝐸𝐹</m:t>
                        </m:r>
                      </m:e>
                    </m:acc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EM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𝐷𝐸𝐹</m:t>
                        </m:r>
                      </m:e>
                    </m:acc>
                  </m:oMath>
                </a14:m>
                <a:endParaRPr lang="en-US" sz="19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của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      tam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giác, ta có: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𝐸𝐹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𝑀𝐹</m:t>
                        </m:r>
                      </m:den>
                    </m:f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</m:t>
                        </m:r>
                      </m:den>
                    </m:f>
                  </m:oMath>
                </a14:m>
                <a:endParaRPr lang="en-US" sz="1900" smtClean="0">
                  <a:solidFill>
                    <a:schemeClr val="bg1"/>
                  </a:solidFill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uy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5,6.4,5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=7,2</m:t>
                    </m:r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đvđd).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  <a:blipFill>
                <a:blip r:embed="rId5"/>
                <a:stretch>
                  <a:fillRect l="-1066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920715" y="1428953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19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TẬP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5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08566" y="1172220"/>
            <a:ext cx="4507007" cy="22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950" b="1">
                <a:solidFill>
                  <a:srgbClr val="5C5C82"/>
                </a:solidFill>
              </a:rPr>
              <a:t>TƯỚI HOA TRONG CHẬU</a:t>
            </a:r>
            <a:endParaRPr sz="1050"/>
          </a:p>
        </p:txBody>
      </p:sp>
      <p:grpSp>
        <p:nvGrpSpPr>
          <p:cNvPr id="252" name="Google Shape;252;p1"/>
          <p:cNvGrpSpPr/>
          <p:nvPr/>
        </p:nvGrpSpPr>
        <p:grpSpPr>
          <a:xfrm>
            <a:off x="5224054" y="3595049"/>
            <a:ext cx="2583732" cy="614751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85800"/>
              <a:r>
                <a:rPr lang="en-US" sz="2700" b="1">
                  <a:solidFill>
                    <a:srgbClr val="FAFAF7"/>
                  </a:solidFill>
                </a:rPr>
                <a:t>TRÒ CHƠI</a:t>
              </a:r>
              <a:endParaRPr sz="2700" b="1">
                <a:solidFill>
                  <a:srgbClr val="FAFAF7"/>
                </a:solidFill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5659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lnSpc>
                <a:spcPct val="150000"/>
              </a:lnSpc>
              <a:buSzPts val="3200"/>
            </a:pPr>
            <a:r>
              <a:rPr lang="en-US" sz="2100" b="1"/>
              <a:t>Câu 1.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giác </a:t>
            </a:r>
            <a:endParaRPr lang="en-US" sz="2100" smtClean="0"/>
          </a:p>
          <a:p>
            <a:pPr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đúng</a:t>
            </a:r>
            <a:r>
              <a:rPr lang="en-US" sz="2100"/>
              <a:t>:</a:t>
            </a:r>
            <a:endParaRPr sz="2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fr-FR" sz="21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SzPts val="3200"/>
                </a:pPr>
                <a:r>
                  <a:rPr lang="fr-FR" sz="2100">
                    <a:latin typeface="+mn-lt"/>
                    <a:ea typeface="Arial" panose="020B0604020202020204" pitchFamily="34" charset="0"/>
                  </a:rPr>
                  <a:t>C.</a:t>
                </a:r>
                <a:r>
                  <a:rPr lang="fr-FR" sz="2100">
                    <a:effectLst/>
                    <a:latin typeface="+mn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sz="2100">
                  <a:latin typeface="+mn-lt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Google Shape;288;p3"/>
              <p:cNvSpPr/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9699922">
            <a:off x="3783563" y="3000583"/>
            <a:ext cx="1275077" cy="127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7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en-US" sz="2100" b="1"/>
              <a:t>Câu 2.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giác </a:t>
            </a:r>
            <a:endParaRPr lang="en-US" sz="21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sai</a:t>
            </a:r>
            <a:r>
              <a:rPr lang="en-US" sz="2100"/>
              <a:t>: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Google Shape;288;p3"/>
              <p:cNvSpPr/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  <a:defRPr/>
                </a:pPr>
                <a:r>
                  <a:rPr lang="fr-FR" sz="21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ar-AE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ar-AE" sz="2100"/>
              </a:p>
            </p:txBody>
          </p:sp>
        </mc:Choice>
        <mc:Fallback xmlns=""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9699922">
            <a:off x="7779119" y="2008143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0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47770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3. </a:t>
            </a:r>
            <a:r>
              <a:rPr lang="vi-VN" sz="2000"/>
              <a:t>Hãy chọn câu </a:t>
            </a:r>
            <a:r>
              <a:rPr lang="vi-VN" sz="2000" b="1"/>
              <a:t>đúng. 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Tỉ </a:t>
            </a:r>
            <a:r>
              <a:rPr lang="vi-VN" sz="2000"/>
              <a:t>số x/y của các đoạn thẳng </a:t>
            </a:r>
            <a:r>
              <a:rPr lang="vi-VN" sz="2000" smtClean="0"/>
              <a:t>trong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vẽ,</a:t>
            </a:r>
            <a:r>
              <a:rPr lang="en-US" sz="2000"/>
              <a:t> </a:t>
            </a:r>
            <a:r>
              <a:rPr lang="vi-VN" sz="2000" smtClean="0"/>
              <a:t>biết </a:t>
            </a:r>
            <a:r>
              <a:rPr lang="vi-VN" sz="2000"/>
              <a:t>rằng các số trên hình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cùng </a:t>
            </a:r>
            <a:r>
              <a:rPr lang="vi-VN" sz="2000"/>
              <a:t>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3"/>
              <p:cNvSpPr/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Google Shape;288;p3"/>
              <p:cNvSpPr/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1823" y="4686239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46" y="465516"/>
            <a:ext cx="2762652" cy="1729046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9699922">
            <a:off x="4027275" y="2169191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4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4. </a:t>
            </a:r>
            <a:r>
              <a:rPr lang="vi-VN" sz="2000"/>
              <a:t>Hãy chọn câu </a:t>
            </a:r>
            <a:r>
              <a:rPr lang="vi-VN" sz="2000" b="1"/>
              <a:t>đúng</a:t>
            </a:r>
            <a:r>
              <a:rPr lang="vi-VN" sz="2000" b="1" smtClean="0"/>
              <a:t>.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Tính </a:t>
            </a:r>
            <a:r>
              <a:rPr lang="vi-VN" sz="2000"/>
              <a:t>độ dài x, y của các đoạn thẳng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trong </a:t>
            </a:r>
            <a:r>
              <a:rPr lang="vi-VN" sz="2000"/>
              <a:t>hình vẽ, biết rằng các số trên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</a:t>
            </a:r>
            <a:r>
              <a:rPr lang="vi-VN" sz="2000"/>
              <a:t>có cùng 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x = 16 cm; y = 12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x = 14 cm; y = 14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x = 14,3 cm; </a:t>
            </a:r>
            <a:endParaRPr lang="es-ES" sz="2100" smtClean="0">
              <a:ea typeface="Arial" panose="020B0604020202020204" pitchFamily="34" charset="0"/>
            </a:endParaRPr>
          </a:p>
          <a:p>
            <a:pPr lvl="0" algn="ctr" defTabSz="685800">
              <a:buSzPts val="3200"/>
            </a:pPr>
            <a:r>
              <a:rPr lang="es-ES" sz="2100" smtClean="0">
                <a:ea typeface="Arial" panose="020B0604020202020204" pitchFamily="34" charset="0"/>
              </a:rPr>
              <a:t>y </a:t>
            </a:r>
            <a:r>
              <a:rPr lang="es-ES" sz="2100">
                <a:ea typeface="Arial" panose="020B0604020202020204" pitchFamily="34" charset="0"/>
              </a:rPr>
              <a:t>= 10,7 cm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x = 12 cm; y = 16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3922635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/>
              <a:t>D. x = 12 cm; y = 16 cm</a:t>
            </a: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rắc nghiệm Tính chất đường phân giác của tam giác có đáp án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6" y="348669"/>
            <a:ext cx="2631830" cy="194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5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9699922">
            <a:off x="7889335" y="3354256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8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fr-FR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Cho hình vẽ, biết rằng các số </a:t>
            </a:r>
            <a:endParaRPr lang="fr-FR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 có cùng đơn vị đo.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 giá </a:t>
            </a:r>
            <a:endParaRPr lang="en-US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trị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biểu thức S = 49x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+ 98y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3400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4900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4100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3600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2694959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n-US" sz="2400"/>
              <a:t>C. 4100</a:t>
            </a: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rắc nghiệm Tính chất đường phân giác của tam giác có đáp á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460352"/>
            <a:ext cx="2340885" cy="18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9699922">
            <a:off x="7678002" y="2173687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4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770521" y="841636"/>
            <a:ext cx="3521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+mj-lt"/>
              </a:rPr>
              <a:t>Tính độ dài x trên Hình 4.24.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2218" y="174341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4.10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𝑀𝑃𝐻</m:t>
                        </m:r>
                      </m:e>
                    </m:acc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𝑁𝑃𝐻</m:t>
                        </m:r>
                      </m:e>
                    </m:acc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PH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𝑀𝑃𝑁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𝑀𝐻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𝑁𝐻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5,1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5.5,1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=8,5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 (đvđd</a:t>
                </a: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  <a:blipFill>
                <a:blip r:embed="rId4"/>
                <a:stretch>
                  <a:fillRect l="-1412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/>
          <p:cNvSpPr/>
          <p:nvPr/>
        </p:nvSpPr>
        <p:spPr>
          <a:xfrm>
            <a:off x="6158819" y="91250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3" y="1575277"/>
            <a:ext cx="3215005" cy="22539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3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9"/>
          <p:cNvSpPr/>
          <p:nvPr/>
        </p:nvSpPr>
        <p:spPr>
          <a:xfrm>
            <a:off x="2970559" y="417743"/>
            <a:ext cx="3112190" cy="4497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KHỞI ĐỘNG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4.19, AD là đường phân giác của tam giác ABC. Hai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bằng nhau không?</a:t>
                </a:r>
                <a:endParaRPr lang="en-US" sz="21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  <a:blipFill>
                <a:blip r:embed="rId4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914052" y="2526210"/>
            <a:ext cx="3168697" cy="2451306"/>
            <a:chOff x="2222287" y="2796400"/>
            <a:chExt cx="2377646" cy="17801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2287" y="2796400"/>
              <a:ext cx="2377646" cy="17801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737655" y="2936495"/>
              <a:ext cx="788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600" i="1" smtClean="0">
                  <a:solidFill>
                    <a:schemeClr val="tx1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H.4.19</a:t>
              </a:r>
              <a:endParaRPr lang="en-US" sz="1600" i="1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115" y="3275938"/>
            <a:ext cx="726192" cy="10892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VẬN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DỤNG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339996">
                  <a:lumMod val="5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56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700316" y="1016758"/>
            <a:ext cx="8003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Cho tam giác ABC. Đường phân giác trong của góc A cắt BC tại D. Tính độ dài đoạn thẳng DC biết AB = 4,5 m; AC = 7,0 m và CB = 3,5 m (làm tròn kết quả đến hàng phần chục).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81682" y="361613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4.11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682" y="2713309"/>
            <a:ext cx="3040378" cy="2194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 đề bài, đường phân giác trong của góc A cắt BC tại D nên AD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hay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fr-FR" sz="2000" smtClean="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  <a:blipFill>
                <a:blip r:embed="rId6"/>
                <a:stretch>
                  <a:fillRect l="-1277" r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995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 smtClean="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dãy tỉ số bằng nhau, ta có: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Suy ra </a:t>
                </a:r>
                <a:endParaRPr lang="fr-FR" sz="2000" smtClean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Vậy DC ≈ 2,1 m.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  <a:blipFill>
                <a:blip r:embed="rId6"/>
                <a:stretch>
                  <a:fillRect l="-1405" r="-1277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34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288232" y="193565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4.12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232" y="759271"/>
            <a:ext cx="826538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Nhà bạn Mai ở vị trí M, nhà bạn Dung ở vị trí D (Hình 4.25), biết rằng tứ giác ABCD là hình vuông và M là trung điểm của AB. Hai bạn đi bộ với cùng một vận tốc trên con đường MD để đến điểm I. </a:t>
            </a:r>
            <a:endParaRPr lang="en-US" sz="200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44" y="2082841"/>
            <a:ext cx="3063240" cy="30341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8232" y="2179596"/>
            <a:ext cx="48232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Bạn Mai xuất phát lúc 7h. Hỏi bạn Dung </a:t>
            </a:r>
            <a:r>
              <a:rPr lang="vi-VN" sz="2000" smtClean="0">
                <a:solidFill>
                  <a:srgbClr val="FFFFFF"/>
                </a:solidFill>
                <a:latin typeface="Arial" panose="020B0604020202020204" pitchFamily="34" charset="0"/>
              </a:rPr>
              <a:t>xuất </a:t>
            </a: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phát lúc mấy giờ để gặp bạn Mai lúc 7h30 tại điểm I?</a:t>
            </a:r>
            <a:endParaRPr lang="en-US" sz="200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ABCD là hình vuông nên AB = AD và AC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M là trung điểm của AB nên </a:t>
                </a:r>
                <a:endParaRPr lang="en-US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= BM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AD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AC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AI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áp dụng tính chất đường phân giác trong tam giác ADM, ta có: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suy ra ID = 2IM</a:t>
                </a: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  <a:blipFill>
                <a:blip r:embed="rId5"/>
                <a:stretch>
                  <a:fillRect l="-949" r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933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2151" y="816342"/>
            <a:ext cx="5010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Giả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sử vận tốc đi bộ của bạn Mai và bạn Dung đều bằng nhau.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Theo đề bài, I là địa điểm gặp nhau nên bạn Mai đi theo quãng đường MI, bạn Dung đi theo quãng đường DI.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Vì quãng đường bạn Dung đi gấp 2 lần quãng đường bạn Mai đi và vận tốc đi bộ của hai bạn đều bằng nhau (giả sử) nên thời gian bạn Dung đi gấp 2 lần thời gian bạn Mai đi thì hai bạn mới gặp nhau tại địa điểm I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3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980934"/>
            <a:ext cx="5010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Bạn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Dung gặp bạn Mai lúc 7h30 nên thời gian bạn Mai đi trên quãng đường MI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7h = 30 phút.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Khi đó, thời gian bạn Dung đi là 1h. Do đó, bạn Dung xuất phát từ lúc: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1h = 6h30.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Vậy bạn Dung xuất phát lúc 6h30 để gặp bạn Mai lúc 7h30 tại điểm 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4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3097" y="1761726"/>
            <a:ext cx="671379" cy="634059"/>
            <a:chOff x="1147775" y="1500636"/>
            <a:chExt cx="1060200" cy="1060200"/>
          </a:xfrm>
        </p:grpSpPr>
        <p:sp>
          <p:nvSpPr>
            <p:cNvPr id="2308" name="Google Shape;2308;p46"/>
            <p:cNvSpPr/>
            <p:nvPr/>
          </p:nvSpPr>
          <p:spPr>
            <a:xfrm>
              <a:off x="1147775" y="1500636"/>
              <a:ext cx="1060200" cy="1060200"/>
            </a:xfrm>
            <a:prstGeom prst="ellipse">
              <a:avLst/>
            </a:pr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2" name="Google Shape;2312;p46"/>
            <p:cNvGrpSpPr/>
            <p:nvPr/>
          </p:nvGrpSpPr>
          <p:grpSpPr>
            <a:xfrm>
              <a:off x="1586144" y="1747269"/>
              <a:ext cx="183463" cy="566935"/>
              <a:chOff x="2628725" y="1304750"/>
              <a:chExt cx="127175" cy="397375"/>
            </a:xfrm>
          </p:grpSpPr>
          <p:sp>
            <p:nvSpPr>
              <p:cNvPr id="2313" name="Google Shape;2313;p46"/>
              <p:cNvSpPr/>
              <p:nvPr/>
            </p:nvSpPr>
            <p:spPr>
              <a:xfrm>
                <a:off x="2628725" y="1378850"/>
                <a:ext cx="1271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0299" extrusionOk="0">
                    <a:moveTo>
                      <a:pt x="1" y="0"/>
                    </a:moveTo>
                    <a:lnTo>
                      <a:pt x="1" y="10299"/>
                    </a:lnTo>
                    <a:lnTo>
                      <a:pt x="5086" y="10299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6"/>
              <p:cNvSpPr/>
              <p:nvPr/>
            </p:nvSpPr>
            <p:spPr>
              <a:xfrm>
                <a:off x="2628725" y="1304750"/>
                <a:ext cx="1271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3271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55" y="51"/>
                    </a:lnTo>
                    <a:lnTo>
                      <a:pt x="1202" y="77"/>
                    </a:lnTo>
                    <a:lnTo>
                      <a:pt x="1049" y="128"/>
                    </a:lnTo>
                    <a:lnTo>
                      <a:pt x="895" y="204"/>
                    </a:lnTo>
                    <a:lnTo>
                      <a:pt x="742" y="307"/>
                    </a:lnTo>
                    <a:lnTo>
                      <a:pt x="614" y="383"/>
                    </a:lnTo>
                    <a:lnTo>
                      <a:pt x="512" y="511"/>
                    </a:lnTo>
                    <a:lnTo>
                      <a:pt x="384" y="613"/>
                    </a:lnTo>
                    <a:lnTo>
                      <a:pt x="307" y="741"/>
                    </a:lnTo>
                    <a:lnTo>
                      <a:pt x="205" y="894"/>
                    </a:lnTo>
                    <a:lnTo>
                      <a:pt x="129" y="1048"/>
                    </a:lnTo>
                    <a:lnTo>
                      <a:pt x="77" y="1201"/>
                    </a:lnTo>
                    <a:lnTo>
                      <a:pt x="52" y="1354"/>
                    </a:lnTo>
                    <a:lnTo>
                      <a:pt x="26" y="1533"/>
                    </a:lnTo>
                    <a:lnTo>
                      <a:pt x="1" y="1687"/>
                    </a:lnTo>
                    <a:lnTo>
                      <a:pt x="1" y="3271"/>
                    </a:lnTo>
                    <a:lnTo>
                      <a:pt x="5086" y="3271"/>
                    </a:lnTo>
                    <a:lnTo>
                      <a:pt x="5086" y="1687"/>
                    </a:lnTo>
                    <a:lnTo>
                      <a:pt x="5086" y="1533"/>
                    </a:lnTo>
                    <a:lnTo>
                      <a:pt x="5061" y="1354"/>
                    </a:lnTo>
                    <a:lnTo>
                      <a:pt x="5009" y="1201"/>
                    </a:lnTo>
                    <a:lnTo>
                      <a:pt x="4958" y="1048"/>
                    </a:lnTo>
                    <a:lnTo>
                      <a:pt x="4882" y="894"/>
                    </a:lnTo>
                    <a:lnTo>
                      <a:pt x="4805" y="741"/>
                    </a:lnTo>
                    <a:lnTo>
                      <a:pt x="4703" y="613"/>
                    </a:lnTo>
                    <a:lnTo>
                      <a:pt x="4601" y="511"/>
                    </a:lnTo>
                    <a:lnTo>
                      <a:pt x="4473" y="383"/>
                    </a:lnTo>
                    <a:lnTo>
                      <a:pt x="4345" y="307"/>
                    </a:lnTo>
                    <a:lnTo>
                      <a:pt x="4217" y="204"/>
                    </a:lnTo>
                    <a:lnTo>
                      <a:pt x="4064" y="128"/>
                    </a:lnTo>
                    <a:lnTo>
                      <a:pt x="3911" y="77"/>
                    </a:lnTo>
                    <a:lnTo>
                      <a:pt x="3757" y="51"/>
                    </a:lnTo>
                    <a:lnTo>
                      <a:pt x="3578" y="26"/>
                    </a:lnTo>
                    <a:lnTo>
                      <a:pt x="3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6"/>
              <p:cNvSpPr/>
              <p:nvPr/>
            </p:nvSpPr>
            <p:spPr>
              <a:xfrm>
                <a:off x="2693250" y="1304750"/>
                <a:ext cx="6265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3271" extrusionOk="0">
                    <a:moveTo>
                      <a:pt x="1" y="0"/>
                    </a:moveTo>
                    <a:lnTo>
                      <a:pt x="282" y="102"/>
                    </a:lnTo>
                    <a:lnTo>
                      <a:pt x="537" y="256"/>
                    </a:lnTo>
                    <a:lnTo>
                      <a:pt x="742" y="434"/>
                    </a:lnTo>
                    <a:lnTo>
                      <a:pt x="946" y="664"/>
                    </a:lnTo>
                    <a:lnTo>
                      <a:pt x="1100" y="920"/>
                    </a:lnTo>
                    <a:lnTo>
                      <a:pt x="1227" y="1176"/>
                    </a:lnTo>
                    <a:lnTo>
                      <a:pt x="1304" y="1482"/>
                    </a:lnTo>
                    <a:lnTo>
                      <a:pt x="1330" y="1789"/>
                    </a:lnTo>
                    <a:lnTo>
                      <a:pt x="1330" y="3271"/>
                    </a:lnTo>
                    <a:lnTo>
                      <a:pt x="2505" y="3271"/>
                    </a:lnTo>
                    <a:lnTo>
                      <a:pt x="2505" y="1687"/>
                    </a:lnTo>
                    <a:lnTo>
                      <a:pt x="2505" y="1533"/>
                    </a:lnTo>
                    <a:lnTo>
                      <a:pt x="2480" y="1354"/>
                    </a:lnTo>
                    <a:lnTo>
                      <a:pt x="2428" y="1201"/>
                    </a:lnTo>
                    <a:lnTo>
                      <a:pt x="2377" y="1048"/>
                    </a:lnTo>
                    <a:lnTo>
                      <a:pt x="2301" y="894"/>
                    </a:lnTo>
                    <a:lnTo>
                      <a:pt x="2224" y="741"/>
                    </a:lnTo>
                    <a:lnTo>
                      <a:pt x="2122" y="613"/>
                    </a:lnTo>
                    <a:lnTo>
                      <a:pt x="2020" y="511"/>
                    </a:lnTo>
                    <a:lnTo>
                      <a:pt x="1892" y="383"/>
                    </a:lnTo>
                    <a:lnTo>
                      <a:pt x="1764" y="307"/>
                    </a:lnTo>
                    <a:lnTo>
                      <a:pt x="1636" y="204"/>
                    </a:lnTo>
                    <a:lnTo>
                      <a:pt x="1483" y="128"/>
                    </a:lnTo>
                    <a:lnTo>
                      <a:pt x="1330" y="77"/>
                    </a:lnTo>
                    <a:lnTo>
                      <a:pt x="1176" y="51"/>
                    </a:lnTo>
                    <a:lnTo>
                      <a:pt x="997" y="26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rgbClr val="FF8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6"/>
              <p:cNvSpPr/>
              <p:nvPr/>
            </p:nvSpPr>
            <p:spPr>
              <a:xfrm>
                <a:off x="2628725" y="1636300"/>
                <a:ext cx="1271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2633" extrusionOk="0">
                    <a:moveTo>
                      <a:pt x="1" y="1"/>
                    </a:moveTo>
                    <a:lnTo>
                      <a:pt x="2224" y="2480"/>
                    </a:lnTo>
                    <a:lnTo>
                      <a:pt x="2301" y="2556"/>
                    </a:lnTo>
                    <a:lnTo>
                      <a:pt x="2377" y="2582"/>
                    </a:lnTo>
                    <a:lnTo>
                      <a:pt x="2454" y="2607"/>
                    </a:lnTo>
                    <a:lnTo>
                      <a:pt x="2556" y="2633"/>
                    </a:lnTo>
                    <a:lnTo>
                      <a:pt x="2633" y="2607"/>
                    </a:lnTo>
                    <a:lnTo>
                      <a:pt x="2735" y="2582"/>
                    </a:lnTo>
                    <a:lnTo>
                      <a:pt x="2812" y="2556"/>
                    </a:lnTo>
                    <a:lnTo>
                      <a:pt x="2888" y="2480"/>
                    </a:lnTo>
                    <a:lnTo>
                      <a:pt x="50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6"/>
              <p:cNvSpPr/>
              <p:nvPr/>
            </p:nvSpPr>
            <p:spPr>
              <a:xfrm>
                <a:off x="2686225" y="1412700"/>
                <a:ext cx="12175" cy="2236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8945" extrusionOk="0">
                    <a:moveTo>
                      <a:pt x="154" y="1"/>
                    </a:moveTo>
                    <a:lnTo>
                      <a:pt x="77" y="52"/>
                    </a:lnTo>
                    <a:lnTo>
                      <a:pt x="26" y="128"/>
                    </a:lnTo>
                    <a:lnTo>
                      <a:pt x="1" y="231"/>
                    </a:lnTo>
                    <a:lnTo>
                      <a:pt x="1" y="8945"/>
                    </a:lnTo>
                    <a:lnTo>
                      <a:pt x="486" y="8945"/>
                    </a:lnTo>
                    <a:lnTo>
                      <a:pt x="486" y="231"/>
                    </a:lnTo>
                    <a:lnTo>
                      <a:pt x="486" y="128"/>
                    </a:lnTo>
                    <a:lnTo>
                      <a:pt x="435" y="52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6"/>
              <p:cNvSpPr/>
              <p:nvPr/>
            </p:nvSpPr>
            <p:spPr>
              <a:xfrm>
                <a:off x="2628725" y="1378850"/>
                <a:ext cx="1271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841" extrusionOk="0">
                    <a:moveTo>
                      <a:pt x="1" y="0"/>
                    </a:moveTo>
                    <a:lnTo>
                      <a:pt x="1" y="1840"/>
                    </a:lnTo>
                    <a:lnTo>
                      <a:pt x="5086" y="1840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6"/>
              <p:cNvSpPr/>
              <p:nvPr/>
            </p:nvSpPr>
            <p:spPr>
              <a:xfrm>
                <a:off x="2662600" y="1674000"/>
                <a:ext cx="5942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25" extrusionOk="0">
                    <a:moveTo>
                      <a:pt x="0" y="0"/>
                    </a:moveTo>
                    <a:lnTo>
                      <a:pt x="869" y="972"/>
                    </a:lnTo>
                    <a:lnTo>
                      <a:pt x="946" y="1023"/>
                    </a:lnTo>
                    <a:lnTo>
                      <a:pt x="1022" y="1074"/>
                    </a:lnTo>
                    <a:lnTo>
                      <a:pt x="1099" y="1099"/>
                    </a:lnTo>
                    <a:lnTo>
                      <a:pt x="1201" y="1125"/>
                    </a:lnTo>
                    <a:lnTo>
                      <a:pt x="1278" y="1099"/>
                    </a:lnTo>
                    <a:lnTo>
                      <a:pt x="1380" y="1074"/>
                    </a:lnTo>
                    <a:lnTo>
                      <a:pt x="1457" y="1023"/>
                    </a:lnTo>
                    <a:lnTo>
                      <a:pt x="1533" y="972"/>
                    </a:lnTo>
                    <a:lnTo>
                      <a:pt x="23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148479" y="1801367"/>
            <a:ext cx="671379" cy="634059"/>
            <a:chOff x="3077150" y="1500636"/>
            <a:chExt cx="1060200" cy="1060200"/>
          </a:xfrm>
        </p:grpSpPr>
        <p:sp>
          <p:nvSpPr>
            <p:cNvPr id="2309" name="Google Shape;2309;p46"/>
            <p:cNvSpPr/>
            <p:nvPr/>
          </p:nvSpPr>
          <p:spPr>
            <a:xfrm>
              <a:off x="3077150" y="1500636"/>
              <a:ext cx="1060200" cy="10602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0" name="Google Shape;2320;p46"/>
            <p:cNvGrpSpPr/>
            <p:nvPr/>
          </p:nvGrpSpPr>
          <p:grpSpPr>
            <a:xfrm>
              <a:off x="3427051" y="1747269"/>
              <a:ext cx="360398" cy="566935"/>
              <a:chOff x="3314875" y="1304750"/>
              <a:chExt cx="249825" cy="397375"/>
            </a:xfrm>
          </p:grpSpPr>
          <p:sp>
            <p:nvSpPr>
              <p:cNvPr id="2321" name="Google Shape;2321;p46"/>
              <p:cNvSpPr/>
              <p:nvPr/>
            </p:nvSpPr>
            <p:spPr>
              <a:xfrm>
                <a:off x="3314875" y="1304750"/>
                <a:ext cx="249825" cy="397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15895" extrusionOk="0">
                    <a:moveTo>
                      <a:pt x="3271" y="0"/>
                    </a:moveTo>
                    <a:lnTo>
                      <a:pt x="2914" y="51"/>
                    </a:lnTo>
                    <a:lnTo>
                      <a:pt x="2556" y="153"/>
                    </a:lnTo>
                    <a:lnTo>
                      <a:pt x="2224" y="281"/>
                    </a:lnTo>
                    <a:lnTo>
                      <a:pt x="1917" y="434"/>
                    </a:lnTo>
                    <a:lnTo>
                      <a:pt x="1610" y="613"/>
                    </a:lnTo>
                    <a:lnTo>
                      <a:pt x="1329" y="818"/>
                    </a:lnTo>
                    <a:lnTo>
                      <a:pt x="1074" y="1048"/>
                    </a:lnTo>
                    <a:lnTo>
                      <a:pt x="844" y="1329"/>
                    </a:lnTo>
                    <a:lnTo>
                      <a:pt x="614" y="1610"/>
                    </a:lnTo>
                    <a:lnTo>
                      <a:pt x="435" y="1891"/>
                    </a:lnTo>
                    <a:lnTo>
                      <a:pt x="281" y="2223"/>
                    </a:lnTo>
                    <a:lnTo>
                      <a:pt x="154" y="2555"/>
                    </a:lnTo>
                    <a:lnTo>
                      <a:pt x="77" y="2913"/>
                    </a:lnTo>
                    <a:lnTo>
                      <a:pt x="26" y="3271"/>
                    </a:lnTo>
                    <a:lnTo>
                      <a:pt x="0" y="3629"/>
                    </a:lnTo>
                    <a:lnTo>
                      <a:pt x="0" y="14873"/>
                    </a:lnTo>
                    <a:lnTo>
                      <a:pt x="26" y="15077"/>
                    </a:lnTo>
                    <a:lnTo>
                      <a:pt x="77" y="15282"/>
                    </a:lnTo>
                    <a:lnTo>
                      <a:pt x="179" y="15460"/>
                    </a:lnTo>
                    <a:lnTo>
                      <a:pt x="307" y="15614"/>
                    </a:lnTo>
                    <a:lnTo>
                      <a:pt x="460" y="15716"/>
                    </a:lnTo>
                    <a:lnTo>
                      <a:pt x="639" y="15818"/>
                    </a:lnTo>
                    <a:lnTo>
                      <a:pt x="818" y="15895"/>
                    </a:lnTo>
                    <a:lnTo>
                      <a:pt x="9174" y="15895"/>
                    </a:lnTo>
                    <a:lnTo>
                      <a:pt x="9379" y="15818"/>
                    </a:lnTo>
                    <a:lnTo>
                      <a:pt x="9558" y="15716"/>
                    </a:lnTo>
                    <a:lnTo>
                      <a:pt x="9711" y="15614"/>
                    </a:lnTo>
                    <a:lnTo>
                      <a:pt x="9813" y="15460"/>
                    </a:lnTo>
                    <a:lnTo>
                      <a:pt x="9915" y="15282"/>
                    </a:lnTo>
                    <a:lnTo>
                      <a:pt x="9992" y="15077"/>
                    </a:lnTo>
                    <a:lnTo>
                      <a:pt x="9992" y="14873"/>
                    </a:lnTo>
                    <a:lnTo>
                      <a:pt x="9992" y="3629"/>
                    </a:lnTo>
                    <a:lnTo>
                      <a:pt x="9992" y="3271"/>
                    </a:lnTo>
                    <a:lnTo>
                      <a:pt x="9941" y="2913"/>
                    </a:lnTo>
                    <a:lnTo>
                      <a:pt x="9839" y="2555"/>
                    </a:lnTo>
                    <a:lnTo>
                      <a:pt x="9711" y="2223"/>
                    </a:lnTo>
                    <a:lnTo>
                      <a:pt x="9558" y="1891"/>
                    </a:lnTo>
                    <a:lnTo>
                      <a:pt x="9379" y="1610"/>
                    </a:lnTo>
                    <a:lnTo>
                      <a:pt x="9174" y="1329"/>
                    </a:lnTo>
                    <a:lnTo>
                      <a:pt x="8944" y="1048"/>
                    </a:lnTo>
                    <a:lnTo>
                      <a:pt x="8663" y="818"/>
                    </a:lnTo>
                    <a:lnTo>
                      <a:pt x="8382" y="613"/>
                    </a:lnTo>
                    <a:lnTo>
                      <a:pt x="8101" y="434"/>
                    </a:lnTo>
                    <a:lnTo>
                      <a:pt x="7769" y="281"/>
                    </a:lnTo>
                    <a:lnTo>
                      <a:pt x="7437" y="153"/>
                    </a:lnTo>
                    <a:lnTo>
                      <a:pt x="7079" y="51"/>
                    </a:lnTo>
                    <a:lnTo>
                      <a:pt x="67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6"/>
              <p:cNvSpPr/>
              <p:nvPr/>
            </p:nvSpPr>
            <p:spPr>
              <a:xfrm>
                <a:off x="3314875" y="1454875"/>
                <a:ext cx="2498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6466" extrusionOk="0">
                    <a:moveTo>
                      <a:pt x="0" y="0"/>
                    </a:moveTo>
                    <a:lnTo>
                      <a:pt x="0" y="6466"/>
                    </a:lnTo>
                    <a:lnTo>
                      <a:pt x="9992" y="6466"/>
                    </a:lnTo>
                    <a:lnTo>
                      <a:pt x="99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963861" y="1801367"/>
            <a:ext cx="671379" cy="634059"/>
            <a:chOff x="5006525" y="1500636"/>
            <a:chExt cx="1060200" cy="1060200"/>
          </a:xfrm>
        </p:grpSpPr>
        <p:sp>
          <p:nvSpPr>
            <p:cNvPr id="2310" name="Google Shape;2310;p46"/>
            <p:cNvSpPr/>
            <p:nvPr/>
          </p:nvSpPr>
          <p:spPr>
            <a:xfrm>
              <a:off x="5006525" y="1500636"/>
              <a:ext cx="1060200" cy="1060200"/>
            </a:xfrm>
            <a:prstGeom prst="ellipse">
              <a:avLst/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0" name="Google Shape;2330;p46"/>
            <p:cNvGrpSpPr/>
            <p:nvPr/>
          </p:nvGrpSpPr>
          <p:grpSpPr>
            <a:xfrm>
              <a:off x="5407116" y="1747269"/>
              <a:ext cx="259019" cy="566935"/>
              <a:chOff x="4097475" y="1304750"/>
              <a:chExt cx="179550" cy="397375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4097475" y="1304750"/>
                <a:ext cx="1795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11832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29" y="77"/>
                    </a:lnTo>
                    <a:lnTo>
                      <a:pt x="1176" y="128"/>
                    </a:lnTo>
                    <a:lnTo>
                      <a:pt x="997" y="230"/>
                    </a:lnTo>
                    <a:lnTo>
                      <a:pt x="844" y="307"/>
                    </a:lnTo>
                    <a:lnTo>
                      <a:pt x="690" y="434"/>
                    </a:lnTo>
                    <a:lnTo>
                      <a:pt x="563" y="537"/>
                    </a:lnTo>
                    <a:lnTo>
                      <a:pt x="435" y="690"/>
                    </a:lnTo>
                    <a:lnTo>
                      <a:pt x="333" y="818"/>
                    </a:lnTo>
                    <a:lnTo>
                      <a:pt x="231" y="971"/>
                    </a:lnTo>
                    <a:lnTo>
                      <a:pt x="154" y="1150"/>
                    </a:lnTo>
                    <a:lnTo>
                      <a:pt x="103" y="1329"/>
                    </a:lnTo>
                    <a:lnTo>
                      <a:pt x="52" y="1508"/>
                    </a:lnTo>
                    <a:lnTo>
                      <a:pt x="26" y="1687"/>
                    </a:lnTo>
                    <a:lnTo>
                      <a:pt x="1" y="1891"/>
                    </a:lnTo>
                    <a:lnTo>
                      <a:pt x="1" y="11423"/>
                    </a:lnTo>
                    <a:lnTo>
                      <a:pt x="26" y="11499"/>
                    </a:lnTo>
                    <a:lnTo>
                      <a:pt x="26" y="11576"/>
                    </a:lnTo>
                    <a:lnTo>
                      <a:pt x="77" y="11653"/>
                    </a:lnTo>
                    <a:lnTo>
                      <a:pt x="128" y="11729"/>
                    </a:lnTo>
                    <a:lnTo>
                      <a:pt x="179" y="11781"/>
                    </a:lnTo>
                    <a:lnTo>
                      <a:pt x="256" y="11806"/>
                    </a:lnTo>
                    <a:lnTo>
                      <a:pt x="333" y="11832"/>
                    </a:lnTo>
                    <a:lnTo>
                      <a:pt x="6849" y="11832"/>
                    </a:lnTo>
                    <a:lnTo>
                      <a:pt x="6926" y="11806"/>
                    </a:lnTo>
                    <a:lnTo>
                      <a:pt x="7002" y="11781"/>
                    </a:lnTo>
                    <a:lnTo>
                      <a:pt x="7054" y="11729"/>
                    </a:lnTo>
                    <a:lnTo>
                      <a:pt x="7105" y="11653"/>
                    </a:lnTo>
                    <a:lnTo>
                      <a:pt x="7156" y="11576"/>
                    </a:lnTo>
                    <a:lnTo>
                      <a:pt x="7156" y="11499"/>
                    </a:lnTo>
                    <a:lnTo>
                      <a:pt x="7181" y="11423"/>
                    </a:lnTo>
                    <a:lnTo>
                      <a:pt x="7181" y="1891"/>
                    </a:lnTo>
                    <a:lnTo>
                      <a:pt x="7156" y="1687"/>
                    </a:lnTo>
                    <a:lnTo>
                      <a:pt x="7130" y="1508"/>
                    </a:lnTo>
                    <a:lnTo>
                      <a:pt x="7079" y="1329"/>
                    </a:lnTo>
                    <a:lnTo>
                      <a:pt x="7028" y="1150"/>
                    </a:lnTo>
                    <a:lnTo>
                      <a:pt x="6951" y="971"/>
                    </a:lnTo>
                    <a:lnTo>
                      <a:pt x="6849" y="818"/>
                    </a:lnTo>
                    <a:lnTo>
                      <a:pt x="6747" y="690"/>
                    </a:lnTo>
                    <a:lnTo>
                      <a:pt x="6619" y="537"/>
                    </a:lnTo>
                    <a:lnTo>
                      <a:pt x="6491" y="434"/>
                    </a:lnTo>
                    <a:lnTo>
                      <a:pt x="6338" y="307"/>
                    </a:lnTo>
                    <a:lnTo>
                      <a:pt x="6185" y="230"/>
                    </a:lnTo>
                    <a:lnTo>
                      <a:pt x="6006" y="128"/>
                    </a:lnTo>
                    <a:lnTo>
                      <a:pt x="5852" y="77"/>
                    </a:lnTo>
                    <a:lnTo>
                      <a:pt x="5648" y="26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4114075" y="1600525"/>
                <a:ext cx="14632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378" extrusionOk="0">
                    <a:moveTo>
                      <a:pt x="1" y="1"/>
                    </a:moveTo>
                    <a:lnTo>
                      <a:pt x="205" y="256"/>
                    </a:lnTo>
                    <a:lnTo>
                      <a:pt x="384" y="486"/>
                    </a:lnTo>
                    <a:lnTo>
                      <a:pt x="538" y="716"/>
                    </a:lnTo>
                    <a:lnTo>
                      <a:pt x="665" y="972"/>
                    </a:lnTo>
                    <a:lnTo>
                      <a:pt x="768" y="1202"/>
                    </a:lnTo>
                    <a:lnTo>
                      <a:pt x="844" y="1457"/>
                    </a:lnTo>
                    <a:lnTo>
                      <a:pt x="895" y="1687"/>
                    </a:lnTo>
                    <a:lnTo>
                      <a:pt x="921" y="1917"/>
                    </a:lnTo>
                    <a:lnTo>
                      <a:pt x="921" y="2019"/>
                    </a:lnTo>
                    <a:lnTo>
                      <a:pt x="946" y="2096"/>
                    </a:lnTo>
                    <a:lnTo>
                      <a:pt x="998" y="2173"/>
                    </a:lnTo>
                    <a:lnTo>
                      <a:pt x="1049" y="2249"/>
                    </a:lnTo>
                    <a:lnTo>
                      <a:pt x="1125" y="2301"/>
                    </a:lnTo>
                    <a:lnTo>
                      <a:pt x="1176" y="2326"/>
                    </a:lnTo>
                    <a:lnTo>
                      <a:pt x="1279" y="2352"/>
                    </a:lnTo>
                    <a:lnTo>
                      <a:pt x="1355" y="2377"/>
                    </a:lnTo>
                    <a:lnTo>
                      <a:pt x="4499" y="2377"/>
                    </a:lnTo>
                    <a:lnTo>
                      <a:pt x="4575" y="2352"/>
                    </a:lnTo>
                    <a:lnTo>
                      <a:pt x="4652" y="2326"/>
                    </a:lnTo>
                    <a:lnTo>
                      <a:pt x="4729" y="2301"/>
                    </a:lnTo>
                    <a:lnTo>
                      <a:pt x="4805" y="2249"/>
                    </a:lnTo>
                    <a:lnTo>
                      <a:pt x="4856" y="2173"/>
                    </a:lnTo>
                    <a:lnTo>
                      <a:pt x="4907" y="2096"/>
                    </a:lnTo>
                    <a:lnTo>
                      <a:pt x="4933" y="2019"/>
                    </a:lnTo>
                    <a:lnTo>
                      <a:pt x="4933" y="1917"/>
                    </a:lnTo>
                    <a:lnTo>
                      <a:pt x="4958" y="1687"/>
                    </a:lnTo>
                    <a:lnTo>
                      <a:pt x="5010" y="1457"/>
                    </a:lnTo>
                    <a:lnTo>
                      <a:pt x="5086" y="1202"/>
                    </a:lnTo>
                    <a:lnTo>
                      <a:pt x="5188" y="972"/>
                    </a:lnTo>
                    <a:lnTo>
                      <a:pt x="5316" y="716"/>
                    </a:lnTo>
                    <a:lnTo>
                      <a:pt x="5470" y="486"/>
                    </a:lnTo>
                    <a:lnTo>
                      <a:pt x="5648" y="256"/>
                    </a:lnTo>
                    <a:lnTo>
                      <a:pt x="58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6"/>
              <p:cNvSpPr/>
              <p:nvPr/>
            </p:nvSpPr>
            <p:spPr>
              <a:xfrm>
                <a:off x="4159450" y="1659950"/>
                <a:ext cx="5560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687" extrusionOk="0">
                    <a:moveTo>
                      <a:pt x="0" y="0"/>
                    </a:moveTo>
                    <a:lnTo>
                      <a:pt x="0" y="1559"/>
                    </a:lnTo>
                    <a:lnTo>
                      <a:pt x="0" y="1610"/>
                    </a:lnTo>
                    <a:lnTo>
                      <a:pt x="26" y="1661"/>
                    </a:lnTo>
                    <a:lnTo>
                      <a:pt x="103" y="1687"/>
                    </a:lnTo>
                    <a:lnTo>
                      <a:pt x="154" y="1687"/>
                    </a:lnTo>
                    <a:lnTo>
                      <a:pt x="2121" y="1304"/>
                    </a:lnTo>
                    <a:lnTo>
                      <a:pt x="2172" y="1278"/>
                    </a:lnTo>
                    <a:lnTo>
                      <a:pt x="2198" y="1252"/>
                    </a:lnTo>
                    <a:lnTo>
                      <a:pt x="2224" y="1201"/>
                    </a:lnTo>
                    <a:lnTo>
                      <a:pt x="2224" y="1176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6"/>
              <p:cNvSpPr/>
              <p:nvPr/>
            </p:nvSpPr>
            <p:spPr>
              <a:xfrm>
                <a:off x="4097475" y="1380750"/>
                <a:ext cx="17955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557" extrusionOk="0">
                    <a:moveTo>
                      <a:pt x="1" y="1"/>
                    </a:moveTo>
                    <a:lnTo>
                      <a:pt x="1" y="2556"/>
                    </a:lnTo>
                    <a:lnTo>
                      <a:pt x="7181" y="2556"/>
                    </a:lnTo>
                    <a:lnTo>
                      <a:pt x="7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778;p65"/>
          <p:cNvSpPr txBox="1">
            <a:spLocks/>
          </p:cNvSpPr>
          <p:nvPr/>
        </p:nvSpPr>
        <p:spPr>
          <a:xfrm>
            <a:off x="701922" y="3220195"/>
            <a:ext cx="1906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+mn-lt"/>
                <a:ea typeface="Candal"/>
                <a:cs typeface="Candal"/>
                <a:sym typeface="Candal"/>
              </a:rPr>
              <a:t>Ghi nhớ kiến thức trong bài </a:t>
            </a:r>
            <a:endParaRPr lang="en-US" sz="2000">
              <a:solidFill>
                <a:schemeClr val="bg1"/>
              </a:solidFill>
              <a:latin typeface="+mn-lt"/>
              <a:ea typeface="Candal"/>
              <a:cs typeface="Candal"/>
              <a:sym typeface="Candal"/>
            </a:endParaRPr>
          </a:p>
        </p:txBody>
      </p:sp>
      <p:sp>
        <p:nvSpPr>
          <p:cNvPr id="48" name="Google Shape;778;p65"/>
          <p:cNvSpPr txBox="1">
            <a:spLocks/>
          </p:cNvSpPr>
          <p:nvPr/>
        </p:nvSpPr>
        <p:spPr>
          <a:xfrm>
            <a:off x="3347385" y="3220195"/>
            <a:ext cx="227356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Hoàn </a:t>
            </a:r>
            <a:r>
              <a:rPr lang="en-US" sz="200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thành các bài tập trong SBT</a:t>
            </a:r>
          </a:p>
        </p:txBody>
      </p:sp>
      <p:sp>
        <p:nvSpPr>
          <p:cNvPr id="49" name="Google Shape;778;p65"/>
          <p:cNvSpPr txBox="1">
            <a:spLocks/>
          </p:cNvSpPr>
          <p:nvPr/>
        </p:nvSpPr>
        <p:spPr>
          <a:xfrm>
            <a:off x="6061661" y="3220195"/>
            <a:ext cx="260943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None/>
            </a:pPr>
            <a:r>
              <a:rPr lang="vi-VN" sz="2000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Chuẩn </a:t>
            </a:r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bị bài mới: </a:t>
            </a:r>
            <a:r>
              <a:rPr lang="vi-VN" sz="2000" b="1" i="1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Luyện </a:t>
            </a:r>
            <a:r>
              <a:rPr lang="vi-VN" sz="2000" b="1" i="1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tập chung</a:t>
            </a:r>
            <a:endParaRPr lang="en-US" sz="2000">
              <a:solidFill>
                <a:schemeClr val="bg1"/>
              </a:solidFill>
              <a:latin typeface="Arial"/>
              <a:ea typeface="Candal"/>
              <a:cs typeface="Candal"/>
              <a:sym typeface="Candal"/>
            </a:endParaRPr>
          </a:p>
        </p:txBody>
      </p:sp>
      <p:sp>
        <p:nvSpPr>
          <p:cNvPr id="54" name="Google Shape;2155;p39"/>
          <p:cNvSpPr/>
          <p:nvPr/>
        </p:nvSpPr>
        <p:spPr>
          <a:xfrm>
            <a:off x="2263846" y="565622"/>
            <a:ext cx="4786178" cy="50194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HƯỚNG DẪN VỀ NHÀ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9;p37"/>
          <p:cNvSpPr txBox="1">
            <a:spLocks/>
          </p:cNvSpPr>
          <p:nvPr/>
        </p:nvSpPr>
        <p:spPr>
          <a:xfrm>
            <a:off x="612648" y="1204963"/>
            <a:ext cx="8257032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 sz="2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CẢM ƠN CÁC EM </a:t>
            </a:r>
            <a:endParaRPr lang="en-US" sz="4200" b="1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ĐÃ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CHÚ Ý </a:t>
            </a: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LẮNG NGHE!</a:t>
            </a:r>
            <a:endParaRPr lang="vi-VN"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75;p42"/>
          <p:cNvSpPr txBox="1">
            <a:spLocks noGrp="1"/>
          </p:cNvSpPr>
          <p:nvPr>
            <p:ph type="title"/>
          </p:nvPr>
        </p:nvSpPr>
        <p:spPr>
          <a:xfrm>
            <a:off x="368529" y="968535"/>
            <a:ext cx="8139011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CHƯƠNG IV: ĐỊNH LÍ THALÈS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6823" y="1930942"/>
            <a:ext cx="6962421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37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17: TÍNH CHẤT ĐƯỜNG PHÂN GIÁC CỦA TAM GIÁC </a:t>
            </a:r>
            <a:endParaRPr lang="en-US" sz="3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99635" y="155242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12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300"/>
                </a:spcAft>
                <a:buClrTx/>
              </a:pPr>
              <a:r>
                <a:rPr lang="vi-VN" sz="2000" b="1" kern="120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chất đường phân giác của tam giác</a:t>
              </a:r>
              <a:endPara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" y="2011878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89530" y="2040423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nl-NL" sz="2000" b="1" kern="1200" dirty="0">
                <a:solidFill>
                  <a:srgbClr val="FFFF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lang="en-US" sz="2000" kern="1200" dirty="0">
              <a:solidFill>
                <a:srgbClr val="FFFF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73255" y="921302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vi-VN" sz="1800" dirty="0">
                <a:solidFill>
                  <a:schemeClr val="bg1"/>
                </a:solidFill>
                <a:latin typeface="+mn-lt"/>
              </a:rPr>
              <a:t>Cho tia phân giác At của góc xAy (H.4.20). Nếu lấy điểm B trên tia Ax, điểm C trên tia Ay, ta được tam giác ABC. Giả sử tia phân giác At cắt BC tại điểm D</a:t>
            </a:r>
            <a:r>
              <a:rPr lang="vi-VN" sz="180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06980" y="2732789"/>
                <a:ext cx="5077507" cy="1934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Khi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lấy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B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và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C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sao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cho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AB = AC (H.4.20a),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hãy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so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sánh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+mn-lt"/>
                  </a:rPr>
                  <a:t>tỉ</a:t>
                </a:r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+mn-lt"/>
                  </a:rPr>
                  <a:t>số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 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endParaRPr lang="en-US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80" y="2732789"/>
                <a:ext cx="5077507" cy="1934953"/>
              </a:xfrm>
              <a:prstGeom prst="rect">
                <a:avLst/>
              </a:prstGeom>
              <a:blipFill>
                <a:blip r:embed="rId6"/>
                <a:stretch>
                  <a:fillRect l="-1921" r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748" y="2275589"/>
            <a:ext cx="2194684" cy="2728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At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𝑥𝐴𝑦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hay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giác ABC cân tại A (vì AB = AC) có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AD cũng là đường trung tuyến của tam giác ABC.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 ra D là trung điểm của cạnh BC hay DB = DC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AB = AC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AC thì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  <a:blipFill>
                <a:blip r:embed="rId4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67" y="892062"/>
            <a:ext cx="2194684" cy="272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62464" y="172518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Tính chất đường phân giác của tam giác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6" y="1976015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781782" y="2010920"/>
            <a:ext cx="8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0425" y="1037555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Cho tia phân giác At của góc xAy (H.4.20). Nếu lấy điểm B trên tia Ax, điểm C trên tia Ay, ta được tam giác ABC. Giả sử tia phân giác At cắt BC tại điểm D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1294" y="2455399"/>
                <a:ext cx="5752862" cy="2544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400" dirty="0" smtClean="0">
                    <a:solidFill>
                      <a:srgbClr val="FFFFFF"/>
                    </a:solidFill>
                  </a:rPr>
                  <a:t>Lấy B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và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C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sao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cho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AB = 2cm, AC = 4cm,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hãy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dùng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thước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có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vạch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chia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để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đo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độ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dài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các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đoạn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thẳng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BD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và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DC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rồi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so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sánh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hai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tỉ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số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FFFFFF"/>
                    </a:solidFill>
                  </a:rPr>
                  <a:t>và</a:t>
                </a:r>
                <a:r>
                  <a:rPr lang="en-US" sz="2400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vi-VN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4" y="2455399"/>
                <a:ext cx="5752862" cy="2544479"/>
              </a:xfrm>
              <a:prstGeom prst="rect">
                <a:avLst/>
              </a:prstGeom>
              <a:blipFill>
                <a:blip r:embed="rId6"/>
                <a:stretch>
                  <a:fillRect l="-1589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852" y="2300737"/>
            <a:ext cx="2316681" cy="2569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0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Dùng thước có vạch chia đến milimét để đo độ dài các đoạn thẳng DB, DC, ta được: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DB = 12 mm = 1,2 cm và DC = 24 mm = 2,4 cm.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pt-BR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endParaRPr lang="pt-BR" sz="1800">
                  <a:solidFill>
                    <a:schemeClr val="bg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2,4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2 cm và AC = 4 cm thì </a:t>
                </a:r>
                <a:endParaRPr lang="pt-BR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  <a:blipFill>
                <a:blip r:embed="rId4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95" y="945753"/>
            <a:ext cx="2316681" cy="2569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5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718128" y="1109374"/>
            <a:ext cx="7768425" cy="1224558"/>
          </a:xfrm>
          <a:prstGeom prst="roundRect">
            <a:avLst/>
          </a:prstGeom>
          <a:solidFill>
            <a:srgbClr val="FEE9A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E9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Google Shape;735;p18"/>
          <p:cNvSpPr txBox="1">
            <a:spLocks noGrp="1"/>
          </p:cNvSpPr>
          <p:nvPr>
            <p:ph type="title"/>
          </p:nvPr>
        </p:nvSpPr>
        <p:spPr>
          <a:xfrm>
            <a:off x="3254009" y="37785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KẾT LUẬN</a:t>
            </a:r>
            <a:endParaRPr lang="en-US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7328" y="1213822"/>
            <a:ext cx="7530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ea typeface="Bad Script"/>
                <a:cs typeface="Bad Script"/>
                <a:sym typeface="Bad Script"/>
              </a:rPr>
              <a:t>Trong tam giác, đường phân giác của một góc chia cạnh đối diện thành hai đoạn thẳng tỉ lệ với hai cạnh kề hai đoạn ấy.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39" y="2812945"/>
            <a:ext cx="2669127" cy="1695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18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pt-BR" sz="18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ABC, AD là đường phân giác của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𝐵𝐴𝐶</m:t>
                                  </m:r>
                                </m:e>
                              </m:acc>
                            </m:oMath>
                          </a14:m>
                          <a:r>
                            <a:rPr lang="pt-BR" sz="18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(D </a:t>
                          </a:r>
                          <a14:m>
                            <m:oMath xmlns:m="http://schemas.openxmlformats.org/officeDocument/2006/math">
                              <m:r>
                                <a:rPr lang="pt-BR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pt-BR" sz="18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BC).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066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𝐷𝐶</m:t>
                                    </m:r>
                                  </m:den>
                                </m:f>
                                <m:r>
                                  <a:rPr lang="pt-BR" sz="1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𝐴𝐶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45" r="-181" b="-78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730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45" t="-129134" r="-181" b="-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300" b="1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ý:</a:t>
                </a:r>
                <a:r>
                  <a:rPr lang="en-US" sz="2300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	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30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tam giác ABC, nếu D là điểm thuộc đoạn BC và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nl-NL" sz="2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3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AD là đường phân giác của góc A.</a:t>
                </a:r>
                <a:endParaRPr lang="en-US" sz="23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  <a:blipFill>
                <a:blip r:embed="rId4"/>
                <a:stretch>
                  <a:fillRect l="-1476" r="-1378" b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81" y="3901992"/>
            <a:ext cx="633123" cy="531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79" y="1203087"/>
            <a:ext cx="652731" cy="7688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72F7BE9-2E63-4E50-8F88-E425F2CE4FE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1154F0A0-BA3D-46FD-9884-A07D15A9326C}&quot;,&quot;D:\\thư viện điện tử\\Toá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7 Tính chất đường phân giác của tam giá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62CAE-B3E2-4333-B273-93C1F3C61EAB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151368-56A9-432D-854D-9C42DF4CCF17}:2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BCB861-4F8C-4E45-ABAD-111EF1E6996A}:2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AD63DD-71DD-472C-A83D-E035F803D708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0E8F2F-293D-4CBB-8A0F-EF83E6F4D50C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268A06-97FA-41F8-A1C7-41F1688F22CA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8E7622-2B7A-4708-A2E5-FC9FAB2FBF85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DD6F4-305C-4319-B253-B24BB85A9A33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6FD629-AE29-4AA4-B973-81AE0F960A28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410BE7-2B80-4B9F-85F2-466184FC6D8A}:3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253FE-B806-4276-9CCD-1A8950CCC11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9E699A-D649-41EE-BA8A-D7D511E88E0A}:2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74BB6-F435-4683-8660-A3F8522329D8}:3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0068A-0D8A-46FC-B72C-82FBF046F17B}:2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BA2035-C947-46E8-A68E-0A1C819269DF}:3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DBB77-B86A-4E73-8F01-0A50D5458FE9}:3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CE443E-9EA3-43E2-9512-F81DD9539BFB}:2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443B0-DC0C-4A0E-8CD7-7DAC836AF14E}:3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734A9-9DC0-4743-8A3D-4955F8FC26B9}:3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3AB1C-D44E-4871-AAB8-A1E529BF127B}:3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14CCC-A06C-4073-AB20-A744CF32BAEA}: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AC4C9B-743E-4A08-9ECA-3477E3341091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3BD606-8860-42B7-9FEC-F86EC98695CE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46EBC8-150E-4556-B72A-EAF7CF71DFDD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04C11D-E9FD-4316-A6C1-24958E17012B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7EA834-EC47-4391-8ED7-A924FE13B5DC}:3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E2D319-C8AC-4EE4-B3D3-E45ADEC212E0}:3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D89DC5-F1F6-4176-91A0-D571B2F32983}:3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A9761-4E1A-4DBD-ADEE-7DF71312F5CE}:270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39996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990</Words>
  <Application>Microsoft Office PowerPoint</Application>
  <PresentationFormat>On-screen Show (16:9)</PresentationFormat>
  <Paragraphs>142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Catamaran ExtraBold</vt:lpstr>
      <vt:lpstr>Catamaran</vt:lpstr>
      <vt:lpstr>Dosis</vt:lpstr>
      <vt:lpstr>Bad Script</vt:lpstr>
      <vt:lpstr>Comfortaa Medium</vt:lpstr>
      <vt:lpstr>Open Sans</vt:lpstr>
      <vt:lpstr>Catamaran Medium</vt:lpstr>
      <vt:lpstr>Wingdings</vt:lpstr>
      <vt:lpstr>Alfa Slab One</vt:lpstr>
      <vt:lpstr>Cambria Math</vt:lpstr>
      <vt:lpstr>Alata</vt:lpstr>
      <vt:lpstr>Calibri</vt:lpstr>
      <vt:lpstr>Pacifico</vt:lpstr>
      <vt:lpstr>Dotum</vt:lpstr>
      <vt:lpstr>Times New Roman</vt:lpstr>
      <vt:lpstr>Candal</vt:lpstr>
      <vt:lpstr>Arial</vt:lpstr>
      <vt:lpstr>Math Subject for Elementary - 3rd Grade: Practice Standards by Slidesgo</vt:lpstr>
      <vt:lpstr>1_Office Theme</vt:lpstr>
      <vt:lpstr>2_Office Theme</vt:lpstr>
      <vt:lpstr>CHÀO MỪNG CÁC EM  ĐẾN VỚI TIẾT HỌC HÔM NAY!</vt:lpstr>
      <vt:lpstr>PowerPoint Presentation</vt:lpstr>
      <vt:lpstr>CHƯƠNG IV: ĐỊNH LÍ THALÈS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 Tính chất đường phân giác của tam giác</dc:title>
  <dc:creator>Admin</dc:creator>
  <cp:lastModifiedBy>Admin</cp:lastModifiedBy>
  <cp:revision>24</cp:revision>
  <dcterms:modified xsi:type="dcterms:W3CDTF">2025-04-20T15:32:11Z</dcterms:modified>
</cp:coreProperties>
</file>