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8" r:id="rId10"/>
    <p:sldId id="269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  <p:sldId id="276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4" r:id="rId37"/>
    <p:sldId id="292" r:id="rId38"/>
    <p:sldId id="295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4" r:id="rId47"/>
    <p:sldId id="266" r:id="rId48"/>
    <p:sldId id="305" r:id="rId49"/>
  </p:sldIdLst>
  <p:sldSz cx="18288000" cy="10287000"/>
  <p:notesSz cx="6858000" cy="9144000"/>
  <p:embeddedFontLst>
    <p:embeddedFont>
      <p:font typeface="Dotum" panose="020B0604020202020204" charset="-127"/>
      <p:regular r:id="rId51"/>
    </p:embeddedFont>
    <p:embeddedFont>
      <p:font typeface="Open Sans" panose="020B0604020202020204" charset="0"/>
      <p:regular r:id="rId52"/>
    </p:embeddedFont>
    <p:embeddedFont>
      <p:font typeface="Cambria Math" panose="02040503050406030204" pitchFamily="18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9FF"/>
    <a:srgbClr val="FFC111"/>
    <a:srgbClr val="FFF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3E59-DC1F-4C58-872F-F7251AA26B66}" type="datetimeFigureOut">
              <a:rPr lang="en-US" smtClean="0"/>
              <a:t>22/5/2024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688E-6A67-4DDA-A2BA-C8D5D0042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9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5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21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4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1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9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1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2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5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9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34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46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1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3.sv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4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7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1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3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18533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89002" y="51171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26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8998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32"/>
          <p:cNvGrpSpPr/>
          <p:nvPr/>
        </p:nvGrpSpPr>
        <p:grpSpPr>
          <a:xfrm>
            <a:off x="1711101" y="1880027"/>
            <a:ext cx="14900499" cy="6311473"/>
            <a:chOff x="0" y="0"/>
            <a:chExt cx="3454583" cy="1463274"/>
          </a:xfrm>
        </p:grpSpPr>
        <p:sp>
          <p:nvSpPr>
            <p:cNvPr id="14" name="Freeform 33"/>
            <p:cNvSpPr/>
            <p:nvPr/>
          </p:nvSpPr>
          <p:spPr>
            <a:xfrm>
              <a:off x="0" y="0"/>
              <a:ext cx="3454583" cy="1463274"/>
            </a:xfrm>
            <a:custGeom>
              <a:avLst/>
              <a:gdLst/>
              <a:ahLst/>
              <a:cxnLst/>
              <a:rect l="l" t="t" r="r" b="b"/>
              <a:pathLst>
                <a:path w="3454583" h="1463274">
                  <a:moveTo>
                    <a:pt x="26498" y="0"/>
                  </a:moveTo>
                  <a:lnTo>
                    <a:pt x="3428085" y="0"/>
                  </a:lnTo>
                  <a:cubicBezTo>
                    <a:pt x="3435112" y="0"/>
                    <a:pt x="3441852" y="2792"/>
                    <a:pt x="3446822" y="7761"/>
                  </a:cubicBezTo>
                  <a:cubicBezTo>
                    <a:pt x="3451791" y="12731"/>
                    <a:pt x="3454583" y="19471"/>
                    <a:pt x="3454583" y="26498"/>
                  </a:cubicBezTo>
                  <a:lnTo>
                    <a:pt x="3454583" y="1436775"/>
                  </a:lnTo>
                  <a:cubicBezTo>
                    <a:pt x="3454583" y="1443803"/>
                    <a:pt x="3451791" y="1450543"/>
                    <a:pt x="3446822" y="1455512"/>
                  </a:cubicBezTo>
                  <a:cubicBezTo>
                    <a:pt x="3441852" y="1460482"/>
                    <a:pt x="3435112" y="1463274"/>
                    <a:pt x="3428085" y="1463274"/>
                  </a:cubicBezTo>
                  <a:lnTo>
                    <a:pt x="26498" y="1463274"/>
                  </a:lnTo>
                  <a:cubicBezTo>
                    <a:pt x="19471" y="1463274"/>
                    <a:pt x="12731" y="1460482"/>
                    <a:pt x="7761" y="1455512"/>
                  </a:cubicBezTo>
                  <a:cubicBezTo>
                    <a:pt x="2792" y="1450543"/>
                    <a:pt x="0" y="1443803"/>
                    <a:pt x="0" y="1436775"/>
                  </a:cubicBezTo>
                  <a:lnTo>
                    <a:pt x="0" y="26498"/>
                  </a:lnTo>
                  <a:cubicBezTo>
                    <a:pt x="0" y="19471"/>
                    <a:pt x="2792" y="12731"/>
                    <a:pt x="7761" y="7761"/>
                  </a:cubicBezTo>
                  <a:cubicBezTo>
                    <a:pt x="12731" y="2792"/>
                    <a:pt x="19471" y="0"/>
                    <a:pt x="264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41"/>
          <p:cNvSpPr txBox="1"/>
          <p:nvPr/>
        </p:nvSpPr>
        <p:spPr>
          <a:xfrm>
            <a:off x="3041669" y="2745581"/>
            <a:ext cx="1229905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pc="204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  <a:endParaRPr lang="en-US" sz="8000" b="1" spc="204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/>
          <p:cNvSpPr/>
          <p:nvPr/>
        </p:nvSpPr>
        <p:spPr>
          <a:xfrm rot="411704">
            <a:off x="14453007" y="7136309"/>
            <a:ext cx="3027230" cy="2314296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3" y="0"/>
                </a:lnTo>
                <a:lnTo>
                  <a:pt x="3585613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-1475543">
            <a:off x="959635" y="1314476"/>
            <a:ext cx="1562626" cy="2022817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6" y="0"/>
                </a:lnTo>
                <a:lnTo>
                  <a:pt x="1562626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256198">
            <a:off x="16705799" y="213615"/>
            <a:ext cx="1415706" cy="1734403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1143000" y="647700"/>
            <a:ext cx="1766967" cy="98791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solidFill>
                      <a:srgbClr val="000000"/>
                    </a:solidFill>
                  </a:rPr>
                  <a:t>Từ kết quả của HĐ1, em có nhận xét gì về quan hệ giữa hệ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của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với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?</a:t>
                </a:r>
                <a:endParaRPr lang="vi-VN" sz="400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  <a:blipFill>
                <a:blip r:embed="rId6"/>
                <a:stretch>
                  <a:fillRect l="-1370" r="-137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8136869" y="4311707"/>
            <a:ext cx="2026293" cy="1275995"/>
            <a:chOff x="981393" y="777308"/>
            <a:chExt cx="1858639" cy="12759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22092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nhọn.</a:t>
                </a:r>
                <a:endParaRPr lang="en-US" sz="4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tù.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  <a:blipFill>
                <a:blip r:embed="rId8"/>
                <a:stretch>
                  <a:fillRect l="-1212" r="-1326" b="-3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57322">
            <a:off x="15415666" y="9155356"/>
            <a:ext cx="2617301" cy="795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049504" y="2541845"/>
            <a:ext cx="415690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Dotum" panose="020B0600000101010101" pitchFamily="34" charset="-127"/>
                    <a:cs typeface="Times New Roman" panose="02020603050405020304" pitchFamily="18" charset="0"/>
                  </a:rPr>
                  <a:t>Ta gọi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hệ số góc của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45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  <a:blipFill>
                <a:blip r:embed="rId7"/>
                <a:stretch>
                  <a:fillRect l="-2524" r="-2524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014967" y="6116394"/>
            <a:ext cx="3511112" cy="33954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87817" y="929869"/>
            <a:ext cx="2548954" cy="2671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9"/>
          <p:cNvSpPr/>
          <p:nvPr/>
        </p:nvSpPr>
        <p:spPr>
          <a:xfrm rot="217817" flipH="1">
            <a:off x="39443" y="7353672"/>
            <a:ext cx="2429622" cy="2209648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                      </a:t>
                </a: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là</a:t>
                </a:r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  <a:blipFill>
                <a:blip r:embed="rId6"/>
                <a:stretch>
                  <a:fillRect l="-1307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025744" y="753361"/>
            <a:ext cx="13431853" cy="2332739"/>
            <a:chOff x="1980678" y="936822"/>
            <a:chExt cx="13431853" cy="23327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0678" y="1326782"/>
              <a:ext cx="1900120" cy="1799761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462097" y="936822"/>
              <a:ext cx="10950434" cy="2332739"/>
              <a:chOff x="3995529" y="1355015"/>
              <a:chExt cx="10950434" cy="2332739"/>
            </a:xfrm>
          </p:grpSpPr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995529" y="1355015"/>
                <a:ext cx="10950434" cy="921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Xác định hệ số góc của mỗi đường thẳng sau:</a:t>
                </a:r>
                <a:endParaRPr kumimoji="0" lang="en-US" altLang="en-US" sz="4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=3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=2−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1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4100"/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6" name="Group 25"/>
          <p:cNvGrpSpPr/>
          <p:nvPr/>
        </p:nvGrpSpPr>
        <p:grpSpPr>
          <a:xfrm>
            <a:off x="8139358" y="36957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8105" y="571500"/>
            <a:ext cx="17068800" cy="924511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508095" y="507849"/>
            <a:ext cx="3166251" cy="120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55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dương,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lên từ trái sáng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</a:t>
                </a:r>
                <a:r>
                  <a:rPr lang="vi-VN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nhọn</a:t>
                </a:r>
                <a:r>
                  <a:rPr lang="en-US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  <a:blipFill>
                <a:blip r:embed="rId7"/>
                <a:stretch>
                  <a:fillRect l="-1608" r="-1719" b="-5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9920" y="2095500"/>
            <a:ext cx="4648336" cy="4061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âm,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xuống từ trái sang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</a:t>
                </a:r>
                <a:r>
                  <a:rPr lang="vi-VN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tù</a:t>
                </a:r>
                <a:r>
                  <a:rPr lang="en-US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  <a:blipFill>
                <a:blip r:embed="rId10"/>
                <a:stretch>
                  <a:fillRect l="-1608" r="-1838" b="-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4991100"/>
            <a:ext cx="4237864" cy="43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0" y="651577"/>
            <a:ext cx="16306799" cy="1824923"/>
            <a:chOff x="533401" y="311863"/>
            <a:chExt cx="16306799" cy="1824923"/>
          </a:xfrm>
        </p:grpSpPr>
        <p:sp>
          <p:nvSpPr>
            <p:cNvPr id="14" name="Rounded Rectangle 13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 smtClean="0"/>
                    <a:t>Tìm hàm số bậc nhất có đồ thị là đường thẳng có hệ </a:t>
                  </a:r>
                  <a:r>
                    <a:rPr lang="vi-VN" sz="4000"/>
                    <a:t>số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000" smtClean="0"/>
                    <a:t> </a:t>
                  </a:r>
                  <a14:m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=− 2</m:t>
                      </m:r>
                    </m:oMath>
                  </a14:m>
                  <a:r>
                    <a:rPr lang="vi-VN" sz="4000" smtClean="0"/>
                    <a:t> </a:t>
                  </a:r>
                  <a:r>
                    <a:rPr lang="vi-VN" sz="4000"/>
                    <a:t>và đi qua điểm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(1; 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a14:m>
                  <a:endParaRPr lang="vi-VN" sz="400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  <a:blipFill>
                  <a:blip r:embed="rId3"/>
                  <a:stretch>
                    <a:fillRect l="-1556" r="-1556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745339"/>
            <a:ext cx="5063134" cy="691212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53006" y="3181705"/>
            <a:ext cx="2026293" cy="1275995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Hàm số bậc nhất cần tìm có dạng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Vì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(1; 2) 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nên ta có: </a:t>
                </a:r>
                <a:endParaRPr lang="en-US" sz="40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 −2 . 1 +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  <a:blipFill>
                <a:blip r:embed="rId6"/>
                <a:stretch>
                  <a:fillRect l="-1879" b="-5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79901" y="2476500"/>
            <a:ext cx="1833697" cy="1100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01009">
            <a:off x="-220707" y="8063236"/>
            <a:ext cx="1357819" cy="15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09600" y="5715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1828800"/>
            <a:ext cx="16992600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Tìm hàm số bậc nhất có đồ thị là đường thẳng có hệ số góc là 3 và cắt trục tung tại điểm có tung độ bằng –1.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123076" y="3810000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thì hàm số bậc nhất có dạng: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Đồ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thị hàm số cắt trục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điểm có tung độ bằng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tức là đồ thị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0;−1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−1=3.0+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Hàm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số cần tìm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  <a:blipFill>
                <a:blip r:embed="rId4"/>
                <a:stretch>
                  <a:fillRect l="-1184" r="-1148" b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0348" y="443116"/>
            <a:ext cx="1178666" cy="136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3723">
            <a:off x="17034591" y="8467896"/>
            <a:ext cx="1409290" cy="16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642" y="218573"/>
            <a:ext cx="4800600" cy="1295401"/>
            <a:chOff x="304800" y="266693"/>
            <a:chExt cx="6438171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3"/>
              <a:ext cx="6438171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55340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7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 LUẬN</a:t>
              </a:r>
              <a:endParaRPr lang="en-US" sz="4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 có hệ số góc bằng bao nhiêu?</a:t>
                </a:r>
              </a:p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Theo em, bạn nào trả lời đúng, bạn nào trả lời sai? Vì sao</a:t>
                </a:r>
                <a:r>
                  <a:rPr lang="en-US" sz="3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?</a:t>
                </a:r>
                <a:endParaRPr lang="en-US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blipFill>
                <a:blip r:embed="rId4"/>
                <a:stretch>
                  <a:fillRect l="-2842" r="-2756" b="-2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03" y="1868662"/>
            <a:ext cx="10046297" cy="3866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hệ số góc của đường thẳng trên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Vuông đúng.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  <a:blipFill>
                <a:blip r:embed="rId7"/>
                <a:stretch>
                  <a:fillRect l="-1859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057400" y="5926881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5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800" b="1" i="0" u="none" strike="noStrike" kern="1200" cap="none" spc="0" normalizeH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61" y="8763539"/>
            <a:ext cx="1234481" cy="10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" y="1326297"/>
            <a:ext cx="16459200" cy="7170004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267675" y="286245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 rot="350176">
            <a:off x="15235924" y="6159077"/>
            <a:ext cx="2667000" cy="2363263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1676400" y="3112681"/>
            <a:ext cx="1488853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7500" b="1" smtClean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</a:t>
            </a:r>
            <a:r>
              <a:rPr lang="vi-VN" sz="75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THẲNG SONG SONG VÀ ĐƯỜNG THẲNG CẮT NHAU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2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84629" y="466231"/>
            <a:ext cx="11000737" cy="943469"/>
            <a:chOff x="2646572" y="344362"/>
            <a:chExt cx="11000737" cy="943469"/>
          </a:xfrm>
        </p:grpSpPr>
        <p:sp>
          <p:nvSpPr>
            <p:cNvPr id="22" name="Rectangle 21"/>
            <p:cNvSpPr/>
            <p:nvPr/>
          </p:nvSpPr>
          <p:spPr>
            <a:xfrm>
              <a:off x="3958438" y="350971"/>
              <a:ext cx="9688871" cy="9368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n-NO" sz="4100" b="1" i="1">
                  <a:solidFill>
                    <a:srgbClr val="C00000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song song</a:t>
              </a: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344362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>
                    <a:solidFill>
                      <a:prstClr val="black"/>
                    </a:solidFill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, vẽ hai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. Có nhận xét gì về vị trí tương đối của hai đường thẳng này?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  <a:blipFill>
                <a:blip r:embed="rId5"/>
                <a:stretch>
                  <a:fillRect l="-1278" r="-12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65483" y="1930520"/>
            <a:ext cx="1556932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3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28074" y="34671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700">
                    <a:ea typeface="Arial" panose="020B060402020202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endParaRPr lang="en-US" sz="3700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  <a:blipFill>
                <a:blip r:embed="rId7"/>
                <a:stretch>
                  <a:fillRect l="-1933" r="-2067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8989" y="3472997"/>
            <a:ext cx="7168011" cy="63187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558" y="8877300"/>
            <a:ext cx="13351042" cy="854465"/>
            <a:chOff x="364958" y="8877300"/>
            <a:chExt cx="13351042" cy="854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700">
                      <a:ea typeface="Arial" panose="020B0604020202020204" pitchFamily="34" charset="0"/>
                      <a:cs typeface="Times New Roman" panose="02020603050405020304" pitchFamily="18" charset="0"/>
                    </a:rPr>
                    <a:t>Hai đường thẳng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lang="vi-VN" sz="3700">
                      <a:effectLst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song song với nhau.</a:t>
                  </a:r>
                  <a:endParaRPr lang="en-US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  <a:blipFill>
                  <a:blip r:embed="rId10"/>
                  <a:stretch>
                    <a:fillRect l="-1479" r="-52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Arrow 4"/>
            <p:cNvSpPr/>
            <p:nvPr/>
          </p:nvSpPr>
          <p:spPr>
            <a:xfrm>
              <a:off x="364958" y="9214184"/>
              <a:ext cx="501317" cy="3728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1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504436" y="2417643"/>
            <a:ext cx="3219150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3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và</a:t>
                </a:r>
                <a:r>
                  <a:rPr lang="en-US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300" i="1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 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lại; trùng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3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  <a:blipFill>
                <a:blip r:embed="rId7"/>
                <a:stretch>
                  <a:fillRect l="-1889" r="-1889" b="-3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1028700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129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5"/>
          <p:cNvSpPr txBox="1"/>
          <p:nvPr/>
        </p:nvSpPr>
        <p:spPr>
          <a:xfrm>
            <a:off x="6019800" y="5303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6591300"/>
            <a:ext cx="2438400" cy="2856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ular Callout 23"/>
              <p:cNvSpPr/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Làm thế nào để biết hai đường thẳng </a:t>
                </a:r>
                <a14:m>
                  <m:oMath xmlns:m="http://schemas.openxmlformats.org/officeDocument/2006/math"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</a:t>
                </a:r>
                <a:r>
                  <a:rPr lang="vi-VN" sz="3300" smtClean="0">
                    <a:ea typeface="Calibri" panose="020F0502020204030204" pitchFamily="34" charset="0"/>
                  </a:rPr>
                  <a:t>song </a:t>
                </a:r>
                <a:r>
                  <a:rPr lang="vi-VN" sz="3300">
                    <a:ea typeface="Calibri" panose="020F0502020204030204" pitchFamily="34" charset="0"/>
                  </a:rPr>
                  <a:t>song hay cắt nhau nhỉ?</a:t>
                </a:r>
                <a:endParaRPr lang="en-US" sz="3300"/>
              </a:p>
            </p:txBody>
          </p:sp>
        </mc:Choice>
        <mc:Fallback xmlns="">
          <p:sp>
            <p:nvSpPr>
              <p:cNvPr id="24" name="Rounded 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ular Callout 24"/>
              <p:cNvSpPr/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Cứ vẽ hai đường thẳng nay trong cùng một mặt phẳng tọa độ </a:t>
                </a:r>
                <a14:m>
                  <m:oMath xmlns:m="http://schemas.openxmlformats.org/officeDocument/2006/math"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là biết ngay mà!</a:t>
                </a:r>
                <a:endParaRPr lang="en-US" sz="3300"/>
              </a:p>
            </p:txBody>
          </p:sp>
        </mc:Choice>
        <mc:Fallback xmlns=""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314" y="7565661"/>
            <a:ext cx="2403734" cy="2683239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11734800" y="2705100"/>
            <a:ext cx="6083371" cy="3306482"/>
          </a:xfrm>
          <a:prstGeom prst="wedgeRoundRectCallout">
            <a:avLst>
              <a:gd name="adj1" fmla="val 14666"/>
              <a:gd name="adj2" fmla="val 64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300">
                <a:ea typeface="Calibri" panose="020F0502020204030204" pitchFamily="34" charset="0"/>
              </a:rPr>
              <a:t>Anh có một cách nhanh hơn nhiều mà không cần vẽ hình. Trong bài học này chúng ta cùng tìm hiểu nhé!</a:t>
            </a:r>
            <a:endParaRPr lang="en-US" sz="33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5630582"/>
            <a:ext cx="3210582" cy="3459079"/>
          </a:xfrm>
          <a:prstGeom prst="rect">
            <a:avLst/>
          </a:prstGeom>
        </p:spPr>
      </p:pic>
      <p:sp>
        <p:nvSpPr>
          <p:cNvPr id="30" name="Freeform 8"/>
          <p:cNvSpPr/>
          <p:nvPr/>
        </p:nvSpPr>
        <p:spPr>
          <a:xfrm rot="1045462">
            <a:off x="16385598" y="353921"/>
            <a:ext cx="1518562" cy="1776878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song song với nhau: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; 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  <a:blipFill>
                <a:blip r:embed="rId6"/>
                <a:stretch>
                  <a:fillRect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0853" y="4019905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7800" y="647700"/>
            <a:ext cx="15359910" cy="2902018"/>
            <a:chOff x="1679092" y="800100"/>
            <a:chExt cx="15359910" cy="2902018"/>
          </a:xfrm>
        </p:grpSpPr>
        <p:grpSp>
          <p:nvGrpSpPr>
            <p:cNvPr id="25" name="Group 24"/>
            <p:cNvGrpSpPr/>
            <p:nvPr/>
          </p:nvGrpSpPr>
          <p:grpSpPr>
            <a:xfrm>
              <a:off x="1752600" y="800100"/>
              <a:ext cx="15087600" cy="1985159"/>
              <a:chOff x="2411637" y="1162288"/>
              <a:chExt cx="15087600" cy="198515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1637" y="1490104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4041635" y="1162288"/>
                <a:ext cx="13457602" cy="1985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1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song song với nhau trong các đường thẳng sau:</a:t>
                </a:r>
                <a:endParaRPr kumimoji="0" lang="en-US" altLang="en-US" sz="41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+1;   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=−1−2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=2+2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410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0600" y="888852"/>
            <a:ext cx="16740595" cy="1938992"/>
            <a:chOff x="533401" y="311863"/>
            <a:chExt cx="16740595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124199" y="311863"/>
                  <a:ext cx="14149797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 smtClean="0"/>
                    <a:t>Tìm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/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+2 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4000" smtClean="0"/>
                    <a:t> </a:t>
                  </a:r>
                  <a:r>
                    <a:rPr lang="vi-VN" sz="4000" smtClean="0"/>
                    <a:t>song </a:t>
                  </a:r>
                  <a:r>
                    <a:rPr lang="vi-VN" sz="4000"/>
                    <a:t>song với đường </a:t>
                  </a:r>
                  <a:r>
                    <a:rPr lang="vi-VN" sz="4000" smtClean="0"/>
                    <a:t>thẳng</a:t>
                  </a:r>
                  <a:r>
                    <a:rPr lang="en-US" sz="4000" smtClean="0"/>
                    <a:t>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 = −2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+1.</m:t>
                      </m:r>
                    </m:oMath>
                  </a14:m>
                  <a:endParaRPr lang="vi-VN" sz="4000"/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199" y="311863"/>
                  <a:ext cx="14149797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07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9" y="3418082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Hai đường thẳng đã cho song song với nhau khi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+ 1 = −2</m:t>
                    </m:r>
                  </m:oMath>
                </a14:m>
                <a:r>
                  <a:rPr lang="vi-VN" sz="4000"/>
                  <a:t>, tức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= –3.</m:t>
                    </m:r>
                  </m:oMath>
                </a14:m>
                <a:endParaRPr lang="vi-VN" sz="4000"/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Giá trị này thoả mãn điều kiện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vi-VN" sz="4000"/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Vậy giá trị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/>
                  <a:t> cần tìm là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 = –3</m:t>
                    </m:r>
                  </m:oMath>
                </a14:m>
                <a:r>
                  <a:rPr lang="vi-VN" sz="4000" smtClean="0"/>
                  <a:t>.</a:t>
                </a:r>
                <a:endParaRPr lang="vi-VN" sz="40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  <a:blipFill>
                <a:blip r:embed="rId5"/>
                <a:stretch>
                  <a:fillRect l="-1506" r="-1506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8428749"/>
            <a:ext cx="2010733" cy="158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93949">
            <a:off x="243594" y="3650965"/>
            <a:ext cx="1462859" cy="17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1330" y="789672"/>
            <a:ext cx="10652728" cy="1001028"/>
            <a:chOff x="2646572" y="350971"/>
            <a:chExt cx="10652728" cy="1001028"/>
          </a:xfrm>
        </p:grpSpPr>
        <p:sp>
          <p:nvSpPr>
            <p:cNvPr id="22" name="Rectangle 21"/>
            <p:cNvSpPr/>
            <p:nvPr/>
          </p:nvSpPr>
          <p:spPr>
            <a:xfrm>
              <a:off x="3876528" y="350971"/>
              <a:ext cx="9422772" cy="957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200" b="1" i="1">
                  <a:solidFill>
                    <a:srgbClr val="C00000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cắt nhau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40853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800">
                    <a:solidFill>
                      <a:prstClr val="black"/>
                    </a:solidFill>
                  </a:rPr>
                  <a:t>Cho hai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–1 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–3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. Bằng cách so sánh hai hệ số góc, hãy cho biết hai đường thẳng này có song song hay trùng nhau không.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  <a:blipFill>
                <a:blip r:embed="rId5"/>
                <a:stretch>
                  <a:fillRect l="-1175" r="-1175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938464" y="2271299"/>
            <a:ext cx="1949117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97604" y="56769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72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2≠1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hai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song song</a:t>
                </a: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cũng không trùng nhau.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  <a:blipFill>
                <a:blip r:embed="rId7"/>
                <a:stretch>
                  <a:fillRect l="-1212" r="-1176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108838" y="2077830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428293" y="2552700"/>
            <a:ext cx="3371437" cy="136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500" i="1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5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5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cắt nhau khi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  <a:blipFill>
                <a:blip r:embed="rId7"/>
                <a:stretch>
                  <a:fillRect l="-1921" b="-8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943938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cắt nhau là: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  <a:blipFill>
                <a:blip r:embed="rId6"/>
                <a:stretch>
                  <a:fillRect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6869" y="35433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2995" y="907043"/>
            <a:ext cx="16827331" cy="1874257"/>
            <a:chOff x="1308542" y="1385278"/>
            <a:chExt cx="16827331" cy="1874257"/>
          </a:xfrm>
        </p:grpSpPr>
        <p:grpSp>
          <p:nvGrpSpPr>
            <p:cNvPr id="25" name="Group 24"/>
            <p:cNvGrpSpPr/>
            <p:nvPr/>
          </p:nvGrpSpPr>
          <p:grpSpPr>
            <a:xfrm>
              <a:off x="1308542" y="1385278"/>
              <a:ext cx="16288121" cy="1836277"/>
              <a:chOff x="1967579" y="1747466"/>
              <a:chExt cx="16288121" cy="18362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7579" y="2076688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712421" y="1747466"/>
                <a:ext cx="14543279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0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cắt nhau trong các đường thẳng sau</a:t>
                </a:r>
                <a:r>
                  <a:rPr lang="vi-VN" altLang="en-US" sz="4000" smtClean="0">
                    <a:solidFill>
                      <a:srgbClr val="000000"/>
                    </a:solidFill>
                    <a:ea typeface="Open Sans" panose="020B0604020202020204" charset="0"/>
                  </a:rPr>
                  <a:t>:</a:t>
                </a:r>
                <a:endParaRPr lang="vi-VN" altLang="en-US" sz="4000">
                  <a:solidFill>
                    <a:srgbClr val="000000"/>
                  </a:solidFill>
                  <a:ea typeface="Open Sans" panose="020B060402020202020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=2+2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 1 – 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3000" y="1028700"/>
            <a:ext cx="16002000" cy="1938992"/>
            <a:chOff x="533401" y="311863"/>
            <a:chExt cx="16002000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>
                      <a:solidFill>
                        <a:prstClr val="black"/>
                      </a:solidFill>
                    </a:rPr>
                    <a:t>Tìm các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 (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) cắt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+ 1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90" r="-1590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7" y="3671711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prstClr val="black"/>
                    </a:solidFill>
                  </a:rPr>
                  <a:t>Hai đường thẳng đã cho cắt nhau khi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Kết hợp với điều kiện đã cho, ta được các giá trị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cần tìm là: </a:t>
                </a:r>
                <a:endParaRPr lang="en-US" sz="4000" smtClean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smtClean="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  <a:blipFill>
                <a:blip r:embed="rId5"/>
                <a:stretch>
                  <a:fillRect l="-150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997" y="7871097"/>
            <a:ext cx="1655960" cy="190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1851" flipH="1">
            <a:off x="115869" y="2757105"/>
            <a:ext cx="1759156" cy="2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Tìm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 để đồ thị của hai hàm số đã cho là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:</a:t>
                </a:r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a) Hai đường thẳng song song với 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nhau.</a:t>
                </a:r>
                <a:r>
                  <a:rPr lang="en-US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) Hai đường thẳng cắt nhau.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a typeface="Arial" panose="020B0604020202020204" pitchFamily="34" charset="0"/>
                    <a:cs typeface="Times New Roman" panose="02020603050405020304" pitchFamily="18" charset="0"/>
                  </a:rPr>
                  <a:t>Điều kiện để 2 hàm số là hàm số bậc nhất lần lượt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a) Để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Vậy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hai đồ thị của hàm số song song với </a:t>
                </a: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  <a:blipFill>
                <a:blip r:embed="rId5"/>
                <a:stretch>
                  <a:fillRect l="-1184" b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của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để đồ thị của hai hàm số đã cho là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Hai đường thẳng song song với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nhau.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		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Hai đường thẳng cắt nhau.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Để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cắt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thì: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Kết hợp điều kiện ta thấy,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đồ thị của hàm số cắt nhau.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  <a:blipFill>
                <a:blip r:embed="rId5"/>
                <a:stretch>
                  <a:fillRect l="-1458" r="-141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642" y="218572"/>
            <a:ext cx="5013158" cy="1295401"/>
            <a:chOff x="304800" y="266692"/>
            <a:chExt cx="6723236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2"/>
              <a:ext cx="6723236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90812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Thử</a:t>
              </a:r>
              <a:r>
                <a:rPr kumimoji="0" lang="en-US" sz="47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thách nhỏ</a:t>
              </a:r>
              <a:endParaRPr kumimoji="0" lang="en-US" sz="4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alt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Liệu hai đường thẳng phân biệt có cùng hệ số góc có thể có</a:t>
                </a:r>
                <a:r>
                  <a:rPr lang="vi-VN" altLang="en-U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:</a:t>
                </a:r>
                <a:endParaRPr lang="en-US" altLang="en-US" sz="4000" smtClean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a)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không</a:t>
                </a:r>
                <a:r>
                  <a:rPr lang="en-US" sz="40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?</a:t>
                </a:r>
                <a:endParaRPr lang="en-US" sz="40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b)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không?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blipFill>
                <a:blip r:embed="rId3"/>
                <a:stretch>
                  <a:fillRect l="-1406" b="-44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Hai đường thẳng phân biệt có cùng hệ số góc thì chúng phải song song với nhau. </a:t>
                </a:r>
                <a:endParaRPr lang="en-US" sz="4000" smtClean="0">
                  <a:solidFill>
                    <a:prstClr val="black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Do 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vậy mà chúng không thể có cùng giao điểm với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  <a:blipFill>
                <a:blip r:embed="rId4"/>
                <a:stretch>
                  <a:fillRect l="-1279" r="-1279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020391" y="50673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0101" y="1685000"/>
            <a:ext cx="2208564" cy="30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891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5"/>
          <p:cNvSpPr txBox="1"/>
          <p:nvPr/>
        </p:nvSpPr>
        <p:spPr>
          <a:xfrm>
            <a:off x="6016445" y="47023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 rot="1045462">
            <a:off x="16498345" y="219021"/>
            <a:ext cx="1437927" cy="149808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470574" y="1756708"/>
            <a:ext cx="15721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trình bày cách làm của anh Pi để trả lời câu hỏi của bạn Vuông trong tình huống mở đầu.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02385" y="3945681"/>
            <a:ext cx="2264228" cy="1426419"/>
            <a:chOff x="1104912" y="690519"/>
            <a:chExt cx="2140966" cy="14698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song song với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4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lang="vi-VN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cắt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  <a:blipFill>
                <a:blip r:embed="rId5"/>
                <a:stretch>
                  <a:fillRect l="-1243" r="-1398" b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8724900"/>
            <a:ext cx="989415" cy="11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295400" y="1729872"/>
            <a:ext cx="15763595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300" b="1" ker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CHƯƠNG VII. PHƯƠNG TRÌNH BẬC NHẤT VÀ HÀM SỐ BẬC NHẤT</a:t>
            </a:r>
            <a:endParaRPr lang="en-US" sz="7300" b="1" kern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2680" y="5286027"/>
            <a:ext cx="13482639" cy="33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>
                <a:solidFill>
                  <a:srgbClr val="C00000"/>
                </a:solidFill>
                <a:cs typeface="Arial" panose="020B0604020202020204" pitchFamily="34" charset="0"/>
              </a:rPr>
              <a:t>BÀI 29. HỆ SỐ GÓC CỦA ĐƯỜNG THẲNG </a:t>
            </a:r>
            <a:endParaRPr lang="en-US" sz="75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0238553">
            <a:off x="511361" y="795863"/>
            <a:ext cx="1803438" cy="2081271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8174" y="7132587"/>
            <a:ext cx="2335476" cy="2861226"/>
          </a:xfrm>
          <a:custGeom>
            <a:avLst/>
            <a:gdLst/>
            <a:ahLst/>
            <a:cxnLst/>
            <a:rect l="l" t="t" r="r" b="b"/>
            <a:pathLst>
              <a:path w="2335476" h="2861226">
                <a:moveTo>
                  <a:pt x="0" y="0"/>
                </a:moveTo>
                <a:lnTo>
                  <a:pt x="2335476" y="0"/>
                </a:lnTo>
                <a:lnTo>
                  <a:pt x="2335476" y="2861226"/>
                </a:lnTo>
                <a:lnTo>
                  <a:pt x="0" y="28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32001" y="2709154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1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5" y="5676900"/>
            <a:ext cx="11056079" cy="1740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80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0"/>
            <a:ext cx="3032091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5000">
                    <a:effectLst/>
                    <a:ea typeface="Arial" panose="020B0604020202020204" pitchFamily="34" charset="0"/>
                  </a:rPr>
                  <a:t>	</a:t>
                </a:r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5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 </a:t>
                </a:r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 số góc của đường thẳng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5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  <a:blipFill>
                <a:blip r:embed="rId12"/>
                <a:stretch>
                  <a:fillRect b="-8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1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 smtClean="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5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fr-FR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đồ thị hàm số là đường thẳng có hệ số góc bằng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điểm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(0;1)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  <a:blipFill>
                <a:blip r:embed="rId12"/>
                <a:stretch>
                  <a:fillRect l="-707" t="-6667" r="-521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ea typeface="Times New Roman" panose="02020603050405020304" pitchFamily="18" charset="0"/>
                <a:cs typeface="Times New Roman" panose="02020603050405020304" pitchFamily="18" charset="0"/>
              </a:rPr>
              <a:t>D. Không xác định được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30000"/>
                  </a:lnSpc>
                </a:pPr>
                <a:r>
                  <a:rPr lang="fr-FR" sz="4000" b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Tìm giá trị của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 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≠−1)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  <a:blipFill>
                <a:blip r:embed="rId11"/>
                <a:stretch>
                  <a:fillRect l="-376" b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4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rằng đồ thị của nó song song với đường thẳng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gốc tọa độ. 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12"/>
                <a:stretch>
                  <a:fillRect l="-359" r="-215" b="-7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0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284555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A. </a:t>
            </a:r>
            <a:r>
              <a:rPr lang="vi-VN" sz="4100" smtClean="0">
                <a:ea typeface="Arial" panose="020B0604020202020204" pitchFamily="34" charset="0"/>
              </a:rPr>
              <a:t>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284555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C. −7 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10629900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B. </a:t>
            </a:r>
            <a:r>
              <a:rPr lang="vi-VN" sz="4100" smtClean="0">
                <a:ea typeface="Arial" panose="020B0604020202020204" pitchFamily="34" charset="0"/>
              </a:rPr>
              <a:t>11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4100">
                <a:ea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41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2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5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 qua điểm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(−1; 2)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Hệ số góc của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là?</a:t>
                </a:r>
                <a:endParaRPr lang="en-US" sz="4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8"/>
                <a:stretch>
                  <a:fillRect l="-466" r="-323" b="-10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7646" y="7068874"/>
            <a:ext cx="2125267" cy="2823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7.30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(1; – 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 smtClean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  <a:blipFill>
                <a:blip r:embed="rId6"/>
                <a:stretch>
                  <a:fillRect l="-1387" r="-13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993393" y="3412724"/>
            <a:ext cx="2264228" cy="1426419"/>
            <a:chOff x="1104912" y="690519"/>
            <a:chExt cx="2140966" cy="14698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 thẳng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1;−2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−2=3.1+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  <a:blipFill>
                <a:blip r:embed="rId8"/>
                <a:stretch>
                  <a:fillRect l="-1405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9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200" y="8496920"/>
            <a:ext cx="1180686" cy="1370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7.31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–2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 và cắt trục hoành tại điểm có hoành độ bằng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 smtClean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  <a:blipFill>
                <a:blip r:embed="rId6"/>
                <a:stretch>
                  <a:fillRect l="-1387" r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8020391" y="3314700"/>
            <a:ext cx="2264228" cy="1426419"/>
            <a:chOff x="1104912" y="690519"/>
            <a:chExt cx="2140966" cy="14698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cắt trục hoành tại điểm có hoành độ bằng 3 nên ta có: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0=−2 . 3+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  <a:blipFill>
                <a:blip r:embed="rId8"/>
                <a:stretch>
                  <a:fillRect l="-1351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4" y="3069933"/>
            <a:ext cx="1786118" cy="16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28600" y="266700"/>
            <a:ext cx="17754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423" y="3869618"/>
            <a:ext cx="1568775" cy="1807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7.32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Hãy chỉ ra các cặp đường thẳng song song với nhau và các cặp đường thẳng cắt nhau trong các đường thẳng sau</a:t>
                </a:r>
                <a:r>
                  <a:rPr lang="vi-VN" sz="3800" smtClean="0">
                    <a:cs typeface="Arial" panose="020B0604020202020204" pitchFamily="34" charset="0"/>
                  </a:rPr>
                  <a:t>.</a:t>
                </a:r>
                <a:endParaRPr lang="en-US" sz="3800" smtClean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            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+1; 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+2;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vi-VN" sz="380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  <a:blipFill>
                <a:blip r:embed="rId4"/>
                <a:stretch>
                  <a:fillRect l="-1155" r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song song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cắt nhau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  <a:blipFill>
                <a:blip r:embed="rId5"/>
                <a:stretch>
                  <a:fillRect l="-1169" r="-1169" b="-4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973785" y="3314700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8"/>
          <p:cNvSpPr/>
          <p:nvPr/>
        </p:nvSpPr>
        <p:spPr>
          <a:xfrm rot="1045462">
            <a:off x="-34304" y="3520017"/>
            <a:ext cx="1214526" cy="132312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37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32"/>
          <p:cNvSpPr txBox="1"/>
          <p:nvPr/>
        </p:nvSpPr>
        <p:spPr>
          <a:xfrm>
            <a:off x="4925903" y="1672320"/>
            <a:ext cx="839920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9"/>
              </a:lnSpc>
            </a:pPr>
            <a:r>
              <a:rPr lang="vi-VN" sz="6600" b="1" spc="116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spc="116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6"/>
          <p:cNvSpPr txBox="1"/>
          <p:nvPr/>
        </p:nvSpPr>
        <p:spPr>
          <a:xfrm>
            <a:off x="4500131" y="3665778"/>
            <a:ext cx="11674143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Hệ số góc của đường thẳng 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7"/>
          <p:cNvSpPr txBox="1"/>
          <p:nvPr/>
        </p:nvSpPr>
        <p:spPr>
          <a:xfrm>
            <a:off x="4500130" y="5909681"/>
            <a:ext cx="11674143" cy="186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Đường thẳng song song và đường thẳng cắt nhau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lded Corner 19"/>
          <p:cNvSpPr/>
          <p:nvPr/>
        </p:nvSpPr>
        <p:spPr>
          <a:xfrm>
            <a:off x="2601416" y="3619500"/>
            <a:ext cx="1400178" cy="1261199"/>
          </a:xfrm>
          <a:prstGeom prst="foldedCorner">
            <a:avLst/>
          </a:prstGeom>
          <a:solidFill>
            <a:srgbClr val="5BB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olded Corner 20"/>
          <p:cNvSpPr/>
          <p:nvPr/>
        </p:nvSpPr>
        <p:spPr>
          <a:xfrm>
            <a:off x="2601416" y="6256039"/>
            <a:ext cx="1400178" cy="1261199"/>
          </a:xfrm>
          <a:prstGeom prst="foldedCorner">
            <a:avLst/>
          </a:prstGeom>
          <a:solidFill>
            <a:srgbClr val="FFC1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828" y="7248906"/>
            <a:ext cx="2226214" cy="2895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0" y="607272"/>
            <a:ext cx="1568378" cy="2083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32001" y="2552700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1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32395" y="3749371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7.33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Cho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–5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=(2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 Tìm 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 để đồ thị của hai hàm số là</a:t>
                </a:r>
                <a:r>
                  <a:rPr lang="vi-VN" sz="3800" smtClean="0">
                    <a:cs typeface="Arial" panose="020B0604020202020204" pitchFamily="34" charset="0"/>
                  </a:rPr>
                  <a:t>:</a:t>
                </a:r>
                <a:endParaRPr lang="vi-VN" sz="38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cs typeface="Arial" panose="020B0604020202020204" pitchFamily="34" charset="0"/>
                  </a:rPr>
                  <a:t>a) Hai đường thẳng song song với </a:t>
                </a:r>
                <a:r>
                  <a:rPr lang="vi-VN" sz="3800" smtClean="0">
                    <a:cs typeface="Arial" panose="020B0604020202020204" pitchFamily="34" charset="0"/>
                  </a:rPr>
                  <a:t>nhau.</a:t>
                </a:r>
                <a:r>
                  <a:rPr lang="en-US" sz="3800" smtClean="0">
                    <a:cs typeface="Arial" panose="020B0604020202020204" pitchFamily="34" charset="0"/>
                  </a:rPr>
                  <a:t>		       </a:t>
                </a:r>
                <a:r>
                  <a:rPr lang="vi-VN" sz="3800" smtClean="0"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cs typeface="Arial" panose="020B0604020202020204" pitchFamily="34" charset="0"/>
                  </a:rPr>
                  <a:t>) Hai đường thẳng cắt nhau.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  <a:blipFill>
                <a:blip r:embed="rId5"/>
                <a:stretch>
                  <a:fillRect l="-1154" r="-1119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7998273" y="33147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đường thẳng đã cho song song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giá trị cần </a:t>
                </a: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Hai đường thẳng cắt nhau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kiện, ta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  <a:blipFill>
                <a:blip r:embed="rId7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0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0" y="9061139"/>
            <a:ext cx="1219200" cy="959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3949">
            <a:off x="16429147" y="2373366"/>
            <a:ext cx="1462859" cy="1791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7.34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Tìm hàm số bậc nhất có đồ thị là đường thẳng song song với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–3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smtClean="0"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cs typeface="Arial" panose="020B0604020202020204" pitchFamily="34" charset="0"/>
                  </a:rPr>
                  <a:t>và đi qua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6)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  <a:blipFill>
                <a:blip r:embed="rId5"/>
                <a:stretch>
                  <a:fillRect l="-1229" r="-1229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8011885" y="2574081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hàm số cầ</a:t>
                </a: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đồ thị của hàm số song song với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≠1)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hàm số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2;6</m:t>
                        </m:r>
                      </m:e>
                    </m:d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6=−3 . 2+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(TMĐK)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  <a:blipFill>
                <a:blip r:embed="rId7"/>
                <a:stretch>
                  <a:fillRect l="-1200" r="-1200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1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298">
            <a:off x="812714" y="8438609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3428" y="8231470"/>
            <a:ext cx="1024360" cy="1471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9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7.35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9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900">
                    <a:cs typeface="Arial" panose="020B060402020202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cho hai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</m:t>
                    </m:r>
                  </m:oMath>
                </a14:m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a) Vẽ hai đường thẳng đã cho trên cùng mặt phẳng tọa độ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b) Tìm giao điểm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của hai đường thẳng đã cho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c) Gọi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. Chứng minh rằng tam giác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𝑂𝐴𝐵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tức hai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góc với nhau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d) Có nhận xét gì về tích hai hệ số góc của hai đường thẳng đã cho?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  <a:blipFill>
                <a:blip r:embed="rId5"/>
                <a:stretch>
                  <a:fillRect l="-1350" r="-1350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8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  <a:blipFill>
                <a:blip r:embed="rId4"/>
                <a:stretch>
                  <a:fillRect l="-2350" r="-2279" b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1800" y="1104900"/>
            <a:ext cx="6830150" cy="5983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7658100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Phương trình hoành độ giao điểm của hai đường thẳng đã cho: </a:t>
                </a:r>
                <a:endParaRPr lang="en-US" sz="380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+2⟺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Vậy hai đường thẳng cắt nhau tại điểm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  <a:blipFill>
                <a:blip r:embed="rId8"/>
                <a:stretch>
                  <a:fillRect l="-1957" r="-195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5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098" y="822256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Cho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được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+2=0⟺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7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0;2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chung;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𝑂𝐵𝐴</m:t>
                        </m:r>
                      </m:e>
                    </m:acc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𝑂𝐶𝐴</m:t>
                        </m:r>
                      </m:e>
                    </m:acc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</a:t>
                </a:r>
                <a:r>
                  <a: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 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=1.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hai đường thẳng vuông góc với nhau thì tích hai hệ số góc bằng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  <a:blipFill>
                <a:blip r:embed="rId5"/>
                <a:stretch>
                  <a:fillRect l="-1211" b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0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2871" y="523374"/>
            <a:ext cx="17419268" cy="9428246"/>
          </a:xfrm>
          <a:custGeom>
            <a:avLst/>
            <a:gdLst/>
            <a:ahLst/>
            <a:cxnLst/>
            <a:rect l="l" t="t" r="r" b="b"/>
            <a:pathLst>
              <a:path w="9485648" h="5857388">
                <a:moveTo>
                  <a:pt x="0" y="0"/>
                </a:moveTo>
                <a:lnTo>
                  <a:pt x="9485648" y="0"/>
                </a:lnTo>
                <a:lnTo>
                  <a:pt x="9485648" y="5857388"/>
                </a:lnTo>
                <a:lnTo>
                  <a:pt x="0" y="585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5862755" y="7417104"/>
            <a:ext cx="1778737" cy="218425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32"/>
          <p:cNvSpPr txBox="1"/>
          <p:nvPr/>
        </p:nvSpPr>
        <p:spPr>
          <a:xfrm>
            <a:off x="3870334" y="755984"/>
            <a:ext cx="1015290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vi-VN" sz="6600" b="1" spc="147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spc="147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2794919" y="2704756"/>
            <a:ext cx="1465387" cy="1465387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ded Corner 13"/>
          <p:cNvSpPr/>
          <p:nvPr/>
        </p:nvSpPr>
        <p:spPr>
          <a:xfrm>
            <a:off x="2794919" y="4886029"/>
            <a:ext cx="1465387" cy="1465387"/>
          </a:xfrm>
          <a:prstGeom prst="foldedCorner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lded Corner 14"/>
          <p:cNvSpPr/>
          <p:nvPr/>
        </p:nvSpPr>
        <p:spPr>
          <a:xfrm>
            <a:off x="2794919" y="7107113"/>
            <a:ext cx="1465387" cy="1465387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797" y="2923290"/>
            <a:ext cx="10453271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trong bài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4776" y="5059395"/>
            <a:ext cx="11790624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smtClean="0">
                <a:cs typeface="Arial" panose="020B0604020202020204" pitchFamily="34" charset="0"/>
              </a:rPr>
              <a:t>Hoàn </a:t>
            </a:r>
            <a:r>
              <a:rPr lang="vi-VN" sz="4200">
                <a:cs typeface="Arial" panose="020B0604020202020204" pitchFamily="34" charset="0"/>
              </a:rPr>
              <a:t>thành các bài tập trong SBT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2797" y="7308891"/>
            <a:ext cx="104532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200" b="1">
                <a:cs typeface="Arial" panose="020B0604020202020204" pitchFamily="34" charset="0"/>
              </a:rPr>
              <a:t>Bài </a:t>
            </a:r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2"/>
          <p:cNvGrpSpPr/>
          <p:nvPr/>
        </p:nvGrpSpPr>
        <p:grpSpPr>
          <a:xfrm>
            <a:off x="1219200" y="1409700"/>
            <a:ext cx="15925800" cy="76962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09900" y="2171700"/>
            <a:ext cx="1234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vi-VN" sz="8000" b="1" kern="0" smtClean="0">
                <a:solidFill>
                  <a:srgbClr val="1F497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HẸN GẶP LẠI CÁC EM TRONG TIẾT HỌC SAU!</a:t>
            </a:r>
            <a:endParaRPr lang="vi-VN" sz="8000" b="1" kern="0">
              <a:solidFill>
                <a:srgbClr val="1F497D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Freeform 8"/>
          <p:cNvSpPr/>
          <p:nvPr/>
        </p:nvSpPr>
        <p:spPr>
          <a:xfrm>
            <a:off x="871635" y="6608689"/>
            <a:ext cx="3723274" cy="2857613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6770" y="7111406"/>
            <a:ext cx="2774219" cy="2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978263" y="7554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335000" y="5550382"/>
            <a:ext cx="3681603" cy="332102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15960" y="3099447"/>
            <a:ext cx="1105607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7500" b="1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HỆ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 GÓC </a:t>
            </a:r>
            <a:endParaRPr lang="en-US" sz="7500" b="1" smtClean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7500" b="1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ĐƯỜNG THẲNG</a:t>
            </a:r>
            <a:endParaRPr lang="en-US" sz="7500">
              <a:solidFill>
                <a:schemeClr val="tx2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6918" y="495300"/>
            <a:ext cx="15545682" cy="965577"/>
            <a:chOff x="408861" y="342900"/>
            <a:chExt cx="15545682" cy="965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4100" b="1" i="1" smtClean="0">
                      <a:solidFill>
                        <a:srgbClr val="C00000"/>
                      </a:solidFill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Góc tạo bởi đường thẳng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𝒂𝒙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trục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𝑶𝒙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.</a:t>
                  </a:r>
                  <a:endParaRPr lang="en-US" sz="4100">
                    <a:solidFill>
                      <a:srgbClr val="C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  <a:blipFill>
                  <a:blip r:embed="rId3"/>
                  <a:stretch>
                    <a:fillRect l="-1534" b="-22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861" y="34290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 smtClean="0"/>
                  <a:t>Trong mặt phẳng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/>
                  <a:t>, góc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3700"/>
                  <a:t> tạo bởi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3700"/>
                  <a:t>và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 là góc tạo bởi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r>
                  <a:rPr lang="vi-VN" sz="3700"/>
                  <a:t> và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𝐴𝑇</m:t>
                    </m:r>
                  </m:oMath>
                </a14:m>
                <a:r>
                  <a:rPr lang="vi-VN" sz="3700"/>
                  <a:t>, trong đó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700"/>
                  <a:t> là giao điểm của đường thẳng </a:t>
                </a:r>
                <a:r>
                  <a:rPr lang="en-US" sz="3700" smtClean="0"/>
                  <a:t>         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/>
                  <a:t>với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,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vi-VN" sz="3700"/>
                  <a:t> là một điểm nào đó thuộc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700" smtClean="0"/>
                  <a:t> </a:t>
                </a:r>
                <a:r>
                  <a:rPr lang="vi-VN" sz="3700" smtClean="0"/>
                  <a:t>và </a:t>
                </a:r>
                <a:r>
                  <a:rPr lang="vi-VN" sz="3700"/>
                  <a:t>có tung độ dương. Chú ý rằng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0° &lt;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&lt; 180° </m:t>
                    </m:r>
                    <m:r>
                      <a:rPr lang="en-US" sz="37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7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  <a:blipFill>
                <a:blip r:embed="rId5"/>
                <a:stretch>
                  <a:fillRect l="-1122" r="-1086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5067300"/>
            <a:ext cx="10325100" cy="4833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8062833" y="1352433"/>
            <a:ext cx="2209800" cy="1197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, vẽ hai đường thẳng sau</a:t>
                </a:r>
                <a:r>
                  <a:rPr lang="vi-VN" sz="4300" smtClean="0">
                    <a:cs typeface="Arial" panose="020B0604020202020204" pitchFamily="34" charset="0"/>
                  </a:rPr>
                  <a:t>:</a:t>
                </a:r>
                <a:endParaRPr lang="en-US" sz="4300" smtClean="0"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–2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a)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b)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 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  <a:blipFill>
                <a:blip r:embed="rId3"/>
                <a:stretch>
                  <a:fillRect l="-1484" b="-4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027" y="864897"/>
            <a:ext cx="1599673" cy="2297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968046" y="8139133"/>
            <a:ext cx="1159947" cy="2199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  <a:blipFill>
                <a:blip r:embed="rId4"/>
                <a:stretch>
                  <a:fillRect l="-2060" r="-2266" b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469" y="3479905"/>
            <a:ext cx="7467531" cy="638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lang="en-US" sz="3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  <a:blipFill>
                <a:blip r:embed="rId8"/>
                <a:stretch>
                  <a:fillRect l="-1277" b="-10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a)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nhỏ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b)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′) 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  <a:blipFill>
                <a:blip r:embed="rId4"/>
                <a:stretch>
                  <a:fillRect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584" y="746004"/>
            <a:ext cx="7913627" cy="6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2518</Words>
  <Application>Microsoft Office PowerPoint</Application>
  <PresentationFormat>Custom</PresentationFormat>
  <Paragraphs>256</Paragraphs>
  <Slides>47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Dotum</vt:lpstr>
      <vt:lpstr>Arial</vt:lpstr>
      <vt:lpstr>Open Sans</vt:lpstr>
      <vt:lpstr>Cambria Math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Yellow Playful Thesis Defense Presentation</dc:title>
  <dc:creator>Hà Ngân</dc:creator>
  <cp:lastModifiedBy>Admin</cp:lastModifiedBy>
  <cp:revision>39</cp:revision>
  <dcterms:created xsi:type="dcterms:W3CDTF">2006-08-16T00:00:00Z</dcterms:created>
  <dcterms:modified xsi:type="dcterms:W3CDTF">2024-05-22T03:45:43Z</dcterms:modified>
  <dc:identifier>DAF1cscCFCQ</dc:identifier>
</cp:coreProperties>
</file>