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66" r:id="rId3"/>
    <p:sldId id="257" r:id="rId4"/>
    <p:sldId id="258" r:id="rId5"/>
    <p:sldId id="317" r:id="rId6"/>
    <p:sldId id="259" r:id="rId7"/>
    <p:sldId id="260" r:id="rId8"/>
    <p:sldId id="267" r:id="rId9"/>
    <p:sldId id="268" r:id="rId10"/>
    <p:sldId id="271" r:id="rId11"/>
    <p:sldId id="319" r:id="rId12"/>
    <p:sldId id="318" r:id="rId13"/>
    <p:sldId id="269" r:id="rId14"/>
    <p:sldId id="320" r:id="rId15"/>
    <p:sldId id="273" r:id="rId16"/>
    <p:sldId id="321" r:id="rId17"/>
    <p:sldId id="275" r:id="rId18"/>
    <p:sldId id="278" r:id="rId19"/>
    <p:sldId id="289" r:id="rId20"/>
    <p:sldId id="322" r:id="rId21"/>
    <p:sldId id="280" r:id="rId22"/>
    <p:sldId id="323" r:id="rId23"/>
    <p:sldId id="297" r:id="rId24"/>
    <p:sldId id="261" r:id="rId25"/>
    <p:sldId id="298" r:id="rId26"/>
    <p:sldId id="299" r:id="rId27"/>
    <p:sldId id="300" r:id="rId28"/>
    <p:sldId id="301" r:id="rId29"/>
    <p:sldId id="303" r:id="rId30"/>
    <p:sldId id="306" r:id="rId31"/>
    <p:sldId id="310" r:id="rId32"/>
    <p:sldId id="325" r:id="rId33"/>
    <p:sldId id="311" r:id="rId34"/>
    <p:sldId id="312" r:id="rId35"/>
    <p:sldId id="326" r:id="rId36"/>
    <p:sldId id="327" r:id="rId37"/>
    <p:sldId id="329" r:id="rId38"/>
    <p:sldId id="330" r:id="rId39"/>
    <p:sldId id="331" r:id="rId40"/>
    <p:sldId id="332" r:id="rId41"/>
    <p:sldId id="262" r:id="rId42"/>
    <p:sldId id="265" r:id="rId43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Dotum" panose="020B0600000101010101" charset="-127"/>
      <p:regular r:id="rId51"/>
    </p:embeddedFont>
    <p:embeddedFont>
      <p:font typeface="Cambria Math" panose="02040503050406030204" pitchFamily="18" charset="0"/>
      <p:regular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7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15C6-4F23-40DE-8FF2-C89334E4E1CF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982E4-5674-41B9-B9B1-C619AE80F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9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82E4-5674-41B9-B9B1-C619AE80F5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9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82E4-5674-41B9-B9B1-C619AE80F5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0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19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png"/><Relationship Id="rId1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152.sv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ags" Target="../tags/tag11.xml"/><Relationship Id="rId11" Type="http://schemas.openxmlformats.org/officeDocument/2006/relationships/image" Target="../media/image39.png"/><Relationship Id="rId15" Type="http://schemas.openxmlformats.org/officeDocument/2006/relationships/image" Target="../media/image8.svg"/><Relationship Id="rId10" Type="http://schemas.openxmlformats.org/officeDocument/2006/relationships/image" Target="../media/image38.png"/><Relationship Id="rId9" Type="http://schemas.openxmlformats.org/officeDocument/2006/relationships/image" Target="../media/image28.sv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55" Type="http://schemas.openxmlformats.org/officeDocument/2006/relationships/image" Target="../media/image198.svg"/><Relationship Id="rId7" Type="http://schemas.openxmlformats.org/officeDocument/2006/relationships/image" Target="../media/image26.sv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44.png"/><Relationship Id="rId1" Type="http://schemas.openxmlformats.org/officeDocument/2006/relationships/tags" Target="../tags/tag12.xml"/><Relationship Id="rId11" Type="http://schemas.openxmlformats.org/officeDocument/2006/relationships/image" Target="../media/image3.png"/><Relationship Id="rId58" Type="http://schemas.openxmlformats.org/officeDocument/2006/relationships/image" Target="../media/image47.png"/><Relationship Id="rId57" Type="http://schemas.openxmlformats.org/officeDocument/2006/relationships/image" Target="../media/image46.png"/><Relationship Id="rId10" Type="http://schemas.openxmlformats.org/officeDocument/2006/relationships/image" Target="../media/image43.png"/><Relationship Id="rId19" Type="http://schemas.openxmlformats.org/officeDocument/2006/relationships/image" Target="../media/image18.svg"/><Relationship Id="rId9" Type="http://schemas.openxmlformats.org/officeDocument/2006/relationships/image" Target="../media/image28.svg"/><Relationship Id="rId56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9.png"/><Relationship Id="rId3" Type="http://schemas.openxmlformats.org/officeDocument/2006/relationships/image" Target="../media/image10.png"/><Relationship Id="rId21" Type="http://schemas.openxmlformats.org/officeDocument/2006/relationships/image" Target="../media/image52.png"/><Relationship Id="rId7" Type="http://schemas.openxmlformats.org/officeDocument/2006/relationships/image" Target="../media/image19.png"/><Relationship Id="rId17" Type="http://schemas.openxmlformats.org/officeDocument/2006/relationships/image" Target="../media/image595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51.png"/><Relationship Id="rId1" Type="http://schemas.openxmlformats.org/officeDocument/2006/relationships/tags" Target="../tags/tag14.xml"/><Relationship Id="rId6" Type="http://schemas.openxmlformats.org/officeDocument/2006/relationships/image" Target="../media/image30.svg"/><Relationship Id="rId5" Type="http://schemas.openxmlformats.org/officeDocument/2006/relationships/image" Target="../media/image28.png"/><Relationship Id="rId23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0.png"/><Relationship Id="rId4" Type="http://schemas.openxmlformats.org/officeDocument/2006/relationships/image" Target="../media/image24.svg"/><Relationship Id="rId9" Type="http://schemas.openxmlformats.org/officeDocument/2006/relationships/image" Target="../media/image4.svg"/><Relationship Id="rId22" Type="http://schemas.openxmlformats.org/officeDocument/2006/relationships/image" Target="../media/image53.png"/><Relationship Id="rId1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sv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24.svg"/><Relationship Id="rId23" Type="http://schemas.openxmlformats.org/officeDocument/2006/relationships/image" Target="../media/image37.png"/><Relationship Id="rId10" Type="http://schemas.openxmlformats.org/officeDocument/2006/relationships/image" Target="../media/image7.png"/><Relationship Id="rId19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28.svg"/><Relationship Id="rId22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6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15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11" Type="http://schemas.openxmlformats.org/officeDocument/2006/relationships/image" Target="../media/image39.png"/><Relationship Id="rId15" Type="http://schemas.openxmlformats.org/officeDocument/2006/relationships/image" Target="../media/image8.svg"/><Relationship Id="rId10" Type="http://schemas.openxmlformats.org/officeDocument/2006/relationships/image" Target="../media/image55.png"/><Relationship Id="rId9" Type="http://schemas.openxmlformats.org/officeDocument/2006/relationships/image" Target="../media/image28.sv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2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57.png"/><Relationship Id="rId3" Type="http://schemas.openxmlformats.org/officeDocument/2006/relationships/image" Target="../media/image12.png"/><Relationship Id="rId21" Type="http://schemas.openxmlformats.org/officeDocument/2006/relationships/image" Target="../media/image37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microsoft.com/office/2007/relationships/hdphoto" Target="../media/hdphoto3.wdp"/><Relationship Id="rId1" Type="http://schemas.openxmlformats.org/officeDocument/2006/relationships/tags" Target="../tags/tag18.xml"/><Relationship Id="rId1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1" Type="http://schemas.openxmlformats.org/officeDocument/2006/relationships/image" Target="../media/image61.png"/><Relationship Id="rId7" Type="http://schemas.openxmlformats.org/officeDocument/2006/relationships/image" Target="../media/image31.png"/><Relationship Id="rId17" Type="http://schemas.openxmlformats.org/officeDocument/2006/relationships/image" Target="../media/image595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60.png"/><Relationship Id="rId1" Type="http://schemas.openxmlformats.org/officeDocument/2006/relationships/tags" Target="../tags/tag19.xml"/><Relationship Id="rId6" Type="http://schemas.openxmlformats.org/officeDocument/2006/relationships/image" Target="../media/image59.png"/><Relationship Id="rId5" Type="http://schemas.openxmlformats.org/officeDocument/2006/relationships/image" Target="../media/image30.svg"/><Relationship Id="rId19" Type="http://schemas.openxmlformats.org/officeDocument/2006/relationships/image" Target="../media/image18.svg"/><Relationship Id="rId2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21" Type="http://schemas.openxmlformats.org/officeDocument/2006/relationships/image" Target="../media/image65.png"/><Relationship Id="rId7" Type="http://schemas.openxmlformats.org/officeDocument/2006/relationships/image" Target="../media/image26.sv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64.png"/><Relationship Id="rId1" Type="http://schemas.openxmlformats.org/officeDocument/2006/relationships/tags" Target="../tags/tag20.xml"/><Relationship Id="rId11" Type="http://schemas.openxmlformats.org/officeDocument/2006/relationships/image" Target="../media/image3.png"/><Relationship Id="rId10" Type="http://schemas.openxmlformats.org/officeDocument/2006/relationships/image" Target="../media/image63.png"/><Relationship Id="rId19" Type="http://schemas.openxmlformats.org/officeDocument/2006/relationships/image" Target="../media/image18.sv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3" Type="http://schemas.openxmlformats.org/officeDocument/2006/relationships/image" Target="../media/image10.png"/><Relationship Id="rId21" Type="http://schemas.openxmlformats.org/officeDocument/2006/relationships/image" Target="../media/image16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15" Type="http://schemas.openxmlformats.org/officeDocument/2006/relationships/image" Target="../media/image26.svg"/><Relationship Id="rId19" Type="http://schemas.openxmlformats.org/officeDocument/2006/relationships/image" Target="../media/image12.svg"/><Relationship Id="rId4" Type="http://schemas.openxmlformats.org/officeDocument/2006/relationships/image" Target="../media/image24.sv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image" Target="../media/image67.pn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2.svg"/><Relationship Id="rId1" Type="http://schemas.openxmlformats.org/officeDocument/2006/relationships/tags" Target="../tags/tag21.xml"/><Relationship Id="rId24" Type="http://schemas.openxmlformats.org/officeDocument/2006/relationships/image" Target="../media/image68.png"/><Relationship Id="rId5" Type="http://schemas.openxmlformats.org/officeDocument/2006/relationships/image" Target="../media/image4.svg"/><Relationship Id="rId23" Type="http://schemas.openxmlformats.org/officeDocument/2006/relationships/image" Target="../media/image28.svg"/><Relationship Id="rId19" Type="http://schemas.openxmlformats.org/officeDocument/2006/relationships/image" Target="../media/image66.png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69.png"/><Relationship Id="rId26" Type="http://schemas.openxmlformats.org/officeDocument/2006/relationships/image" Target="../media/image18.svg"/><Relationship Id="rId3" Type="http://schemas.openxmlformats.org/officeDocument/2006/relationships/image" Target="../media/image21.png"/><Relationship Id="rId21" Type="http://schemas.openxmlformats.org/officeDocument/2006/relationships/image" Target="../media/image71.png"/><Relationship Id="rId7" Type="http://schemas.openxmlformats.org/officeDocument/2006/relationships/image" Target="../media/image28.svg"/><Relationship Id="rId17" Type="http://schemas.openxmlformats.org/officeDocument/2006/relationships/image" Target="../media/image16.svg"/><Relationship Id="rId25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17.png"/><Relationship Id="rId1" Type="http://schemas.openxmlformats.org/officeDocument/2006/relationships/tags" Target="../tags/tag22.xml"/><Relationship Id="rId24" Type="http://schemas.microsoft.com/office/2007/relationships/hdphoto" Target="../media/hdphoto4.wdp"/><Relationship Id="rId23" Type="http://schemas.openxmlformats.org/officeDocument/2006/relationships/image" Target="../media/image73.png"/><Relationship Id="rId19" Type="http://schemas.openxmlformats.org/officeDocument/2006/relationships/image" Target="../media/image70.png"/><Relationship Id="rId22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0.png"/><Relationship Id="rId3" Type="http://schemas.openxmlformats.org/officeDocument/2006/relationships/image" Target="../media/image7.png"/><Relationship Id="rId21" Type="http://schemas.openxmlformats.org/officeDocument/2006/relationships/image" Target="../media/image76.pn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75.png"/><Relationship Id="rId1" Type="http://schemas.openxmlformats.org/officeDocument/2006/relationships/tags" Target="../tags/tag23.xml"/><Relationship Id="rId23" Type="http://schemas.openxmlformats.org/officeDocument/2006/relationships/image" Target="../media/image18.svg"/><Relationship Id="rId19" Type="http://schemas.openxmlformats.org/officeDocument/2006/relationships/image" Target="../media/image17.png"/><Relationship Id="rId22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6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8.svg"/><Relationship Id="rId4" Type="http://schemas.openxmlformats.org/officeDocument/2006/relationships/image" Target="../media/image24.svg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5.png"/><Relationship Id="rId4" Type="http://schemas.openxmlformats.org/officeDocument/2006/relationships/image" Target="../media/image24.sv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5.png"/><Relationship Id="rId4" Type="http://schemas.openxmlformats.org/officeDocument/2006/relationships/image" Target="../media/image24.sv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5.png"/><Relationship Id="rId4" Type="http://schemas.openxmlformats.org/officeDocument/2006/relationships/image" Target="../media/image24.sv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5.png"/><Relationship Id="rId4" Type="http://schemas.openxmlformats.org/officeDocument/2006/relationships/image" Target="../media/image24.sv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5.png"/><Relationship Id="rId4" Type="http://schemas.openxmlformats.org/officeDocument/2006/relationships/image" Target="../media/image24.sv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21" Type="http://schemas.openxmlformats.org/officeDocument/2006/relationships/image" Target="../media/image81.png"/><Relationship Id="rId7" Type="http://schemas.openxmlformats.org/officeDocument/2006/relationships/image" Target="../media/image26.sv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80.png"/><Relationship Id="rId1" Type="http://schemas.openxmlformats.org/officeDocument/2006/relationships/tags" Target="../tags/tag30.xml"/><Relationship Id="rId11" Type="http://schemas.openxmlformats.org/officeDocument/2006/relationships/image" Target="../media/image8.svg"/><Relationship Id="rId10" Type="http://schemas.openxmlformats.org/officeDocument/2006/relationships/image" Target="../media/image79.png"/><Relationship Id="rId19" Type="http://schemas.openxmlformats.org/officeDocument/2006/relationships/image" Target="../media/image18.sv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3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11" Type="http://schemas.openxmlformats.org/officeDocument/2006/relationships/image" Target="../media/image8.sv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20.svg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4.pn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12" Type="http://schemas.openxmlformats.org/officeDocument/2006/relationships/image" Target="../media/image4.svg"/><Relationship Id="rId1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7.png"/><Relationship Id="rId1" Type="http://schemas.openxmlformats.org/officeDocument/2006/relationships/tags" Target="../tags/tag31.xml"/><Relationship Id="rId11" Type="http://schemas.openxmlformats.org/officeDocument/2006/relationships/image" Target="../media/image83.png"/><Relationship Id="rId5" Type="http://schemas.openxmlformats.org/officeDocument/2006/relationships/image" Target="../media/image2.png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image" Target="../media/image24.svg"/><Relationship Id="rId9" Type="http://schemas.openxmlformats.org/officeDocument/2006/relationships/image" Target="../media/image30.sv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2.png"/><Relationship Id="rId3" Type="http://schemas.openxmlformats.org/officeDocument/2006/relationships/image" Target="../media/image10.png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tags" Target="../tags/tag32.xml"/><Relationship Id="rId5" Type="http://schemas.openxmlformats.org/officeDocument/2006/relationships/image" Target="../media/image3.png"/><Relationship Id="rId15" Type="http://schemas.openxmlformats.org/officeDocument/2006/relationships/image" Target="../media/image28.svg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image" Target="../media/image24.sv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5.png"/><Relationship Id="rId3" Type="http://schemas.openxmlformats.org/officeDocument/2006/relationships/image" Target="../media/image10.png"/><Relationship Id="rId1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0.png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15" Type="http://schemas.openxmlformats.org/officeDocument/2006/relationships/image" Target="../media/image28.svg"/><Relationship Id="rId10" Type="http://schemas.openxmlformats.org/officeDocument/2006/relationships/image" Target="../media/image89.png"/><Relationship Id="rId4" Type="http://schemas.openxmlformats.org/officeDocument/2006/relationships/image" Target="../media/image24.sv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26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8.svg"/><Relationship Id="rId4" Type="http://schemas.openxmlformats.org/officeDocument/2006/relationships/image" Target="../media/image24.svg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7.png"/><Relationship Id="rId3" Type="http://schemas.openxmlformats.org/officeDocument/2006/relationships/image" Target="../media/image10.png"/><Relationship Id="rId21" Type="http://schemas.openxmlformats.org/officeDocument/2006/relationships/image" Target="../media/image99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98.png"/><Relationship Id="rId1" Type="http://schemas.openxmlformats.org/officeDocument/2006/relationships/tags" Target="../tags/tag35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96.png"/><Relationship Id="rId10" Type="http://schemas.openxmlformats.org/officeDocument/2006/relationships/image" Target="../media/image21.png"/><Relationship Id="rId19" Type="http://schemas.microsoft.com/office/2007/relationships/hdphoto" Target="../media/hdphoto5.wdp"/><Relationship Id="rId4" Type="http://schemas.openxmlformats.org/officeDocument/2006/relationships/image" Target="../media/image24.svg"/><Relationship Id="rId9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0.png"/><Relationship Id="rId3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101.png"/><Relationship Id="rId1" Type="http://schemas.openxmlformats.org/officeDocument/2006/relationships/tags" Target="../tags/tag36.xml"/><Relationship Id="rId6" Type="http://schemas.openxmlformats.org/officeDocument/2006/relationships/image" Target="../media/image3.png"/><Relationship Id="rId5" Type="http://schemas.openxmlformats.org/officeDocument/2006/relationships/image" Target="../media/image96.png"/><Relationship Id="rId10" Type="http://schemas.openxmlformats.org/officeDocument/2006/relationships/image" Target="../media/image7.png"/><Relationship Id="rId19" Type="http://schemas.microsoft.com/office/2007/relationships/hdphoto" Target="../media/hdphoto5.wdp"/><Relationship Id="rId4" Type="http://schemas.openxmlformats.org/officeDocument/2006/relationships/image" Target="../media/image24.svg"/><Relationship Id="rId9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02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65.png"/><Relationship Id="rId1" Type="http://schemas.openxmlformats.org/officeDocument/2006/relationships/tags" Target="../tags/tag37.xml"/><Relationship Id="rId19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02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65.png"/><Relationship Id="rId1" Type="http://schemas.openxmlformats.org/officeDocument/2006/relationships/tags" Target="../tags/tag38.xml"/><Relationship Id="rId1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6.png"/><Relationship Id="rId1" Type="http://schemas.openxmlformats.org/officeDocument/2006/relationships/tags" Target="../tags/tag39.xml"/><Relationship Id="rId11" Type="http://schemas.openxmlformats.org/officeDocument/2006/relationships/image" Target="../media/image3.png"/><Relationship Id="rId15" Type="http://schemas.openxmlformats.org/officeDocument/2006/relationships/image" Target="../media/image105.png"/><Relationship Id="rId10" Type="http://schemas.openxmlformats.org/officeDocument/2006/relationships/image" Target="../media/image152.svg"/><Relationship Id="rId1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15" Type="http://schemas.openxmlformats.org/officeDocument/2006/relationships/image" Target="../media/image39.png"/><Relationship Id="rId10" Type="http://schemas.openxmlformats.org/officeDocument/2006/relationships/image" Target="../media/image152.svg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6.sv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24.svg"/><Relationship Id="rId9" Type="http://schemas.openxmlformats.org/officeDocument/2006/relationships/image" Target="../media/image4.sv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3" Type="http://schemas.openxmlformats.org/officeDocument/2006/relationships/image" Target="../media/image10.png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5" Type="http://schemas.openxmlformats.org/officeDocument/2006/relationships/image" Target="../media/image110.png"/><Relationship Id="rId4" Type="http://schemas.openxmlformats.org/officeDocument/2006/relationships/image" Target="../media/image24.svg"/><Relationship Id="rId1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8" Type="http://schemas.openxmlformats.org/officeDocument/2006/relationships/image" Target="../media/image83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26.svg"/><Relationship Id="rId5" Type="http://schemas.openxmlformats.org/officeDocument/2006/relationships/image" Target="../media/image12.png"/><Relationship Id="rId19" Type="http://schemas.openxmlformats.org/officeDocument/2006/relationships/image" Target="../media/image4.svg"/><Relationship Id="rId4" Type="http://schemas.openxmlformats.org/officeDocument/2006/relationships/image" Target="../media/image24.svg"/><Relationship Id="rId9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2.png"/><Relationship Id="rId7" Type="http://schemas.openxmlformats.org/officeDocument/2006/relationships/image" Target="../media/image113.png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14.sv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6.svg"/><Relationship Id="rId4" Type="http://schemas.openxmlformats.org/officeDocument/2006/relationships/image" Target="../media/image12.svg"/><Relationship Id="rId9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26.png"/><Relationship Id="rId1" Type="http://schemas.openxmlformats.org/officeDocument/2006/relationships/tags" Target="../tags/tag7.xml"/><Relationship Id="rId11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52.sv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20.sv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0.svg"/><Relationship Id="rId15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tags" Target="../tags/tag9.xml"/><Relationship Id="rId6" Type="http://schemas.openxmlformats.org/officeDocument/2006/relationships/image" Target="../media/image30.svg"/><Relationship Id="rId5" Type="http://schemas.openxmlformats.org/officeDocument/2006/relationships/image" Target="../media/image28.png"/><Relationship Id="rId15" Type="http://schemas.openxmlformats.org/officeDocument/2006/relationships/image" Target="../media/image14.svg"/><Relationship Id="rId19" Type="http://schemas.openxmlformats.org/officeDocument/2006/relationships/image" Target="../media/image18.sv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png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15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4353">
            <a:off x="2300911" y="-154440"/>
            <a:ext cx="2168417" cy="23662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01581">
            <a:off x="6583946" y="8417271"/>
            <a:ext cx="2560054" cy="8410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1843984" y="7658791"/>
            <a:ext cx="2357989" cy="23579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581400" y="2444918"/>
            <a:ext cx="20544560" cy="49563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060088">
            <a:off x="1611388" y="8453933"/>
            <a:ext cx="2411310" cy="16087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3264286" y="466089"/>
            <a:ext cx="2303915" cy="2115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211832" y="7945985"/>
            <a:ext cx="1964781" cy="1783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12537" y="-223282"/>
            <a:ext cx="2387978" cy="237424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2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228600" y="3997431"/>
            <a:ext cx="2091666" cy="2080257"/>
          </a:xfrm>
          <a:prstGeom prst="rect">
            <a:avLst/>
          </a:prstGeom>
        </p:spPr>
      </p:pic>
      <p:sp>
        <p:nvSpPr>
          <p:cNvPr id="13" name="Google Shape;7484;p29"/>
          <p:cNvSpPr txBox="1">
            <a:spLocks/>
          </p:cNvSpPr>
          <p:nvPr/>
        </p:nvSpPr>
        <p:spPr>
          <a:xfrm>
            <a:off x="2438400" y="3205434"/>
            <a:ext cx="1349569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BUỔI HỌC HÔM 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NAY</a:t>
            </a:r>
            <a:r>
              <a:rPr kumimoji="0" lang="vi-VN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5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90406" y="721824"/>
            <a:ext cx="10773194" cy="1203330"/>
            <a:chOff x="3663045" y="869613"/>
            <a:chExt cx="107731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8822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1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971800" y="2245824"/>
                <a:ext cx="15697200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Phân tích các đa thức sau thành nhân tử: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a)    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4000" smtClean="0">
                  <a:solidFill>
                    <a:schemeClr val="bg1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b)    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245824"/>
                <a:ext cx="15697200" cy="2762936"/>
              </a:xfrm>
              <a:prstGeom prst="rect">
                <a:avLst/>
              </a:prstGeom>
              <a:blipFill>
                <a:blip r:embed="rId10"/>
                <a:stretch>
                  <a:fillRect l="-1398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271487" y="793636"/>
            <a:ext cx="2268301" cy="2130659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55481" y="8226483"/>
            <a:ext cx="1568614" cy="2211911"/>
          </a:xfrm>
          <a:prstGeom prst="rect">
            <a:avLst/>
          </a:prstGeom>
        </p:spPr>
      </p:pic>
      <p:sp>
        <p:nvSpPr>
          <p:cNvPr id="49" name="Oval Callout 48"/>
          <p:cNvSpPr/>
          <p:nvPr/>
        </p:nvSpPr>
        <p:spPr>
          <a:xfrm>
            <a:off x="8574023" y="5446224"/>
            <a:ext cx="1712977" cy="9144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5"/>
          <p:cNvPicPr>
            <a:picLocks noChangeAspect="1"/>
          </p:cNvPicPr>
          <p:nvPr/>
        </p:nvPicPr>
        <p:blipFill>
          <a:blip r:embed="rId14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00806">
            <a:off x="-628167" y="8506632"/>
            <a:ext cx="2068478" cy="2068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71800" y="6894024"/>
                <a:ext cx="11277600" cy="244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6894024"/>
                <a:ext cx="11277600" cy="2440476"/>
              </a:xfrm>
              <a:prstGeom prst="rect">
                <a:avLst/>
              </a:prstGeom>
              <a:blipFill>
                <a:blip r:embed="rId16"/>
                <a:stretch>
                  <a:fillRect l="-19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17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465462" flipH="1">
            <a:off x="-573408" y="943324"/>
            <a:ext cx="1555656" cy="14122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0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35802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867400" y="983010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DỤNG </a:t>
              </a: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371600" y="2673478"/>
                <a:ext cx="15697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Giải bài toán mở đâu bằng cách phân tích</a:t>
                </a:r>
                <a:r>
                  <a:rPr lang="nl-NL" sz="400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 thành nhân tử</a:t>
                </a: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.</a:t>
                </a:r>
                <a:endPara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673478"/>
                <a:ext cx="15697200" cy="1015663"/>
              </a:xfrm>
              <a:prstGeom prst="rect">
                <a:avLst/>
              </a:prstGeom>
              <a:blipFill>
                <a:blip r:embed="rId10"/>
                <a:stretch>
                  <a:fillRect l="-1359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5"/>
          <p:cNvPicPr>
            <a:picLocks noChangeAspect="1"/>
          </p:cNvPicPr>
          <p:nvPr/>
        </p:nvPicPr>
        <p:blipFill>
          <a:blip r:embed="rId11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00806">
            <a:off x="-385901" y="-307337"/>
            <a:ext cx="2068478" cy="2068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573864" y="8877300"/>
            <a:ext cx="1960598" cy="1949322"/>
          </a:xfrm>
          <a:prstGeom prst="rect">
            <a:avLst/>
          </a:prstGeom>
        </p:spPr>
      </p:pic>
      <p:pic>
        <p:nvPicPr>
          <p:cNvPr id="14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5508198" y="7656345"/>
            <a:ext cx="2141336" cy="2429884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787517" y="4229100"/>
            <a:ext cx="1712977" cy="9144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81600" y="6052502"/>
                <a:ext cx="66740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6052502"/>
                <a:ext cx="6674036" cy="707886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00400" y="7656345"/>
                <a:ext cx="66740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0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i="1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7656345"/>
                <a:ext cx="6674036" cy="707886"/>
              </a:xfrm>
              <a:prstGeom prst="rect">
                <a:avLst/>
              </a:prstGeom>
              <a:blipFill>
                <a:blip r:embed="rId57"/>
                <a:stretch>
                  <a:fillRect l="-3196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296773" y="6980934"/>
                <a:ext cx="6321795" cy="2048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+1=0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773" y="6980934"/>
                <a:ext cx="6321795" cy="2048766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180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 animBg="1"/>
      <p:bldP spid="3" grpId="0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3483" y="3299832"/>
            <a:ext cx="1068411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nl-NL" sz="5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THỨC ĐA THỨC THÀNH NHÂN TỬ BẰNG CÁCH </a:t>
            </a: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kumimoji="0" lang="nl-NL" sz="55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 HẰNG ĐẲNG THỨC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38200" y="756615"/>
            <a:ext cx="16764000" cy="9077196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2272" y="647700"/>
            <a:ext cx="3861128" cy="1279214"/>
            <a:chOff x="482272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88699"/>
              <a:ext cx="203613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nl-NL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2: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495800" y="776525"/>
            <a:ext cx="99441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các đa thức sau thành nhân tử: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802622">
            <a:off x="15585871" y="7678680"/>
            <a:ext cx="2392860" cy="2611202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18831" y="488909"/>
            <a:ext cx="1283369" cy="1283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19200" y="2247900"/>
                <a:ext cx="161662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+16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d)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−27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47900"/>
                <a:ext cx="16166276" cy="707886"/>
              </a:xfrm>
              <a:prstGeom prst="rect">
                <a:avLst/>
              </a:prstGeom>
              <a:blipFill>
                <a:blip r:embed="rId18"/>
                <a:stretch>
                  <a:fillRect l="-1320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Callout 54"/>
          <p:cNvSpPr/>
          <p:nvPr/>
        </p:nvSpPr>
        <p:spPr>
          <a:xfrm>
            <a:off x="8343900" y="3390900"/>
            <a:ext cx="1752600" cy="100258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39248" y="4991100"/>
                <a:ext cx="1038630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+16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2.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.4+</m:t>
                    </m:r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−4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248" y="4991100"/>
                <a:ext cx="10386305" cy="707886"/>
              </a:xfrm>
              <a:prstGeom prst="rect">
                <a:avLst/>
              </a:prstGeom>
              <a:blipFill>
                <a:blip r:embed="rId19"/>
                <a:stretch>
                  <a:fillRect l="-2054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2726048" y="6012169"/>
                <a:ext cx="9983310" cy="9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48" y="6012169"/>
                <a:ext cx="9983310" cy="936860"/>
              </a:xfrm>
              <a:prstGeom prst="rect">
                <a:avLst/>
              </a:prstGeom>
              <a:blipFill>
                <a:blip r:embed="rId20"/>
                <a:stretch>
                  <a:fillRect l="-2137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2700751" y="7451586"/>
                <a:ext cx="1182015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.2+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751" y="7451586"/>
                <a:ext cx="11820159" cy="707886"/>
              </a:xfrm>
              <a:prstGeom prst="rect">
                <a:avLst/>
              </a:prstGeom>
              <a:blipFill>
                <a:blip r:embed="rId21"/>
                <a:stretch>
                  <a:fillRect l="-1805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2723206" y="8702814"/>
                <a:ext cx="1199020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206" y="8702814"/>
                <a:ext cx="11990205" cy="707886"/>
              </a:xfrm>
              <a:prstGeom prst="rect">
                <a:avLst/>
              </a:prstGeom>
              <a:blipFill>
                <a:blip r:embed="rId22"/>
                <a:stretch>
                  <a:fillRect l="-1830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5"/>
          <p:cNvPicPr>
            <a:picLocks noChangeAspect="1"/>
          </p:cNvPicPr>
          <p:nvPr/>
        </p:nvPicPr>
        <p:blipFill>
          <a:blip r:embed="rId2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196040" y="4887872"/>
            <a:ext cx="2068478" cy="2068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5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/>
      <p:bldP spid="55" grpId="0" animBg="1"/>
      <p:bldP spid="11" grpId="0"/>
      <p:bldP spid="57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2939716" y="2705100"/>
            <a:ext cx="30828916" cy="715679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795687" y="647700"/>
            <a:ext cx="6450867" cy="1509211"/>
            <a:chOff x="3308178" y="817856"/>
            <a:chExt cx="6450867" cy="150921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308178" y="817856"/>
              <a:ext cx="5079267" cy="15092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48006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LƯU</a:t>
              </a:r>
              <a:r>
                <a:rPr kumimoji="0" lang="nl-NL" sz="5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Ý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/>
          <p:cNvPicPr>
            <a:picLocks noChangeAspect="1"/>
          </p:cNvPicPr>
          <p:nvPr/>
        </p:nvPicPr>
        <p:blipFill>
          <a:blip r:embed="rId10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p:pic>
        <p:nvPicPr>
          <p:cNvPr id="46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189404" y="7560219"/>
            <a:ext cx="4373725" cy="2301673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6578304" y="7926891"/>
            <a:ext cx="2091666" cy="2080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709" y="3695700"/>
            <a:ext cx="16864291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 thực hiện như ví dụ trên gọi là phân tích đa thức thành nhân tử bằng sử cách sử dụng hằng đẳng thức.</a:t>
            </a:r>
            <a:endParaRPr lang="en-US" sz="4500" b="1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322754" y="797788"/>
            <a:ext cx="1511933" cy="1165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3663" y="587370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</a:t>
              </a:r>
              <a:r>
                <a:rPr lang="nl-NL" sz="45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62262" y="2095500"/>
                <a:ext cx="16587537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các đa thức sau thành nhân tử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b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c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62" y="2095500"/>
                <a:ext cx="16587537" cy="1978619"/>
              </a:xfrm>
              <a:prstGeom prst="rect">
                <a:avLst/>
              </a:prstGeom>
              <a:blipFill>
                <a:blip r:embed="rId10"/>
                <a:stretch>
                  <a:fillRect l="-1286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16200" y="495300"/>
            <a:ext cx="1676400" cy="1574675"/>
          </a:xfrm>
          <a:prstGeom prst="rect">
            <a:avLst/>
          </a:prstGeom>
        </p:spPr>
      </p:pic>
      <p:sp>
        <p:nvSpPr>
          <p:cNvPr id="46" name="Oval Callout 45"/>
          <p:cNvSpPr/>
          <p:nvPr/>
        </p:nvSpPr>
        <p:spPr>
          <a:xfrm>
            <a:off x="8357452" y="4674795"/>
            <a:ext cx="1700947" cy="10783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66273" y="6225879"/>
                <a:ext cx="17068800" cy="3261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+3.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.1+3.2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73" y="6225879"/>
                <a:ext cx="17068800" cy="3261021"/>
              </a:xfrm>
              <a:prstGeom prst="rect">
                <a:avLst/>
              </a:prstGeom>
              <a:blipFill>
                <a:blip r:embed="rId13"/>
                <a:stretch>
                  <a:fillRect l="-1250" b="-7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/>
          <p:cNvPicPr>
            <a:picLocks noChangeAspect="1"/>
          </p:cNvPicPr>
          <p:nvPr/>
        </p:nvPicPr>
        <p:blipFill>
          <a:blip r:embed="rId14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00806">
            <a:off x="17074442" y="9113656"/>
            <a:ext cx="1739202" cy="1739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9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3483" y="3299832"/>
            <a:ext cx="1068411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kumimoji="0" lang="nl-NL" sz="5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THỨC ĐA THỨC THÀNH NHÂN TỬ BẰNG CÁCH </a:t>
            </a: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CÁC HẠNG TỬ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76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66737" y="508299"/>
                <a:ext cx="12214434" cy="901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 algn="just" fontAlgn="base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nl-NL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thành nhân </a:t>
                </a:r>
                <a:r>
                  <a:rPr lang="nl-NL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tử</a:t>
                </a:r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737" y="508299"/>
                <a:ext cx="12214434" cy="901401"/>
              </a:xfrm>
              <a:prstGeom prst="rect">
                <a:avLst/>
              </a:prstGeom>
              <a:blipFill>
                <a:blip r:embed="rId18"/>
                <a:stretch>
                  <a:fillRect l="-1597" r="-84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74273"/>
            <a:ext cx="13247584" cy="4207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976" y="5981700"/>
            <a:ext cx="16658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nl-NL" sz="4000" b="1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000" b="1" i="1" u="sng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làm như trên của hai bạn Nam và Hà được gọi là phân tích đa thức thành nhân tử bằng </a:t>
            </a:r>
            <a:r>
              <a:rPr lang="nl-NL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hạng </a:t>
            </a:r>
            <a:r>
              <a:rPr lang="nl-NL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tử. </a:t>
            </a: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 với một đa thức có thể có nhiều cách nhóm những hạng tử thích hợp.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74795" y="9183630"/>
            <a:ext cx="1130933" cy="847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04800" y="298784"/>
            <a:ext cx="17679671" cy="9645316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76595" y="495300"/>
            <a:ext cx="3480128" cy="1140179"/>
            <a:chOff x="425547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25547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14198"/>
              <a:ext cx="203613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981200" y="1549331"/>
            <a:ext cx="15623132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smtClean="0">
                <a:solidFill>
                  <a:prstClr val="black"/>
                </a:solidFill>
                <a:ea typeface="Times New Roman" panose="02020603050405020304" pitchFamily="18" charset="0"/>
              </a:rPr>
              <a:t>                            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xy + 3z + xz + 3y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Oval Callout 33"/>
          <p:cNvSpPr/>
          <p:nvPr/>
        </p:nvSpPr>
        <p:spPr>
          <a:xfrm>
            <a:off x="8319015" y="2768531"/>
            <a:ext cx="1651239" cy="9906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12910" y="4140131"/>
                <a:ext cx="1653689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𝑥𝑧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4000" dirty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10" y="4140131"/>
                <a:ext cx="16536890" cy="1917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1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950000">
            <a:off x="16562008" y="693360"/>
            <a:ext cx="1721845" cy="1711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2000" y="7822794"/>
                <a:ext cx="1677705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𝑥𝑧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4000" dirty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822794"/>
                <a:ext cx="16777050" cy="191776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290154" y="6743700"/>
            <a:ext cx="17796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lnSpc>
                <a:spcPct val="150000"/>
              </a:lnSpc>
            </a:pPr>
            <a:r>
              <a:rPr lang="nl-NL" sz="4000" b="1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000" b="1" i="1" u="sng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058" y="2906402"/>
            <a:ext cx="987942" cy="9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64248" y="6438900"/>
            <a:ext cx="870791" cy="1285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0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096000" y="1075564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</a:t>
              </a:r>
              <a:r>
                <a:rPr lang="nl-NL" sz="4500" b="1" noProof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553200" y="5935801"/>
                <a:ext cx="6524763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935801"/>
                <a:ext cx="6524763" cy="31700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5"/>
          <p:cNvPicPr>
            <a:picLocks noChangeAspect="1"/>
          </p:cNvPicPr>
          <p:nvPr/>
        </p:nvPicPr>
        <p:blipFill>
          <a:blip r:embed="rId11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00806">
            <a:off x="-385901" y="-323379"/>
            <a:ext cx="2068478" cy="2068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331961" y="8648029"/>
            <a:ext cx="1960598" cy="1949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71799" y="2976254"/>
                <a:ext cx="12420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 nhân tử.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99" y="2976254"/>
                <a:ext cx="12420600" cy="707886"/>
              </a:xfrm>
              <a:prstGeom prst="rect">
                <a:avLst/>
              </a:prstGeom>
              <a:blipFill>
                <a:blip r:embed="rId20"/>
                <a:stretch>
                  <a:fillRect l="-171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12"/>
          <p:cNvSpPr/>
          <p:nvPr/>
        </p:nvSpPr>
        <p:spPr>
          <a:xfrm>
            <a:off x="8229600" y="4457700"/>
            <a:ext cx="1651239" cy="9906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6158229" y="7277100"/>
            <a:ext cx="1596371" cy="2741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0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99528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659994" y="1257301"/>
            <a:ext cx="16764000" cy="883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251491" y="7163057"/>
            <a:ext cx="1620020" cy="161118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619" y="419100"/>
            <a:ext cx="10272000" cy="1697635"/>
            <a:chOff x="3824468" y="573118"/>
            <a:chExt cx="10272000" cy="1903382"/>
          </a:xfrm>
        </p:grpSpPr>
        <p:pic>
          <p:nvPicPr>
            <p:cNvPr id="41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7543800" cy="1903382"/>
            </a:xfrm>
            <a:prstGeom prst="rect">
              <a:avLst/>
            </a:prstGeom>
          </p:spPr>
        </p:pic>
        <p:sp>
          <p:nvSpPr>
            <p:cNvPr id="42" name="Google Shape;7771;p33"/>
            <p:cNvSpPr txBox="1">
              <a:spLocks/>
            </p:cNvSpPr>
            <p:nvPr/>
          </p:nvSpPr>
          <p:spPr>
            <a:xfrm>
              <a:off x="3824468" y="1109538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vi-VN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KHỞI ĐỘNG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344701" y="2377621"/>
                <a:ext cx="15724099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một buổi giao lưu Toán học, Vuông và Tròn cùng tham gia. Tròn phát biểu ý kiến rằng cậu ta có thể tìm được tất cả số x để biểu thức </a:t>
                </a:r>
                <a14:m>
                  <m:oMath xmlns:m="http://schemas.openxmlformats.org/officeDocument/2006/math"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Vuông nghe vậy và không biết làm cách nào mà Tròn có thể làm được.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hãy giúp Vuông trong trường hợp này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01" y="2377621"/>
                <a:ext cx="15724099" cy="3785652"/>
              </a:xfrm>
              <a:prstGeom prst="rect">
                <a:avLst/>
              </a:prstGeom>
              <a:blipFill>
                <a:blip r:embed="rId16"/>
                <a:stretch>
                  <a:fillRect l="-1396" r="-135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8"/>
          <p:cNvPicPr>
            <a:picLocks noChangeAspect="1"/>
          </p:cNvPicPr>
          <p:nvPr/>
        </p:nvPicPr>
        <p:blipFill>
          <a:blip r:embed="rId1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060088">
            <a:off x="-327304" y="8830854"/>
            <a:ext cx="1933503" cy="1289959"/>
          </a:xfrm>
          <a:prstGeom prst="rect">
            <a:avLst/>
          </a:prstGeom>
        </p:spPr>
      </p:pic>
      <p:pic>
        <p:nvPicPr>
          <p:cNvPr id="51" name="Picture 3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325178" y="670222"/>
            <a:ext cx="1361725" cy="10666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58" y="5742134"/>
            <a:ext cx="3052842" cy="35712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64" y="7036995"/>
            <a:ext cx="2438400" cy="2721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3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/>
          <p:cNvPicPr>
            <a:picLocks noChangeAspect="1"/>
          </p:cNvPicPr>
          <p:nvPr/>
        </p:nvPicPr>
        <p:blipFill>
          <a:blip r:embed="rId3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729722" y="-381407"/>
            <a:ext cx="1964781" cy="1783602"/>
          </a:xfrm>
          <a:prstGeom prst="rect">
            <a:avLst/>
          </a:prstGeom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18" cstate="print">
            <a:alphaModFix amt="7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4353">
            <a:off x="-291379" y="-234346"/>
            <a:ext cx="1602835" cy="2027250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992600" y="9114212"/>
            <a:ext cx="1524000" cy="1515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4075" y="2490825"/>
                <a:ext cx="178198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nhanh giá trị của biểu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tại x = 2022, y = 2020.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75" y="2490825"/>
                <a:ext cx="17819862" cy="1015663"/>
              </a:xfrm>
              <a:prstGeom prst="rect">
                <a:avLst/>
              </a:prstGeom>
              <a:blipFill>
                <a:blip r:embed="rId21"/>
                <a:stretch>
                  <a:fillRect l="-1232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8327936" y="4014136"/>
            <a:ext cx="1698940" cy="95502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00800" y="934455"/>
            <a:ext cx="10849394" cy="1203330"/>
            <a:chOff x="3663045" y="869613"/>
            <a:chExt cx="10849394" cy="1203330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58445" y="869613"/>
              <a:ext cx="9553994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DỤNG </a:t>
              </a: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9600" y="5524500"/>
                <a:ext cx="17297400" cy="4090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sty m:val="p"/>
                        </m:rPr>
                        <a:rPr lang="en-US" sz="400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=2022;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=2020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vào A, ta có: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=(2022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2020)(2022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2)=2.2020=4040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524500"/>
                <a:ext cx="17297400" cy="4090735"/>
              </a:xfrm>
              <a:prstGeom prst="rect">
                <a:avLst/>
              </a:prstGeom>
              <a:blipFill>
                <a:blip r:embed="rId24"/>
                <a:stretch>
                  <a:fillRect l="-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599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876800" y="681446"/>
            <a:ext cx="8915400" cy="1509211"/>
            <a:chOff x="3129645" y="817856"/>
            <a:chExt cx="8915400" cy="150921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29645" y="817856"/>
              <a:ext cx="8915400" cy="15092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568045" y="832377"/>
              <a:ext cx="52578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TRANH LUẬN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62500" y="2737128"/>
                <a:ext cx="9144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thành nhân tử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2737128"/>
                <a:ext cx="9144000" cy="707886"/>
              </a:xfrm>
              <a:prstGeom prst="rect">
                <a:avLst/>
              </a:prstGeom>
              <a:blipFill>
                <a:blip r:embed="rId18"/>
                <a:stretch>
                  <a:fillRect l="-2333" t="-15517" r="-160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400" y="5197614"/>
            <a:ext cx="2461720" cy="28797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48858" y="6204248"/>
            <a:ext cx="2304727" cy="257271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827503" y="4060811"/>
            <a:ext cx="5271472" cy="1247574"/>
            <a:chOff x="1134381" y="1058936"/>
            <a:chExt cx="8331121" cy="1247574"/>
          </a:xfrm>
        </p:grpSpPr>
        <p:sp>
          <p:nvSpPr>
            <p:cNvPr id="40" name="Google Shape;136;p4"/>
            <p:cNvSpPr/>
            <p:nvPr/>
          </p:nvSpPr>
          <p:spPr>
            <a:xfrm>
              <a:off x="1134381" y="1058936"/>
              <a:ext cx="8331121" cy="1247574"/>
            </a:xfrm>
            <a:prstGeom prst="wedgeRoundRectCallout">
              <a:avLst>
                <a:gd name="adj1" fmla="val -32669"/>
                <a:gd name="adj2" fmla="val 64073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endParaRPr sz="4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  <a:blipFill>
                  <a:blip r:embed="rId21"/>
                  <a:stretch>
                    <a:fillRect r="-47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9525000" y="4958957"/>
            <a:ext cx="6975053" cy="1192978"/>
            <a:chOff x="8232386" y="6696636"/>
            <a:chExt cx="6975053" cy="1192978"/>
          </a:xfrm>
        </p:grpSpPr>
        <p:sp>
          <p:nvSpPr>
            <p:cNvPr id="28" name="Google Shape;136;p4"/>
            <p:cNvSpPr/>
            <p:nvPr/>
          </p:nvSpPr>
          <p:spPr>
            <a:xfrm>
              <a:off x="8232386" y="6696636"/>
              <a:ext cx="6975053" cy="1192978"/>
            </a:xfrm>
            <a:prstGeom prst="wedgeRoundRectCallout">
              <a:avLst>
                <a:gd name="adj1" fmla="val -22285"/>
                <a:gd name="adj2" fmla="val 69824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endParaRPr sz="4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/>
          <p:cNvSpPr txBox="1"/>
          <p:nvPr/>
        </p:nvSpPr>
        <p:spPr>
          <a:xfrm>
            <a:off x="2594850" y="9083814"/>
            <a:ext cx="1348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ý kiến của em về lời giải của Tròn và Vuông?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7950" y="752063"/>
            <a:ext cx="1847904" cy="1050304"/>
          </a:xfrm>
          <a:prstGeom prst="rect">
            <a:avLst/>
          </a:prstGeom>
        </p:spPr>
      </p:pic>
      <p:pic>
        <p:nvPicPr>
          <p:cNvPr id="52" name="Picture 11"/>
          <p:cNvPicPr>
            <a:picLocks noChangeAspect="1"/>
          </p:cNvPicPr>
          <p:nvPr/>
        </p:nvPicPr>
        <p:blipFill>
          <a:blip r:embed="rId2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-182617" y="9029700"/>
            <a:ext cx="1383851" cy="1375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/>
          <p:cNvPicPr>
            <a:picLocks noChangeAspect="1"/>
          </p:cNvPicPr>
          <p:nvPr/>
        </p:nvPicPr>
        <p:blipFill>
          <a:blip r:embed="rId3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3101952"/>
            <a:ext cx="2461720" cy="28797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01258" y="3553137"/>
            <a:ext cx="2304727" cy="257271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9903" y="1790700"/>
            <a:ext cx="5271472" cy="1247574"/>
            <a:chOff x="1134381" y="1058936"/>
            <a:chExt cx="8331121" cy="1247574"/>
          </a:xfrm>
        </p:grpSpPr>
        <p:sp>
          <p:nvSpPr>
            <p:cNvPr id="40" name="Google Shape;136;p4"/>
            <p:cNvSpPr/>
            <p:nvPr/>
          </p:nvSpPr>
          <p:spPr>
            <a:xfrm>
              <a:off x="1134381" y="1058936"/>
              <a:ext cx="8331121" cy="1247574"/>
            </a:xfrm>
            <a:prstGeom prst="wedgeRoundRectCallout">
              <a:avLst>
                <a:gd name="adj1" fmla="val -9541"/>
                <a:gd name="adj2" fmla="val 79503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  <a:blipFill>
                  <a:blip r:embed="rId20"/>
                  <a:stretch>
                    <a:fillRect r="-47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9677400" y="2307846"/>
            <a:ext cx="6975053" cy="1192978"/>
            <a:chOff x="8232386" y="6696636"/>
            <a:chExt cx="6975053" cy="1192978"/>
          </a:xfrm>
        </p:grpSpPr>
        <p:sp>
          <p:nvSpPr>
            <p:cNvPr id="28" name="Google Shape;136;p4"/>
            <p:cNvSpPr/>
            <p:nvPr/>
          </p:nvSpPr>
          <p:spPr>
            <a:xfrm>
              <a:off x="8232386" y="6696636"/>
              <a:ext cx="6975053" cy="1192978"/>
            </a:xfrm>
            <a:prstGeom prst="wedgeRoundRectCallout">
              <a:avLst>
                <a:gd name="adj1" fmla="val -22285"/>
                <a:gd name="adj2" fmla="val 69824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/>
          <p:cNvSpPr txBox="1"/>
          <p:nvPr/>
        </p:nvSpPr>
        <p:spPr>
          <a:xfrm>
            <a:off x="989304" y="6158448"/>
            <a:ext cx="15663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Vuông: </a:t>
            </a:r>
            <a:r>
              <a:rPr lang="vi-VN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</a:rPr>
              <a:t>chỉ dừng lại ở bước đặt nhân tử chung để phân tích đa thức thành nhân tử.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Tròn:</a:t>
            </a:r>
            <a:r>
              <a:rPr lang="vi-VN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smtClean="0">
                <a:solidFill>
                  <a:prstClr val="white"/>
                </a:solidFill>
                <a:cs typeface="Arial" panose="020B0604020202020204" pitchFamily="34" charset="0"/>
              </a:rPr>
              <a:t>ã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</a:rPr>
              <a:t>sử dụng được phương pháp đặt nhân tử chung và hằng đẳng thức để phân tích đa thức thành nhân tử.</a:t>
            </a:r>
          </a:p>
        </p:txBody>
      </p:sp>
      <p:pic>
        <p:nvPicPr>
          <p:cNvPr id="52" name="Picture 11"/>
          <p:cNvPicPr>
            <a:picLocks noChangeAspect="1"/>
          </p:cNvPicPr>
          <p:nvPr/>
        </p:nvPicPr>
        <p:blipFill>
          <a:blip r:embed="rId2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7297400" y="4533900"/>
            <a:ext cx="1383851" cy="137589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006534" y="571500"/>
            <a:ext cx="1698940" cy="853893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9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4716" y="-80411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959989" y="3162300"/>
            <a:ext cx="11477592" cy="3352800"/>
            <a:chOff x="4724400" y="573118"/>
            <a:chExt cx="11477592" cy="2203916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1477592" cy="2203916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917960" y="1227427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96F"/>
                </a:buClr>
                <a:buSzPts val="3500"/>
                <a:buFont typeface="Kavoon"/>
                <a:buNone/>
                <a:tabLst/>
                <a:defRPr/>
              </a:pPr>
              <a:r>
                <a:rPr kumimoji="0" lang="en-US" sz="7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LUYỆN</a:t>
              </a:r>
              <a:r>
                <a:rPr kumimoji="0" lang="en-US" sz="7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 TẬP</a:t>
              </a:r>
              <a:endParaRPr kumimoji="0" lang="vi-VN" sz="7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Kavoon"/>
              </a:endParaRPr>
            </a:p>
          </p:txBody>
        </p:sp>
      </p:grpSp>
      <p:pic>
        <p:nvPicPr>
          <p:cNvPr id="46" name="Picture 3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04353">
            <a:off x="-1807" y="-143145"/>
            <a:ext cx="1639439" cy="1789034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00806">
            <a:off x="-90530" y="7567571"/>
            <a:ext cx="2357989" cy="2357989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1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234915" y="462380"/>
            <a:ext cx="2411310" cy="160873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037188" y="8189423"/>
            <a:ext cx="1964781" cy="1783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9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2"/>
              </a:lnSpc>
            </a:pPr>
            <a:r>
              <a:rPr lang="en-US" sz="7000" b="1" spc="323" dirty="0" smtClean="0">
                <a:solidFill>
                  <a:srgbClr val="5A8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  <a:endParaRPr lang="en-US" sz="7000" b="1" spc="323" dirty="0">
              <a:solidFill>
                <a:srgbClr val="5A8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38200" y="2289457"/>
            <a:ext cx="16687800" cy="2662769"/>
            <a:chOff x="804145" y="2112709"/>
            <a:chExt cx="16687800" cy="2662769"/>
          </a:xfrm>
        </p:grpSpPr>
        <p:sp>
          <p:nvSpPr>
            <p:cNvPr id="26" name="Freeform 5"/>
            <p:cNvSpPr/>
            <p:nvPr/>
          </p:nvSpPr>
          <p:spPr>
            <a:xfrm>
              <a:off x="804145" y="2112709"/>
              <a:ext cx="16614631" cy="2662769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413745" y="2894036"/>
              <a:ext cx="16078200" cy="100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r>
                <a:rPr lang="en-US" sz="45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fr-FR" sz="45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Phân tích đa thức x</a:t>
              </a:r>
              <a:r>
                <a:rPr lang="fr-FR" sz="4500" baseline="30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– 6x + 8 thành nhân tử ta được</a:t>
              </a:r>
              <a:endParaRPr lang="en-US" sz="45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0" y="4762500"/>
            <a:ext cx="123444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 – 4)(x – 2)  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		B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(x – 4)(x + 2)    </a:t>
            </a:r>
            <a:endParaRPr lang="en-US" sz="43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(x + 4)(x – 2)   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D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(x – 4)(2 – x)</a:t>
            </a:r>
            <a:endParaRPr lang="en-US" sz="43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29000" y="5238438"/>
            <a:ext cx="44958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1369" y="2437110"/>
            <a:ext cx="16614631" cy="3113035"/>
            <a:chOff x="804145" y="1994952"/>
            <a:chExt cx="16614631" cy="3113035"/>
          </a:xfrm>
        </p:grpSpPr>
        <p:sp>
          <p:nvSpPr>
            <p:cNvPr id="26" name="Freeform 5"/>
            <p:cNvSpPr/>
            <p:nvPr/>
          </p:nvSpPr>
          <p:spPr>
            <a:xfrm>
              <a:off x="804145" y="1994952"/>
              <a:ext cx="16614631" cy="3113035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340576" y="3009626"/>
              <a:ext cx="16078200" cy="100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0480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500" b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bao nhiêu giá trị x thỏa mãn 2(x + 3) – x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3x = 0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6134100"/>
            <a:ext cx="1524000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0                      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                      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                      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3</a:t>
            </a:r>
            <a:endParaRPr lang="en-US" sz="43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67400" y="6067611"/>
            <a:ext cx="19812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0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1369" y="2394499"/>
            <a:ext cx="16614631" cy="2749001"/>
            <a:chOff x="804145" y="1952341"/>
            <a:chExt cx="16614631" cy="2749001"/>
          </a:xfrm>
        </p:grpSpPr>
        <p:sp>
          <p:nvSpPr>
            <p:cNvPr id="26" name="Freeform 5"/>
            <p:cNvSpPr/>
            <p:nvPr/>
          </p:nvSpPr>
          <p:spPr>
            <a:xfrm>
              <a:off x="804145" y="1952341"/>
              <a:ext cx="16614631" cy="2749001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143000" y="2226717"/>
              <a:ext cx="15894776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algn="just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 trị của biểu thức: A = x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4y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+ 4x + 4, tại x = 62, y = -18 là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59995" y="5956637"/>
            <a:ext cx="1607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2800         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B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1400        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C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-2800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D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-1400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33922" y="5897099"/>
            <a:ext cx="2342678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4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5914" y="2513855"/>
            <a:ext cx="17163486" cy="2096245"/>
            <a:chOff x="836229" y="2075646"/>
            <a:chExt cx="17163486" cy="2096245"/>
          </a:xfrm>
        </p:grpSpPr>
        <p:sp>
          <p:nvSpPr>
            <p:cNvPr id="26" name="Freeform 5"/>
            <p:cNvSpPr/>
            <p:nvPr/>
          </p:nvSpPr>
          <p:spPr>
            <a:xfrm>
              <a:off x="836229" y="2075646"/>
              <a:ext cx="16614631" cy="2096245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921515" y="2571691"/>
              <a:ext cx="1607820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Phân tích đa thức x</a:t>
              </a:r>
              <a:r>
                <a:rPr lang="fr-FR" sz="4000" baseline="30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– 7x + 10 thành nhân tử ta được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150345" y="4792801"/>
            <a:ext cx="1170865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(x – 5)(x + 2)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		B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(x – 5)(x - 2)     </a:t>
            </a:r>
          </a:p>
          <a:p>
            <a:pPr lvl="0">
              <a:lnSpc>
                <a:spcPct val="2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(x + 5)(x + 2)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				D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(x – 5)(2 – x)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130726" y="5214595"/>
            <a:ext cx="402787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34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5914" y="2364268"/>
            <a:ext cx="16614631" cy="2587960"/>
            <a:chOff x="836229" y="1926059"/>
            <a:chExt cx="16614631" cy="2587960"/>
          </a:xfrm>
        </p:grpSpPr>
        <p:sp>
          <p:nvSpPr>
            <p:cNvPr id="26" name="Freeform 5"/>
            <p:cNvSpPr/>
            <p:nvPr/>
          </p:nvSpPr>
          <p:spPr>
            <a:xfrm>
              <a:off x="836229" y="1926059"/>
              <a:ext cx="16614631" cy="258796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500646" y="2154466"/>
              <a:ext cx="15279869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0480" algn="just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 tích đa thức m.n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1 + m – n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thành nhân tử, ta được: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074360" y="5019913"/>
            <a:ext cx="13637388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(m – 1)(n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n + 1) (n + 1)              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 + 1)(m – 1)</a:t>
            </a:r>
          </a:p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(m + 1)(n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+ 1)                                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+ 1)(m – 1)</a:t>
            </a:r>
            <a:endParaRPr lang="en-US" sz="4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667376" y="5516099"/>
            <a:ext cx="7552823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8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78200" y="9236611"/>
            <a:ext cx="5790798" cy="83242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200" y="835144"/>
            <a:ext cx="11082715" cy="1107956"/>
            <a:chOff x="3429724" y="869613"/>
            <a:chExt cx="11082715" cy="1107956"/>
          </a:xfrm>
        </p:grpSpPr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429724" y="869613"/>
              <a:ext cx="7657462" cy="110795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58445" y="869613"/>
              <a:ext cx="955399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2.22 (SGK-tr44</a:t>
              </a:r>
              <a:r>
                <a:rPr kumimoji="0" lang="nl-NL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-716063" y="-286793"/>
            <a:ext cx="1432125" cy="1222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685800" y="8678163"/>
            <a:ext cx="1960598" cy="1949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29600" y="810081"/>
            <a:ext cx="1021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Phân tích các đa thức sau thành nhân tử: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53836" y="4914900"/>
                <a:ext cx="14276763" cy="4594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36" y="4914900"/>
                <a:ext cx="14276763" cy="4594719"/>
              </a:xfrm>
              <a:prstGeom prst="rect">
                <a:avLst/>
              </a:prstGeom>
              <a:blipFill>
                <a:blip r:embed="rId20"/>
                <a:stretch>
                  <a:fillRect l="-1538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985921" y="2299037"/>
                <a:ext cx="146898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 	</a:t>
                </a:r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	</a:t>
                </a:r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	d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921" y="2299037"/>
                <a:ext cx="14689847" cy="1015663"/>
              </a:xfrm>
              <a:prstGeom prst="rect">
                <a:avLst/>
              </a:prstGeom>
              <a:blipFill>
                <a:blip r:embed="rId21"/>
                <a:stretch>
                  <a:fillRect l="-1494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13"/>
          <p:cNvSpPr/>
          <p:nvPr/>
        </p:nvSpPr>
        <p:spPr>
          <a:xfrm>
            <a:off x="8511375" y="3860563"/>
            <a:ext cx="1638938" cy="82573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7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417101" y="216109"/>
            <a:ext cx="22400384" cy="96393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43000" y="1513854"/>
            <a:ext cx="159258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 spc="278">
                <a:solidFill>
                  <a:srgbClr val="5A8D76"/>
                </a:solidFill>
              </a:rPr>
              <a:t>CHƯƠNG II. HẰNG ĐẲNG THỨC ĐÁNG NHỚ VÀ ỨNG DỤNG</a:t>
            </a:r>
            <a:endParaRPr lang="vi-VN" sz="7500" b="1" spc="278" dirty="0">
              <a:solidFill>
                <a:srgbClr val="5A8D7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452" y="1462037"/>
            <a:ext cx="16530748" cy="111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en-US" sz="6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5117670"/>
            <a:ext cx="16230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000" b="1" kern="0" cap="all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24, 25 - BÀI </a:t>
            </a:r>
            <a:r>
              <a:rPr lang="en-US" sz="7000" b="1" kern="0" cap="all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PHÂN TÍCH </a:t>
            </a:r>
            <a:endParaRPr lang="en-US" sz="7000" b="1" kern="0" cap="all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000" b="1" kern="0" cap="all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 </a:t>
            </a:r>
            <a:r>
              <a:rPr lang="en-US" sz="7000" b="1" kern="0" cap="all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 THÀNH NHÂN TỬ</a:t>
            </a:r>
            <a:endParaRPr lang="en-US" sz="7000" b="1" kern="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4353">
            <a:off x="17063100" y="2931027"/>
            <a:ext cx="1639439" cy="178903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1581">
            <a:off x="1813780" y="8545965"/>
            <a:ext cx="2504934" cy="822921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14206390" y="8133334"/>
            <a:ext cx="1875567" cy="1875567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060088">
            <a:off x="-2499593" y="389899"/>
            <a:ext cx="2411310" cy="16087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600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09600" y="800100"/>
            <a:ext cx="17145000" cy="89916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92477">
            <a:off x="380055" y="8965623"/>
            <a:ext cx="1949774" cy="6405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4448" y="2019300"/>
            <a:ext cx="1579119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Phân tích các đa thức sau thành nhân tử</a:t>
            </a:r>
            <a:r>
              <a:rPr lang="vi-VN" sz="400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400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647700"/>
            <a:ext cx="12164890" cy="1107956"/>
            <a:chOff x="360904" y="3465981"/>
            <a:chExt cx="12164890" cy="1107956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0904" y="3465981"/>
              <a:ext cx="8603958" cy="110795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971800" y="3489216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2.23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FC702F-B233-C0D6-3634-BE4D571AB7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46754" y="7048500"/>
            <a:ext cx="3036446" cy="279925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11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4353">
            <a:off x="16084946" y="579898"/>
            <a:ext cx="1563757" cy="1759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95400" y="3162300"/>
                <a:ext cx="12877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162300"/>
                <a:ext cx="12877800" cy="1015663"/>
              </a:xfrm>
              <a:prstGeom prst="rect">
                <a:avLst/>
              </a:prstGeom>
              <a:blipFill>
                <a:blip r:embed="rId13"/>
                <a:stretch>
                  <a:fillRect l="-170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8057" y="6493401"/>
                <a:ext cx="545374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57" y="6493401"/>
                <a:ext cx="5453743" cy="1015663"/>
              </a:xfrm>
              <a:prstGeom prst="rect">
                <a:avLst/>
              </a:prstGeom>
              <a:blipFill>
                <a:blip r:embed="rId14"/>
                <a:stretch>
                  <a:fillRect l="-402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741078" y="4118908"/>
                <a:ext cx="9144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+3)(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78" y="4118908"/>
                <a:ext cx="9144000" cy="19389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633512" y="3190329"/>
                <a:ext cx="537679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512" y="3190329"/>
                <a:ext cx="5376792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096000" y="6493401"/>
                <a:ext cx="9144000" cy="2841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493401"/>
                <a:ext cx="9144000" cy="28410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640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d"/>
      </p:transition>
    </mc:Choice>
    <mc:Fallback xmlns="">
      <p:transition spd="med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7823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38200" y="1790700"/>
            <a:ext cx="16614631" cy="8814852"/>
            <a:chOff x="804145" y="2019300"/>
            <a:chExt cx="16614631" cy="8814852"/>
          </a:xfrm>
        </p:grpSpPr>
        <p:sp>
          <p:nvSpPr>
            <p:cNvPr id="26" name="Freeform 5"/>
            <p:cNvSpPr/>
            <p:nvPr/>
          </p:nvSpPr>
          <p:spPr>
            <a:xfrm>
              <a:off x="804145" y="2019300"/>
              <a:ext cx="16614631" cy="8814852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3166345" y="2192804"/>
              <a:ext cx="112014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3800" smtClean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Tìm </a:t>
              </a:r>
              <a:r>
                <a:rPr lang="vi-VN" sz="380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x biết: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490134" y="832891"/>
            <a:ext cx="1760849" cy="176084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957204">
            <a:off x="-595351" y="9391006"/>
            <a:ext cx="1857065" cy="12389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6116" y="377944"/>
            <a:ext cx="11004884" cy="1107956"/>
            <a:chOff x="3620862" y="869613"/>
            <a:chExt cx="11004884" cy="1107956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20862" y="869613"/>
              <a:ext cx="7535262" cy="11079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71752" y="869613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2.24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325104" y="3326459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       </a:t>
                </a: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  <a:blipFill>
                <a:blip r:embed="rId16"/>
                <a:stretch>
                  <a:fillRect l="-259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2504060" y="4076700"/>
            <a:ext cx="16196545" cy="3026982"/>
            <a:chOff x="1100854" y="4688532"/>
            <a:chExt cx="16196545" cy="3026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100854" y="4688532"/>
                  <a:ext cx="16196545" cy="30269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=0→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=0→</m:t>
                      </m:r>
                    </m:oMath>
                  </a14:m>
                  <a:r>
                    <a:rPr lang="fr-FR" sz="400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  <m: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=0        </m:t>
                                  </m:r>
                                </m:e>
                                <m:e/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4=0</m:t>
                                  </m:r>
                                </m:e>
                              </m:eqArr>
                            </m:e>
                          </m:d>
                        </m:e>
                      </m:d>
                    </m:oMath>
                  </a14:m>
                  <a:endParaRPr lang="en-US" sz="4000" i="1" smtClean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854" y="4688532"/>
                  <a:ext cx="16196545" cy="3026982"/>
                </a:xfrm>
                <a:prstGeom prst="rect">
                  <a:avLst/>
                </a:prstGeom>
                <a:blipFill>
                  <a:blip r:embed="rId17"/>
                  <a:stretch>
                    <a:fillRect l="-1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90882" y="6392534"/>
              <a:ext cx="628655" cy="56579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12274" y="7485787"/>
                <a:ext cx="2152192" cy="2048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</m:t>
                                </m:r>
                              </m:e>
                              <m:e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=4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274" y="7485787"/>
                <a:ext cx="2152192" cy="204876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087600" y="6526477"/>
            <a:ext cx="1939843" cy="3289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5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7823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38200" y="1790700"/>
            <a:ext cx="16614631" cy="8814852"/>
            <a:chOff x="804145" y="2019300"/>
            <a:chExt cx="16614631" cy="8814852"/>
          </a:xfrm>
        </p:grpSpPr>
        <p:sp>
          <p:nvSpPr>
            <p:cNvPr id="26" name="Freeform 5"/>
            <p:cNvSpPr/>
            <p:nvPr/>
          </p:nvSpPr>
          <p:spPr>
            <a:xfrm>
              <a:off x="804145" y="2019300"/>
              <a:ext cx="16614631" cy="8814852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3166345" y="2192804"/>
              <a:ext cx="112014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</a:t>
              </a:r>
              <a:r>
                <a: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biết: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490134" y="832891"/>
            <a:ext cx="1760849" cy="176084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957204">
            <a:off x="-595351" y="9391006"/>
            <a:ext cx="1857065" cy="12389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6116" y="377944"/>
            <a:ext cx="11004884" cy="1107956"/>
            <a:chOff x="3620862" y="869613"/>
            <a:chExt cx="11004884" cy="1107956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20862" y="869613"/>
              <a:ext cx="7535262" cy="11079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71752" y="869613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</a:t>
              </a: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2.24 </a:t>
              </a:r>
              <a:r>
                <a:rPr kumimoji="0" lang="nl-NL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325104" y="3326459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       </a:t>
                </a: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  <a:blipFill>
                <a:blip r:embed="rId16"/>
                <a:stretch>
                  <a:fillRect l="-259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87600" y="6526477"/>
            <a:ext cx="1939843" cy="3289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790846" y="3771900"/>
                <a:ext cx="18706954" cy="596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 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−1=0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                    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d>
                                  <m:d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=1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846" y="3771900"/>
                <a:ext cx="18706954" cy="5961632"/>
              </a:xfrm>
              <a:prstGeom prst="rect">
                <a:avLst/>
              </a:prstGeom>
              <a:blipFill>
                <a:blip r:embed="rId18"/>
                <a:stretch>
                  <a:fillRect l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022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4716" y="-80411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959989" y="3162300"/>
            <a:ext cx="11477592" cy="3352800"/>
            <a:chOff x="4724400" y="573118"/>
            <a:chExt cx="11477592" cy="2203916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1477592" cy="2203916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917960" y="1227427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96F"/>
                </a:buClr>
                <a:buSzPts val="3500"/>
                <a:buFont typeface="Kavoon"/>
                <a:buNone/>
                <a:tabLst/>
                <a:defRPr/>
              </a:pPr>
              <a:r>
                <a:rPr kumimoji="0" lang="en-US" sz="7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VẬN</a:t>
              </a:r>
              <a:r>
                <a:rPr kumimoji="0" lang="en-US" sz="7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 DỤNG</a:t>
              </a:r>
              <a:endParaRPr kumimoji="0" lang="vi-VN" sz="7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Kavoon"/>
              </a:endParaRPr>
            </a:p>
          </p:txBody>
        </p:sp>
      </p:grpSp>
      <p:pic>
        <p:nvPicPr>
          <p:cNvPr id="46" name="Picture 3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04353">
            <a:off x="-1807" y="-143145"/>
            <a:ext cx="1639439" cy="1789034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00806">
            <a:off x="-90530" y="7567571"/>
            <a:ext cx="2357989" cy="2357989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1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234915" y="462380"/>
            <a:ext cx="2411310" cy="160873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037188" y="8189423"/>
            <a:ext cx="1964781" cy="1783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41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7527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-223180"/>
            <a:ext cx="17373600" cy="1077687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6547514" y="-283328"/>
            <a:ext cx="1696352" cy="16963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52500" y="2019300"/>
            <a:ext cx="16383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vi-VN" sz="4000">
                <a:solidFill>
                  <a:prstClr val="whit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Một mảnh vườn hình vuông có độ dài cạnh bằng x (mét). Người ta làm đường đi xung quanh mảnh vườn, có độ rộng như nhau và bằng y (mét) (H.2.2) </a:t>
            </a:r>
            <a:endParaRPr lang="en-US" sz="4000">
              <a:solidFill>
                <a:prstClr val="white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71530"/>
            <a:ext cx="10994849" cy="1203330"/>
            <a:chOff x="-76200" y="386666"/>
            <a:chExt cx="10994849" cy="1203330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76200" y="386666"/>
              <a:ext cx="7467600" cy="120333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364655" y="443885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2.25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0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796214" y="8513728"/>
            <a:ext cx="1964781" cy="1783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387" y="4728610"/>
            <a:ext cx="4493845" cy="4860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13563" y="4939248"/>
                <a:ext cx="1079743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vi-VN" sz="4000" smtClean="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Viết biểu thức tính diện tích S của đường bao quanh mảnh vườn theo x và y.</a:t>
                </a: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b) Phân tích S thành nhân tử rồi tính A khi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=102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563" y="4939248"/>
                <a:ext cx="10797438" cy="3785652"/>
              </a:xfrm>
              <a:prstGeom prst="rect">
                <a:avLst/>
              </a:prstGeom>
              <a:blipFill>
                <a:blip r:embed="rId20"/>
                <a:stretch>
                  <a:fillRect l="-1693" r="-169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42246" y="8516886"/>
            <a:ext cx="714836" cy="1072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0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7527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-223180"/>
            <a:ext cx="17373600" cy="1077687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6547514" y="-283328"/>
            <a:ext cx="1696352" cy="1696352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796214" y="8513728"/>
            <a:ext cx="1964781" cy="1783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87" y="3089345"/>
            <a:ext cx="4493845" cy="4860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001000" y="2750395"/>
                <a:ext cx="9144000" cy="54411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S ta có: </a:t>
                </a:r>
                <a:endParaRPr lang="en-US" sz="40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=(102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2)(102+2)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=100.104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10400  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2750395"/>
                <a:ext cx="9144000" cy="5441105"/>
              </a:xfrm>
              <a:prstGeom prst="rect">
                <a:avLst/>
              </a:prstGeom>
              <a:blipFill>
                <a:blip r:embed="rId20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323589" y="1028700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5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1. </a:t>
                </a:r>
                <a:r>
                  <a:rPr lang="fr-FR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các bài toán số học </a:t>
                </a:r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  <a:blipFill>
                <a:blip r:embed="rId18"/>
                <a:stretch>
                  <a:fillRect l="-163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143118" y="5511762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7400" y="6819900"/>
                <a:ext cx="14173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4=3(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A ⁝ 3 (đpcm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819900"/>
                <a:ext cx="14173200" cy="2862322"/>
              </a:xfrm>
              <a:prstGeom prst="rect">
                <a:avLst/>
              </a:prstGeom>
              <a:blipFill>
                <a:blip r:embed="rId19"/>
                <a:stretch>
                  <a:fillRect l="-1548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4945267" y="6617559"/>
            <a:ext cx="1819082" cy="31243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410200" y="588341"/>
            <a:ext cx="6220329" cy="2980178"/>
            <a:chOff x="5943600" y="288505"/>
            <a:chExt cx="6220329" cy="2980178"/>
          </a:xfrm>
        </p:grpSpPr>
        <p:grpSp>
          <p:nvGrpSpPr>
            <p:cNvPr id="20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22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23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09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10200" y="588341"/>
            <a:ext cx="6220329" cy="2980178"/>
            <a:chOff x="5943600" y="288505"/>
            <a:chExt cx="6220329" cy="2980178"/>
          </a:xfrm>
        </p:grpSpPr>
        <p:grpSp>
          <p:nvGrpSpPr>
            <p:cNvPr id="1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15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16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1.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các bài toán số học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  <a:blipFill>
                <a:blip r:embed="rId18"/>
                <a:stretch>
                  <a:fillRect l="-163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143118" y="5511762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7400" y="6819900"/>
                <a:ext cx="14173200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=7(1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B ⁝ 7 (đpcm)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819900"/>
                <a:ext cx="14173200" cy="2748253"/>
              </a:xfrm>
              <a:prstGeom prst="rect">
                <a:avLst/>
              </a:prstGeom>
              <a:blipFill>
                <a:blip r:embed="rId19"/>
                <a:stretch>
                  <a:fillRect l="-1548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4945267" y="6617559"/>
            <a:ext cx="1819082" cy="3124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2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44800" y="7658100"/>
            <a:ext cx="2393289" cy="2248063"/>
          </a:xfrm>
          <a:prstGeom prst="rect">
            <a:avLst/>
          </a:prstGeom>
        </p:spPr>
      </p:pic>
      <p:sp>
        <p:nvSpPr>
          <p:cNvPr id="46" name="Oval Callout 45"/>
          <p:cNvSpPr/>
          <p:nvPr/>
        </p:nvSpPr>
        <p:spPr>
          <a:xfrm>
            <a:off x="8036855" y="5600700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11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529709" y="-136727"/>
            <a:ext cx="1739202" cy="1739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410200" y="410722"/>
            <a:ext cx="6220329" cy="2980178"/>
            <a:chOff x="5943600" y="288505"/>
            <a:chExt cx="6220329" cy="2980178"/>
          </a:xfrm>
        </p:grpSpPr>
        <p:grpSp>
          <p:nvGrpSpPr>
            <p:cNvPr id="1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15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16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5800" y="1900689"/>
                <a:ext cx="15011400" cy="3242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2. </a:t>
                </a: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Tính giá trị của biểu thức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00689"/>
                <a:ext cx="15011400" cy="3242811"/>
              </a:xfrm>
              <a:prstGeom prst="rect">
                <a:avLst/>
              </a:prstGeom>
              <a:blipFill>
                <a:blip r:embed="rId15"/>
                <a:stretch>
                  <a:fillRect l="-1462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800" y="6936895"/>
                <a:ext cx="16959397" cy="2321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 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vào E</a:t>
                </a: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936895"/>
                <a:ext cx="16959397" cy="2321405"/>
              </a:xfrm>
              <a:prstGeom prst="rect">
                <a:avLst/>
              </a:prstGeom>
              <a:blipFill>
                <a:blip r:embed="rId16"/>
                <a:stretch>
                  <a:fillRect l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819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24747" y="2476500"/>
                <a:ext cx="16154400" cy="6555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Ta có: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101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1=(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1)(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99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+…+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Xét:</a:t>
                </a:r>
                <a:r>
                  <a:rPr kumimoji="0" lang="en-US" sz="4000" b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99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 = 100 vào 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747" y="2476500"/>
                <a:ext cx="16154400" cy="6555834"/>
              </a:xfrm>
              <a:prstGeom prst="rect">
                <a:avLst/>
              </a:prstGeom>
              <a:blipFill>
                <a:blip r:embed="rId8"/>
                <a:stretch>
                  <a:fillRect l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5"/>
          <p:cNvPicPr>
            <a:picLocks noChangeAspect="1"/>
          </p:cNvPicPr>
          <p:nvPr/>
        </p:nvPicPr>
        <p:blipFill>
          <a:blip r:embed="rId9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529709" y="-136727"/>
            <a:ext cx="1739202" cy="1739202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78200" y="8267700"/>
            <a:ext cx="1622451" cy="15240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8229600" y="1104900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0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9665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68385" y="1540865"/>
            <a:ext cx="10896068" cy="1697635"/>
            <a:chOff x="4724400" y="573118"/>
            <a:chExt cx="10896068" cy="1903382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0134068" cy="1903382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348468" y="1109538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en-US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NỘI DUNG BÀI HỌC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0311" y="4054626"/>
            <a:ext cx="17467264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đặt nhân tử chung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2290" y="5691478"/>
            <a:ext cx="17475285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sử dụng hằng </a:t>
            </a: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đẳng thức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04353">
            <a:off x="-539100" y="-558797"/>
            <a:ext cx="1639439" cy="1789034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321808" y="557914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385" y="7366107"/>
            <a:ext cx="17439190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4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nl-NL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nhóm các hạng </a:t>
            </a:r>
            <a:r>
              <a:rPr lang="nl-NL" sz="4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88005" y="8779584"/>
            <a:ext cx="2078916" cy="2078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600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09600" y="391975"/>
            <a:ext cx="17145000" cy="9552125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FC702F-B233-C0D6-3634-BE4D571AB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46754" y="7048500"/>
            <a:ext cx="3036446" cy="279925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4353">
            <a:off x="16084946" y="579898"/>
            <a:ext cx="1563757" cy="17591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819271" y="146214"/>
            <a:ext cx="6220329" cy="2980178"/>
            <a:chOff x="5943600" y="288505"/>
            <a:chExt cx="6220329" cy="2980178"/>
          </a:xfrm>
        </p:grpSpPr>
        <p:grpSp>
          <p:nvGrpSpPr>
            <p:cNvPr id="2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28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29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43000" y="1638300"/>
                <a:ext cx="1545946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3. 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giá trị lớn nhất của biểu thức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a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638300"/>
                <a:ext cx="15459468" cy="1938992"/>
              </a:xfrm>
              <a:prstGeom prst="rect">
                <a:avLst/>
              </a:prstGeom>
              <a:blipFill>
                <a:blip r:embed="rId13"/>
                <a:stretch>
                  <a:fillRect l="-142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43000" y="5143500"/>
                <a:ext cx="15206429" cy="3503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+8≥8 ⇔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8≤8, 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Ma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=8⇔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143500"/>
                <a:ext cx="15206429" cy="3503203"/>
              </a:xfrm>
              <a:prstGeom prst="rect">
                <a:avLst/>
              </a:prstGeom>
              <a:blipFill>
                <a:blip r:embed="rId14"/>
                <a:stretch>
                  <a:fillRect l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Callout 31"/>
          <p:cNvSpPr/>
          <p:nvPr/>
        </p:nvSpPr>
        <p:spPr>
          <a:xfrm>
            <a:off x="8331626" y="3823053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26514" y="8648700"/>
                <a:ext cx="5827429" cy="962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Ma</m:t>
                    </m:r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⇔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514" y="8648700"/>
                <a:ext cx="5827429" cy="962828"/>
              </a:xfrm>
              <a:prstGeom prst="rect">
                <a:avLst/>
              </a:prstGeom>
              <a:blipFill>
                <a:blip r:embed="rId15"/>
                <a:stretch>
                  <a:fillRect l="-3661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04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d"/>
      </p:transition>
    </mc:Choice>
    <mc:Fallback xmlns="">
      <p:transition spd="med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99528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" y="3699428"/>
            <a:ext cx="5406547" cy="3730072"/>
            <a:chOff x="924909" y="3568797"/>
            <a:chExt cx="5411428" cy="4241703"/>
          </a:xfrm>
        </p:grpSpPr>
        <p:grpSp>
          <p:nvGrpSpPr>
            <p:cNvPr id="2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115582" y="4599147"/>
              <a:ext cx="4796230" cy="220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62701" y="3722003"/>
            <a:ext cx="5480307" cy="3693752"/>
            <a:chOff x="6840639" y="3553166"/>
            <a:chExt cx="5422223" cy="5001862"/>
          </a:xfrm>
        </p:grpSpPr>
        <p:grpSp>
          <p:nvGrpSpPr>
            <p:cNvPr id="3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3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1" name="Rectangle 30"/>
            <p:cNvSpPr/>
            <p:nvPr/>
          </p:nvSpPr>
          <p:spPr>
            <a:xfrm>
              <a:off x="7396370" y="4652589"/>
              <a:ext cx="4360209" cy="262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SBT.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268201" y="3659346"/>
            <a:ext cx="5548298" cy="3732273"/>
            <a:chOff x="12628838" y="3479846"/>
            <a:chExt cx="5538234" cy="4709752"/>
          </a:xfrm>
        </p:grpSpPr>
        <p:grpSp>
          <p:nvGrpSpPr>
            <p:cNvPr id="3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6" name="Rectangle 35"/>
            <p:cNvSpPr/>
            <p:nvPr/>
          </p:nvSpPr>
          <p:spPr>
            <a:xfrm>
              <a:off x="12628838" y="4540550"/>
              <a:ext cx="5538234" cy="2446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Luyện tập 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93495" y="931265"/>
            <a:ext cx="12267668" cy="1697635"/>
            <a:chOff x="4724400" y="573118"/>
            <a:chExt cx="12267668" cy="1903382"/>
          </a:xfrm>
        </p:grpSpPr>
        <p:pic>
          <p:nvPicPr>
            <p:cNvPr id="4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2267668" cy="1903382"/>
            </a:xfrm>
            <a:prstGeom prst="rect">
              <a:avLst/>
            </a:prstGeom>
          </p:spPr>
        </p:pic>
        <p:sp>
          <p:nvSpPr>
            <p:cNvPr id="41" name="Google Shape;7771;p33"/>
            <p:cNvSpPr txBox="1">
              <a:spLocks/>
            </p:cNvSpPr>
            <p:nvPr/>
          </p:nvSpPr>
          <p:spPr>
            <a:xfrm>
              <a:off x="6500551" y="1133555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en-US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HƯỚNG DẪN VỀ NHÀ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2" name="Picture 3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115777">
            <a:off x="16377490" y="8515222"/>
            <a:ext cx="2170883" cy="1993265"/>
          </a:xfrm>
          <a:prstGeom prst="rect">
            <a:avLst/>
          </a:prstGeom>
        </p:spPr>
      </p:pic>
      <p:pic>
        <p:nvPicPr>
          <p:cNvPr id="43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068709" y="379005"/>
            <a:ext cx="2492363" cy="2576086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/>
          </p:cNvPicPr>
          <p:nvPr/>
        </p:nvPicPr>
        <p:blipFill>
          <a:blip r:embed="rId1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004353">
            <a:off x="-563655" y="7798486"/>
            <a:ext cx="3140199" cy="34267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060088">
            <a:off x="14621989" y="7320129"/>
            <a:ext cx="3329629" cy="2221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15777">
            <a:off x="597143" y="485404"/>
            <a:ext cx="2727228" cy="2504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657772" y="620060"/>
            <a:ext cx="413860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65462">
            <a:off x="-52246" y="7576248"/>
            <a:ext cx="3007199" cy="272989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581400" y="2444918"/>
            <a:ext cx="20544560" cy="4956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67000" y="3149362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3841" y="3304270"/>
            <a:ext cx="10228959" cy="374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nl-NL" sz="55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PHÂN THỨC ĐA THỨC THÀNH NHÂN TỬ BẰNG CÁCH ĐẶT NHÂN TỬ CHUNG</a:t>
            </a:r>
            <a:endParaRPr lang="en-US" sz="55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6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39243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50044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60871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71698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82525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9335198"/>
            <a:ext cx="5790798" cy="8324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0100"/>
            <a:ext cx="1186221" cy="11070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69542" y="1063137"/>
            <a:ext cx="3581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nl-NL" sz="43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47230" y="2151608"/>
                <a:ext cx="15375941" cy="2077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Hãy viết đa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3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3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 thành tích của các đa thức, khác đa thức là số</a:t>
                </a:r>
                <a:r>
                  <a:rPr lang="en-US" sz="4300" smtClean="0">
                    <a:solidFill>
                      <a:schemeClr val="bg1"/>
                    </a:solidFill>
                    <a:latin typeface="OpenSans"/>
                  </a:rPr>
                  <a:t>.</a:t>
                </a:r>
                <a:endParaRPr lang="en-US" sz="43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30" y="2151608"/>
                <a:ext cx="15375941" cy="2077492"/>
              </a:xfrm>
              <a:prstGeom prst="rect">
                <a:avLst/>
              </a:prstGeom>
              <a:blipFill>
                <a:blip r:embed="rId10"/>
                <a:stretch>
                  <a:fillRect l="-1546" r="-1546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0"/>
          <p:cNvPicPr>
            <a:picLocks noChangeAspect="1"/>
          </p:cNvPicPr>
          <p:nvPr/>
        </p:nvPicPr>
        <p:blipFill>
          <a:blip r:embed="rId11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646787" y="355709"/>
            <a:ext cx="1964781" cy="1783602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1000" y="7152836"/>
            <a:ext cx="2903123" cy="2726959"/>
          </a:xfrm>
          <a:prstGeom prst="rect">
            <a:avLst/>
          </a:prstGeom>
        </p:spPr>
      </p:pic>
      <p:sp>
        <p:nvSpPr>
          <p:cNvPr id="39" name="Oval Callout 38"/>
          <p:cNvSpPr/>
          <p:nvPr/>
        </p:nvSpPr>
        <p:spPr>
          <a:xfrm>
            <a:off x="8001000" y="4604327"/>
            <a:ext cx="1775454" cy="8683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dirty="0" smtClean="0">
                <a:solidFill>
                  <a:prstClr val="black"/>
                </a:solidFill>
              </a:rPr>
              <a:t>Giải</a:t>
            </a:r>
            <a:endParaRPr lang="en-US" sz="42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263282" y="5795993"/>
                <a:ext cx="3250890" cy="32752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3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3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3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</m:oMath>
                  </m:oMathPara>
                </a14:m>
                <a:endParaRPr lang="en-US" sz="430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3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</m:oMath>
                  </m:oMathPara>
                </a14:m>
                <a:endParaRPr lang="en-US" sz="430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282" y="5795993"/>
                <a:ext cx="3250890" cy="327525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54037" y="3048221"/>
            <a:ext cx="26784295" cy="613387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32713" y="1465703"/>
            <a:ext cx="6172200" cy="1925197"/>
            <a:chOff x="5486400" y="703703"/>
            <a:chExt cx="6172200" cy="1925197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86400" y="703703"/>
              <a:ext cx="6172200" cy="192519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10400" y="1210045"/>
              <a:ext cx="4038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00806">
            <a:off x="14731882" y="263048"/>
            <a:ext cx="2357989" cy="235798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440416" y="4381500"/>
            <a:ext cx="13156794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(hay thừa </a:t>
            </a:r>
            <a:r>
              <a:rPr lang="nl-NL" sz="47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số) </a:t>
            </a: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biến đổi đa thức đó thành một tích của những đa thức.</a:t>
            </a:r>
            <a:endParaRPr lang="en-US" sz="47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1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04353">
            <a:off x="-855422" y="-656976"/>
            <a:ext cx="2625240" cy="2864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34476" y="8112727"/>
            <a:ext cx="3352800" cy="2054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38200" y="756615"/>
            <a:ext cx="16764000" cy="9231601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2272" y="647699"/>
            <a:ext cx="4546928" cy="1564163"/>
            <a:chOff x="482272" y="679784"/>
            <a:chExt cx="392693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787980" y="861124"/>
              <a:ext cx="2621230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nl-NL" sz="4500" b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HỎI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692442" y="2463691"/>
                <a:ext cx="14690558" cy="237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5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đa thức sau dưới dạng tích:</a:t>
                </a:r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442" y="2463691"/>
                <a:ext cx="14690558" cy="2375009"/>
              </a:xfrm>
              <a:prstGeom prst="rect">
                <a:avLst/>
              </a:prstGeom>
              <a:blipFill>
                <a:blip r:embed="rId7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9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5752086" y="160591"/>
            <a:ext cx="2267805" cy="2082257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237756" y="5124938"/>
            <a:ext cx="1847747" cy="100916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prstClr val="black"/>
                </a:solidFill>
              </a:rPr>
              <a:t>Giải</a:t>
            </a:r>
            <a:endParaRPr lang="en-US" sz="4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389045" y="6654691"/>
                <a:ext cx="15545171" cy="237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=2.2.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3.2.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45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.(2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3)</m:t>
                      </m:r>
                    </m:oMath>
                  </m:oMathPara>
                </a14:m>
                <a:endParaRPr lang="en-US" sz="45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45" y="6654691"/>
                <a:ext cx="15545171" cy="237500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1"/>
          <p:cNvPicPr>
            <a:picLocks noChangeAspect="1"/>
          </p:cNvPicPr>
          <p:nvPr/>
        </p:nvPicPr>
        <p:blipFill>
          <a:blip r:embed="rId1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33072" y="8390574"/>
            <a:ext cx="1721845" cy="171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09725" y="7473438"/>
            <a:ext cx="1475336" cy="2514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46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66800" y="495300"/>
            <a:ext cx="3861128" cy="1279214"/>
            <a:chOff x="482272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88699"/>
              <a:ext cx="203613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1: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174306" y="1841837"/>
                <a:ext cx="1398009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1841837"/>
                <a:ext cx="13980094" cy="1015663"/>
              </a:xfrm>
              <a:prstGeom prst="rect">
                <a:avLst/>
              </a:prstGeom>
              <a:blipFill>
                <a:blip r:embed="rId6"/>
                <a:stretch>
                  <a:fillRect l="-157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9"/>
          <p:cNvPicPr>
            <a:picLocks noChangeAspect="1"/>
          </p:cNvPicPr>
          <p:nvPr/>
        </p:nvPicPr>
        <p:blipFill>
          <a:blip r:embed="rId7">
            <a:alphaModFix amt="70000"/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5800314" y="-341315"/>
            <a:ext cx="2267805" cy="2082257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249411" y="3086100"/>
            <a:ext cx="1789177" cy="99995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74306" y="4533900"/>
                <a:ext cx="762125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4533900"/>
                <a:ext cx="7621254" cy="707886"/>
              </a:xfrm>
              <a:prstGeom prst="rect">
                <a:avLst/>
              </a:prstGeom>
              <a:blipFill>
                <a:blip r:embed="rId16"/>
                <a:stretch>
                  <a:fillRect l="-2880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174306" y="5676900"/>
                <a:ext cx="138628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2−2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40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5676900"/>
                <a:ext cx="13862898" cy="707886"/>
              </a:xfrm>
              <a:prstGeom prst="rect">
                <a:avLst/>
              </a:prstGeom>
              <a:blipFill>
                <a:blip r:embed="rId17"/>
                <a:stretch>
                  <a:fillRect l="-1583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447800" y="7124700"/>
            <a:ext cx="1546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4000" b="1" i="1" u="sng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 ý:</a:t>
            </a:r>
          </a:p>
          <a:p>
            <a:pPr algn="just" fontAlgn="base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 làm như Ví dụ 1 gọi là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đặt nhân tử chung.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5963" y="609210"/>
            <a:ext cx="1021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Phân tích các đa thức sau thành nhân tử: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" y="6896100"/>
            <a:ext cx="17526000" cy="0"/>
          </a:xfrm>
          <a:prstGeom prst="line">
            <a:avLst/>
          </a:prstGeom>
          <a:ln>
            <a:solidFill>
              <a:srgbClr val="5A8D7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14178" y="7283116"/>
            <a:ext cx="940163" cy="762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8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AC68EAC-BB99-403A-8CB1-EE7952F9953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W6{1154F0A0-BA3D-46FD-9884-A07D15A9326C}&quot;,&quot;D:\\thư viện điện tử\\Toá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9 Phân tích đa thức thành nhân t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3D0079-225F-4CFD-B512-1B520440574F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9D40A0-681D-4441-B328-5181912AA18F}:2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57D00B-496C-49E8-9551-5990BD7E0424}:3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977EEE-E5B0-42D9-A19A-25F3548C0A3C}:3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540082-A8AB-442C-826F-322D9DC86874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5F1DE9-86CA-45A0-B25A-8970279FADC3}:3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217FFF-5A41-4A30-AE51-34A9838C4528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493892-42EB-4DFA-A07F-8528B7059466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36C1B9-778C-4B03-9D01-72716B10C4DD}: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6CDF0C-B4E8-4C51-8986-9B90839CB5B6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DA24C2-6347-4F8F-A41A-3C925C530BDC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116E60-2FF1-4A2C-A4D1-1DAB3452CFD4}:2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BED2A-7997-4303-B80A-DFDFA5AA81D1}:3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8109FF-64EC-4D4B-B735-4B907517CC59}:28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20048B-312D-4C15-BD2B-8FB55CBB38C8}:3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9B8C4A-CDB9-4628-88F6-977897D7EBA0}:2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09CA20-8DEE-4D1B-86F3-C471CD764922}:2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3125AC-4F2E-4D0A-8B0C-76AC663CE323}:2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E2A61E-846A-483C-B0A6-F463CD908769}:29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CB78C-4456-4291-ABB2-9108F6A74F68}:3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85420D-7D21-43CC-B952-D38567870644}: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0FEC0A-4A20-4F49-9047-9EFBE4B70F6E}:26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883A3-44D9-4C32-AF7F-1153EC322A52}:30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0340D9-8EDD-4009-B240-601B0FF667D4}:30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E7E620-B7AB-4655-9E64-4BA05F4AC6B9}:3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A36231-E43A-4862-BD05-75FF157C0D0D}:3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B396CF-68D2-4CD3-B5AC-9792F96D26DB}:3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87E4F3-95CE-412F-B092-298B988116E2}:3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BE9BD3-0BD7-4495-9D16-E713A3E457AB}:3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C839B6-6B83-45A3-98DD-C15B1DC53A7A}:3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624875-A0C2-45AA-9AB7-1D55F9CD108B}:3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E86E1E-9F66-4923-BBF8-93F8A8310B85}:3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9B657D-B2D2-4BE1-AB32-0A385CE4E537}:25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2A4A5A-3B9C-4DA3-842C-9DEF0D2ADDA8}:33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7152C9-204B-495A-80D7-C7062B1D4EE1}:3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BFDA6A-095C-42F0-9249-F9AE3932541C}:26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A16A08-DB02-4C64-86CE-38983D79445E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62E4E0-68BF-4ADF-9468-4335972CF724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9A1B92-841D-401D-9ED0-FFF3A12DF024}:3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C3B81F-BEA4-4358-9487-FBA904C15590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93AD15-F204-40D5-872F-CC4DB87C8167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919A90-AC37-4327-A19E-708CF76F5127}: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1012</Words>
  <Application>Microsoft Office PowerPoint</Application>
  <PresentationFormat>Custom</PresentationFormat>
  <Paragraphs>203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</vt:lpstr>
      <vt:lpstr>Calibri Light</vt:lpstr>
      <vt:lpstr>Times New Roman</vt:lpstr>
      <vt:lpstr>Kavoon</vt:lpstr>
      <vt:lpstr>Dotum</vt:lpstr>
      <vt:lpstr>Arial</vt:lpstr>
      <vt:lpstr>OpenSans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 Phân tích đa thức thành nhân tử</dc:title>
  <dc:creator>Admin</dc:creator>
  <cp:lastModifiedBy>Admin</cp:lastModifiedBy>
  <cp:revision>76</cp:revision>
  <dcterms:created xsi:type="dcterms:W3CDTF">2006-08-16T00:00:00Z</dcterms:created>
  <dcterms:modified xsi:type="dcterms:W3CDTF">2025-04-20T15:28:56Z</dcterms:modified>
  <dc:identifier>DAFWAZhnXwQ</dc:identifier>
</cp:coreProperties>
</file>