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90" r:id="rId2"/>
  </p:sldMasterIdLst>
  <p:sldIdLst>
    <p:sldId id="263" r:id="rId3"/>
    <p:sldId id="264" r:id="rId4"/>
    <p:sldId id="268" r:id="rId5"/>
    <p:sldId id="269" r:id="rId6"/>
    <p:sldId id="737" r:id="rId7"/>
    <p:sldId id="260" r:id="rId8"/>
    <p:sldId id="258" r:id="rId9"/>
    <p:sldId id="739" r:id="rId10"/>
    <p:sldId id="262" r:id="rId11"/>
    <p:sldId id="741" r:id="rId12"/>
    <p:sldId id="265" r:id="rId13"/>
    <p:sldId id="26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ot Pizza" panose="020000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8BE"/>
    <a:srgbClr val="FEF8D2"/>
    <a:srgbClr val="819BB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60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1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01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586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2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2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8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4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43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3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780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3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3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48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91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996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12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849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980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172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105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1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C224-B072-46EC-B154-214A2D739B34}" type="datetimeFigureOut">
              <a:rPr lang="th-TH" smtClean="0"/>
              <a:t>03/11/64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F948F-16EF-4F51-9758-BD9247076D0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60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E9E1C224-B072-46EC-B154-214A2D739B34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03/11/64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/>
            <a:fld id="{4AAF948F-16EF-4F51-9758-BD9247076D0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378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6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gif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13.gif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gif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1" y="28881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ot Pizza" panose="02000000000000000000" pitchFamily="2" charset="0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16E0A0B-19E3-4602-BE2C-120E618A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142016"/>
            <a:ext cx="1118797" cy="832867"/>
          </a:xfrm>
          <a:prstGeom prst="rect">
            <a:avLst/>
          </a:prstGeom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1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1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265898" y="566748"/>
            <a:ext cx="810584" cy="5480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0A0FD7-0DEA-459C-8044-BD457B53EE40}"/>
              </a:ext>
            </a:extLst>
          </p:cNvPr>
          <p:cNvSpPr txBox="1"/>
          <p:nvPr/>
        </p:nvSpPr>
        <p:spPr>
          <a:xfrm>
            <a:off x="1118797" y="339158"/>
            <a:ext cx="1810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Grade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595860" y="828087"/>
            <a:ext cx="7707734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Unit 7: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TELEVISION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Part 1: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43967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59080" y="24384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1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0E76AF7-0CEC-49BC-84A3-CE566A582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4" y="4207430"/>
            <a:ext cx="559350" cy="559350"/>
          </a:xfrm>
          <a:prstGeom prst="rect">
            <a:avLst/>
          </a:prstGeom>
          <a:noFill/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19013" y="58549"/>
            <a:ext cx="673212" cy="698777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65" y="43130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413486" y="436931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321047" y="521777"/>
            <a:ext cx="810584" cy="548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798" y="401391"/>
            <a:ext cx="6878010" cy="695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r="1682" b="61261"/>
          <a:stretch/>
        </p:blipFill>
        <p:spPr>
          <a:xfrm>
            <a:off x="733796" y="1512930"/>
            <a:ext cx="7727032" cy="10037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5410FB-5BBC-4F5C-8E13-2BF742849F04}"/>
              </a:ext>
            </a:extLst>
          </p:cNvPr>
          <p:cNvSpPr txBox="1"/>
          <p:nvPr/>
        </p:nvSpPr>
        <p:spPr>
          <a:xfrm>
            <a:off x="814478" y="2516718"/>
            <a:ext cx="74951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+mn-lt"/>
              </a:rPr>
              <a:t>Binh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likes animated films. 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+mn-lt"/>
              </a:rPr>
              <a:t>Hoa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enjoys watching Tom and Jerry cartoon. </a:t>
            </a: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Hung is interested in The Voice Kids, a music talent show. </a:t>
            </a:r>
          </a:p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I really  like English in a minute, an educational 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programme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1829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5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0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1" y="28881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ot Pizza" panose="02000000000000000000" pitchFamily="2" charset="0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16E0A0B-19E3-4602-BE2C-120E618A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142016"/>
            <a:ext cx="1118797" cy="832867"/>
          </a:xfrm>
          <a:prstGeom prst="rect">
            <a:avLst/>
          </a:prstGeom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1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1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265898" y="566748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559398" y="494532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In conclusion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5C563A-7BD3-4532-8233-2CF884323599}"/>
              </a:ext>
            </a:extLst>
          </p:cNvPr>
          <p:cNvSpPr txBox="1"/>
          <p:nvPr/>
        </p:nvSpPr>
        <p:spPr>
          <a:xfrm>
            <a:off x="979601" y="1121677"/>
            <a:ext cx="71847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/>
                <a:sym typeface="Arial"/>
              </a:rPr>
              <a:t>By the end of the lesson students will be able to: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 use the lexical items related to the topic television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programmes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for children;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-  use the vocabulary and structures to talk about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famous children’s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programmes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Arial"/>
                <a:sym typeface="Arial"/>
              </a:rPr>
              <a:t>HOMEWORK: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Arial"/>
                <a:sym typeface="Arial"/>
              </a:rPr>
              <a:t>Do exercises …….. on  page . …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Arial"/>
                <a:sym typeface="Arial"/>
              </a:rPr>
              <a:t>Prepare for “A closer look 1” part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mbria" panose="020405030504060302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848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F6A17-26DA-4E91-BB2F-240E4A36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9689-C9D9-41A5-9351-F05D91077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D293BEB4-6250-4458-8EE5-640A64AB5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8019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44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1" y="28881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ot Pizza" panose="02000000000000000000" pitchFamily="2" charset="0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16E0A0B-19E3-4602-BE2C-120E618A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142016"/>
            <a:ext cx="1118797" cy="832867"/>
          </a:xfrm>
          <a:prstGeom prst="rect">
            <a:avLst/>
          </a:prstGeom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1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1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265898" y="566748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559398" y="494532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Objectives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570144-E202-43FE-9E96-A0CD0DB18710}"/>
              </a:ext>
            </a:extLst>
          </p:cNvPr>
          <p:cNvSpPr txBox="1"/>
          <p:nvPr/>
        </p:nvSpPr>
        <p:spPr>
          <a:xfrm>
            <a:off x="983521" y="1546313"/>
            <a:ext cx="70666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By the end of the lesson, students will be able to: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-  use the lexical items related to the topic television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programmes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for children;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-  use the vocabulary and structures to talk about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famous children’s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programmes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409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1" y="288809"/>
            <a:ext cx="8858290" cy="49618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ot Pizza" panose="02000000000000000000" pitchFamily="2" charset="0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16E0A0B-19E3-4602-BE2C-120E618A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142016"/>
            <a:ext cx="1118797" cy="832867"/>
          </a:xfrm>
          <a:prstGeom prst="rect">
            <a:avLst/>
          </a:prstGeom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1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1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265898" y="566748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778182" y="204360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Vocabulary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A2B90E-D02A-41AE-9DF8-CEDC31A7C641}"/>
              </a:ext>
            </a:extLst>
          </p:cNvPr>
          <p:cNvSpPr txBox="1"/>
          <p:nvPr/>
        </p:nvSpPr>
        <p:spPr>
          <a:xfrm>
            <a:off x="658084" y="840781"/>
            <a:ext cx="567965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1.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programme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(n)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prəʊɡræm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     (something that people watch on TV)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2.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animated (adj)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ænɪmeɪtɪd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    (made to look as if they are moving)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3.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prefer (v)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prɪˈfɜːr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   (to like one thing or person better than another)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4.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character (n)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kærəktər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​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    a person or an animal in a book, play or film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5.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educational (adj)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/ˌ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edʒuˈkeɪʃənl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 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    connected with education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6.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talent (n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/ˈ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tælənt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    a natural ability to do something well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514350" marR="0" lvl="0" indent="-5143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FCB52-DF23-4A1D-AA7F-26DFA631A367}"/>
              </a:ext>
            </a:extLst>
          </p:cNvPr>
          <p:cNvSpPr txBox="1"/>
          <p:nvPr/>
        </p:nvSpPr>
        <p:spPr>
          <a:xfrm>
            <a:off x="5049749" y="830360"/>
            <a:ext cx="37885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Chương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)</a:t>
            </a: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phim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Hoạt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hình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Thich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quan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tâm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Nhân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vật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giáo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dục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thuộc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về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giáo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dục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năng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16" name="Picture 15" descr="News Anchor stock vector. Illustration of news, broadcast - 35642487">
            <a:extLst>
              <a:ext uri="{FF2B5EF4-FFF2-40B4-BE49-F238E27FC236}">
                <a16:creationId xmlns:a16="http://schemas.microsoft.com/office/drawing/2014/main" id="{0E5B37BF-851C-4C1B-BDB5-B3318B0AC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14188" r="15279" b="14079"/>
          <a:stretch/>
        </p:blipFill>
        <p:spPr bwMode="auto">
          <a:xfrm>
            <a:off x="5727355" y="1693783"/>
            <a:ext cx="3000028" cy="29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25 Best Animated Movies — Animated Movies for the Family">
            <a:extLst>
              <a:ext uri="{FF2B5EF4-FFF2-40B4-BE49-F238E27FC236}">
                <a16:creationId xmlns:a16="http://schemas.microsoft.com/office/drawing/2014/main" id="{3098B550-E637-4748-9D87-D111B6BD3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-719" r="33778"/>
          <a:stretch/>
        </p:blipFill>
        <p:spPr bwMode="auto">
          <a:xfrm>
            <a:off x="5804113" y="1935314"/>
            <a:ext cx="3233314" cy="264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inder Banque d&amp;#39;images et photos libres de droit - iStock">
            <a:extLst>
              <a:ext uri="{FF2B5EF4-FFF2-40B4-BE49-F238E27FC236}">
                <a16:creationId xmlns:a16="http://schemas.microsoft.com/office/drawing/2014/main" id="{E6F9E9B7-4D26-4B7C-9282-0FB2E0FD9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54" y="2364944"/>
            <a:ext cx="2783774" cy="27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Logo, calendar&#10;&#10;Description automatically generated">
            <a:extLst>
              <a:ext uri="{FF2B5EF4-FFF2-40B4-BE49-F238E27FC236}">
                <a16:creationId xmlns:a16="http://schemas.microsoft.com/office/drawing/2014/main" id="{284552A1-D9EA-451D-BAE5-20D7DD3C2D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1448" y="371909"/>
            <a:ext cx="2316856" cy="2316856"/>
          </a:xfrm>
          <a:prstGeom prst="rect">
            <a:avLst/>
          </a:prstGeom>
        </p:spPr>
      </p:pic>
      <p:pic>
        <p:nvPicPr>
          <p:cNvPr id="25" name="Picture 24" descr="High school education cartoon Royalty Free Vector Image">
            <a:extLst>
              <a:ext uri="{FF2B5EF4-FFF2-40B4-BE49-F238E27FC236}">
                <a16:creationId xmlns:a16="http://schemas.microsoft.com/office/drawing/2014/main" id="{DAC3E6DD-0886-40F8-AFB7-6362306F4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6" b="7539"/>
          <a:stretch/>
        </p:blipFill>
        <p:spPr bwMode="auto">
          <a:xfrm>
            <a:off x="6156486" y="524314"/>
            <a:ext cx="2804896" cy="27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Talent show performance scene with cartoon Vector Image">
            <a:extLst>
              <a:ext uri="{FF2B5EF4-FFF2-40B4-BE49-F238E27FC236}">
                <a16:creationId xmlns:a16="http://schemas.microsoft.com/office/drawing/2014/main" id="{080AE8AA-FCFB-45F1-9B1A-D72D06113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0" b="7006"/>
          <a:stretch/>
        </p:blipFill>
        <p:spPr bwMode="auto">
          <a:xfrm>
            <a:off x="5915019" y="842487"/>
            <a:ext cx="3000028" cy="30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53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03931" y="28881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ot Pizza" panose="02000000000000000000" pitchFamily="2" charset="0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16E0A0B-19E3-4602-BE2C-120E618A0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142016"/>
            <a:ext cx="1118797" cy="832867"/>
          </a:xfrm>
          <a:prstGeom prst="rect">
            <a:avLst/>
          </a:prstGeom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26931" y="4315199"/>
            <a:ext cx="731445" cy="759222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16" y="88101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358337" y="441428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265898" y="566748"/>
            <a:ext cx="810584" cy="548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32F97A9-F606-4F11-85CF-464F7D9C6F5B}"/>
              </a:ext>
            </a:extLst>
          </p:cNvPr>
          <p:cNvSpPr txBox="1"/>
          <p:nvPr/>
        </p:nvSpPr>
        <p:spPr>
          <a:xfrm>
            <a:off x="462900" y="180526"/>
            <a:ext cx="7707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ot Pizza" panose="02000000000000000000" pitchFamily="2" charset="0"/>
                <a:ea typeface="+mn-ea"/>
                <a:cs typeface="Arial"/>
                <a:sym typeface="Arial"/>
              </a:rPr>
              <a:t>Checking Vocabulary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C2CA7-2B23-4CFF-8DC4-A52B525285A0}"/>
              </a:ext>
            </a:extLst>
          </p:cNvPr>
          <p:cNvSpPr txBox="1"/>
          <p:nvPr/>
        </p:nvSpPr>
        <p:spPr>
          <a:xfrm>
            <a:off x="708394" y="710684"/>
            <a:ext cx="567965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1.  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programme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(n)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prəʊɡræm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2.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animated (adj)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ænɪmeɪtɪd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 </a:t>
            </a: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3. 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prefer (v)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prɪˈfɜːr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4.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character (n)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kærəktər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​</a:t>
            </a: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5.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educational (adj)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/ˌ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edʒuˈkeɪʃənl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 </a:t>
            </a: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6.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talent (n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/ˈ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tælənt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/</a:t>
            </a:r>
          </a:p>
          <a:p>
            <a:pPr marL="514350" marR="0" lvl="0" indent="-51435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07858-7A40-41A0-AEE7-0C7F9A18D1F7}"/>
              </a:ext>
            </a:extLst>
          </p:cNvPr>
          <p:cNvSpPr txBox="1"/>
          <p:nvPr/>
        </p:nvSpPr>
        <p:spPr>
          <a:xfrm>
            <a:off x="4744243" y="710684"/>
            <a:ext cx="34873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Chương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truyền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hình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phim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Hoạt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hình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Thich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quan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tâm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Nhân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vật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giáo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dục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thuộc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về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giáo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dục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  <a:p>
            <a:pPr marL="0" marR="0" lvl="0" indent="0" algn="l" defTabSz="914400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Tài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cs typeface="Arial"/>
                <a:sym typeface="Arial"/>
              </a:rPr>
              <a:t>năng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id="{6687A2AC-E10B-4E2C-895D-277A4502DEF2}"/>
              </a:ext>
            </a:extLst>
          </p:cNvPr>
          <p:cNvSpPr/>
          <p:nvPr/>
        </p:nvSpPr>
        <p:spPr>
          <a:xfrm>
            <a:off x="1097777" y="1072658"/>
            <a:ext cx="1624403" cy="3135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Скругленный прямоугольник 13">
            <a:extLst>
              <a:ext uri="{FF2B5EF4-FFF2-40B4-BE49-F238E27FC236}">
                <a16:creationId xmlns:a16="http://schemas.microsoft.com/office/drawing/2014/main" id="{6B3A0C71-FE44-4C4E-842C-D09DC0C81B53}"/>
              </a:ext>
            </a:extLst>
          </p:cNvPr>
          <p:cNvSpPr/>
          <p:nvPr/>
        </p:nvSpPr>
        <p:spPr>
          <a:xfrm>
            <a:off x="1070385" y="1651327"/>
            <a:ext cx="1624403" cy="3135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8E2C1AD0-4041-4DDB-A51F-CE9F5A23B916}"/>
              </a:ext>
            </a:extLst>
          </p:cNvPr>
          <p:cNvSpPr/>
          <p:nvPr/>
        </p:nvSpPr>
        <p:spPr>
          <a:xfrm>
            <a:off x="4799637" y="2258160"/>
            <a:ext cx="2294052" cy="3135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Скругленный прямоугольник 13">
            <a:extLst>
              <a:ext uri="{FF2B5EF4-FFF2-40B4-BE49-F238E27FC236}">
                <a16:creationId xmlns:a16="http://schemas.microsoft.com/office/drawing/2014/main" id="{A953AEE4-1B1D-4BC8-88D9-C872655989C4}"/>
              </a:ext>
            </a:extLst>
          </p:cNvPr>
          <p:cNvSpPr/>
          <p:nvPr/>
        </p:nvSpPr>
        <p:spPr>
          <a:xfrm>
            <a:off x="1070385" y="2911286"/>
            <a:ext cx="1420567" cy="3135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Скругленный прямоугольник 13">
            <a:extLst>
              <a:ext uri="{FF2B5EF4-FFF2-40B4-BE49-F238E27FC236}">
                <a16:creationId xmlns:a16="http://schemas.microsoft.com/office/drawing/2014/main" id="{576A5D01-B627-490E-9466-65E14D80E3E0}"/>
              </a:ext>
            </a:extLst>
          </p:cNvPr>
          <p:cNvSpPr/>
          <p:nvPr/>
        </p:nvSpPr>
        <p:spPr>
          <a:xfrm>
            <a:off x="4799637" y="3510376"/>
            <a:ext cx="3230266" cy="3135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Скругленный прямоугольник 13">
            <a:extLst>
              <a:ext uri="{FF2B5EF4-FFF2-40B4-BE49-F238E27FC236}">
                <a16:creationId xmlns:a16="http://schemas.microsoft.com/office/drawing/2014/main" id="{41F9A30E-8D08-4862-97C1-185E68367706}"/>
              </a:ext>
            </a:extLst>
          </p:cNvPr>
          <p:cNvSpPr/>
          <p:nvPr/>
        </p:nvSpPr>
        <p:spPr>
          <a:xfrm>
            <a:off x="1070385" y="4135170"/>
            <a:ext cx="1032144" cy="3135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52570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59080" y="24384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endParaRPr lang="th-TH" sz="1350" kern="12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16E0A0B-19E3-4602-BE2C-120E618A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5148" y="97045"/>
            <a:ext cx="1118797" cy="832867"/>
          </a:xfrm>
          <a:prstGeom prst="rect">
            <a:avLst/>
          </a:prstGeom>
        </p:spPr>
      </p:pic>
      <p:pic>
        <p:nvPicPr>
          <p:cNvPr id="1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0E76AF7-0CEC-49BC-84A3-CE566A582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4" y="4207430"/>
            <a:ext cx="559350" cy="559350"/>
          </a:xfrm>
          <a:prstGeom prst="rect">
            <a:avLst/>
          </a:prstGeom>
          <a:noFill/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4588785" y="4679042"/>
            <a:ext cx="507805" cy="527089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65" y="43130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413486" y="436931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321047" y="521777"/>
            <a:ext cx="810584" cy="548066"/>
          </a:xfrm>
          <a:prstGeom prst="rect">
            <a:avLst/>
          </a:prstGeom>
        </p:spPr>
      </p:pic>
      <p:pic>
        <p:nvPicPr>
          <p:cNvPr id="1026" name="Picture 2" descr="https://s.sachmem.vn/public/images/v2/TA6SHS2TD/U7-L1-1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730" y="1470826"/>
            <a:ext cx="4745609" cy="278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5934" y="40669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Before the 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880" y="1304365"/>
            <a:ext cx="306863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What do you see in the picture?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Which TV programs do you usually watch?</a:t>
            </a:r>
          </a:p>
        </p:txBody>
      </p:sp>
    </p:spTree>
    <p:extLst>
      <p:ext uri="{BB962C8B-B14F-4D97-AF65-F5344CB8AC3E}">
        <p14:creationId xmlns:p14="http://schemas.microsoft.com/office/powerpoint/2010/main" val="3657182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59080" y="24384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endParaRPr lang="th-TH" sz="1350" kern="1200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16E0A0B-19E3-4602-BE2C-120E618A0B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5148" y="97045"/>
            <a:ext cx="1118797" cy="832867"/>
          </a:xfrm>
          <a:prstGeom prst="rect">
            <a:avLst/>
          </a:prstGeom>
        </p:spPr>
      </p:pic>
      <p:pic>
        <p:nvPicPr>
          <p:cNvPr id="1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0E76AF7-0CEC-49BC-84A3-CE566A582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4" y="4207430"/>
            <a:ext cx="559350" cy="559350"/>
          </a:xfrm>
          <a:prstGeom prst="rect">
            <a:avLst/>
          </a:prstGeom>
          <a:noFill/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7536576" y="2028531"/>
            <a:ext cx="507805" cy="527089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65" y="43130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413486" y="436931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321047" y="521777"/>
            <a:ext cx="810584" cy="548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2833" y="265793"/>
            <a:ext cx="2610214" cy="495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209" y="745045"/>
            <a:ext cx="5895582" cy="4021735"/>
          </a:xfrm>
          <a:prstGeom prst="rect">
            <a:avLst/>
          </a:prstGeom>
        </p:spPr>
      </p:pic>
      <p:pic>
        <p:nvPicPr>
          <p:cNvPr id="4" name="Track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58178" y="366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4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58" y="72516"/>
            <a:ext cx="6953742" cy="50709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8CA3CA7-A273-43AB-9EF8-CDC93CE1BD96}"/>
              </a:ext>
            </a:extLst>
          </p:cNvPr>
          <p:cNvSpPr/>
          <p:nvPr/>
        </p:nvSpPr>
        <p:spPr>
          <a:xfrm>
            <a:off x="662609" y="1607268"/>
            <a:ext cx="473765" cy="496215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37C772-C4B1-4A47-98BC-0804C9FA3C47}"/>
              </a:ext>
            </a:extLst>
          </p:cNvPr>
          <p:cNvSpPr/>
          <p:nvPr/>
        </p:nvSpPr>
        <p:spPr>
          <a:xfrm>
            <a:off x="662608" y="2456354"/>
            <a:ext cx="473765" cy="496215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วงรี 5">
            <a:extLst>
              <a:ext uri="{FF2B5EF4-FFF2-40B4-BE49-F238E27FC236}">
                <a16:creationId xmlns:a16="http://schemas.microsoft.com/office/drawing/2014/main" id="{CD297AC1-3224-4BFF-8239-4C1DF152234D}"/>
              </a:ext>
            </a:extLst>
          </p:cNvPr>
          <p:cNvSpPr/>
          <p:nvPr/>
        </p:nvSpPr>
        <p:spPr>
          <a:xfrm>
            <a:off x="6874274" y="393355"/>
            <a:ext cx="1984467" cy="342025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Hung: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The Voice Kids.</a:t>
            </a:r>
          </a:p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Phong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: Films. 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 watch English in a Minute on VTV7. This channel has many educational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programmes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2" name="วงรี 5">
            <a:extLst>
              <a:ext uri="{FF2B5EF4-FFF2-40B4-BE49-F238E27FC236}">
                <a16:creationId xmlns:a16="http://schemas.microsoft.com/office/drawing/2014/main" id="{C3FAC5C9-8F52-4871-B176-3846AA30C9F3}"/>
              </a:ext>
            </a:extLst>
          </p:cNvPr>
          <p:cNvSpPr/>
          <p:nvPr/>
        </p:nvSpPr>
        <p:spPr>
          <a:xfrm>
            <a:off x="6924547" y="466927"/>
            <a:ext cx="1984467" cy="342025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Phong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: Films.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 like animated films like The Lion King.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1D0F7-EA8A-446D-96AF-138B5C9C6DA3}"/>
              </a:ext>
            </a:extLst>
          </p:cNvPr>
          <p:cNvSpPr/>
          <p:nvPr/>
        </p:nvSpPr>
        <p:spPr>
          <a:xfrm>
            <a:off x="662608" y="3639075"/>
            <a:ext cx="473765" cy="496215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4" name="วงรี 5">
            <a:extLst>
              <a:ext uri="{FF2B5EF4-FFF2-40B4-BE49-F238E27FC236}">
                <a16:creationId xmlns:a16="http://schemas.microsoft.com/office/drawing/2014/main" id="{1981A108-6C0A-4E0B-9B29-3289C88F4175}"/>
              </a:ext>
            </a:extLst>
          </p:cNvPr>
          <p:cNvSpPr/>
          <p:nvPr/>
        </p:nvSpPr>
        <p:spPr>
          <a:xfrm>
            <a:off x="6844564" y="486304"/>
            <a:ext cx="1984467" cy="342025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Phong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: I often 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watch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them with my little brother, but he prefers cartoons.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Hung: Tom and Jerry?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2E4FF5-CC50-4FF3-8E63-32CB1F37076A}"/>
              </a:ext>
            </a:extLst>
          </p:cNvPr>
          <p:cNvSpPr/>
          <p:nvPr/>
        </p:nvSpPr>
        <p:spPr>
          <a:xfrm>
            <a:off x="662607" y="4487321"/>
            <a:ext cx="473765" cy="496215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6" name="วงรี 5">
            <a:extLst>
              <a:ext uri="{FF2B5EF4-FFF2-40B4-BE49-F238E27FC236}">
                <a16:creationId xmlns:a16="http://schemas.microsoft.com/office/drawing/2014/main" id="{627350CD-BF65-4CCA-8830-230A56CBF000}"/>
              </a:ext>
            </a:extLst>
          </p:cNvPr>
          <p:cNvSpPr/>
          <p:nvPr/>
        </p:nvSpPr>
        <p:spPr>
          <a:xfrm>
            <a:off x="6918510" y="486304"/>
            <a:ext cx="1984467" cy="3420256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Phong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: Yes. I watch English in a Minute on VTV7. This channel has many 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educational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programmes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.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99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id="{10FE7573-7368-4421-B292-1B17F2A28C49}"/>
              </a:ext>
            </a:extLst>
          </p:cNvPr>
          <p:cNvSpPr/>
          <p:nvPr/>
        </p:nvSpPr>
        <p:spPr>
          <a:xfrm>
            <a:off x="259080" y="243840"/>
            <a:ext cx="8625840" cy="4655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th-TH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16E0A0B-19E3-4602-BE2C-120E618A0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5148" y="97045"/>
            <a:ext cx="1118797" cy="832867"/>
          </a:xfrm>
          <a:prstGeom prst="rect">
            <a:avLst/>
          </a:prstGeom>
        </p:spPr>
      </p:pic>
      <p:pic>
        <p:nvPicPr>
          <p:cNvPr id="10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0E76AF7-0CEC-49BC-84A3-CE566A582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" y="4561589"/>
            <a:ext cx="559350" cy="559350"/>
          </a:xfrm>
          <a:prstGeom prst="rect">
            <a:avLst/>
          </a:prstGeom>
          <a:noFill/>
        </p:spPr>
      </p:pic>
      <p:pic>
        <p:nvPicPr>
          <p:cNvPr id="12" name="Рисунок 15">
            <a:extLst>
              <a:ext uri="{FF2B5EF4-FFF2-40B4-BE49-F238E27FC236}">
                <a16:creationId xmlns:a16="http://schemas.microsoft.com/office/drawing/2014/main" id="{06E7E3A7-5BDE-4506-870F-D8F456348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4318097" y="4662488"/>
            <a:ext cx="507805" cy="527089"/>
          </a:xfrm>
          <a:prstGeom prst="rect">
            <a:avLst/>
          </a:prstGeom>
        </p:spPr>
      </p:pic>
      <p:pic>
        <p:nvPicPr>
          <p:cNvPr id="15" name="Рисунок 16">
            <a:extLst>
              <a:ext uri="{FF2B5EF4-FFF2-40B4-BE49-F238E27FC236}">
                <a16:creationId xmlns:a16="http://schemas.microsoft.com/office/drawing/2014/main" id="{6870AC61-586E-44CD-96C7-5FBE2826C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65" y="43130"/>
            <a:ext cx="553563" cy="470348"/>
          </a:xfrm>
          <a:prstGeom prst="rect">
            <a:avLst/>
          </a:prstGeom>
        </p:spPr>
      </p:pic>
      <p:pic>
        <p:nvPicPr>
          <p:cNvPr id="17" name="Рисунок 22">
            <a:extLst>
              <a:ext uri="{FF2B5EF4-FFF2-40B4-BE49-F238E27FC236}">
                <a16:creationId xmlns:a16="http://schemas.microsoft.com/office/drawing/2014/main" id="{1D226DF5-94C4-4706-A166-286E725AC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8413486" y="4369319"/>
            <a:ext cx="625706" cy="794922"/>
          </a:xfrm>
          <a:prstGeom prst="rect">
            <a:avLst/>
          </a:prstGeom>
        </p:spPr>
      </p:pic>
      <p:pic>
        <p:nvPicPr>
          <p:cNvPr id="19" name="Рисунок 23">
            <a:extLst>
              <a:ext uri="{FF2B5EF4-FFF2-40B4-BE49-F238E27FC236}">
                <a16:creationId xmlns:a16="http://schemas.microsoft.com/office/drawing/2014/main" id="{43F12082-6BA3-4A15-BB8B-B37BEC147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349">
            <a:off x="8321047" y="521777"/>
            <a:ext cx="810584" cy="548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3945" y="300710"/>
            <a:ext cx="6763249" cy="6956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05005" y="1237159"/>
            <a:ext cx="2443314" cy="5378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1. The Voice Kids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4874" y="1912650"/>
            <a:ext cx="2443314" cy="5378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2. The Lion King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4743" y="2588141"/>
            <a:ext cx="2443314" cy="5378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3. Tom and Jerry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4612" y="3263632"/>
            <a:ext cx="2443314" cy="5378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4. VTV7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44481" y="3939123"/>
            <a:ext cx="2443314" cy="5378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5. English in a Minute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88896" y="1238909"/>
            <a:ext cx="2443314" cy="5378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a. Animated film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88896" y="1929960"/>
            <a:ext cx="2443314" cy="5378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b. Channel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88896" y="2603460"/>
            <a:ext cx="2443314" cy="5378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c. Music talent show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88896" y="3276960"/>
            <a:ext cx="2443314" cy="5378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d. Educational </a:t>
            </a:r>
            <a:r>
              <a:rPr lang="en-US" sz="1800" b="1" dirty="0" err="1">
                <a:solidFill>
                  <a:schemeClr val="tx1"/>
                </a:solidFill>
              </a:rPr>
              <a:t>programme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88896" y="3950460"/>
            <a:ext cx="2443314" cy="5378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e. cartoon</a:t>
            </a:r>
          </a:p>
        </p:txBody>
      </p:sp>
    </p:spTree>
    <p:extLst>
      <p:ext uri="{BB962C8B-B14F-4D97-AF65-F5344CB8AC3E}">
        <p14:creationId xmlns:p14="http://schemas.microsoft.com/office/powerpoint/2010/main" val="3035410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3.33333E-6 L -0.30625 -0.265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-1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1.23457E-6 L -0.30469 0.1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741 L -0.30469 -0.26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82" y="-1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4198E-7 L -0.30452 0.260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26" y="1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47 L -0.30313 0.131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6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075" b="84981"/>
          <a:stretch/>
        </p:blipFill>
        <p:spPr>
          <a:xfrm>
            <a:off x="344560" y="199297"/>
            <a:ext cx="8110327" cy="834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79E61B-109D-43B4-964E-AFD8D0C15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87" b="12636"/>
          <a:stretch/>
        </p:blipFill>
        <p:spPr>
          <a:xfrm>
            <a:off x="424521" y="1033670"/>
            <a:ext cx="8110327" cy="2560352"/>
          </a:xfrm>
          <a:prstGeom prst="rect">
            <a:avLst/>
          </a:prstGeom>
        </p:spPr>
      </p:pic>
      <p:sp>
        <p:nvSpPr>
          <p:cNvPr id="6" name="Скругленный прямоугольник 13">
            <a:extLst>
              <a:ext uri="{FF2B5EF4-FFF2-40B4-BE49-F238E27FC236}">
                <a16:creationId xmlns:a16="http://schemas.microsoft.com/office/drawing/2014/main" id="{0CB4423D-7344-4A4A-AC9C-4B4ABD97B66E}"/>
              </a:ext>
            </a:extLst>
          </p:cNvPr>
          <p:cNvSpPr/>
          <p:nvPr/>
        </p:nvSpPr>
        <p:spPr>
          <a:xfrm>
            <a:off x="5465351" y="1364328"/>
            <a:ext cx="2187306" cy="355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วงรี 5">
            <a:extLst>
              <a:ext uri="{FF2B5EF4-FFF2-40B4-BE49-F238E27FC236}">
                <a16:creationId xmlns:a16="http://schemas.microsoft.com/office/drawing/2014/main" id="{6157ED32-A4DB-45FC-ABFE-AE2DCFA09DE0}"/>
              </a:ext>
            </a:extLst>
          </p:cNvPr>
          <p:cNvSpPr/>
          <p:nvPr/>
        </p:nvSpPr>
        <p:spPr>
          <a:xfrm>
            <a:off x="1687179" y="3507568"/>
            <a:ext cx="4762394" cy="14937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Hung: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The Voice Kids.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</a:b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Phong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: That music talent show is very interesting.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" name="Скругленный прямоугольник 13">
            <a:extLst>
              <a:ext uri="{FF2B5EF4-FFF2-40B4-BE49-F238E27FC236}">
                <a16:creationId xmlns:a16="http://schemas.microsoft.com/office/drawing/2014/main" id="{F10CE885-D61B-402B-B76C-FFCA99EC9AF5}"/>
              </a:ext>
            </a:extLst>
          </p:cNvPr>
          <p:cNvSpPr/>
          <p:nvPr/>
        </p:nvSpPr>
        <p:spPr>
          <a:xfrm>
            <a:off x="5465351" y="1868043"/>
            <a:ext cx="2187306" cy="355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วงรี 5">
            <a:extLst>
              <a:ext uri="{FF2B5EF4-FFF2-40B4-BE49-F238E27FC236}">
                <a16:creationId xmlns:a16="http://schemas.microsoft.com/office/drawing/2014/main" id="{87A53ED3-F617-4E8D-841A-4C2C78F43574}"/>
              </a:ext>
            </a:extLst>
          </p:cNvPr>
          <p:cNvSpPr/>
          <p:nvPr/>
        </p:nvSpPr>
        <p:spPr>
          <a:xfrm>
            <a:off x="1687179" y="3477860"/>
            <a:ext cx="4762394" cy="14937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Phong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: Films.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 like animated films like The Lion King.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Скругленный прямоугольник 13">
            <a:extLst>
              <a:ext uri="{FF2B5EF4-FFF2-40B4-BE49-F238E27FC236}">
                <a16:creationId xmlns:a16="http://schemas.microsoft.com/office/drawing/2014/main" id="{0190404B-C14D-440F-AA59-D7223DB5528F}"/>
              </a:ext>
            </a:extLst>
          </p:cNvPr>
          <p:cNvSpPr/>
          <p:nvPr/>
        </p:nvSpPr>
        <p:spPr>
          <a:xfrm>
            <a:off x="5465351" y="2401717"/>
            <a:ext cx="2187306" cy="355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วงรี 5">
            <a:extLst>
              <a:ext uri="{FF2B5EF4-FFF2-40B4-BE49-F238E27FC236}">
                <a16:creationId xmlns:a16="http://schemas.microsoft.com/office/drawing/2014/main" id="{39BA5CC4-3B2A-46F3-A1B7-BCAC8F45333E}"/>
              </a:ext>
            </a:extLst>
          </p:cNvPr>
          <p:cNvSpPr/>
          <p:nvPr/>
        </p:nvSpPr>
        <p:spPr>
          <a:xfrm>
            <a:off x="1687179" y="3461954"/>
            <a:ext cx="4762394" cy="14937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Phong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: I often watch them with my little brother, but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he prefers cartoons.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Hung: Tom and Jerry?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8" name="Скругленный прямоугольник 13">
            <a:extLst>
              <a:ext uri="{FF2B5EF4-FFF2-40B4-BE49-F238E27FC236}">
                <a16:creationId xmlns:a16="http://schemas.microsoft.com/office/drawing/2014/main" id="{EBE0705E-8066-4B05-BD43-183B9757128A}"/>
              </a:ext>
            </a:extLst>
          </p:cNvPr>
          <p:cNvSpPr/>
          <p:nvPr/>
        </p:nvSpPr>
        <p:spPr>
          <a:xfrm>
            <a:off x="5481134" y="2935391"/>
            <a:ext cx="2187306" cy="3556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วงรี 5">
            <a:extLst>
              <a:ext uri="{FF2B5EF4-FFF2-40B4-BE49-F238E27FC236}">
                <a16:creationId xmlns:a16="http://schemas.microsoft.com/office/drawing/2014/main" id="{04E43607-4077-4C5F-B275-0BDC38E62334}"/>
              </a:ext>
            </a:extLst>
          </p:cNvPr>
          <p:cNvSpPr/>
          <p:nvPr/>
        </p:nvSpPr>
        <p:spPr>
          <a:xfrm>
            <a:off x="1687179" y="3461954"/>
            <a:ext cx="4762394" cy="1493708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Phong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: Yes. 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 watch English in a Minute on VTV7. This channel has many educational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programmes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359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8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1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714</TotalTime>
  <Words>616</Words>
  <Application>Microsoft Office PowerPoint</Application>
  <PresentationFormat>On-screen Show (16:9)</PresentationFormat>
  <Paragraphs>83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Hot Pizza</vt:lpstr>
      <vt:lpstr>Arial</vt:lpstr>
      <vt:lpstr>Calibri Light</vt:lpstr>
      <vt:lpstr>Calibri</vt:lpstr>
      <vt:lpstr>1_ธีมของ Office</vt:lpstr>
      <vt:lpstr>2_ธีมของ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Kim Oanh</dc:creator>
  <cp:lastModifiedBy>Lê Kim Oanh</cp:lastModifiedBy>
  <cp:revision>9</cp:revision>
  <dcterms:created xsi:type="dcterms:W3CDTF">2021-09-25T02:39:52Z</dcterms:created>
  <dcterms:modified xsi:type="dcterms:W3CDTF">2021-11-03T01:41:35Z</dcterms:modified>
</cp:coreProperties>
</file>