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6" r:id="rId3"/>
  </p:sldMasterIdLst>
  <p:notesMasterIdLst>
    <p:notesMasterId r:id="rId24"/>
  </p:notesMasterIdLst>
  <p:sldIdLst>
    <p:sldId id="1057" r:id="rId4"/>
    <p:sldId id="469" r:id="rId5"/>
    <p:sldId id="470" r:id="rId6"/>
    <p:sldId id="473" r:id="rId7"/>
    <p:sldId id="471" r:id="rId8"/>
    <p:sldId id="472" r:id="rId9"/>
    <p:sldId id="257" r:id="rId10"/>
    <p:sldId id="259" r:id="rId11"/>
    <p:sldId id="280" r:id="rId12"/>
    <p:sldId id="296" r:id="rId13"/>
    <p:sldId id="474" r:id="rId14"/>
    <p:sldId id="480" r:id="rId15"/>
    <p:sldId id="483" r:id="rId16"/>
    <p:sldId id="1069" r:id="rId17"/>
    <p:sldId id="1070" r:id="rId18"/>
    <p:sldId id="273" r:id="rId19"/>
    <p:sldId id="275" r:id="rId20"/>
    <p:sldId id="747" r:id="rId21"/>
    <p:sldId id="276" r:id="rId22"/>
    <p:sldId id="105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360" y="-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7D7F9C-BF1F-41AB-839B-1ED5216DFD1F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C1C30-B1D9-47E9-B133-452591187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30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6" name="Google Shape;4676;g109e91da49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7" name="Google Shape;4677;g109e91da49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6" name="Google Shape;4676;g109e91da49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7" name="Google Shape;4677;g109e91da49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447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6" name="Google Shape;4676;g109e91da49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7" name="Google Shape;4677;g109e91da49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3889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6" name="Google Shape;4676;g109e91da49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7" name="Google Shape;4677;g109e91da49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6647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FE2CA-7442-415B-86AF-29DD26089C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userDrawn="1">
  <p:cSld name="Title only 2">
    <p:spTree>
      <p:nvGrpSpPr>
        <p:cNvPr id="1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568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1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33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94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40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43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85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14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78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04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09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513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28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4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1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3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8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85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5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4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25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1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333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04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09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726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83787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1866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58415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5648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74128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23277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6266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6362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8727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97146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5037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39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279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11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1/11/2026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5F00F1D-61A2-433B-8CB9-5B1D3E253C64}"/>
              </a:ext>
            </a:extLst>
          </p:cNvPr>
          <p:cNvSpPr/>
          <p:nvPr userDrawn="1"/>
        </p:nvSpPr>
        <p:spPr>
          <a:xfrm>
            <a:off x="11194869" y="0"/>
            <a:ext cx="1149531" cy="152835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92316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28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10" Type="http://schemas.openxmlformats.org/officeDocument/2006/relationships/theme" Target="../theme/theme1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image" Target="../media/image12.png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image" Target="../media/image11.png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BCD5B71E-6DA9-F5BE-D16C-8307EA73F95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BB645031-FD78-2849-7070-7A289A96F7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BE20717A-5202-F43C-1A54-AEBC91682E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5" name="矩形 10">
            <a:extLst>
              <a:ext uri="{FF2B5EF4-FFF2-40B4-BE49-F238E27FC236}">
                <a16:creationId xmlns:a16="http://schemas.microsoft.com/office/drawing/2014/main" id="{E3662899-5F7F-F074-4339-D6369379EF05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id="{366B4364-C496-C265-603A-3008B95B13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66ECADFB-4929-6DDD-EE70-7FB6620D4FF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B5BAB810-7FA8-9EF9-0467-36DCAC6F94B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8C64A33F-B824-0BB5-C201-1439D35F5D5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A3DC8464-A808-58E3-75E5-D80451BCDBCB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1" name="图片 16">
            <a:extLst>
              <a:ext uri="{FF2B5EF4-FFF2-40B4-BE49-F238E27FC236}">
                <a16:creationId xmlns:a16="http://schemas.microsoft.com/office/drawing/2014/main" id="{A5A3496B-2081-14A4-ECC9-57605CF08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184F215B-72EA-418D-26F9-68B35211352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4FB1A1D-AB12-7A65-6D75-849C85AE7CAE}"/>
              </a:ext>
            </a:extLst>
          </p:cNvPr>
          <p:cNvSpPr/>
          <p:nvPr userDrawn="1"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5657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AC73465-317B-D8FA-8DE1-1B7D31503451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89" y="8952392"/>
            <a:ext cx="1247775" cy="1247775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EFAEC93-1BE5-CA8A-984D-04BEE0B542BC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144157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12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B2A2183-8AEF-6068-4137-7CA4C57C1EE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144157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3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51.gif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slide" Target="slide16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38.xml"/><Relationship Id="rId6" Type="http://schemas.openxmlformats.org/officeDocument/2006/relationships/slide" Target="slide19.xml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5" Type="http://schemas.openxmlformats.org/officeDocument/2006/relationships/slide" Target="slide20.xml"/><Relationship Id="rId10" Type="http://schemas.openxmlformats.org/officeDocument/2006/relationships/image" Target="../media/image48.png"/><Relationship Id="rId4" Type="http://schemas.openxmlformats.org/officeDocument/2006/relationships/slide" Target="slide18.xml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6.png"/><Relationship Id="rId5" Type="http://schemas.openxmlformats.org/officeDocument/2006/relationships/slide" Target="slide15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6.png"/><Relationship Id="rId5" Type="http://schemas.openxmlformats.org/officeDocument/2006/relationships/slide" Target="slide15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5.png"/><Relationship Id="rId5" Type="http://schemas.openxmlformats.org/officeDocument/2006/relationships/image" Target="../media/image56.png"/><Relationship Id="rId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6.png"/><Relationship Id="rId5" Type="http://schemas.openxmlformats.org/officeDocument/2006/relationships/slide" Target="slide15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32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2.png"/><Relationship Id="rId15" Type="http://schemas.openxmlformats.org/officeDocument/2006/relationships/image" Target="../media/image31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9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2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7960E-5197-80D2-43BF-7537E964ED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3974" y="892992"/>
            <a:ext cx="6118489" cy="51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4679;p59"/>
          <p:cNvSpPr/>
          <p:nvPr/>
        </p:nvSpPr>
        <p:spPr>
          <a:xfrm>
            <a:off x="5014821" y="438290"/>
            <a:ext cx="2081304" cy="833853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</a:t>
            </a:r>
            <a:r>
              <a:rPr lang="en-US" sz="4267" b="1" kern="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267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  <a:endParaRPr sz="4267" b="1" kern="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55AFE5-CC27-4A7A-8BCA-6376849D5AB9}"/>
              </a:ext>
            </a:extLst>
          </p:cNvPr>
          <p:cNvSpPr txBox="1"/>
          <p:nvPr/>
        </p:nvSpPr>
        <p:spPr>
          <a:xfrm>
            <a:off x="790575" y="1800225"/>
            <a:ext cx="131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A40059-2537-4C34-A1AC-23EADA67F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2587625"/>
            <a:ext cx="10372725" cy="8643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371A22-B5C5-47A4-9934-96EC4B2EB3EE}"/>
              </a:ext>
            </a:extLst>
          </p:cNvPr>
          <p:cNvSpPr txBox="1"/>
          <p:nvPr/>
        </p:nvSpPr>
        <p:spPr>
          <a:xfrm>
            <a:off x="819150" y="3495675"/>
            <a:ext cx="131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F2DC66-F8A6-4666-B434-C2C25A644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25" y="4797904"/>
            <a:ext cx="10534650" cy="745377"/>
          </a:xfrm>
          <a:prstGeom prst="rect">
            <a:avLst/>
          </a:prstGeom>
        </p:spPr>
      </p:pic>
      <p:sp>
        <p:nvSpPr>
          <p:cNvPr id="13" name="Left Brace 12">
            <a:extLst>
              <a:ext uri="{FF2B5EF4-FFF2-40B4-BE49-F238E27FC236}">
                <a16:creationId xmlns:a16="http://schemas.microsoft.com/office/drawing/2014/main" id="{53931ECF-700E-4AC4-BBCE-4152BEEA7D64}"/>
              </a:ext>
            </a:extLst>
          </p:cNvPr>
          <p:cNvSpPr/>
          <p:nvPr/>
        </p:nvSpPr>
        <p:spPr>
          <a:xfrm rot="5400000">
            <a:off x="2756657" y="1727961"/>
            <a:ext cx="382660" cy="1685924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B5B5FC-4D4C-4E7C-A108-53B4A7AC2EDB}"/>
              </a:ext>
            </a:extLst>
          </p:cNvPr>
          <p:cNvSpPr txBox="1"/>
          <p:nvPr/>
        </p:nvSpPr>
        <p:spPr>
          <a:xfrm>
            <a:off x="2319959" y="1862758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+ 100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D6598107-43D1-4A6A-AFBF-DA97BD5EFB78}"/>
              </a:ext>
            </a:extLst>
          </p:cNvPr>
          <p:cNvSpPr/>
          <p:nvPr/>
        </p:nvSpPr>
        <p:spPr>
          <a:xfrm rot="5400000">
            <a:off x="5052182" y="1699386"/>
            <a:ext cx="382660" cy="1685924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FF522B-46D8-4BD2-AC08-EC750BEDEBFE}"/>
              </a:ext>
            </a:extLst>
          </p:cNvPr>
          <p:cNvSpPr txBox="1"/>
          <p:nvPr/>
        </p:nvSpPr>
        <p:spPr>
          <a:xfrm>
            <a:off x="4615484" y="1834183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+ 100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70AB958-E4B9-4545-8F66-A5DA4F3FDFCB}"/>
              </a:ext>
            </a:extLst>
          </p:cNvPr>
          <p:cNvSpPr/>
          <p:nvPr/>
        </p:nvSpPr>
        <p:spPr>
          <a:xfrm>
            <a:off x="7753350" y="2800350"/>
            <a:ext cx="1152525" cy="4191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3 800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11CE498-F5C4-4131-8A98-34567F4C5E48}"/>
              </a:ext>
            </a:extLst>
          </p:cNvPr>
          <p:cNvSpPr/>
          <p:nvPr/>
        </p:nvSpPr>
        <p:spPr>
          <a:xfrm>
            <a:off x="9925050" y="2828925"/>
            <a:ext cx="1152525" cy="4191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3 900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FA58C83C-927A-4493-861D-ED2364790F64}"/>
              </a:ext>
            </a:extLst>
          </p:cNvPr>
          <p:cNvSpPr/>
          <p:nvPr/>
        </p:nvSpPr>
        <p:spPr>
          <a:xfrm rot="5400000">
            <a:off x="2566157" y="3852036"/>
            <a:ext cx="382660" cy="1685924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1946BE-C514-42A6-9875-B598D0D961A0}"/>
              </a:ext>
            </a:extLst>
          </p:cNvPr>
          <p:cNvSpPr txBox="1"/>
          <p:nvPr/>
        </p:nvSpPr>
        <p:spPr>
          <a:xfrm>
            <a:off x="2129459" y="3986833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+ 10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465F3DA-DD53-427D-96E8-A4B8E02CC1D0}"/>
              </a:ext>
            </a:extLst>
          </p:cNvPr>
          <p:cNvSpPr/>
          <p:nvPr/>
        </p:nvSpPr>
        <p:spPr>
          <a:xfrm>
            <a:off x="5486400" y="4962525"/>
            <a:ext cx="1143000" cy="42862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5 680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7DA689D-4AF8-4AAA-8A3F-F63C6BC7E94D}"/>
              </a:ext>
            </a:extLst>
          </p:cNvPr>
          <p:cNvSpPr/>
          <p:nvPr/>
        </p:nvSpPr>
        <p:spPr>
          <a:xfrm>
            <a:off x="9915525" y="4943475"/>
            <a:ext cx="1143000" cy="42862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5 700</a:t>
            </a:r>
          </a:p>
        </p:txBody>
      </p:sp>
    </p:spTree>
    <p:extLst>
      <p:ext uri="{BB962C8B-B14F-4D97-AF65-F5344CB8AC3E}">
        <p14:creationId xmlns:p14="http://schemas.microsoft.com/office/powerpoint/2010/main" val="1324127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  <p:bldP spid="7" grpId="0" animBg="1"/>
      <p:bldP spid="18" grpId="0" animBg="1"/>
      <p:bldP spid="23" grpId="0" animBg="1"/>
      <p:bldP spid="24" grpId="0"/>
      <p:bldP spid="8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539C98-5343-4EE5-9BB4-DC2FFD9D7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140" y="514677"/>
            <a:ext cx="2249619" cy="123759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FC3245D-8D3D-41A1-8A3C-FC42B5401817}"/>
              </a:ext>
            </a:extLst>
          </p:cNvPr>
          <p:cNvGrpSpPr/>
          <p:nvPr/>
        </p:nvGrpSpPr>
        <p:grpSpPr>
          <a:xfrm>
            <a:off x="666749" y="2209800"/>
            <a:ext cx="5838825" cy="584775"/>
            <a:chOff x="666749" y="2209800"/>
            <a:chExt cx="5838825" cy="5847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B2FDC28-D033-4AAB-A295-57D51730CB74}"/>
                </a:ext>
              </a:extLst>
            </p:cNvPr>
            <p:cNvSpPr txBox="1"/>
            <p:nvPr/>
          </p:nvSpPr>
          <p:spPr>
            <a:xfrm>
              <a:off x="666749" y="2209800"/>
              <a:ext cx="5838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3892 = 3000 + 800 + 90 + 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3A690A6-31F7-4619-8EAE-660BD573AB7F}"/>
                </a:ext>
              </a:extLst>
            </p:cNvPr>
            <p:cNvSpPr/>
            <p:nvPr/>
          </p:nvSpPr>
          <p:spPr>
            <a:xfrm>
              <a:off x="5353050" y="2276475"/>
              <a:ext cx="685800" cy="4762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A300B3-CD98-49DF-9BED-BC229781BEE7}"/>
              </a:ext>
            </a:extLst>
          </p:cNvPr>
          <p:cNvGrpSpPr/>
          <p:nvPr/>
        </p:nvGrpSpPr>
        <p:grpSpPr>
          <a:xfrm>
            <a:off x="6724649" y="2257425"/>
            <a:ext cx="5838825" cy="584775"/>
            <a:chOff x="666749" y="2209800"/>
            <a:chExt cx="5838825" cy="58477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30018C4-76E7-4A72-BDA0-FAACACBF0633}"/>
                </a:ext>
              </a:extLst>
            </p:cNvPr>
            <p:cNvSpPr txBox="1"/>
            <p:nvPr/>
          </p:nvSpPr>
          <p:spPr>
            <a:xfrm>
              <a:off x="666749" y="2209800"/>
              <a:ext cx="5838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5701 = 5000 +        + 1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03FC3DB-3218-4D66-8196-3DCC9FD7AD23}"/>
                </a:ext>
              </a:extLst>
            </p:cNvPr>
            <p:cNvSpPr/>
            <p:nvPr/>
          </p:nvSpPr>
          <p:spPr>
            <a:xfrm>
              <a:off x="3543300" y="2257425"/>
              <a:ext cx="685800" cy="4762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E8037A3-1F88-4E38-A1CD-2D195A8BBE28}"/>
              </a:ext>
            </a:extLst>
          </p:cNvPr>
          <p:cNvGrpSpPr/>
          <p:nvPr/>
        </p:nvGrpSpPr>
        <p:grpSpPr>
          <a:xfrm>
            <a:off x="666749" y="3267075"/>
            <a:ext cx="5838825" cy="584775"/>
            <a:chOff x="666749" y="2209800"/>
            <a:chExt cx="5838825" cy="58477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D04DD4-EFDD-470B-BDC3-8525D40DDAF1}"/>
                </a:ext>
              </a:extLst>
            </p:cNvPr>
            <p:cNvSpPr txBox="1"/>
            <p:nvPr/>
          </p:nvSpPr>
          <p:spPr>
            <a:xfrm>
              <a:off x="666749" y="2209800"/>
              <a:ext cx="5838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c) 6008 = 6000 + 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4DEE903-059B-4877-86E4-91872BD633A5}"/>
                </a:ext>
              </a:extLst>
            </p:cNvPr>
            <p:cNvSpPr/>
            <p:nvPr/>
          </p:nvSpPr>
          <p:spPr>
            <a:xfrm>
              <a:off x="3543300" y="2247900"/>
              <a:ext cx="685800" cy="4762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EB3B2DE-33E8-4C5D-8998-A5A2C1182F5D}"/>
              </a:ext>
            </a:extLst>
          </p:cNvPr>
          <p:cNvGrpSpPr/>
          <p:nvPr/>
        </p:nvGrpSpPr>
        <p:grpSpPr>
          <a:xfrm>
            <a:off x="6734174" y="3286125"/>
            <a:ext cx="5838825" cy="584775"/>
            <a:chOff x="666749" y="2209800"/>
            <a:chExt cx="5838825" cy="58477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EAF6703-182E-48EF-91CC-BC62DD06C39C}"/>
                </a:ext>
              </a:extLst>
            </p:cNvPr>
            <p:cNvSpPr txBox="1"/>
            <p:nvPr/>
          </p:nvSpPr>
          <p:spPr>
            <a:xfrm>
              <a:off x="666749" y="2209800"/>
              <a:ext cx="5838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d) 2046 = 2000 +   ?    +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D2EE515-CB92-4840-9FC9-DAF3C3E81AC6}"/>
                </a:ext>
              </a:extLst>
            </p:cNvPr>
            <p:cNvSpPr/>
            <p:nvPr/>
          </p:nvSpPr>
          <p:spPr>
            <a:xfrm>
              <a:off x="3590925" y="2238375"/>
              <a:ext cx="685800" cy="4762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FB0C0BA-A8F4-4C1A-A495-CD285ABDE6ED}"/>
                </a:ext>
              </a:extLst>
            </p:cNvPr>
            <p:cNvSpPr/>
            <p:nvPr/>
          </p:nvSpPr>
          <p:spPr>
            <a:xfrm>
              <a:off x="4667250" y="2247900"/>
              <a:ext cx="685800" cy="4762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25E3E39-D704-4FB8-B0BD-430F382A2381}"/>
              </a:ext>
            </a:extLst>
          </p:cNvPr>
          <p:cNvSpPr/>
          <p:nvPr/>
        </p:nvSpPr>
        <p:spPr>
          <a:xfrm>
            <a:off x="5343525" y="2257424"/>
            <a:ext cx="68580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771AB11-0CB8-412B-8915-D272B45AF058}"/>
              </a:ext>
            </a:extLst>
          </p:cNvPr>
          <p:cNvSpPr/>
          <p:nvPr/>
        </p:nvSpPr>
        <p:spPr>
          <a:xfrm>
            <a:off x="9591675" y="2285999"/>
            <a:ext cx="68580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6A419F0-7411-4A55-B1A5-7D4D28573223}"/>
              </a:ext>
            </a:extLst>
          </p:cNvPr>
          <p:cNvSpPr/>
          <p:nvPr/>
        </p:nvSpPr>
        <p:spPr>
          <a:xfrm>
            <a:off x="3552825" y="3286124"/>
            <a:ext cx="68580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2F59000-D16E-4B4F-940B-F996519136B6}"/>
              </a:ext>
            </a:extLst>
          </p:cNvPr>
          <p:cNvSpPr/>
          <p:nvPr/>
        </p:nvSpPr>
        <p:spPr>
          <a:xfrm>
            <a:off x="9648825" y="3286124"/>
            <a:ext cx="68580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5052C8E-89F4-400A-BEDD-649F2FCFCE84}"/>
              </a:ext>
            </a:extLst>
          </p:cNvPr>
          <p:cNvSpPr/>
          <p:nvPr/>
        </p:nvSpPr>
        <p:spPr>
          <a:xfrm>
            <a:off x="10734675" y="3295649"/>
            <a:ext cx="68580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88319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4679;p59"/>
          <p:cNvSpPr/>
          <p:nvPr/>
        </p:nvSpPr>
        <p:spPr>
          <a:xfrm>
            <a:off x="5308856" y="237933"/>
            <a:ext cx="1980688" cy="661775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733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4</a:t>
            </a:r>
            <a:endParaRPr sz="3733" b="1" kern="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58EF5B-4F33-4BB8-A425-82527BE56486}"/>
              </a:ext>
            </a:extLst>
          </p:cNvPr>
          <p:cNvSpPr txBox="1"/>
          <p:nvPr/>
        </p:nvSpPr>
        <p:spPr>
          <a:xfrm>
            <a:off x="1045030" y="1357225"/>
            <a:ext cx="105083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Việt có hai cuốn sách cũ, mỗi cuốn đã bị mất một tờ, các trang còn lại như hình vẽ. Hỏi mỗi cuốn sách đó bị mất những trang nào?</a:t>
            </a:r>
            <a:endParaRPr lang="en-US" sz="32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769923-47A1-498E-85B9-9FA743F1D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575" y="2989097"/>
            <a:ext cx="7791450" cy="22404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911F9D-60E0-4ED4-B296-8FB0F6F4856F}"/>
              </a:ext>
            </a:extLst>
          </p:cNvPr>
          <p:cNvSpPr txBox="1"/>
          <p:nvPr/>
        </p:nvSpPr>
        <p:spPr>
          <a:xfrm>
            <a:off x="3076575" y="5267325"/>
            <a:ext cx="359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1505, 1506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521983-5E0F-485B-BA35-70F562FA0028}"/>
              </a:ext>
            </a:extLst>
          </p:cNvPr>
          <p:cNvSpPr txBox="1"/>
          <p:nvPr/>
        </p:nvSpPr>
        <p:spPr>
          <a:xfrm>
            <a:off x="7096125" y="5295900"/>
            <a:ext cx="359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1999, 2000</a:t>
            </a:r>
          </a:p>
        </p:txBody>
      </p:sp>
    </p:spTree>
    <p:extLst>
      <p:ext uri="{BB962C8B-B14F-4D97-AF65-F5344CB8AC3E}">
        <p14:creationId xmlns:p14="http://schemas.microsoft.com/office/powerpoint/2010/main" val="2164310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BCB325-A7F6-4B1E-B5CC-D3364A4E3156}"/>
              </a:ext>
            </a:extLst>
          </p:cNvPr>
          <p:cNvSpPr txBox="1"/>
          <p:nvPr/>
        </p:nvSpPr>
        <p:spPr>
          <a:xfrm>
            <a:off x="1587049" y="652677"/>
            <a:ext cx="92714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5</a:t>
            </a:r>
            <a:r>
              <a:rPr lang="en-US" sz="32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.</a:t>
            </a:r>
            <a:r>
              <a:rPr lang="vi-VN" sz="32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Từ các thẻ số bên, lập được tất cả bao nhiêu số có bốn chữ số?</a:t>
            </a:r>
            <a:endParaRPr lang="en-US" sz="4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B3A9B8-2CC7-4598-8ADC-1032D836A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5" y="2678363"/>
            <a:ext cx="1600200" cy="1968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56D7B5-1F91-42FD-90D0-254B02FA0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225" y="2620243"/>
            <a:ext cx="1419224" cy="19660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CEFA28-E269-4ECC-BA38-E6AF7BDB3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274" y="2495914"/>
            <a:ext cx="1381125" cy="2076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969FE4-DEFF-441E-A15D-6E22EA92A4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0387" y="2676525"/>
            <a:ext cx="1588125" cy="20955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104C878-75CC-4051-BD43-B8C7762645D3}"/>
              </a:ext>
            </a:extLst>
          </p:cNvPr>
          <p:cNvGrpSpPr/>
          <p:nvPr/>
        </p:nvGrpSpPr>
        <p:grpSpPr>
          <a:xfrm>
            <a:off x="7667625" y="1257300"/>
            <a:ext cx="3267075" cy="923925"/>
            <a:chOff x="7534275" y="1486264"/>
            <a:chExt cx="5719762" cy="217133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B55BF73-ACAA-4649-96C0-AB0B29E40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82050" y="1592513"/>
              <a:ext cx="1600200" cy="19685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4C8B3C-5C45-4EAD-8C05-E82680B33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4275" y="1591543"/>
              <a:ext cx="1419224" cy="196604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5721F00-8E32-4E45-9E4A-176B3EF17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06049" y="1486264"/>
              <a:ext cx="1381125" cy="207608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FD0AEA5-EAD8-4509-BD02-D3EA5E16D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65912" y="1562100"/>
              <a:ext cx="1588125" cy="209550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8E929E9-5260-418E-B9FE-5D0C9EAEC5F0}"/>
              </a:ext>
            </a:extLst>
          </p:cNvPr>
          <p:cNvSpPr txBox="1"/>
          <p:nvPr/>
        </p:nvSpPr>
        <p:spPr>
          <a:xfrm>
            <a:off x="1171575" y="4819650"/>
            <a:ext cx="6000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A. 4    B. 6   C. 12    D. 24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F3EF0B7-D767-4325-B27E-45AB6188B328}"/>
              </a:ext>
            </a:extLst>
          </p:cNvPr>
          <p:cNvGrpSpPr/>
          <p:nvPr/>
        </p:nvGrpSpPr>
        <p:grpSpPr>
          <a:xfrm>
            <a:off x="7820025" y="2214947"/>
            <a:ext cx="3095625" cy="899728"/>
            <a:chOff x="7534275" y="1428479"/>
            <a:chExt cx="5757644" cy="223408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D4BA49-CB9F-4385-8ABD-0FBE460F8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82050" y="1592513"/>
              <a:ext cx="1600200" cy="196856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B75F836-572A-4722-8696-25A8863F4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4275" y="1591543"/>
              <a:ext cx="1419224" cy="196604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01D6DA7-AED5-41A2-A6A4-382954CEC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10794" y="1586479"/>
              <a:ext cx="1381125" cy="207608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E09B03A-07C7-4216-B488-04C8F7379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107978">
              <a:off x="10362867" y="1428479"/>
              <a:ext cx="1588125" cy="209550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72FF22-D890-4611-BCF7-316403B08259}"/>
              </a:ext>
            </a:extLst>
          </p:cNvPr>
          <p:cNvGrpSpPr/>
          <p:nvPr/>
        </p:nvGrpSpPr>
        <p:grpSpPr>
          <a:xfrm>
            <a:off x="7840100" y="3043622"/>
            <a:ext cx="3170799" cy="946446"/>
            <a:chOff x="7532312" y="1472585"/>
            <a:chExt cx="5759607" cy="225592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93EBF76-64B3-49B3-AF7D-C679F3C1A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18092" y="1478995"/>
              <a:ext cx="1600201" cy="196856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07EAA14-6B8A-4186-B813-3DBD7D1DD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2312" y="1762471"/>
              <a:ext cx="1419224" cy="196604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27FA277-C58E-4DA0-9087-2EB54D272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10794" y="1586479"/>
              <a:ext cx="1381125" cy="207608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F569468-165C-4EAE-B753-3487E21B8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709571">
              <a:off x="8961039" y="1472585"/>
              <a:ext cx="1588125" cy="209549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932996B-BB91-4B17-ABAC-5EB5E0C71164}"/>
              </a:ext>
            </a:extLst>
          </p:cNvPr>
          <p:cNvGrpSpPr/>
          <p:nvPr/>
        </p:nvGrpSpPr>
        <p:grpSpPr>
          <a:xfrm>
            <a:off x="7759874" y="3948497"/>
            <a:ext cx="3376143" cy="879140"/>
            <a:chOff x="7317377" y="1495289"/>
            <a:chExt cx="6132605" cy="209549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2E99742-04FA-46F2-9991-FE5D9A2E3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82050" y="1592513"/>
              <a:ext cx="1600200" cy="19685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A5B9F1A-58A0-4909-A352-861420953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30758" y="1535433"/>
              <a:ext cx="1419224" cy="196604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6F59D1D-7FC7-4420-B38D-1B3C6272F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26657" y="1495666"/>
              <a:ext cx="1381125" cy="207608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46FFB9D-C294-4658-A89F-A34BEBB48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17377" y="1495289"/>
              <a:ext cx="1588125" cy="209549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655A80F-436A-48F8-9C34-EA2919A658B1}"/>
              </a:ext>
            </a:extLst>
          </p:cNvPr>
          <p:cNvGrpSpPr/>
          <p:nvPr/>
        </p:nvGrpSpPr>
        <p:grpSpPr>
          <a:xfrm>
            <a:off x="7817024" y="4837011"/>
            <a:ext cx="3335110" cy="905026"/>
            <a:chOff x="7317377" y="1433588"/>
            <a:chExt cx="6058071" cy="21572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BC5462F-D2E7-42FE-8824-9D034D3C2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75247" y="1433588"/>
              <a:ext cx="1600201" cy="1968564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FFC7785-E278-4D4A-A1E2-16B6C8A86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7562" y="1580840"/>
              <a:ext cx="1419224" cy="1966042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DCC30D4-8D34-467A-9F5D-E5E644C41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26657" y="1495666"/>
              <a:ext cx="1381125" cy="2076085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DE0003F-0872-489B-ABF7-57274DC40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17377" y="1495289"/>
              <a:ext cx="1588125" cy="2095499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422D0F8-2622-45D6-84DB-2D7218DAAEE5}"/>
              </a:ext>
            </a:extLst>
          </p:cNvPr>
          <p:cNvGrpSpPr/>
          <p:nvPr/>
        </p:nvGrpSpPr>
        <p:grpSpPr>
          <a:xfrm>
            <a:off x="7883699" y="5751411"/>
            <a:ext cx="3335110" cy="905026"/>
            <a:chOff x="7317377" y="1433588"/>
            <a:chExt cx="6058071" cy="215720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BBCB08A-A8EC-4521-9203-2AAD5B656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75247" y="1433588"/>
              <a:ext cx="1600201" cy="196856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EB16BF8-5F90-4ADC-A8A5-CBE39E89A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81225" y="1512730"/>
              <a:ext cx="1419224" cy="19660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04FF6A4-A3CB-4FFC-88EE-EBC3EB390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94425" y="1450259"/>
              <a:ext cx="1381126" cy="2076084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782A05C-5680-4703-9834-EBA0B46DC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17377" y="1495289"/>
              <a:ext cx="1588125" cy="2095499"/>
            </a:xfrm>
            <a:prstGeom prst="rect">
              <a:avLst/>
            </a:prstGeom>
          </p:spPr>
        </p:pic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07DA66F2-802B-4349-B2A1-099D6C5E4C9B}"/>
              </a:ext>
            </a:extLst>
          </p:cNvPr>
          <p:cNvSpPr/>
          <p:nvPr/>
        </p:nvSpPr>
        <p:spPr>
          <a:xfrm>
            <a:off x="2219325" y="4762500"/>
            <a:ext cx="647700" cy="6667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467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0294D-A01A-46D7-C37A-E53297045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460E7EA-A1FB-FAAE-22BE-716F02A6D1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666DE56-2769-105B-C48A-CB90ED8BCF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ED921EC-319C-3E5B-18FB-035D9D0B91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012891C-EB9B-6FB7-D42E-BBCD536C2F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E33F9E3-6C52-C24D-637D-12FD927C12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0062FF-692E-C050-E767-7B5758EB78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133EE0-496C-B074-C09A-00815061D46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BECF9CA-9422-4EFA-780D-AB79178F95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0CDD964D-3934-2194-2019-B0EC1A47AE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0B9FC88-8AA6-5206-3827-A88F09EF3F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4" name="Picture 3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D6F2A865-C675-143E-B53C-05DD3B78FA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271" y="1066298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4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44145131-3E1E-4A2D-8238-39009AC00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8684" y="3798073"/>
            <a:ext cx="2937730" cy="2588308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324" t="3061"/>
          <a:stretch/>
        </p:blipFill>
        <p:spPr>
          <a:xfrm>
            <a:off x="4201552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3454" y="4710703"/>
            <a:ext cx="2147297" cy="21472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B315E2-7752-44AF-A88F-E13B4804B5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2478" y="4543425"/>
            <a:ext cx="1816486" cy="1816486"/>
          </a:xfrm>
          <a:prstGeom prst="rect">
            <a:avLst/>
          </a:prstGeom>
        </p:spPr>
      </p:pic>
      <p:sp>
        <p:nvSpPr>
          <p:cNvPr id="12" name="Arrow: Right 11">
            <a:hlinkClick r:id="rId15" action="ppaction://hlinksldjump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127739" y="0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2286001" y="2443358"/>
            <a:ext cx="44558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fr-FR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fr-FR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9998 là: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8B58E-BA59-40D4-AC1A-B53171F586EF}"/>
              </a:ext>
            </a:extLst>
          </p:cNvPr>
          <p:cNvGrpSpPr/>
          <p:nvPr/>
        </p:nvGrpSpPr>
        <p:grpSpPr>
          <a:xfrm>
            <a:off x="7222363" y="1316736"/>
            <a:ext cx="4627011" cy="1716385"/>
            <a:chOff x="7349021" y="2594357"/>
            <a:chExt cx="4627011" cy="171638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E7FDF1-C19A-48F5-AEF5-1860441CD5FF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B02642-9A38-487E-B906-BF9E509671C8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9999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4" t="3061"/>
          <a:stretch/>
        </p:blipFill>
        <p:spPr>
          <a:xfrm>
            <a:off x="423975" y="3903262"/>
            <a:ext cx="2527504" cy="281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86992" y="2610855"/>
            <a:ext cx="46176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prstClr val="black"/>
                </a:solidFill>
              </a:rPr>
              <a:t>Số liền trước của số 3989 là số nào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1316736"/>
            <a:ext cx="4627011" cy="1716385"/>
            <a:chOff x="7349021" y="2594357"/>
            <a:chExt cx="4627011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45777-39A5-4E45-8C9D-217433650817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3988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261419" y="1994166"/>
            <a:ext cx="46176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</a:rPr>
              <a:t>Biết một số gồm: Tám nghìn, không trăm, ba đơn vị. Số đó được viết là: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1316736"/>
            <a:ext cx="4627011" cy="1716385"/>
            <a:chOff x="7349021" y="2594357"/>
            <a:chExt cx="4627011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45777-39A5-4E45-8C9D-217433650817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8003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2029" y="4057405"/>
            <a:ext cx="2078297" cy="275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37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618978" y="94147"/>
            <a:ext cx="7047914" cy="27755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624342" y="1025579"/>
            <a:ext cx="7238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chẵn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bốn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chữ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khác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AD0343-DC4C-4822-A5F3-5D972C8D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00" y="3988338"/>
            <a:ext cx="2937730" cy="25883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304DE35-B823-48B5-82E1-BFD17AB43F8B}"/>
              </a:ext>
            </a:extLst>
          </p:cNvPr>
          <p:cNvGrpSpPr/>
          <p:nvPr/>
        </p:nvGrpSpPr>
        <p:grpSpPr>
          <a:xfrm>
            <a:off x="8059611" y="2096708"/>
            <a:ext cx="2964439" cy="1978044"/>
            <a:chOff x="7712940" y="1835161"/>
            <a:chExt cx="2964439" cy="197804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F078893-0B5E-4DF1-AD7E-D672F1292B08}"/>
                </a:ext>
              </a:extLst>
            </p:cNvPr>
            <p:cNvSpPr/>
            <p:nvPr/>
          </p:nvSpPr>
          <p:spPr>
            <a:xfrm>
              <a:off x="7712940" y="1835161"/>
              <a:ext cx="2964439" cy="1978044"/>
            </a:xfrm>
            <a:prstGeom prst="roundRect">
              <a:avLst>
                <a:gd name="adj" fmla="val 33643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564B63-896D-4846-938A-95CC8E4BAFA3}"/>
                </a:ext>
              </a:extLst>
            </p:cNvPr>
            <p:cNvSpPr txBox="1"/>
            <p:nvPr/>
          </p:nvSpPr>
          <p:spPr>
            <a:xfrm>
              <a:off x="7712940" y="2246954"/>
              <a:ext cx="29644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9876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54F8DB2-026C-4BD7-9CAB-F1024067C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866" y="3604846"/>
            <a:ext cx="3574745" cy="2971800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C2A7F9C6-CE1D-4DC8-8FB4-673452AFEC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755695" y="5813040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5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0BF162-F032-4062-AC3E-7591C03AB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9" cy="64494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1448CF-7B5F-4AFE-899E-E16F878391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1416353" y="585796"/>
            <a:ext cx="3182111" cy="37307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B404DE-3B6B-467D-83D0-62AFFA0273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4350863" y="564849"/>
            <a:ext cx="3182111" cy="37307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0CF3A84-58C3-4BA0-8B70-F1B43D698E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7285374" y="543903"/>
            <a:ext cx="3182111" cy="37307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AEF2F85-1001-4F7D-9EBB-A873AC2DD0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5385035" y="2653904"/>
            <a:ext cx="2147936" cy="38164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F6C236-5AA3-46A8-B7A7-BC049B61AE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4905" y="4143655"/>
            <a:ext cx="2282177" cy="2457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362357-64FF-4723-BB68-CD379B65BDAD}"/>
              </a:ext>
            </a:extLst>
          </p:cNvPr>
          <p:cNvSpPr/>
          <p:nvPr/>
        </p:nvSpPr>
        <p:spPr>
          <a:xfrm>
            <a:off x="3624883" y="31799"/>
            <a:ext cx="438647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/>
            <a:r>
              <a:rPr lang="en-US" sz="6600" b="1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Tìm</a:t>
            </a:r>
            <a:r>
              <a:rPr lang="en-US" sz="6600" b="1" dirty="0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6600" b="1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mèo</a:t>
            </a:r>
            <a:endParaRPr lang="en-US" sz="6600" b="1" dirty="0">
              <a:ln w="12700">
                <a:solidFill>
                  <a:srgbClr val="BF520A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4472C4"/>
                </a:outerShdw>
              </a:effectLst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2" name="Tieng-meo-keu-duoi-chuot-www_tiengdong_com">
            <a:hlinkClick r:id="" action="ppaction://media"/>
            <a:extLst>
              <a:ext uri="{FF2B5EF4-FFF2-40B4-BE49-F238E27FC236}">
                <a16:creationId xmlns:a16="http://schemas.microsoft.com/office/drawing/2014/main" id="{550134BB-7715-44BA-91DD-76E86CB0F2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9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7908" y="3585609"/>
            <a:ext cx="487363" cy="487363"/>
          </a:xfrm>
          <a:prstGeom prst="rect">
            <a:avLst/>
          </a:prstGeom>
        </p:spPr>
      </p:pic>
      <p:pic>
        <p:nvPicPr>
          <p:cNvPr id="27" name="carefree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92A8F4EE-CE3C-4919-904B-2DEB8645CD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74519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1608" y="27894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28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1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3.33333E-6 L -3.54167E-6 -0.07223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numSld="5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DC58FAA8-D49E-EC03-C437-7ABC5FBCC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5" y="2081048"/>
            <a:ext cx="2702889" cy="49228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5B4C40-F10A-2FCC-9415-02D7BCE06D58}"/>
              </a:ext>
            </a:extLst>
          </p:cNvPr>
          <p:cNvGrpSpPr/>
          <p:nvPr/>
        </p:nvGrpSpPr>
        <p:grpSpPr>
          <a:xfrm>
            <a:off x="3030350" y="2179314"/>
            <a:ext cx="5797963" cy="966658"/>
            <a:chOff x="4219202" y="2176021"/>
            <a:chExt cx="5797963" cy="966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D6060B-F686-8F17-E62E-408A832A9D39}"/>
                </a:ext>
              </a:extLst>
            </p:cNvPr>
            <p:cNvSpPr/>
            <p:nvPr/>
          </p:nvSpPr>
          <p:spPr>
            <a:xfrm>
              <a:off x="4219202" y="2176021"/>
              <a:ext cx="5708887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814F5E-4352-73D3-455C-258E1C2E6C26}"/>
                </a:ext>
              </a:extLst>
            </p:cNvPr>
            <p:cNvSpPr txBox="1"/>
            <p:nvPr/>
          </p:nvSpPr>
          <p:spPr>
            <a:xfrm>
              <a:off x="4219202" y="2186907"/>
              <a:ext cx="579796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F1A7C7-F789-F4F0-8A84-46923CEF7720}"/>
              </a:ext>
            </a:extLst>
          </p:cNvPr>
          <p:cNvGrpSpPr/>
          <p:nvPr/>
        </p:nvGrpSpPr>
        <p:grpSpPr>
          <a:xfrm>
            <a:off x="4700933" y="3429000"/>
            <a:ext cx="5521698" cy="966658"/>
            <a:chOff x="4219203" y="2176021"/>
            <a:chExt cx="5521698" cy="96665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F0FCE63-5074-8FFF-BAF3-3C866F530415}"/>
                </a:ext>
              </a:extLst>
            </p:cNvPr>
            <p:cNvSpPr/>
            <p:nvPr/>
          </p:nvSpPr>
          <p:spPr>
            <a:xfrm>
              <a:off x="4219203" y="2176021"/>
              <a:ext cx="5521698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A54B67-FB4D-E779-8BB8-C54BE6A95FA0}"/>
                </a:ext>
              </a:extLst>
            </p:cNvPr>
            <p:cNvSpPr txBox="1"/>
            <p:nvPr/>
          </p:nvSpPr>
          <p:spPr>
            <a:xfrm>
              <a:off x="4219203" y="2186907"/>
              <a:ext cx="552169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mới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165E9C0-F643-B89C-1F9D-FA726E688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868" y="493828"/>
            <a:ext cx="4304149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611287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B650A5-4759-43AF-87DA-C07C585A4A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3" y="1727853"/>
            <a:ext cx="2569371" cy="4565300"/>
          </a:xfrm>
          <a:prstGeom prst="rect">
            <a:avLst/>
          </a:prstGeom>
        </p:spPr>
      </p:pic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7" end="83366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54256" y="3561100"/>
            <a:ext cx="487363" cy="4873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EFD5FAA-A856-4201-80BA-4436623E8EE3}"/>
              </a:ext>
            </a:extLst>
          </p:cNvPr>
          <p:cNvGrpSpPr/>
          <p:nvPr/>
        </p:nvGrpSpPr>
        <p:grpSpPr>
          <a:xfrm>
            <a:off x="1139689" y="3087758"/>
            <a:ext cx="7698831" cy="3382628"/>
            <a:chOff x="1997080" y="3087758"/>
            <a:chExt cx="7039231" cy="3382628"/>
          </a:xfrm>
        </p:grpSpPr>
        <p:sp>
          <p:nvSpPr>
            <p:cNvPr id="2" name="Thought Bubble: Cloud 1">
              <a:extLst>
                <a:ext uri="{FF2B5EF4-FFF2-40B4-BE49-F238E27FC236}">
                  <a16:creationId xmlns:a16="http://schemas.microsoft.com/office/drawing/2014/main" id="{CD31C661-90B4-40B3-9AE9-48C464F4B338}"/>
                </a:ext>
              </a:extLst>
            </p:cNvPr>
            <p:cNvSpPr/>
            <p:nvPr/>
          </p:nvSpPr>
          <p:spPr>
            <a:xfrm>
              <a:off x="1997080" y="3087758"/>
              <a:ext cx="7039231" cy="3382628"/>
            </a:xfrm>
            <a:prstGeom prst="cloudCallout">
              <a:avLst>
                <a:gd name="adj1" fmla="val 67882"/>
                <a:gd name="adj2" fmla="val -2186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881604B-D3E0-4552-B400-617A437BEEDA}"/>
                </a:ext>
              </a:extLst>
            </p:cNvPr>
            <p:cNvSpPr txBox="1"/>
            <p:nvPr/>
          </p:nvSpPr>
          <p:spPr>
            <a:xfrm>
              <a:off x="3186709" y="3673478"/>
              <a:ext cx="492179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mèo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đang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nấp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1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trong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3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cửa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ơi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trả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lời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câu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hỏi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tìm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mèo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82520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0694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571531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77087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2" y="348305"/>
            <a:ext cx="777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5" y="335237"/>
            <a:ext cx="598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80" y="348305"/>
            <a:ext cx="702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351" y="3561100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3918211" y="1070301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41" y="3186514"/>
            <a:ext cx="1305851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9345649" y="1765813"/>
            <a:ext cx="2569371" cy="4565300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6715126" y="1226694"/>
            <a:ext cx="2305050" cy="1957332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8 952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3667563" y="1226694"/>
            <a:ext cx="2410472" cy="195733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8 925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816519" y="1193507"/>
            <a:ext cx="2236371" cy="199300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8 295</a:t>
            </a: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355" y="4177237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CA4E0F0-7C16-4038-8864-3D12FCC78EAC}"/>
              </a:ext>
            </a:extLst>
          </p:cNvPr>
          <p:cNvGrpSpPr/>
          <p:nvPr/>
        </p:nvGrpSpPr>
        <p:grpSpPr>
          <a:xfrm>
            <a:off x="1541101" y="4274653"/>
            <a:ext cx="8636816" cy="2025512"/>
            <a:chOff x="1858346" y="4195617"/>
            <a:chExt cx="8636815" cy="202551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9149DB2-28F9-45D9-95E3-11B235AA28B2}"/>
                </a:ext>
              </a:extLst>
            </p:cNvPr>
            <p:cNvGrpSpPr/>
            <p:nvPr/>
          </p:nvGrpSpPr>
          <p:grpSpPr>
            <a:xfrm>
              <a:off x="2420370" y="4195617"/>
              <a:ext cx="8074791" cy="2025513"/>
              <a:chOff x="2420370" y="4195617"/>
              <a:chExt cx="8074791" cy="2025513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E8D87A1-889A-43B3-87E4-07769CC2DC1F}"/>
                  </a:ext>
                </a:extLst>
              </p:cNvPr>
              <p:cNvSpPr/>
              <p:nvPr/>
            </p:nvSpPr>
            <p:spPr>
              <a:xfrm>
                <a:off x="2420370" y="4195617"/>
                <a:ext cx="6859726" cy="199300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Viết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số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sau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: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Tám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nghìn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chín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trăm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hai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mươi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lăm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530D0018-FCAB-4852-9888-32ED96372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29918" y="4827156"/>
                <a:ext cx="1965243" cy="1393974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7AD52B5-E151-4B0D-9FFF-3D6BEE5E9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8346" y="4819552"/>
              <a:ext cx="889801" cy="1245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22767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673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8640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611287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2" y="348305"/>
            <a:ext cx="963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662758" y="377272"/>
            <a:ext cx="963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597268" y="348305"/>
            <a:ext cx="971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351" y="3561100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1001953" y="1085160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43" y="3198719"/>
            <a:ext cx="1305851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9025236" y="1765813"/>
            <a:ext cx="2569371" cy="45653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24C7307-445C-4BA2-9EA0-C3F2AD16AE60}"/>
              </a:ext>
            </a:extLst>
          </p:cNvPr>
          <p:cNvGrpSpPr/>
          <p:nvPr/>
        </p:nvGrpSpPr>
        <p:grpSpPr>
          <a:xfrm>
            <a:off x="2103126" y="4274655"/>
            <a:ext cx="7459385" cy="1993007"/>
            <a:chOff x="2420370" y="4195617"/>
            <a:chExt cx="7459385" cy="199300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1AF26D3-92D0-4352-AFCE-D4113F1ECEC9}"/>
                </a:ext>
              </a:extLst>
            </p:cNvPr>
            <p:cNvGrpSpPr/>
            <p:nvPr/>
          </p:nvGrpSpPr>
          <p:grpSpPr>
            <a:xfrm>
              <a:off x="2420370" y="4195617"/>
              <a:ext cx="7459385" cy="1993007"/>
              <a:chOff x="2420370" y="4195617"/>
              <a:chExt cx="7459385" cy="1993007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32D0E69-8AF3-40AB-9AA4-4A3CAF66B502}"/>
                  </a:ext>
                </a:extLst>
              </p:cNvPr>
              <p:cNvSpPr/>
              <p:nvPr/>
            </p:nvSpPr>
            <p:spPr>
              <a:xfrm>
                <a:off x="2420370" y="4195617"/>
                <a:ext cx="6602724" cy="199300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Viết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số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sau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: Hai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nghìn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ba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trăm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linh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tư</a:t>
                </a:r>
                <a:endParaRPr lang="en-US" sz="3600" b="1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E67F22C-5B7D-4BC6-9823-61C8E03E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914512" y="4671300"/>
                <a:ext cx="1965243" cy="1393974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78E7EC-E0D9-42DC-850A-A7778F1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7723" y="4921954"/>
              <a:ext cx="889801" cy="1245722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3372113" y="2480852"/>
            <a:ext cx="3096803" cy="71786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2 403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712663" y="2480853"/>
            <a:ext cx="2412811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2 304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6674501" y="2470872"/>
            <a:ext cx="2771579" cy="71786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2 430</a:t>
            </a: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355" y="41772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00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673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8640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611287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1" y="348305"/>
            <a:ext cx="918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5" y="335237"/>
            <a:ext cx="670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79" y="360012"/>
            <a:ext cx="750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351" y="3561100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6859035" y="1006129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71" y="3130847"/>
            <a:ext cx="1305851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802560" y="1932039"/>
            <a:ext cx="2569371" cy="4565300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3709499" y="2334698"/>
            <a:ext cx="2344365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6 781</a:t>
            </a:r>
            <a:endParaRPr lang="en-US" sz="48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6679369" y="2334698"/>
            <a:ext cx="2346648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6 718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779900" y="2334698"/>
            <a:ext cx="2310363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6 871</a:t>
            </a:r>
            <a:endParaRPr lang="en-US" sz="48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355" y="4177237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9DC03E0-B8FD-46D5-9089-194DBA8A6083}"/>
              </a:ext>
            </a:extLst>
          </p:cNvPr>
          <p:cNvGrpSpPr/>
          <p:nvPr/>
        </p:nvGrpSpPr>
        <p:grpSpPr>
          <a:xfrm>
            <a:off x="1963304" y="4274655"/>
            <a:ext cx="7599207" cy="2019684"/>
            <a:chOff x="2280548" y="4195617"/>
            <a:chExt cx="7599207" cy="201968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07F2A78-AAA3-40AA-AE78-5CDB2D179093}"/>
                </a:ext>
              </a:extLst>
            </p:cNvPr>
            <p:cNvGrpSpPr/>
            <p:nvPr/>
          </p:nvGrpSpPr>
          <p:grpSpPr>
            <a:xfrm>
              <a:off x="2888994" y="4195617"/>
              <a:ext cx="6990761" cy="1993007"/>
              <a:chOff x="2888994" y="4195617"/>
              <a:chExt cx="6990761" cy="1993007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7AFEE7D6-0CD1-49BE-8693-4A8C1BF98731}"/>
                  </a:ext>
                </a:extLst>
              </p:cNvPr>
              <p:cNvSpPr/>
              <p:nvPr/>
            </p:nvSpPr>
            <p:spPr>
              <a:xfrm>
                <a:off x="2888994" y="4195617"/>
                <a:ext cx="5934075" cy="199300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Viết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số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sau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: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Sáu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nghìn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bảy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trăm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mười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tám</a:t>
                </a:r>
                <a:endParaRPr lang="en-US" sz="3600" b="1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26BB5212-C18C-4E1F-A441-D516CE114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914512" y="4671300"/>
                <a:ext cx="1965243" cy="1393974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69DE40A-CF5B-45F9-82CF-7C1814319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0548" y="4969579"/>
              <a:ext cx="889801" cy="1245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79160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6673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02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805804" y="2919346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F62100-7AA8-5DB7-F1F4-87B9D5D2376A}"/>
              </a:ext>
            </a:extLst>
          </p:cNvPr>
          <p:cNvSpPr/>
          <p:nvPr/>
        </p:nvSpPr>
        <p:spPr>
          <a:xfrm>
            <a:off x="630638" y="876300"/>
            <a:ext cx="10875562" cy="44862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83A9A-7D1B-889E-A0B0-BCD9383757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4410" y="887796"/>
            <a:ext cx="2969009" cy="145707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CE888421-389F-1144-0D4D-E923AB204FF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06B6E6-4858-E3D6-5FF6-5FED625071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69479" y="2934587"/>
            <a:ext cx="9133121" cy="23048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5368E3-6DA4-0C78-BDFE-A06236827E9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23460" y="2160564"/>
            <a:ext cx="338357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4" name="Picture 3" descr="A red and green text&#10;&#10;AI-generated content may be incorrect.">
            <a:extLst>
              <a:ext uri="{FF2B5EF4-FFF2-40B4-BE49-F238E27FC236}">
                <a16:creationId xmlns:a16="http://schemas.microsoft.com/office/drawing/2014/main" id="{5862BC52-6CBD-8BFF-54D0-B58C2DD6FF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045" y="1009511"/>
            <a:ext cx="6395258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3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" name="Google Shape;4679;p59"/>
          <p:cNvSpPr/>
          <p:nvPr/>
        </p:nvSpPr>
        <p:spPr>
          <a:xfrm>
            <a:off x="2442599" y="125827"/>
            <a:ext cx="8234925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1.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Viết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rồi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đọc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biết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gồm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:</a:t>
            </a:r>
            <a:endParaRPr sz="3733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DE8A93-0D3D-4EEA-AEFD-DA07D9B8F734}"/>
              </a:ext>
            </a:extLst>
          </p:cNvPr>
          <p:cNvSpPr txBox="1"/>
          <p:nvPr/>
        </p:nvSpPr>
        <p:spPr>
          <a:xfrm>
            <a:off x="2019300" y="1076325"/>
            <a:ext cx="86677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Tám nghìn, bốn trăm, bảy chục, hai đơn vị.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Sáu nghìn, năm trăm, chín đơn vị.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Ba nghìn, bảy trăm, sáu chục.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B920CA-0A58-4A96-883A-682392EE96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278299"/>
              </p:ext>
            </p:extLst>
          </p:nvPr>
        </p:nvGraphicFramePr>
        <p:xfrm>
          <a:off x="819149" y="2914650"/>
          <a:ext cx="10753726" cy="341376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800601">
                  <a:extLst>
                    <a:ext uri="{9D8B030D-6E8A-4147-A177-3AD203B41FA5}">
                      <a16:colId xmlns:a16="http://schemas.microsoft.com/office/drawing/2014/main" val="14513548"/>
                    </a:ext>
                  </a:extLst>
                </a:gridCol>
                <a:gridCol w="1116742">
                  <a:extLst>
                    <a:ext uri="{9D8B030D-6E8A-4147-A177-3AD203B41FA5}">
                      <a16:colId xmlns:a16="http://schemas.microsoft.com/office/drawing/2014/main" val="2410067461"/>
                    </a:ext>
                  </a:extLst>
                </a:gridCol>
                <a:gridCol w="4836383">
                  <a:extLst>
                    <a:ext uri="{9D8B030D-6E8A-4147-A177-3AD203B41FA5}">
                      <a16:colId xmlns:a16="http://schemas.microsoft.com/office/drawing/2014/main" val="653839825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gồm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Viết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Đọc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35134"/>
                  </a:ext>
                </a:extLst>
              </a:tr>
              <a:tr h="750394">
                <a:tc>
                  <a:txBody>
                    <a:bodyPr/>
                    <a:lstStyle/>
                    <a:p>
                      <a:pPr algn="jus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</a:rPr>
                        <a:t>a) Tám nghìn, bốn trăm, bảy chục, hai đơn vị.</a:t>
                      </a:r>
                      <a:endParaRPr lang="vi-VN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extLst>
                  <a:ext uri="{0D108BD9-81ED-4DB2-BD59-A6C34878D82A}">
                    <a16:rowId xmlns:a16="http://schemas.microsoft.com/office/drawing/2014/main" val="1554763924"/>
                  </a:ext>
                </a:extLst>
              </a:tr>
              <a:tr h="750394">
                <a:tc>
                  <a:txBody>
                    <a:bodyPr/>
                    <a:lstStyle/>
                    <a:p>
                      <a:pPr algn="jus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</a:rPr>
                        <a:t>b) Sáu nghìn, năm trăm, chín đơn vị.</a:t>
                      </a:r>
                      <a:endParaRPr lang="vi-VN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extLst>
                  <a:ext uri="{0D108BD9-81ED-4DB2-BD59-A6C34878D82A}">
                    <a16:rowId xmlns:a16="http://schemas.microsoft.com/office/drawing/2014/main" val="1661144804"/>
                  </a:ext>
                </a:extLst>
              </a:tr>
              <a:tr h="750394"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</a:rPr>
                        <a:t>c) Ba nghìn, bảy trăm, sáu chục.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extLst>
                  <a:ext uri="{0D108BD9-81ED-4DB2-BD59-A6C34878D82A}">
                    <a16:rowId xmlns:a16="http://schemas.microsoft.com/office/drawing/2014/main" val="247823950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635AD5A-90FC-478A-9044-E223D0D8AB28}"/>
              </a:ext>
            </a:extLst>
          </p:cNvPr>
          <p:cNvSpPr txBox="1"/>
          <p:nvPr/>
        </p:nvSpPr>
        <p:spPr>
          <a:xfrm>
            <a:off x="5676900" y="3857625"/>
            <a:ext cx="101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8 472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69D461-B9B1-4EFF-9D8C-628BBB7C8F69}"/>
              </a:ext>
            </a:extLst>
          </p:cNvPr>
          <p:cNvSpPr txBox="1"/>
          <p:nvPr/>
        </p:nvSpPr>
        <p:spPr>
          <a:xfrm>
            <a:off x="6848475" y="3743325"/>
            <a:ext cx="4829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Tám nghìn bốn trăm bảy mươi hai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EB0455-159D-4CD1-9ED4-F93EC0FBF625}"/>
              </a:ext>
            </a:extLst>
          </p:cNvPr>
          <p:cNvSpPr txBox="1"/>
          <p:nvPr/>
        </p:nvSpPr>
        <p:spPr>
          <a:xfrm>
            <a:off x="5734050" y="4819650"/>
            <a:ext cx="101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6 509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02E7FF-F8D7-47B9-B178-4148058E0405}"/>
              </a:ext>
            </a:extLst>
          </p:cNvPr>
          <p:cNvSpPr txBox="1"/>
          <p:nvPr/>
        </p:nvSpPr>
        <p:spPr>
          <a:xfrm>
            <a:off x="6838951" y="4762500"/>
            <a:ext cx="4772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BACC2A-88EE-42DA-841B-38F49286B9B0}"/>
              </a:ext>
            </a:extLst>
          </p:cNvPr>
          <p:cNvSpPr txBox="1"/>
          <p:nvPr/>
        </p:nvSpPr>
        <p:spPr>
          <a:xfrm>
            <a:off x="5753100" y="5686425"/>
            <a:ext cx="101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3 760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B01F97-21D2-4540-B8FC-F9AA8A2654A0}"/>
              </a:ext>
            </a:extLst>
          </p:cNvPr>
          <p:cNvSpPr txBox="1"/>
          <p:nvPr/>
        </p:nvSpPr>
        <p:spPr>
          <a:xfrm>
            <a:off x="6972301" y="5667375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nghìn bảy trăm sáu mươi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A54ABDA-46DA-31C5-E7F5-AF2A9A097D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144157"/>
            <a:ext cx="1571655" cy="157165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  <p:bldP spid="15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Geography Subject for Elementary: Europe Continent by Slidesgo">
  <a:themeElements>
    <a:clrScheme name="Simple Light">
      <a:dk1>
        <a:srgbClr val="283039"/>
      </a:dk1>
      <a:lt1>
        <a:srgbClr val="FFFFFF"/>
      </a:lt1>
      <a:dk2>
        <a:srgbClr val="9BE1F2"/>
      </a:dk2>
      <a:lt2>
        <a:srgbClr val="E3C7A4"/>
      </a:lt2>
      <a:accent1>
        <a:srgbClr val="778697"/>
      </a:accent1>
      <a:accent2>
        <a:srgbClr val="DFDFDF"/>
      </a:accent2>
      <a:accent3>
        <a:srgbClr val="9DCC75"/>
      </a:accent3>
      <a:accent4>
        <a:srgbClr val="FFC515"/>
      </a:accent4>
      <a:accent5>
        <a:srgbClr val="64A9CC"/>
      </a:accent5>
      <a:accent6>
        <a:srgbClr val="FF5F5F"/>
      </a:accent6>
      <a:hlink>
        <a:srgbClr val="2830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417</Words>
  <Application>Microsoft Office PowerPoint</Application>
  <PresentationFormat>Widescreen</PresentationFormat>
  <Paragraphs>80</Paragraphs>
  <Slides>20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等线</vt:lpstr>
      <vt:lpstr>Arial</vt:lpstr>
      <vt:lpstr>Calibri</vt:lpstr>
      <vt:lpstr>Calibri Light</vt:lpstr>
      <vt:lpstr>Cambria</vt:lpstr>
      <vt:lpstr>Times New Roman</vt:lpstr>
      <vt:lpstr>UTM Avo</vt:lpstr>
      <vt:lpstr>Geography Subject for Elementary: Europe Continent by Slidesgo</vt:lpstr>
      <vt:lpstr>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Anh Minh</cp:lastModifiedBy>
  <cp:revision>38</cp:revision>
  <dcterms:created xsi:type="dcterms:W3CDTF">2022-10-08T01:40:01Z</dcterms:created>
  <dcterms:modified xsi:type="dcterms:W3CDTF">2026-01-11T16:06:10Z</dcterms:modified>
</cp:coreProperties>
</file>