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05" r:id="rId2"/>
    <p:sldId id="799" r:id="rId3"/>
    <p:sldId id="779" r:id="rId4"/>
    <p:sldId id="691" r:id="rId5"/>
    <p:sldId id="800" r:id="rId6"/>
    <p:sldId id="803" r:id="rId7"/>
    <p:sldId id="804" r:id="rId8"/>
    <p:sldId id="805" r:id="rId9"/>
    <p:sldId id="737" r:id="rId10"/>
    <p:sldId id="784" r:id="rId11"/>
    <p:sldId id="787" r:id="rId12"/>
    <p:sldId id="808" r:id="rId13"/>
    <p:sldId id="806" r:id="rId14"/>
    <p:sldId id="789" r:id="rId15"/>
    <p:sldId id="807" r:id="rId16"/>
    <p:sldId id="812" r:id="rId17"/>
    <p:sldId id="820" r:id="rId18"/>
    <p:sldId id="813" r:id="rId19"/>
    <p:sldId id="814" r:id="rId20"/>
    <p:sldId id="809" r:id="rId21"/>
    <p:sldId id="816" r:id="rId22"/>
    <p:sldId id="817" r:id="rId23"/>
    <p:sldId id="315" r:id="rId24"/>
    <p:sldId id="818" r:id="rId25"/>
    <p:sldId id="794" r:id="rId26"/>
    <p:sldId id="819" r:id="rId27"/>
    <p:sldId id="821" r:id="rId28"/>
    <p:sldId id="419" r:id="rId29"/>
    <p:sldId id="420" r:id="rId30"/>
    <p:sldId id="396" r:id="rId31"/>
    <p:sldId id="34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66639" autoAdjust="0"/>
  </p:normalViewPr>
  <p:slideViewPr>
    <p:cSldViewPr snapToGrid="0">
      <p:cViewPr varScale="1">
        <p:scale>
          <a:sx n="48" d="100"/>
          <a:sy n="48" d="100"/>
        </p:scale>
        <p:origin x="33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EF23-8F1F-4974-B4E3-C06E5FE7CC92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98D5C-92AD-47C3-BFA0-92CD7F63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7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166A-029D-C575-69EB-94E1FDD21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28F6F-B435-E773-FD19-E8C0BE893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4C09E-1055-F987-858D-3C463787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3E6D-BA53-8F58-752E-D3605B8D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C35FD-1252-B081-B78D-32A8AC65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8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C7EA-47C5-D42E-EABF-2D3A182F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BDD23-4916-FCE0-48B1-F9A2C796E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8314E-7497-4B78-7A7E-0CB1FCEE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51B59-1B8A-E8D4-49A8-47854950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C3DB7-FCD6-F6B4-13DF-684060A8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1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7CD51-0121-BE19-2781-863509AEE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DA02E-BFDD-1F3F-7CC5-707EDC4E0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7099B-8782-1B5D-E7EC-C71D64D7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AE77E-896B-8833-DEB7-9F1E9B17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314C-952A-D2C4-DD4A-A29295AE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4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478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45736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417F-E1B9-A27E-CFF0-3404EC7E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3CF7F-37B5-7883-2899-CEECE6D59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BED35-C47E-07C1-1E98-BFDBB4B2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45958-D730-D961-6EF9-F3B6715C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4B43E-2490-E4A5-1D80-A233951A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5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05E8-52DB-EBA8-C366-6925DC66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A9AFD-91D3-C0F0-E627-FF891270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C366E-398A-E0AE-573C-ECED48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DA2D0-82EB-D09A-063D-2694D3CC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F6A3B-D164-2565-055E-6712C75E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7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311D-59F2-3C1B-9CDE-5B49F860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79510-DE56-5552-EB52-86BEDDC66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B5C59-6F1D-C68B-83B5-B5A8A285A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71D3D-792C-3873-7861-32047C57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9EAB4-0684-40A1-7F80-AC155D3D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5A011-EA2A-00A9-AA3F-D59F42C6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7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A6BA-970D-5217-86BB-38CB01D8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069B7-4433-52FB-361C-FD7866907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E3256-20FC-9662-8C3F-BE6078973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A23E8-7751-FE23-5242-BB801C234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F4D6E-C883-CFFB-7430-9A58D4287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656A5-534E-E64B-2072-1C3F8B8C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542F1-6B5B-B6B1-A7A9-16192DD6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E6BD7-880C-2E9E-3EE8-B06B0617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3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2D72-A9E7-FAF1-B1F8-92EEB988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DE104-C9F1-4815-CDDE-4C60428D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AC6E8-5E23-DA0C-0377-1D44BF91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2240D-E4D9-C123-29F8-7E5FAC4B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0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8360F-0D54-BC62-A4DC-C2A1C8FB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32A1A2-77F6-CFAB-2942-28353676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ED866-52E1-0B16-E603-F3AD2402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EEB5-7265-5824-B5F5-39CD4F6C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D9F65-94D3-D01C-B4C3-2BA0B3EF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1554D-6E51-0093-C335-A774BFFCA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B7754-AD11-BEB1-93FF-D4B3B8A2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93D7A-F23A-D3BE-5092-24D8D451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8A6C5-6505-6EE5-F03D-248E6788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5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539E-AB6A-0555-B3EB-BDC23DCE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D00AAC-2FB4-3CC5-E6DF-405F7F607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363F4-E9FB-AECC-26FC-4E7F135D3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24174-FAE3-B0F7-D278-FB62B063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C59A-E135-EC5C-B815-EB09EEF2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516F5-D24E-C146-0005-953679E1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2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8B463-F0C1-A1BC-C433-DE7BF0D1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9D5EE-0246-D9B1-6300-62E6B17EC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BEAF1-5D81-C118-C34B-2DFB30D52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28EAF-FA9A-C6EF-1275-46C15B9DB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BFA20-D4DA-DB05-7EEF-66F4A6DE7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9B2873-47DE-57DB-BA32-A1AAD81AFEB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51885F0B-59A7-7370-503B-C7AD61E1A9CA}"/>
              </a:ext>
            </a:extLst>
          </p:cNvPr>
          <p:cNvSpPr txBox="1"/>
          <p:nvPr userDrawn="1"/>
        </p:nvSpPr>
        <p:spPr>
          <a:xfrm>
            <a:off x="153420" y="-41098"/>
            <a:ext cx="242880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6: AROUND TOWN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8DCCC7C-E4A7-BBC6-A9CF-75B1A1E8D287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DBDB6-DF42-B24A-1413-51DA9754AE9C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1770AB-1227-E4E5-A579-27948572E25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ABA37BA-F285-A516-B7E1-00EC3A0E67E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24E389D-8665-7F45-EED5-A52BA53F9B8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16473" y="6548642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A1F777-27D5-2CE5-81A2-E35B85EFBD4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256" y="6548642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10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eduhome.com.vn/DHALesson?idGrade=2&amp;idSubject=1&amp;idSeries=33&amp;idTheme=377&amp;IdLevel=2&amp;idThemeServer=14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75187" cy="6928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UNIT 6: AROUND TOWN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0B050"/>
                </a:solidFill>
              </a:rPr>
              <a:t>Lesson 2.2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43</a:t>
            </a:r>
          </a:p>
        </p:txBody>
      </p:sp>
    </p:spTree>
    <p:extLst>
      <p:ext uri="{BB962C8B-B14F-4D97-AF65-F5344CB8AC3E}">
        <p14:creationId xmlns:p14="http://schemas.microsoft.com/office/powerpoint/2010/main" val="391290530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109168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1739380" y="598653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Phonics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defRPr/>
            </a:pPr>
            <a:r>
              <a:rPr lang="en-US" sz="4200" i="1" dirty="0">
                <a:solidFill>
                  <a:prstClr val="white"/>
                </a:solidFill>
              </a:rPr>
              <a:t>/u/, /t/</a:t>
            </a:r>
          </a:p>
          <a:p>
            <a:pPr lvl="0" algn="ctr">
              <a:defRPr/>
            </a:pPr>
            <a:endParaRPr lang="en-US" sz="42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52436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888" y="374332"/>
            <a:ext cx="11947824" cy="1410666"/>
            <a:chOff x="45888" y="374332"/>
            <a:chExt cx="11947824" cy="14106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288" y="374332"/>
              <a:ext cx="11795424" cy="79914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888" y="1202056"/>
              <a:ext cx="1897212" cy="58294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88" y="1813574"/>
            <a:ext cx="3705225" cy="523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145" y="2337449"/>
            <a:ext cx="4536492" cy="3196164"/>
          </a:xfrm>
          <a:prstGeom prst="rect">
            <a:avLst/>
          </a:prstGeom>
        </p:spPr>
      </p:pic>
      <p:pic>
        <p:nvPicPr>
          <p:cNvPr id="8" name="CD2-TRACK 07">
            <a:hlinkClick r:id="" action="ppaction://media"/>
            <a:extLst>
              <a:ext uri="{FF2B5EF4-FFF2-40B4-BE49-F238E27FC236}">
                <a16:creationId xmlns:a16="http://schemas.microsoft.com/office/drawing/2014/main" id="{8FDAA52A-4BFD-4417-C22C-FB40734064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1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89830" y="1667910"/>
            <a:ext cx="669540" cy="669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0F0C3-2652-4FC7-867C-3BF7A62BFA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1890" y="2342951"/>
            <a:ext cx="5831822" cy="3185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8470EA-A64B-4749-B8EB-D305842D7C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1784998"/>
            <a:ext cx="3891322" cy="561962"/>
          </a:xfrm>
          <a:prstGeom prst="rect">
            <a:avLst/>
          </a:prstGeom>
        </p:spPr>
      </p:pic>
      <p:pic>
        <p:nvPicPr>
          <p:cNvPr id="12" name="CD2-TRACK 08">
            <a:hlinkClick r:id="" action="ppaction://media"/>
            <a:extLst>
              <a:ext uri="{FF2B5EF4-FFF2-40B4-BE49-F238E27FC236}">
                <a16:creationId xmlns:a16="http://schemas.microsoft.com/office/drawing/2014/main" id="{F4EA054C-BCA2-4371-8720-6971085454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53212" y="1813574"/>
            <a:ext cx="577651" cy="6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101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2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292421"/>
            <a:ext cx="9209314" cy="60998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99361" y="62458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review: umbrella, uncle, tiger, top.</a:t>
            </a:r>
          </a:p>
        </p:txBody>
      </p:sp>
    </p:spTree>
    <p:extLst>
      <p:ext uri="{BB962C8B-B14F-4D97-AF65-F5344CB8AC3E}">
        <p14:creationId xmlns:p14="http://schemas.microsoft.com/office/powerpoint/2010/main" val="4220668533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87" y="420687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9694" y="37569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524504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311306"/>
            <a:ext cx="25146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6707"/>
            <a:ext cx="5852159" cy="949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772" t="2813" r="7564" b="6822"/>
          <a:stretch/>
        </p:blipFill>
        <p:spPr>
          <a:xfrm>
            <a:off x="4167590" y="1680327"/>
            <a:ext cx="3233394" cy="38178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4E6FB5-C01A-4DD0-9401-E88BFC5F6AF5}"/>
              </a:ext>
            </a:extLst>
          </p:cNvPr>
          <p:cNvSpPr/>
          <p:nvPr/>
        </p:nvSpPr>
        <p:spPr>
          <a:xfrm>
            <a:off x="5565245" y="5498183"/>
            <a:ext cx="1034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/</a:t>
            </a:r>
            <a:r>
              <a:rPr lang="en-US" sz="3200" dirty="0" err="1"/>
              <a:t>tɒp</a:t>
            </a:r>
            <a:r>
              <a:rPr lang="en-US" sz="2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735167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6707"/>
            <a:ext cx="5852159" cy="9496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" y="1543050"/>
            <a:ext cx="3571875" cy="377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00" y="1562100"/>
            <a:ext cx="4733925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1033462" y="4216416"/>
            <a:ext cx="36528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00" noProof="0" dirty="0">
                <a:latin typeface="Calibri"/>
              </a:rPr>
              <a:t>t  </a:t>
            </a:r>
            <a:r>
              <a:rPr lang="en-US" sz="5800" noProof="0" dirty="0" err="1">
                <a:latin typeface="Calibri"/>
              </a:rPr>
              <a:t>i</a:t>
            </a:r>
            <a:r>
              <a:rPr lang="en-US" sz="5800" noProof="0" dirty="0">
                <a:latin typeface="Calibri"/>
              </a:rPr>
              <a:t>  g e  r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C983C-5EE7-1302-874A-6E8B9C80E08A}"/>
              </a:ext>
            </a:extLst>
          </p:cNvPr>
          <p:cNvSpPr txBox="1"/>
          <p:nvPr/>
        </p:nvSpPr>
        <p:spPr>
          <a:xfrm>
            <a:off x="6248400" y="4216416"/>
            <a:ext cx="51615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 m b r e  l  </a:t>
            </a:r>
            <a:r>
              <a:rPr kumimoji="0" lang="en-US" sz="5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2FC60A-5AB3-4FB9-8D7C-CB5BA74CC2A1}"/>
              </a:ext>
            </a:extLst>
          </p:cNvPr>
          <p:cNvSpPr/>
          <p:nvPr/>
        </p:nvSpPr>
        <p:spPr>
          <a:xfrm>
            <a:off x="1387555" y="5295900"/>
            <a:ext cx="1702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/</a:t>
            </a:r>
            <a:r>
              <a:rPr lang="en-US" sz="3200" dirty="0"/>
              <a:t>ˈ</a:t>
            </a:r>
            <a:r>
              <a:rPr lang="en-US" sz="3200" dirty="0" err="1"/>
              <a:t>taɪ.ɡər</a:t>
            </a:r>
            <a:r>
              <a:rPr lang="en-US" sz="2800" dirty="0"/>
              <a:t>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27553-BD99-4296-943A-4910DE103BCC}"/>
              </a:ext>
            </a:extLst>
          </p:cNvPr>
          <p:cNvSpPr/>
          <p:nvPr/>
        </p:nvSpPr>
        <p:spPr>
          <a:xfrm>
            <a:off x="7388831" y="5295900"/>
            <a:ext cx="1763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/</a:t>
            </a:r>
            <a:r>
              <a:rPr lang="en-US" sz="2800" dirty="0" err="1"/>
              <a:t>ʌmˈbrelə</a:t>
            </a:r>
            <a:r>
              <a:rPr lang="en-US" sz="2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76293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287"/>
            <a:ext cx="5257800" cy="69073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29158" y="1038224"/>
            <a:ext cx="11333684" cy="5819776"/>
            <a:chOff x="382066" y="1038225"/>
            <a:chExt cx="11333684" cy="58197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066" y="1038225"/>
              <a:ext cx="11333684" cy="30073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091" y="3901441"/>
              <a:ext cx="5709219" cy="2956560"/>
            </a:xfrm>
            <a:prstGeom prst="rect">
              <a:avLst/>
            </a:prstGeom>
          </p:spPr>
        </p:pic>
        <p:sp>
          <p:nvSpPr>
            <p:cNvPr id="17" name="Oval Callout 16"/>
            <p:cNvSpPr/>
            <p:nvPr/>
          </p:nvSpPr>
          <p:spPr>
            <a:xfrm>
              <a:off x="4198689" y="4045579"/>
              <a:ext cx="1302951" cy="627698"/>
            </a:xfrm>
            <a:prstGeom prst="wedgeEllipseCallout">
              <a:avLst>
                <a:gd name="adj1" fmla="val 10000"/>
                <a:gd name="adj2" fmla="val 37609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“e”</a:t>
              </a:r>
            </a:p>
          </p:txBody>
        </p:sp>
        <p:sp>
          <p:nvSpPr>
            <p:cNvPr id="18" name="Oval Callout 17"/>
            <p:cNvSpPr/>
            <p:nvPr/>
          </p:nvSpPr>
          <p:spPr>
            <a:xfrm>
              <a:off x="6210300" y="4495800"/>
              <a:ext cx="998220" cy="345117"/>
            </a:xfrm>
            <a:prstGeom prst="wedgeEllipseCallout">
              <a:avLst>
                <a:gd name="adj1" fmla="val 10000"/>
                <a:gd name="adj2" fmla="val 37609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“r”</a:t>
              </a:r>
            </a:p>
          </p:txBody>
        </p:sp>
      </p:grpSp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10487558" y="1780168"/>
            <a:ext cx="547825" cy="3444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4635250" y="4147791"/>
            <a:ext cx="600075" cy="4232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6456464" y="4417645"/>
            <a:ext cx="600075" cy="4232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3346199" y="1652515"/>
            <a:ext cx="533968" cy="405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9322402" y="1652515"/>
            <a:ext cx="747316" cy="405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268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4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287"/>
            <a:ext cx="5257800" cy="690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66" y="1070192"/>
            <a:ext cx="11333684" cy="3007354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2650478" y="1652023"/>
            <a:ext cx="1203960" cy="450221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“u”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8871932" y="1691225"/>
            <a:ext cx="998220" cy="345117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“n”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380937" y="1026475"/>
            <a:ext cx="2041306" cy="734448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“uncle”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2900396" y="1691225"/>
            <a:ext cx="620338" cy="377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9158363" y="1704892"/>
            <a:ext cx="547825" cy="3444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Callout 22"/>
          <p:cNvSpPr/>
          <p:nvPr/>
        </p:nvSpPr>
        <p:spPr>
          <a:xfrm>
            <a:off x="10169017" y="1725649"/>
            <a:ext cx="940256" cy="469766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“c”</a:t>
            </a:r>
          </a:p>
        </p:txBody>
      </p:sp>
      <p:sp>
        <p:nvSpPr>
          <p:cNvPr id="31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10415860" y="1802429"/>
            <a:ext cx="446569" cy="2651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9017" y="4485879"/>
            <a:ext cx="940256" cy="589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734" y="3764280"/>
            <a:ext cx="5709219" cy="295656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6179248" y="4347771"/>
            <a:ext cx="998220" cy="345117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“e”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4134504" y="3898671"/>
            <a:ext cx="1275696" cy="552806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“l”</a:t>
            </a:r>
          </a:p>
        </p:txBody>
      </p:sp>
      <p:sp>
        <p:nvSpPr>
          <p:cNvPr id="20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4435527" y="3955626"/>
            <a:ext cx="707649" cy="392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6295089" y="4332856"/>
            <a:ext cx="620338" cy="377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220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1" grpId="0" animBg="1"/>
      <p:bldP spid="20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287"/>
            <a:ext cx="5257800" cy="690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46" y="2394585"/>
            <a:ext cx="11333684" cy="3007354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936207" y="2578960"/>
            <a:ext cx="1302951" cy="627698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top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8846889" y="2961132"/>
            <a:ext cx="1043871" cy="450221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“o”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10217733" y="3176178"/>
            <a:ext cx="998220" cy="345117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“p”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2842329" y="2976372"/>
            <a:ext cx="1043871" cy="450221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“t”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3132698" y="3031023"/>
            <a:ext cx="579052" cy="3193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9155767" y="3031023"/>
            <a:ext cx="447810" cy="377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10402179" y="3190708"/>
            <a:ext cx="547825" cy="3444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908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287"/>
            <a:ext cx="5257800" cy="690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66" y="1070192"/>
            <a:ext cx="11333684" cy="3007354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2650478" y="1652023"/>
            <a:ext cx="1203960" cy="450221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“m”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8871932" y="1691225"/>
            <a:ext cx="998220" cy="345117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“b”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876152" y="1287094"/>
            <a:ext cx="1318408" cy="495843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“u”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1169685" y="1359148"/>
            <a:ext cx="731342" cy="3517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2917246" y="1694462"/>
            <a:ext cx="620338" cy="377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9097129" y="1696660"/>
            <a:ext cx="547825" cy="3444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66" y="3822284"/>
            <a:ext cx="11333684" cy="3007354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>
            <a:off x="10169017" y="1725649"/>
            <a:ext cx="940256" cy="469766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“r”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2625435" y="4404115"/>
            <a:ext cx="1203960" cy="450221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“l”</a:t>
            </a:r>
          </a:p>
        </p:txBody>
      </p:sp>
      <p:sp>
        <p:nvSpPr>
          <p:cNvPr id="26" name="Oval Callout 25"/>
          <p:cNvSpPr/>
          <p:nvPr/>
        </p:nvSpPr>
        <p:spPr>
          <a:xfrm>
            <a:off x="8765252" y="4502073"/>
            <a:ext cx="998220" cy="345117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“l”</a:t>
            </a:r>
          </a:p>
        </p:txBody>
      </p:sp>
      <p:sp>
        <p:nvSpPr>
          <p:cNvPr id="27" name="Oval Callout 26"/>
          <p:cNvSpPr/>
          <p:nvPr/>
        </p:nvSpPr>
        <p:spPr>
          <a:xfrm>
            <a:off x="781704" y="4020591"/>
            <a:ext cx="1275696" cy="552806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“e”</a:t>
            </a:r>
          </a:p>
        </p:txBody>
      </p:sp>
      <p:sp>
        <p:nvSpPr>
          <p:cNvPr id="28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1161086" y="4056935"/>
            <a:ext cx="707649" cy="392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2942289" y="4446554"/>
            <a:ext cx="620338" cy="377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8990449" y="4479623"/>
            <a:ext cx="547825" cy="3444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10415860" y="1814431"/>
            <a:ext cx="446569" cy="2651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Callout 31"/>
          <p:cNvSpPr/>
          <p:nvPr/>
        </p:nvSpPr>
        <p:spPr>
          <a:xfrm>
            <a:off x="10107534" y="4587452"/>
            <a:ext cx="998220" cy="345117"/>
          </a:xfrm>
          <a:prstGeom prst="wedgeEllipseCallout">
            <a:avLst>
              <a:gd name="adj1" fmla="val 10000"/>
              <a:gd name="adj2" fmla="val 3760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“a”</a:t>
            </a:r>
          </a:p>
        </p:txBody>
      </p:sp>
      <p:sp>
        <p:nvSpPr>
          <p:cNvPr id="33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10309116" y="4603026"/>
            <a:ext cx="547825" cy="3444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828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781836" y="12929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806722" y="244071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Phonics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781836" y="4751235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781836" y="56968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06722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B7BF400E-9AE8-3020-B60A-E22F01106C95}"/>
              </a:ext>
            </a:extLst>
          </p:cNvPr>
          <p:cNvSpPr/>
          <p:nvPr/>
        </p:nvSpPr>
        <p:spPr>
          <a:xfrm>
            <a:off x="781836" y="3645349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701" y="494145"/>
            <a:ext cx="420118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34472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254000"/>
            <a:ext cx="9342821" cy="6228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25972" y="36335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3167922980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857"/>
            <a:ext cx="3905250" cy="695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1824989"/>
            <a:ext cx="11294745" cy="358637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429000" y="2743200"/>
            <a:ext cx="1615440" cy="1783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79080" y="2743200"/>
            <a:ext cx="1828800" cy="1783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29000" y="2743200"/>
            <a:ext cx="1615440" cy="1889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016240" y="2743200"/>
            <a:ext cx="1691640" cy="1783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1604962" y="1625616"/>
            <a:ext cx="14401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 noProof="0" dirty="0">
                <a:solidFill>
                  <a:srgbClr val="FF0000"/>
                </a:solidFill>
                <a:latin typeface="Calibri"/>
              </a:rPr>
              <a:t>s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1604962" y="3670889"/>
            <a:ext cx="144013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0" dirty="0">
                <a:solidFill>
                  <a:srgbClr val="FF0000"/>
                </a:solidFill>
                <a:latin typeface="Calibri"/>
              </a:rPr>
              <a:t>T</a:t>
            </a:r>
            <a:endParaRPr kumimoji="0" lang="en-US" sz="9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10230802" y="1911365"/>
            <a:ext cx="1440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>
                <a:solidFill>
                  <a:srgbClr val="FF0000"/>
                </a:solidFill>
                <a:latin typeface="Calibri"/>
              </a:rPr>
              <a:t>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10230802" y="3832025"/>
            <a:ext cx="1440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>
                <a:solidFill>
                  <a:srgbClr val="FF0000"/>
                </a:solidFill>
                <a:latin typeface="Calibri"/>
              </a:rPr>
              <a:t>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579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" y="341947"/>
            <a:ext cx="3310851" cy="694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15" y="1403985"/>
            <a:ext cx="10154398" cy="182689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5815" y="4144327"/>
            <a:ext cx="10166985" cy="1910741"/>
            <a:chOff x="805815" y="4144327"/>
            <a:chExt cx="10166985" cy="19107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5811" y="4144327"/>
              <a:ext cx="9376989" cy="191074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5815" y="4630102"/>
              <a:ext cx="560070" cy="70008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3784282" y="1858027"/>
            <a:ext cx="14401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noProof="0" dirty="0">
                <a:solidFill>
                  <a:srgbClr val="FF0000"/>
                </a:solidFill>
                <a:latin typeface="Calibri"/>
              </a:rPr>
              <a:t>u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7655242" y="1873267"/>
            <a:ext cx="14401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noProof="0" dirty="0">
                <a:solidFill>
                  <a:srgbClr val="FF0000"/>
                </a:solidFill>
                <a:latin typeface="Calibri"/>
              </a:rPr>
              <a:t>u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3403282" y="4738387"/>
            <a:ext cx="14401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noProof="0" dirty="0">
                <a:solidFill>
                  <a:srgbClr val="FF0000"/>
                </a:solidFill>
                <a:latin typeface="Calibri"/>
              </a:rPr>
              <a:t>t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7137082" y="4738387"/>
            <a:ext cx="14401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noProof="0" dirty="0">
                <a:solidFill>
                  <a:srgbClr val="FF0000"/>
                </a:solidFill>
                <a:latin typeface="Calibri"/>
              </a:rPr>
              <a:t>t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8300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8609"/>
            <a:ext cx="4435420" cy="758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" y="1834038"/>
            <a:ext cx="11658600" cy="3801717"/>
          </a:xfrm>
          <a:prstGeom prst="rect">
            <a:avLst/>
          </a:prstGeom>
        </p:spPr>
      </p:pic>
      <p:pic>
        <p:nvPicPr>
          <p:cNvPr id="4" name="11 Imagen">
            <a:extLst>
              <a:ext uri="{FF2B5EF4-FFF2-40B4-BE49-F238E27FC236}">
                <a16:creationId xmlns:a16="http://schemas.microsoft.com/office/drawing/2014/main" id="{CD940C02-18F4-5513-8533-1511EF2904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3363943" y="4225523"/>
            <a:ext cx="762048" cy="665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11 Imagen">
            <a:extLst>
              <a:ext uri="{FF2B5EF4-FFF2-40B4-BE49-F238E27FC236}">
                <a16:creationId xmlns:a16="http://schemas.microsoft.com/office/drawing/2014/main" id="{CD940C02-18F4-5513-8533-1511EF2904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7086858" y="4225522"/>
            <a:ext cx="762048" cy="665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11 Imagen">
            <a:extLst>
              <a:ext uri="{FF2B5EF4-FFF2-40B4-BE49-F238E27FC236}">
                <a16:creationId xmlns:a16="http://schemas.microsoft.com/office/drawing/2014/main" id="{CD940C02-18F4-5513-8533-1511EF2904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10895089" y="4225521"/>
            <a:ext cx="762048" cy="665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TRACK 23">
            <a:hlinkClick r:id="" action="ppaction://media"/>
            <a:extLst>
              <a:ext uri="{FF2B5EF4-FFF2-40B4-BE49-F238E27FC236}">
                <a16:creationId xmlns:a16="http://schemas.microsoft.com/office/drawing/2014/main" id="{43F2E3C2-174A-F35B-2634-8C5E2958F5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6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86249" y="934062"/>
            <a:ext cx="576365" cy="5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185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3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603" y="452437"/>
            <a:ext cx="4970794" cy="947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19" y="1642713"/>
            <a:ext cx="3742697" cy="3572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334003" y="4046398"/>
            <a:ext cx="14401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noProof="0" dirty="0">
                <a:solidFill>
                  <a:srgbClr val="FF0000"/>
                </a:solidFill>
                <a:latin typeface="Calibri"/>
              </a:rPr>
              <a:t>t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984" y="1569897"/>
            <a:ext cx="3937439" cy="3569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7499984" y="4066896"/>
            <a:ext cx="14401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>
                <a:solidFill>
                  <a:srgbClr val="FF0000"/>
                </a:solidFill>
                <a:latin typeface="Calibri"/>
              </a:rPr>
              <a:t>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4320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603" y="452437"/>
            <a:ext cx="4970794" cy="947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640" y="1915477"/>
            <a:ext cx="5958840" cy="39863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2834640" y="4899612"/>
            <a:ext cx="14401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>
                <a:solidFill>
                  <a:srgbClr val="FF0000"/>
                </a:solidFill>
                <a:latin typeface="Calibri"/>
              </a:rPr>
              <a:t>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868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sp>
        <p:nvSpPr>
          <p:cNvPr id="6" name="Rectangle: Rounded Corners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406" y="1854099"/>
            <a:ext cx="9117023" cy="407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11300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3113631" y="2188878"/>
            <a:ext cx="5001078" cy="300037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lvl="0" algn="ctr">
              <a:defRPr/>
            </a:pPr>
            <a:endParaRPr lang="en-US" sz="3600" i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review: umbrella, uncle, tiger, top.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522626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720840"/>
            <a:ext cx="11784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review the /t/, /u/ sounds and practice them.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Phonics: </a:t>
            </a:r>
            <a:r>
              <a:rPr lang="en-US" sz="3600" i="1" dirty="0">
                <a:solidFill>
                  <a:srgbClr val="0070C0"/>
                </a:solidFill>
              </a:rPr>
              <a:t>review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>
                <a:solidFill>
                  <a:srgbClr val="FF0000"/>
                </a:solidFill>
              </a:rPr>
              <a:t>t</a:t>
            </a:r>
            <a:r>
              <a:rPr lang="en-US" sz="3600" i="1" dirty="0">
                <a:solidFill>
                  <a:srgbClr val="0070C0"/>
                </a:solidFill>
              </a:rPr>
              <a:t>/, /</a:t>
            </a:r>
            <a:r>
              <a:rPr lang="en-US" sz="3600" i="1" dirty="0">
                <a:solidFill>
                  <a:srgbClr val="FF0000"/>
                </a:solidFill>
              </a:rPr>
              <a:t>u</a:t>
            </a:r>
            <a:r>
              <a:rPr lang="en-US" sz="3600" i="1" dirty="0">
                <a:solidFill>
                  <a:srgbClr val="0070C0"/>
                </a:solidFill>
              </a:rPr>
              <a:t>/ .</a:t>
            </a:r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600" i="1" dirty="0">
                <a:solidFill>
                  <a:srgbClr val="0070C0"/>
                </a:solidFill>
              </a:rPr>
              <a:t>review: umbrella, uncle, tiger, top.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Skills: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Recognize the letters T/t, U/u and make the /</a:t>
            </a:r>
            <a:r>
              <a:rPr lang="en-US" sz="3600" i="1" dirty="0">
                <a:solidFill>
                  <a:srgbClr val="FF0000"/>
                </a:solidFill>
              </a:rPr>
              <a:t>t</a:t>
            </a:r>
            <a:r>
              <a:rPr lang="en-US" sz="3600" i="1" dirty="0">
                <a:solidFill>
                  <a:srgbClr val="0070C0"/>
                </a:solidFill>
              </a:rPr>
              <a:t>/, /</a:t>
            </a:r>
            <a:r>
              <a:rPr lang="en-US" sz="3600" i="1" dirty="0">
                <a:solidFill>
                  <a:srgbClr val="FF0000"/>
                </a:solidFill>
              </a:rPr>
              <a:t>u</a:t>
            </a:r>
            <a:r>
              <a:rPr lang="en-US" sz="3600" i="1" dirty="0">
                <a:solidFill>
                  <a:srgbClr val="0070C0"/>
                </a:solidFill>
              </a:rPr>
              <a:t>/ sounds.</a:t>
            </a:r>
          </a:p>
        </p:txBody>
      </p:sp>
    </p:spTree>
    <p:extLst>
      <p:ext uri="{BB962C8B-B14F-4D97-AF65-F5344CB8AC3E}">
        <p14:creationId xmlns:p14="http://schemas.microsoft.com/office/powerpoint/2010/main" val="2133996647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610" y="1325633"/>
            <a:ext cx="1141133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</a:t>
            </a:r>
            <a:r>
              <a:rPr lang="en-US" sz="3600" i="1" dirty="0">
                <a:solidFill>
                  <a:srgbClr val="0070C0"/>
                </a:solidFill>
                <a:latin typeface="Calibri"/>
              </a:rPr>
              <a:t>saying the target sound.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i="1" dirty="0">
                <a:solidFill>
                  <a:srgbClr val="0070C0"/>
                </a:solidFill>
                <a:latin typeface="Calibri"/>
              </a:rPr>
              <a:t>Do the exercise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45).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41).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44).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08440" cy="60043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93425210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52800" y="365760"/>
            <a:ext cx="51054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Color the correct letters.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26745" y="197941"/>
            <a:ext cx="10269855" cy="6660059"/>
            <a:chOff x="626745" y="197941"/>
            <a:chExt cx="10269855" cy="66600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745" y="1782991"/>
              <a:ext cx="514350" cy="457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745" y="3436619"/>
              <a:ext cx="457200" cy="4476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745" y="5187315"/>
              <a:ext cx="466725" cy="4762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7810" y="2869881"/>
              <a:ext cx="1638300" cy="15811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7810" y="1130527"/>
              <a:ext cx="1600200" cy="16383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7810" y="4630102"/>
              <a:ext cx="1571625" cy="15906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859969" y="197941"/>
              <a:ext cx="1274131" cy="3170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0" b="1" cap="none" spc="0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.VnCourier New" panose="02027200000000000000" pitchFamily="18" charset="0"/>
                </a:rPr>
                <a:t>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46118" y="197941"/>
              <a:ext cx="2550482" cy="3170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.VnCourier New" panose="02027200000000000000" pitchFamily="18" charset="0"/>
                </a:rPr>
                <a:t>r</a:t>
              </a:r>
              <a:endParaRPr lang="en-US" sz="20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Courier New" panose="02027200000000000000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99009" y="1843861"/>
              <a:ext cx="1274131" cy="3170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0" b="1" cap="none" spc="0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.VnCourier New" panose="02027200000000000000" pitchFamily="18" charset="0"/>
                </a:rPr>
                <a:t>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85158" y="1843861"/>
              <a:ext cx="2550482" cy="3170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.VnCourier New" panose="02027200000000000000" pitchFamily="18" charset="0"/>
                </a:rPr>
                <a:t>r</a:t>
              </a:r>
              <a:endParaRPr lang="en-US" sz="20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Courier New" panose="02027200000000000000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59969" y="3687901"/>
              <a:ext cx="1274131" cy="3170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0" b="1" cap="none" spc="0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.VnCourier New" panose="02027200000000000000" pitchFamily="18" charset="0"/>
                </a:rPr>
                <a:t>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46118" y="3687901"/>
              <a:ext cx="2550482" cy="3170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.VnCourier New" panose="02027200000000000000" pitchFamily="18" charset="0"/>
                </a:rPr>
                <a:t>r</a:t>
              </a:r>
              <a:endParaRPr lang="en-US" sz="20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Courier New" panose="020272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712185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52800" y="365760"/>
            <a:ext cx="51054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Color the correct letters.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4" y="3078390"/>
            <a:ext cx="634213" cy="563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810" y="2425926"/>
            <a:ext cx="1973108" cy="20200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59969" y="1264741"/>
            <a:ext cx="1571052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Courier New" panose="02027200000000000000" pitchFamily="18" charset="0"/>
              </a:rPr>
              <a:t>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46118" y="1264741"/>
            <a:ext cx="3144842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Courier New" panose="02027200000000000000" pitchFamily="18" charset="0"/>
              </a:rPr>
              <a:t>r</a:t>
            </a:r>
            <a:endParaRPr lang="en-US" sz="25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Courier New" panose="02027200000000000000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59969" y="1264741"/>
            <a:ext cx="1571052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Courier New" panose="02027200000000000000" pitchFamily="18" charset="0"/>
              </a:rPr>
              <a:t>s</a:t>
            </a: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3500918" y="3435969"/>
            <a:ext cx="135905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374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52800" y="365760"/>
            <a:ext cx="51054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Color the correct letters.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5" y="3208019"/>
            <a:ext cx="700686" cy="686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810" y="2641281"/>
            <a:ext cx="2510790" cy="24232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99009" y="1615261"/>
            <a:ext cx="195268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Courier New" panose="02027200000000000000" pitchFamily="18" charset="0"/>
              </a:rPr>
              <a:t>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85158" y="1615261"/>
            <a:ext cx="2550482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Courier New" panose="02027200000000000000" pitchFamily="18" charset="0"/>
              </a:rPr>
              <a:t>r</a:t>
            </a:r>
            <a:endParaRPr lang="en-US" sz="25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Courier New" panose="02027200000000000000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54240" y="3852883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285158" y="1615261"/>
            <a:ext cx="2550482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Courier New" panose="02027200000000000000" pitchFamily="18" charset="0"/>
              </a:rPr>
              <a:t>r</a:t>
            </a:r>
            <a:endParaRPr lang="en-US" sz="25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Courier New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237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52800" y="365760"/>
            <a:ext cx="51054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Color the correct letters.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5" y="3160395"/>
            <a:ext cx="732051" cy="746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954" y="2344103"/>
            <a:ext cx="2465070" cy="24949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347649" y="1539062"/>
            <a:ext cx="1998456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Courier New" panose="02027200000000000000" pitchFamily="18" charset="0"/>
              </a:rPr>
              <a:t>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54356" y="1554302"/>
            <a:ext cx="4000392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Courier New" panose="02027200000000000000" pitchFamily="18" charset="0"/>
              </a:rPr>
              <a:t>r</a:t>
            </a:r>
            <a:endParaRPr lang="en-US" sz="25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Courier New" panose="02027200000000000000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1351" y="1539062"/>
            <a:ext cx="1571052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Courier New" panose="02027200000000000000" pitchFamily="18" charset="0"/>
              </a:rPr>
              <a:t>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033811" y="3629027"/>
            <a:ext cx="135905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9246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936416142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343</Words>
  <Application>Microsoft Office PowerPoint</Application>
  <PresentationFormat>Widescreen</PresentationFormat>
  <Paragraphs>97</Paragraphs>
  <Slides>31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.VnCourier New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 Kim</dc:creator>
  <cp:lastModifiedBy>Hien Kim</cp:lastModifiedBy>
  <cp:revision>6</cp:revision>
  <dcterms:created xsi:type="dcterms:W3CDTF">2023-08-05T15:59:24Z</dcterms:created>
  <dcterms:modified xsi:type="dcterms:W3CDTF">2023-08-06T10:11:23Z</dcterms:modified>
</cp:coreProperties>
</file>