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0" r:id="rId2"/>
    <p:sldId id="304" r:id="rId3"/>
    <p:sldId id="302" r:id="rId4"/>
    <p:sldId id="292" r:id="rId5"/>
    <p:sldId id="412" r:id="rId6"/>
    <p:sldId id="334" r:id="rId7"/>
    <p:sldId id="306" r:id="rId8"/>
    <p:sldId id="355" r:id="rId9"/>
    <p:sldId id="393" r:id="rId10"/>
    <p:sldId id="394" r:id="rId11"/>
    <p:sldId id="395" r:id="rId12"/>
    <p:sldId id="372" r:id="rId13"/>
    <p:sldId id="391" r:id="rId14"/>
    <p:sldId id="264" r:id="rId15"/>
    <p:sldId id="279" r:id="rId16"/>
    <p:sldId id="280" r:id="rId17"/>
    <p:sldId id="281" r:id="rId18"/>
    <p:sldId id="398" r:id="rId19"/>
    <p:sldId id="337" r:id="rId20"/>
    <p:sldId id="333" r:id="rId21"/>
    <p:sldId id="358" r:id="rId22"/>
    <p:sldId id="413" r:id="rId23"/>
    <p:sldId id="414" r:id="rId24"/>
    <p:sldId id="415" r:id="rId25"/>
    <p:sldId id="336" r:id="rId26"/>
    <p:sldId id="378" r:id="rId27"/>
    <p:sldId id="335" r:id="rId28"/>
    <p:sldId id="396" r:id="rId29"/>
    <p:sldId id="397" r:id="rId30"/>
    <p:sldId id="367" r:id="rId31"/>
    <p:sldId id="315" r:id="rId32"/>
    <p:sldId id="360" r:id="rId33"/>
    <p:sldId id="331" r:id="rId34"/>
    <p:sldId id="295" r:id="rId35"/>
    <p:sldId id="329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68607" autoAdjust="0"/>
  </p:normalViewPr>
  <p:slideViewPr>
    <p:cSldViewPr snapToGrid="0">
      <p:cViewPr>
        <p:scale>
          <a:sx n="25" d="100"/>
          <a:sy n="25" d="100"/>
        </p:scale>
        <p:origin x="465" y="12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5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3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3D1-BA88-4790-B94B-10E25454B058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3D1-BA88-4790-B94B-10E25454B058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956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3D1-BA88-4790-B94B-10E25454B058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07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723D1-BA88-4790-B94B-10E25454B058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8827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17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6115-98B5-4199-B053-3FF0E40BAC39}" type="datetimeFigureOut">
              <a:rPr lang="pt-PT"/>
              <a:pPr>
                <a:defRPr/>
              </a:pPr>
              <a:t>06/08/2023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BCCB-A699-4733-80A9-ED1A7330AFF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120017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7: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1.1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s://freesvg.org/vector-line-art-drawing-of-a-simple-shirt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hyperlink" Target="https://arkansasgopwing.blogspot.com/2018/10/list-of-accomplishments-keeps-growing.html" TargetMode="External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s://freesvg.org/vector-line-art-drawing-of-a-simple-shirt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hyperlink" Target="https://arkansasgopwing.blogspot.com/2018/10/list-of-accomplishments-keeps-growing.html" TargetMode="External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Relationship Id="rId1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eg"/><Relationship Id="rId12" Type="http://schemas.openxmlformats.org/officeDocument/2006/relationships/hyperlink" Target="https://freesvg.org/vector-line-art-drawing-of-a-simple-shirt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hyperlink" Target="https://arkansasgopwing.blogspot.com/2018/10/list-of-accomplishments-keeps-growing.html" TargetMode="External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Relationship Id="rId1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s://freesvg.org/vector-line-art-drawing-of-a-simple-shirt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hyperlink" Target="https://arkansasgopwing.blogspot.com/2018/10/list-of-accomplishments-keeps-growing.html" TargetMode="External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7890-green-tick-picture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hyperlink" Target="http://stackoverflow.com/questions/12294718/how-to-create-a-cross-as-a-template-to-checkbox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eduhome.com.vn/DHALesson?idGrade=2&amp;idSubject=1&amp;idSeries=33&amp;idTheme=377&amp;IdLevel=2&amp;idThemeServer=15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stock.com/free-icons/vector-illustration-orange-phone-icon-567786052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gear6.com/2012/03/07/why-do-a-daily-challeng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7</a:t>
            </a:r>
            <a:r>
              <a:rPr lang="en-US" sz="3600" b="1" dirty="0">
                <a:solidFill>
                  <a:srgbClr val="FF0000"/>
                </a:solidFill>
              </a:rPr>
              <a:t> : Clothes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u="sng" dirty="0">
                <a:solidFill>
                  <a:srgbClr val="002060"/>
                </a:solidFill>
              </a:rPr>
              <a:t>Lesson 1.1</a:t>
            </a:r>
            <a:r>
              <a:rPr lang="en-US" sz="2800" dirty="0">
                <a:solidFill>
                  <a:srgbClr val="002060"/>
                </a:solidFill>
              </a:rPr>
              <a:t>: Vocabulary &amp; Sentence Patterns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46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6F8184-2E74-F7AE-5781-65109CEDC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"/>
          <a:stretch/>
        </p:blipFill>
        <p:spPr>
          <a:xfrm>
            <a:off x="1503124" y="1333499"/>
            <a:ext cx="6159672" cy="4716572"/>
          </a:xfrm>
          <a:prstGeom prst="rect">
            <a:avLst/>
          </a:prstGeom>
        </p:spPr>
      </p:pic>
      <p:pic>
        <p:nvPicPr>
          <p:cNvPr id="2" name="hat.mp3" descr="hat.mp3">
            <a:hlinkClick r:id="" action="ppaction://media"/>
            <a:extLst>
              <a:ext uri="{FF2B5EF4-FFF2-40B4-BE49-F238E27FC236}">
                <a16:creationId xmlns:a16="http://schemas.microsoft.com/office/drawing/2014/main" id="{2ECD7E25-585A-6819-0929-869CE090E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552" y="2089346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hat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hæt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/>
              <a:t>mũ, </a:t>
            </a:r>
            <a:r>
              <a:rPr lang="en-US" sz="2800" dirty="0" err="1"/>
              <a:t>nón</a:t>
            </a:r>
            <a:r>
              <a:rPr lang="en-US" sz="2800" dirty="0"/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3A2C6-5469-48BC-BAC1-74E3A43B3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23"/>
            <a:ext cx="4635500" cy="55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D5250-257C-646D-5024-5ED0F24D5E07}"/>
              </a:ext>
            </a:extLst>
          </p:cNvPr>
          <p:cNvSpPr txBox="1"/>
          <p:nvPr/>
        </p:nvSpPr>
        <p:spPr>
          <a:xfrm>
            <a:off x="5752469" y="466168"/>
            <a:ext cx="519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picture or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94166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216CB7-CD44-7AF9-5B14-3083A0861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41" y="1298576"/>
            <a:ext cx="6121370" cy="4789073"/>
          </a:xfrm>
          <a:prstGeom prst="rect">
            <a:avLst/>
          </a:prstGeom>
        </p:spPr>
      </p:pic>
      <p:pic>
        <p:nvPicPr>
          <p:cNvPr id="2" name="shirt.mp3" descr="shirt.mp3">
            <a:hlinkClick r:id="" action="ppaction://media"/>
            <a:extLst>
              <a:ext uri="{FF2B5EF4-FFF2-40B4-BE49-F238E27FC236}">
                <a16:creationId xmlns:a16="http://schemas.microsoft.com/office/drawing/2014/main" id="{05CD47DB-0D41-51C6-2402-9B03D9D53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552" y="2039770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shirt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ʃɝːrt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err="1"/>
              <a:t>áo</a:t>
            </a:r>
            <a:r>
              <a:rPr lang="en-US" sz="2800" dirty="0"/>
              <a:t> sơ mi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3A2C6-5469-48BC-BAC1-74E3A43B3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822"/>
            <a:ext cx="6316499" cy="761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F0716-42E2-C9F8-4873-F85A5F1385C3}"/>
              </a:ext>
            </a:extLst>
          </p:cNvPr>
          <p:cNvSpPr txBox="1"/>
          <p:nvPr/>
        </p:nvSpPr>
        <p:spPr>
          <a:xfrm>
            <a:off x="6565269" y="623255"/>
            <a:ext cx="519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picture or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2314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0AAE2B-AB9A-45BB-2D9D-C85F311A2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" y="384422"/>
            <a:ext cx="6167388" cy="74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11.mp3" descr="CD2-TRACK 11.mp3">
            <a:hlinkClick r:id="" action="ppaction://media"/>
            <a:extLst>
              <a:ext uri="{FF2B5EF4-FFF2-40B4-BE49-F238E27FC236}">
                <a16:creationId xmlns:a16="http://schemas.microsoft.com/office/drawing/2014/main" id="{697B23F8-4F03-8309-E112-1867E252B3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66" end="88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1190" y="384422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0796B2-FAF1-7C02-DB83-59886EDD6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" y="1715419"/>
            <a:ext cx="12181869" cy="30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61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1728592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D6B24-F9E2-48F7-83FE-2B12C4A80426}"/>
              </a:ext>
            </a:extLst>
          </p:cNvPr>
          <p:cNvSpPr txBox="1"/>
          <p:nvPr/>
        </p:nvSpPr>
        <p:spPr>
          <a:xfrm>
            <a:off x="2811780" y="4194810"/>
            <a:ext cx="946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pictures matching with the words.</a:t>
            </a:r>
          </a:p>
        </p:txBody>
      </p:sp>
    </p:spTree>
    <p:extLst>
      <p:ext uri="{BB962C8B-B14F-4D97-AF65-F5344CB8AC3E}">
        <p14:creationId xmlns:p14="http://schemas.microsoft.com/office/powerpoint/2010/main" val="312281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ângulo arredondado 106"/>
          <p:cNvSpPr/>
          <p:nvPr/>
        </p:nvSpPr>
        <p:spPr>
          <a:xfrm>
            <a:off x="1524000" y="348503"/>
            <a:ext cx="6048672" cy="1368152"/>
          </a:xfrm>
          <a:prstGeom prst="round2DiagRect">
            <a:avLst/>
          </a:prstGeom>
          <a:solidFill>
            <a:schemeClr val="accent6"/>
          </a:solidFill>
          <a:ln w="57150">
            <a:noFill/>
            <a:prstDash val="sys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6000" b="1" dirty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heeseburger"/>
                <a:cs typeface="MoolBoran" pitchFamily="34" charset="0"/>
              </a:rPr>
              <a:t>IT’S A T-SHIRT.</a:t>
            </a:r>
            <a:r>
              <a:rPr lang="pt-PT" sz="6600" b="1" dirty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heeseburger"/>
                <a:cs typeface="MoolBoran" pitchFamily="34" charset="0"/>
              </a:rPr>
              <a:t> </a:t>
            </a:r>
          </a:p>
        </p:txBody>
      </p:sp>
      <p:pic>
        <p:nvPicPr>
          <p:cNvPr id="26" name="Picture 6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51940" y="2353980"/>
            <a:ext cx="1833285" cy="12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lot0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72" t="52136" r="16323" b="7773"/>
          <a:stretch>
            <a:fillRect/>
          </a:stretch>
        </p:blipFill>
        <p:spPr bwMode="auto">
          <a:xfrm rot="335580" flipH="1">
            <a:off x="646539" y="1910108"/>
            <a:ext cx="2558941" cy="200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lot0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07" t="3455" r="22810" b="59318"/>
          <a:stretch>
            <a:fillRect/>
          </a:stretch>
        </p:blipFill>
        <p:spPr bwMode="auto">
          <a:xfrm>
            <a:off x="8304882" y="3238711"/>
            <a:ext cx="1944216" cy="164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 descr="clot0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22" t="7273" r="11133" b="62182"/>
          <a:stretch>
            <a:fillRect/>
          </a:stretch>
        </p:blipFill>
        <p:spPr bwMode="auto">
          <a:xfrm flipH="1">
            <a:off x="3717410" y="4815975"/>
            <a:ext cx="1971219" cy="10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23" descr="DRESS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1124">
            <a:off x="6312816" y="3971861"/>
            <a:ext cx="1367879" cy="23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m 23" descr="JEANS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41758">
            <a:off x="1132950" y="4072326"/>
            <a:ext cx="1769922" cy="213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8880952" y="5687218"/>
            <a:ext cx="2770007" cy="57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pt-PT" sz="4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/>
                </a:solidFill>
                <a:latin typeface="Cheeseburger" pitchFamily="2" charset="0"/>
                <a:ea typeface="+mj-ea"/>
                <a:cs typeface="+mj-cs"/>
              </a:rPr>
            </a:br>
            <a:r>
              <a:rPr lang="pt-PT" sz="7200" b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eseburger" pitchFamily="2" charset="0"/>
                <a:ea typeface="+mj-ea"/>
                <a:cs typeface="+mj-cs"/>
              </a:rPr>
              <a:t>NEXT</a:t>
            </a:r>
            <a:br>
              <a:rPr lang="pt-PT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eseburger" pitchFamily="2" charset="0"/>
                <a:ea typeface="+mj-ea"/>
                <a:cs typeface="+mj-cs"/>
              </a:rPr>
            </a:br>
            <a:endParaRPr lang="es-ES" sz="7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t-shirt.mp3" descr="t-shirt.mp3">
            <a:hlinkClick r:id="" action="ppaction://media"/>
            <a:extLst>
              <a:ext uri="{FF2B5EF4-FFF2-40B4-BE49-F238E27FC236}">
                <a16:creationId xmlns:a16="http://schemas.microsoft.com/office/drawing/2014/main" id="{6FF07EA2-4720-683D-2B39-9213985CF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6849" y="59451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13A41F-93A3-0801-8A60-1EE8E4A99D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095999" y="1790191"/>
            <a:ext cx="2199163" cy="219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7DFDD-B14F-B632-F174-8515909AD6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63211" y="698770"/>
            <a:ext cx="2123349" cy="16552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8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ângulo arredondado 106"/>
          <p:cNvSpPr/>
          <p:nvPr/>
        </p:nvSpPr>
        <p:spPr>
          <a:xfrm>
            <a:off x="1703512" y="332656"/>
            <a:ext cx="6048672" cy="1368152"/>
          </a:xfrm>
          <a:prstGeom prst="round2DiagRect">
            <a:avLst/>
          </a:prstGeom>
          <a:solidFill>
            <a:srgbClr val="009900"/>
          </a:solidFill>
          <a:ln w="57150">
            <a:noFill/>
            <a:prstDash val="sys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6600" b="1" dirty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heeseburger"/>
                <a:cs typeface="MoolBoran" pitchFamily="34" charset="0"/>
              </a:rPr>
              <a:t>IT’S A DRESS.  </a:t>
            </a:r>
          </a:p>
        </p:txBody>
      </p:sp>
      <p:pic>
        <p:nvPicPr>
          <p:cNvPr id="26" name="Picture 6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3320" y="2784561"/>
            <a:ext cx="1833285" cy="12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lot0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72" t="52136" r="16323" b="7773"/>
          <a:stretch>
            <a:fillRect/>
          </a:stretch>
        </p:blipFill>
        <p:spPr bwMode="auto">
          <a:xfrm rot="335580" flipH="1">
            <a:off x="3359777" y="2094414"/>
            <a:ext cx="2558941" cy="200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lot0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07" t="3455" r="22810" b="59318"/>
          <a:stretch>
            <a:fillRect/>
          </a:stretch>
        </p:blipFill>
        <p:spPr bwMode="auto">
          <a:xfrm>
            <a:off x="8734832" y="2604821"/>
            <a:ext cx="1944216" cy="164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 descr="clot0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22" t="7273" r="11133" b="62182"/>
          <a:stretch>
            <a:fillRect/>
          </a:stretch>
        </p:blipFill>
        <p:spPr bwMode="auto">
          <a:xfrm flipH="1">
            <a:off x="4223793" y="4653137"/>
            <a:ext cx="1971219" cy="10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23" descr="DRESS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1124">
            <a:off x="6600851" y="3900786"/>
            <a:ext cx="1367879" cy="23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m 23" descr="JEANS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41758">
            <a:off x="1918076" y="4119681"/>
            <a:ext cx="1769922" cy="213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8639134" y="5266073"/>
            <a:ext cx="31786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pt-PT" sz="4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/>
                </a:solidFill>
                <a:latin typeface="Cheeseburger" pitchFamily="2" charset="0"/>
                <a:ea typeface="+mj-ea"/>
                <a:cs typeface="+mj-cs"/>
              </a:rPr>
            </a:br>
            <a:r>
              <a:rPr lang="pt-PT" sz="7200" b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eseburger" pitchFamily="2" charset="0"/>
                <a:ea typeface="+mj-ea"/>
                <a:cs typeface="+mj-cs"/>
              </a:rPr>
              <a:t>NEXT</a:t>
            </a:r>
            <a:br>
              <a:rPr lang="pt-PT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eseburger" pitchFamily="2" charset="0"/>
                <a:ea typeface="+mj-ea"/>
                <a:cs typeface="+mj-cs"/>
              </a:rPr>
            </a:br>
            <a:endParaRPr lang="es-ES" sz="7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dress.mp3" descr="dress.mp3">
            <a:hlinkClick r:id="" action="ppaction://media"/>
            <a:extLst>
              <a:ext uri="{FF2B5EF4-FFF2-40B4-BE49-F238E27FC236}">
                <a16:creationId xmlns:a16="http://schemas.microsoft.com/office/drawing/2014/main" id="{F8ED4C53-F0E6-CEA6-906F-17C9B701D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6144" y="594510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FE32E-41DD-D212-7820-2F5BE810B4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273102" y="1850931"/>
            <a:ext cx="2199163" cy="2199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18DDCC-892E-80C6-0F28-F5B2A7D6EF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63211" y="698770"/>
            <a:ext cx="2123349" cy="16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38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8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ângulo arredondado 106"/>
          <p:cNvSpPr/>
          <p:nvPr/>
        </p:nvSpPr>
        <p:spPr>
          <a:xfrm>
            <a:off x="1703512" y="332656"/>
            <a:ext cx="6048672" cy="1368152"/>
          </a:xfrm>
          <a:prstGeom prst="round2DiagRect">
            <a:avLst/>
          </a:prstGeom>
          <a:solidFill>
            <a:schemeClr val="accent6"/>
          </a:solidFill>
          <a:ln w="57150">
            <a:noFill/>
            <a:prstDash val="sys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6600" b="1" dirty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heeseburger"/>
                <a:cs typeface="MoolBoran" pitchFamily="34" charset="0"/>
              </a:rPr>
              <a:t>IT’S A SHIRT. </a:t>
            </a:r>
          </a:p>
        </p:txBody>
      </p:sp>
      <p:pic>
        <p:nvPicPr>
          <p:cNvPr id="26" name="Picture 6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9817" y="2348881"/>
            <a:ext cx="1833285" cy="12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lot0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72" t="52136" r="16323" b="7773"/>
          <a:stretch>
            <a:fillRect/>
          </a:stretch>
        </p:blipFill>
        <p:spPr bwMode="auto">
          <a:xfrm rot="335580" flipH="1">
            <a:off x="1615817" y="1892733"/>
            <a:ext cx="2558941" cy="200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lot0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07" t="3455" r="22810" b="59318"/>
          <a:stretch>
            <a:fillRect/>
          </a:stretch>
        </p:blipFill>
        <p:spPr bwMode="auto">
          <a:xfrm>
            <a:off x="8836819" y="2636898"/>
            <a:ext cx="1944216" cy="164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 descr="clot0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22" t="7273" r="11133" b="62182"/>
          <a:stretch>
            <a:fillRect/>
          </a:stretch>
        </p:blipFill>
        <p:spPr bwMode="auto">
          <a:xfrm flipH="1">
            <a:off x="1721498" y="4640151"/>
            <a:ext cx="1971219" cy="10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23" descr="DRESS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1124">
            <a:off x="6600851" y="3900786"/>
            <a:ext cx="1367879" cy="23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m 23" descr="JEANS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41758">
            <a:off x="4051405" y="4001250"/>
            <a:ext cx="1769922" cy="213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8881154" y="5477048"/>
            <a:ext cx="31786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pt-PT" sz="4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/>
                </a:solidFill>
                <a:latin typeface="Cheeseburger" pitchFamily="2" charset="0"/>
                <a:ea typeface="+mj-ea"/>
                <a:cs typeface="+mj-cs"/>
              </a:rPr>
            </a:br>
            <a:r>
              <a:rPr lang="pt-PT" sz="7200" b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eseburger" pitchFamily="2" charset="0"/>
                <a:ea typeface="+mj-ea"/>
                <a:cs typeface="+mj-cs"/>
              </a:rPr>
              <a:t>NEXT</a:t>
            </a:r>
            <a:br>
              <a:rPr lang="pt-PT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eseburger" pitchFamily="2" charset="0"/>
                <a:ea typeface="+mj-ea"/>
                <a:cs typeface="+mj-cs"/>
              </a:rPr>
            </a:br>
            <a:endParaRPr lang="es-ES" sz="7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461F5-5EEE-F361-00CD-0C2F36B8E7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273102" y="1850931"/>
            <a:ext cx="2199163" cy="2199163"/>
          </a:xfrm>
          <a:prstGeom prst="rect">
            <a:avLst/>
          </a:prstGeom>
        </p:spPr>
      </p:pic>
      <p:pic>
        <p:nvPicPr>
          <p:cNvPr id="3" name="shirt.mp3" descr="shirt.mp3">
            <a:hlinkClick r:id="" action="ppaction://media"/>
            <a:extLst>
              <a:ext uri="{FF2B5EF4-FFF2-40B4-BE49-F238E27FC236}">
                <a16:creationId xmlns:a16="http://schemas.microsoft.com/office/drawing/2014/main" id="{DDA250FD-0B56-C641-24A2-9B773F1BE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6631" y="59451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15072-EBC1-1351-4258-64D6ECEA00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63211" y="698770"/>
            <a:ext cx="2123349" cy="16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40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8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ângulo arredondado 106"/>
          <p:cNvSpPr/>
          <p:nvPr/>
        </p:nvSpPr>
        <p:spPr>
          <a:xfrm>
            <a:off x="1703512" y="332656"/>
            <a:ext cx="6048672" cy="1368152"/>
          </a:xfrm>
          <a:prstGeom prst="round2DiagRect">
            <a:avLst/>
          </a:prstGeom>
          <a:solidFill>
            <a:srgbClr val="009900"/>
          </a:solidFill>
          <a:ln w="57150">
            <a:noFill/>
            <a:prstDash val="sys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6600" b="1" dirty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heeseburger"/>
                <a:cs typeface="MoolBoran" pitchFamily="34" charset="0"/>
              </a:rPr>
              <a:t>IT’S A HAT.  </a:t>
            </a:r>
          </a:p>
        </p:txBody>
      </p:sp>
      <p:pic>
        <p:nvPicPr>
          <p:cNvPr id="26" name="Picture 6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8903" y="4246954"/>
            <a:ext cx="1833285" cy="12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lot0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72" t="52136" r="16323" b="7773"/>
          <a:stretch>
            <a:fillRect/>
          </a:stretch>
        </p:blipFill>
        <p:spPr bwMode="auto">
          <a:xfrm rot="335580" flipH="1">
            <a:off x="1615817" y="1892733"/>
            <a:ext cx="2558941" cy="200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lot0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07" t="3455" r="22810" b="59318"/>
          <a:stretch>
            <a:fillRect/>
          </a:stretch>
        </p:blipFill>
        <p:spPr bwMode="auto">
          <a:xfrm>
            <a:off x="8723784" y="2677861"/>
            <a:ext cx="1944216" cy="164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 descr="clot0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22" t="7273" r="11133" b="62182"/>
          <a:stretch>
            <a:fillRect/>
          </a:stretch>
        </p:blipFill>
        <p:spPr bwMode="auto">
          <a:xfrm flipH="1">
            <a:off x="4223793" y="4653137"/>
            <a:ext cx="1971219" cy="10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23" descr="DRESS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1124">
            <a:off x="6600851" y="3900786"/>
            <a:ext cx="1367879" cy="23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m 23" descr="JEANS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41758">
            <a:off x="4164888" y="1967419"/>
            <a:ext cx="1769922" cy="213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8152001" y="5198155"/>
            <a:ext cx="31786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pt-PT" sz="4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heeseburger" pitchFamily="2" charset="0"/>
                <a:ea typeface="+mj-ea"/>
                <a:cs typeface="+mj-cs"/>
              </a:rPr>
            </a:br>
            <a:r>
              <a:rPr lang="pt-PT" sz="7200" b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eseburger" pitchFamily="2" charset="0"/>
                <a:ea typeface="+mj-ea"/>
                <a:cs typeface="+mj-cs"/>
              </a:rPr>
              <a:t>NEXT</a:t>
            </a:r>
            <a:br>
              <a:rPr lang="pt-PT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eseburger" pitchFamily="2" charset="0"/>
                <a:ea typeface="+mj-ea"/>
                <a:cs typeface="+mj-cs"/>
              </a:rPr>
            </a:br>
            <a:endParaRPr lang="es-ES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hat.mp3" descr="hat.mp3">
            <a:hlinkClick r:id="" action="ppaction://media"/>
            <a:extLst>
              <a:ext uri="{FF2B5EF4-FFF2-40B4-BE49-F238E27FC236}">
                <a16:creationId xmlns:a16="http://schemas.microsoft.com/office/drawing/2014/main" id="{C7C54585-FF87-B4F7-A651-9D7BBCCD9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4518" y="5980332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C4A0E-5574-D0EA-E427-73D7FE74A4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273102" y="1850931"/>
            <a:ext cx="2199163" cy="2199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0AA683-CA7D-C0EF-3D24-C947E43A41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63211" y="698770"/>
            <a:ext cx="2123349" cy="16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04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008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0C80-237B-FCCE-5A9D-BB7773C78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2055" y="2305790"/>
            <a:ext cx="8104340" cy="1470025"/>
          </a:xfrm>
          <a:solidFill>
            <a:schemeClr val="accent6"/>
          </a:solidFill>
        </p:spPr>
        <p:txBody>
          <a:bodyPr/>
          <a:lstStyle/>
          <a:p>
            <a:r>
              <a:rPr lang="en-VN" sz="13800" b="1" dirty="0">
                <a:solidFill>
                  <a:schemeClr val="accent6"/>
                </a:solidFill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604425976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42" y="285750"/>
            <a:ext cx="9476875" cy="61950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68824" y="58552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770C6-7E18-DDD4-CEEC-3BD41A2BE980}"/>
              </a:ext>
            </a:extLst>
          </p:cNvPr>
          <p:cNvSpPr txBox="1"/>
          <p:nvPr/>
        </p:nvSpPr>
        <p:spPr>
          <a:xfrm>
            <a:off x="4024666" y="2586840"/>
            <a:ext cx="396692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70C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it is.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37CE-2241-ACF5-B3E9-AAC6BE9DD283}"/>
              </a:ext>
            </a:extLst>
          </p:cNvPr>
          <p:cNvSpPr txBox="1"/>
          <p:nvPr/>
        </p:nvSpPr>
        <p:spPr>
          <a:xfrm>
            <a:off x="4114012" y="4059088"/>
            <a:ext cx="378822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dress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)?</a:t>
            </a:r>
          </a:p>
          <a:p>
            <a:pPr algn="just"/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577" y="46615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1" y="285750"/>
            <a:ext cx="92583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9556" y="4023365"/>
            <a:ext cx="37509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ED059-AA5E-B2CA-63BC-DB5E9FDFC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125"/>
            <a:ext cx="7772400" cy="542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D2-TRACK 12.mp3" descr="CD2-TRACK 12.mp3">
            <a:hlinkClick r:id="" action="ppaction://media"/>
            <a:extLst>
              <a:ext uri="{FF2B5EF4-FFF2-40B4-BE49-F238E27FC236}">
                <a16:creationId xmlns:a16="http://schemas.microsoft.com/office/drawing/2014/main" id="{CDE80E5D-2EC5-9200-9E8B-932825F166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7142" y="640255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90963A-698C-E33A-705D-8011A8275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9" y="997849"/>
            <a:ext cx="8556683" cy="5412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57440-2EA4-4382-5CC9-9DE2940F09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38833" y="5511360"/>
            <a:ext cx="455896" cy="512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804F0-3525-821B-9DD0-046D28AEDB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86347" y="4008991"/>
            <a:ext cx="508382" cy="5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B5B40-8B9E-2FE6-31AF-C3990E79D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r="17198" b="67067"/>
          <a:stretch/>
        </p:blipFill>
        <p:spPr>
          <a:xfrm>
            <a:off x="4323435" y="1186934"/>
            <a:ext cx="3819081" cy="4964352"/>
          </a:xfrm>
          <a:prstGeom prst="rect">
            <a:avLst/>
          </a:prstGeom>
        </p:spPr>
      </p:pic>
      <p:pic>
        <p:nvPicPr>
          <p:cNvPr id="5" name="CD2-TRACK 12.mp3" descr="CD2-TRACK 12.mp3">
            <a:hlinkClick r:id="" action="ppaction://media"/>
            <a:extLst>
              <a:ext uri="{FF2B5EF4-FFF2-40B4-BE49-F238E27FC236}">
                <a16:creationId xmlns:a16="http://schemas.microsoft.com/office/drawing/2014/main" id="{C36F925C-B8A5-C02D-C574-8CF8E1E43A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58.4054" end="15159.71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8396" y="273485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72D45-5E01-7E3E-31AB-8132BB6D00BD}"/>
              </a:ext>
            </a:extLst>
          </p:cNvPr>
          <p:cNvSpPr txBox="1"/>
          <p:nvPr/>
        </p:nvSpPr>
        <p:spPr>
          <a:xfrm>
            <a:off x="4483938" y="499454"/>
            <a:ext cx="3620415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Listen and repeat</a:t>
            </a:r>
            <a:r>
              <a:rPr lang="en-US" sz="3600" b="1" dirty="0"/>
              <a:t>.</a:t>
            </a:r>
            <a:endParaRPr lang="en-VN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5B27C-8C42-BE76-E9D7-99856E98DDE3}"/>
              </a:ext>
            </a:extLst>
          </p:cNvPr>
          <p:cNvSpPr txBox="1"/>
          <p:nvPr/>
        </p:nvSpPr>
        <p:spPr>
          <a:xfrm>
            <a:off x="723263" y="2088521"/>
            <a:ext cx="3499676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Is this your </a:t>
            </a:r>
            <a:r>
              <a:rPr lang="en-US" sz="3600" i="1" dirty="0">
                <a:solidFill>
                  <a:srgbClr val="FF0000"/>
                </a:solidFill>
              </a:rPr>
              <a:t>dress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96679-AA63-99D2-1121-73E1A9EA13C6}"/>
              </a:ext>
            </a:extLst>
          </p:cNvPr>
          <p:cNvSpPr txBox="1"/>
          <p:nvPr/>
        </p:nvSpPr>
        <p:spPr>
          <a:xfrm>
            <a:off x="2208810" y="3247302"/>
            <a:ext cx="1840676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17058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B5B40-8B9E-2FE6-31AF-C3990E79D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2" r="14763" b="33467"/>
          <a:stretch/>
        </p:blipFill>
        <p:spPr>
          <a:xfrm>
            <a:off x="4564113" y="1521872"/>
            <a:ext cx="3688829" cy="4743521"/>
          </a:xfrm>
          <a:prstGeom prst="rect">
            <a:avLst/>
          </a:prstGeom>
        </p:spPr>
      </p:pic>
      <p:pic>
        <p:nvPicPr>
          <p:cNvPr id="3" name="CD2-TRACK 12.mp3" descr="CD2-TRACK 12.mp3">
            <a:hlinkClick r:id="" action="ppaction://media"/>
            <a:extLst>
              <a:ext uri="{FF2B5EF4-FFF2-40B4-BE49-F238E27FC236}">
                <a16:creationId xmlns:a16="http://schemas.microsoft.com/office/drawing/2014/main" id="{7FCA3F14-0A1E-E389-8F59-740CE6B72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38.9989" end="8696.2955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4595" y="243450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72D45-5E01-7E3E-31AB-8132BB6D00BD}"/>
              </a:ext>
            </a:extLst>
          </p:cNvPr>
          <p:cNvSpPr txBox="1"/>
          <p:nvPr/>
        </p:nvSpPr>
        <p:spPr>
          <a:xfrm>
            <a:off x="4564113" y="736271"/>
            <a:ext cx="3498073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Listen and repeat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DB10F-E0F9-22E8-1C54-0C7F75ACEE1C}"/>
              </a:ext>
            </a:extLst>
          </p:cNvPr>
          <p:cNvSpPr txBox="1"/>
          <p:nvPr/>
        </p:nvSpPr>
        <p:spPr>
          <a:xfrm>
            <a:off x="723263" y="2088521"/>
            <a:ext cx="3688830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Is this your 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EA040-912A-EE4B-BF24-3D9ABCFA5B18}"/>
              </a:ext>
            </a:extLst>
          </p:cNvPr>
          <p:cNvSpPr txBox="1"/>
          <p:nvPr/>
        </p:nvSpPr>
        <p:spPr>
          <a:xfrm>
            <a:off x="1698171" y="3247302"/>
            <a:ext cx="2351315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284073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B5B40-8B9E-2FE6-31AF-C3990E79D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1" r="14561" b="2705"/>
          <a:stretch/>
        </p:blipFill>
        <p:spPr>
          <a:xfrm>
            <a:off x="4623686" y="1407824"/>
            <a:ext cx="3693228" cy="4713905"/>
          </a:xfrm>
          <a:prstGeom prst="rect">
            <a:avLst/>
          </a:prstGeom>
        </p:spPr>
      </p:pic>
      <p:pic>
        <p:nvPicPr>
          <p:cNvPr id="3" name="CD2-TRACK 12.mp3" descr="CD2-TRACK 12.mp3">
            <a:hlinkClick r:id="" action="ppaction://media"/>
            <a:extLst>
              <a:ext uri="{FF2B5EF4-FFF2-40B4-BE49-F238E27FC236}">
                <a16:creationId xmlns:a16="http://schemas.microsoft.com/office/drawing/2014/main" id="{A3D084ED-2576-E7EA-4981-8EEE586C4D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87.5587" end="3004.04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0790" y="209732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72D45-5E01-7E3E-31AB-8132BB6D00BD}"/>
              </a:ext>
            </a:extLst>
          </p:cNvPr>
          <p:cNvSpPr txBox="1"/>
          <p:nvPr/>
        </p:nvSpPr>
        <p:spPr>
          <a:xfrm>
            <a:off x="4868882" y="736271"/>
            <a:ext cx="3498073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Listen and repeat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134F8-5D90-5E69-AA65-C18579F00CB4}"/>
              </a:ext>
            </a:extLst>
          </p:cNvPr>
          <p:cNvSpPr txBox="1"/>
          <p:nvPr/>
        </p:nvSpPr>
        <p:spPr>
          <a:xfrm>
            <a:off x="723263" y="2088521"/>
            <a:ext cx="3151825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Is this your </a:t>
            </a:r>
            <a:r>
              <a:rPr lang="en-US" sz="3600" i="1" dirty="0">
                <a:solidFill>
                  <a:srgbClr val="FF0000"/>
                </a:solidFill>
              </a:rPr>
              <a:t>hat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5794A-B132-979B-0D8C-CC1DDF655B57}"/>
              </a:ext>
            </a:extLst>
          </p:cNvPr>
          <p:cNvSpPr txBox="1"/>
          <p:nvPr/>
        </p:nvSpPr>
        <p:spPr>
          <a:xfrm>
            <a:off x="2208810" y="3247302"/>
            <a:ext cx="1840676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413888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0" y="270510"/>
            <a:ext cx="9178290" cy="6118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694" y="371311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14.mp4" descr="song 14.mp4">
            <a:hlinkClick r:id="" action="ppaction://media"/>
            <a:extLst>
              <a:ext uri="{FF2B5EF4-FFF2-40B4-BE49-F238E27FC236}">
                <a16:creationId xmlns:a16="http://schemas.microsoft.com/office/drawing/2014/main" id="{19661423-E52B-E5C4-2A3E-3890CC3B75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43" end="208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4316"/>
            <a:ext cx="12192000" cy="62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9" y="267812"/>
            <a:ext cx="8661627" cy="6143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9477" y="265293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04263-BF41-D9D2-B9C1-4D78BB6EB101}"/>
              </a:ext>
            </a:extLst>
          </p:cNvPr>
          <p:cNvSpPr txBox="1"/>
          <p:nvPr/>
        </p:nvSpPr>
        <p:spPr>
          <a:xfrm>
            <a:off x="0" y="38819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0D25-DF1A-9B55-C8E6-512613F75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88197"/>
            <a:ext cx="37465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E6B9A-800A-5EA1-66BB-574FACBB1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07502" y="1422657"/>
            <a:ext cx="9277173" cy="4961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522E9-FC7F-047C-7871-26899B9CFBB2}"/>
              </a:ext>
            </a:extLst>
          </p:cNvPr>
          <p:cNvSpPr txBox="1"/>
          <p:nvPr/>
        </p:nvSpPr>
        <p:spPr>
          <a:xfrm>
            <a:off x="7766463" y="2149433"/>
            <a:ext cx="239881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VN" sz="6000" b="1" dirty="0"/>
              <a:t> 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i</a:t>
            </a:r>
            <a:r>
              <a:rPr lang="en-US" sz="6000" b="1" dirty="0">
                <a:solidFill>
                  <a:srgbClr val="FF0000"/>
                </a:solidFill>
              </a:rPr>
              <a:t>   r   t</a:t>
            </a:r>
            <a:endParaRPr lang="en-VN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40319-389E-D7A1-7F7B-E4C6387BACB6}"/>
              </a:ext>
            </a:extLst>
          </p:cNvPr>
          <p:cNvSpPr txBox="1"/>
          <p:nvPr/>
        </p:nvSpPr>
        <p:spPr>
          <a:xfrm>
            <a:off x="7671460" y="4665022"/>
            <a:ext cx="2588822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VN" sz="6000" b="1" dirty="0"/>
              <a:t> </a:t>
            </a:r>
            <a:r>
              <a:rPr lang="en-US" sz="6000" b="1" dirty="0">
                <a:solidFill>
                  <a:srgbClr val="FF0000"/>
                </a:solidFill>
              </a:rPr>
              <a:t> h   </a:t>
            </a:r>
            <a:r>
              <a:rPr lang="en-US" sz="6000" b="1" dirty="0" err="1">
                <a:solidFill>
                  <a:srgbClr val="FF0000"/>
                </a:solidFill>
              </a:rPr>
              <a:t>i</a:t>
            </a:r>
            <a:r>
              <a:rPr lang="en-US" sz="6000" b="1" dirty="0">
                <a:solidFill>
                  <a:srgbClr val="FF0000"/>
                </a:solidFill>
              </a:rPr>
              <a:t>   r</a:t>
            </a:r>
            <a:endParaRPr lang="en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04263-BF41-D9D2-B9C1-4D78BB6EB101}"/>
              </a:ext>
            </a:extLst>
          </p:cNvPr>
          <p:cNvSpPr txBox="1"/>
          <p:nvPr/>
        </p:nvSpPr>
        <p:spPr>
          <a:xfrm>
            <a:off x="0" y="38819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0D25-DF1A-9B55-C8E6-512613F75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49" y="336712"/>
            <a:ext cx="37465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E6B9A-800A-5EA1-66BB-574FACBB1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293767" y="1086012"/>
            <a:ext cx="9604466" cy="5136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9744C-688D-2041-FA62-65CAF69CBF13}"/>
              </a:ext>
            </a:extLst>
          </p:cNvPr>
          <p:cNvSpPr txBox="1"/>
          <p:nvPr/>
        </p:nvSpPr>
        <p:spPr>
          <a:xfrm>
            <a:off x="6096000" y="1995054"/>
            <a:ext cx="239881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VN" sz="6000" b="1" dirty="0"/>
              <a:t> </a:t>
            </a:r>
            <a:r>
              <a:rPr lang="en-US" sz="6000" b="1" dirty="0">
                <a:solidFill>
                  <a:srgbClr val="FF0000"/>
                </a:solidFill>
              </a:rPr>
              <a:t> d      e</a:t>
            </a:r>
            <a:endParaRPr lang="en-VN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B090A-7E76-80DD-0BAF-EE59B1D5CFC4}"/>
              </a:ext>
            </a:extLst>
          </p:cNvPr>
          <p:cNvSpPr txBox="1"/>
          <p:nvPr/>
        </p:nvSpPr>
        <p:spPr>
          <a:xfrm>
            <a:off x="6555179" y="4631376"/>
            <a:ext cx="239881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VN" sz="6000" b="1" dirty="0"/>
              <a:t> </a:t>
            </a:r>
            <a:r>
              <a:rPr lang="en-US" sz="6000" b="1" dirty="0">
                <a:solidFill>
                  <a:srgbClr val="FF0000"/>
                </a:solidFill>
              </a:rPr>
              <a:t>  a   t</a:t>
            </a:r>
            <a:endParaRPr lang="en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clothes.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T-shirt, dress, hat, shirt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B05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		 Yes, it is.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Is this your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dress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)?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54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5183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3800" y="438539"/>
            <a:ext cx="438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127FB572-C696-A599-E519-FB6FB9D66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55" y="1188599"/>
            <a:ext cx="8934044" cy="52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29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48"/>
            <a:ext cx="9229273" cy="60299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069AA-A8DF-DF75-7CEE-BD637B4FBC17}"/>
              </a:ext>
            </a:extLst>
          </p:cNvPr>
          <p:cNvSpPr txBox="1"/>
          <p:nvPr/>
        </p:nvSpPr>
        <p:spPr>
          <a:xfrm>
            <a:off x="3582444" y="499616"/>
            <a:ext cx="5426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</a:t>
            </a:r>
            <a:r>
              <a:rPr lang="en-VN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elephone game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856E2BE-1D24-3EE1-8930-6AD160E9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74661" y="1635654"/>
            <a:ext cx="4063391" cy="40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73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626"/>
            <a:ext cx="9062084" cy="6006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T-shirt,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Dress,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Shirt.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70C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it is. 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dress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46).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47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809"/>
            <a:ext cx="9109710" cy="60494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28466-E1D1-A11B-6438-C3DE0CB79646}"/>
              </a:ext>
            </a:extLst>
          </p:cNvPr>
          <p:cNvSpPr txBox="1"/>
          <p:nvPr/>
        </p:nvSpPr>
        <p:spPr>
          <a:xfrm>
            <a:off x="1796162" y="2363134"/>
            <a:ext cx="5344733" cy="1015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VN" sz="6000" b="1" dirty="0">
                <a:ln/>
                <a:solidFill>
                  <a:schemeClr val="accent6"/>
                </a:solidFill>
              </a:rPr>
              <a:t>What’s missing?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F6D59-6477-48C3-4FEA-4F8E6FCCAE30}"/>
              </a:ext>
            </a:extLst>
          </p:cNvPr>
          <p:cNvSpPr txBox="1"/>
          <p:nvPr/>
        </p:nvSpPr>
        <p:spPr>
          <a:xfrm>
            <a:off x="3127440" y="543093"/>
            <a:ext cx="2842445" cy="76944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LET’S PLAY!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BA4625-4CF0-88B8-1279-CF42C09D5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59118" y="965615"/>
            <a:ext cx="4588239" cy="45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21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318448"/>
            <a:ext cx="9392428" cy="622110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68824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T-shirt,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dress,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hat,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shirt.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E8927D-49F4-7404-2639-70DE870EA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0" y="1095935"/>
            <a:ext cx="6501988" cy="5086849"/>
          </a:xfrm>
          <a:prstGeom prst="rect">
            <a:avLst/>
          </a:prstGeom>
        </p:spPr>
      </p:pic>
      <p:pic>
        <p:nvPicPr>
          <p:cNvPr id="2" name="t-shirt.mp3" descr="t-shirt.mp3">
            <a:hlinkClick r:id="" action="ppaction://media"/>
            <a:extLst>
              <a:ext uri="{FF2B5EF4-FFF2-40B4-BE49-F238E27FC236}">
                <a16:creationId xmlns:a16="http://schemas.microsoft.com/office/drawing/2014/main" id="{813AEE7E-20B6-6F3F-C78F-413FB0588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1307" y="285775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T-shirt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ti</a:t>
            </a:r>
            <a:r>
              <a:rPr lang="en-US" sz="2800" dirty="0"/>
              <a:t>ː.</a:t>
            </a:r>
            <a:r>
              <a:rPr lang="en-US" sz="2800" dirty="0" err="1"/>
              <a:t>ʃɝːrt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áo</a:t>
            </a:r>
            <a:r>
              <a:rPr lang="en-US" sz="2800" dirty="0"/>
              <a:t> </a:t>
            </a:r>
            <a:r>
              <a:rPr lang="en-US" sz="2800" dirty="0" err="1"/>
              <a:t>thun</a:t>
            </a:r>
            <a:r>
              <a:rPr lang="en-US" sz="2800" dirty="0"/>
              <a:t>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3A2C6-5469-48BC-BAC1-74E3A43B3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823"/>
            <a:ext cx="5066067" cy="610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E3568-9F63-31B8-24E0-AC0F54D68458}"/>
              </a:ext>
            </a:extLst>
          </p:cNvPr>
          <p:cNvSpPr txBox="1"/>
          <p:nvPr/>
        </p:nvSpPr>
        <p:spPr>
          <a:xfrm>
            <a:off x="6430617" y="503370"/>
            <a:ext cx="519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picture or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FB92F-32D0-604C-3666-1A17F6DE2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1" y="1047019"/>
            <a:ext cx="6394879" cy="5003052"/>
          </a:xfrm>
          <a:prstGeom prst="rect">
            <a:avLst/>
          </a:prstGeom>
        </p:spPr>
      </p:pic>
      <p:pic>
        <p:nvPicPr>
          <p:cNvPr id="2" name="dress.mp3" descr="dress.mp3">
            <a:hlinkClick r:id="" action="ppaction://media"/>
            <a:extLst>
              <a:ext uri="{FF2B5EF4-FFF2-40B4-BE49-F238E27FC236}">
                <a16:creationId xmlns:a16="http://schemas.microsoft.com/office/drawing/2014/main" id="{F99FAB0C-CB5A-CD93-0AE4-C4C7E1978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552" y="2283861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dress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dres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áo</a:t>
            </a:r>
            <a:r>
              <a:rPr lang="en-US" sz="2800" dirty="0"/>
              <a:t> </a:t>
            </a:r>
            <a:r>
              <a:rPr lang="en-US" sz="2800" dirty="0" err="1"/>
              <a:t>đầm</a:t>
            </a:r>
            <a:r>
              <a:rPr lang="en-US" sz="2800" dirty="0"/>
              <a:t>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3A2C6-5469-48BC-BAC1-74E3A43B3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23"/>
            <a:ext cx="4635500" cy="55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5FE89-40C8-19DC-DB72-1AB26333CA85}"/>
              </a:ext>
            </a:extLst>
          </p:cNvPr>
          <p:cNvSpPr txBox="1"/>
          <p:nvPr/>
        </p:nvSpPr>
        <p:spPr>
          <a:xfrm>
            <a:off x="6430617" y="503370"/>
            <a:ext cx="519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picture or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1835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6937</TotalTime>
  <Words>456</Words>
  <Application>Microsoft Office PowerPoint</Application>
  <PresentationFormat>Widescreen</PresentationFormat>
  <Paragraphs>115</Paragraphs>
  <Slides>36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Cheeseburger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job!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180</cp:revision>
  <dcterms:created xsi:type="dcterms:W3CDTF">2020-12-08T03:17:05Z</dcterms:created>
  <dcterms:modified xsi:type="dcterms:W3CDTF">2023-08-06T05:05:07Z</dcterms:modified>
</cp:coreProperties>
</file>