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428" r:id="rId2"/>
    <p:sldId id="304" r:id="rId3"/>
    <p:sldId id="302" r:id="rId4"/>
    <p:sldId id="292" r:id="rId5"/>
    <p:sldId id="360" r:id="rId6"/>
    <p:sldId id="334" r:id="rId7"/>
    <p:sldId id="337" r:id="rId8"/>
    <p:sldId id="391" r:id="rId9"/>
    <p:sldId id="437" r:id="rId10"/>
    <p:sldId id="440" r:id="rId11"/>
    <p:sldId id="439" r:id="rId12"/>
    <p:sldId id="438" r:id="rId13"/>
    <p:sldId id="441" r:id="rId14"/>
    <p:sldId id="379" r:id="rId15"/>
    <p:sldId id="377" r:id="rId16"/>
    <p:sldId id="401" r:id="rId17"/>
    <p:sldId id="403" r:id="rId18"/>
    <p:sldId id="432" r:id="rId19"/>
    <p:sldId id="433" r:id="rId20"/>
    <p:sldId id="434" r:id="rId21"/>
    <p:sldId id="400" r:id="rId22"/>
    <p:sldId id="402" r:id="rId23"/>
    <p:sldId id="405" r:id="rId24"/>
    <p:sldId id="336" r:id="rId25"/>
    <p:sldId id="345" r:id="rId26"/>
    <p:sldId id="429" r:id="rId27"/>
    <p:sldId id="430" r:id="rId28"/>
    <p:sldId id="335" r:id="rId29"/>
    <p:sldId id="431" r:id="rId30"/>
    <p:sldId id="435" r:id="rId31"/>
    <p:sldId id="436" r:id="rId32"/>
    <p:sldId id="315" r:id="rId33"/>
    <p:sldId id="358" r:id="rId34"/>
    <p:sldId id="331" r:id="rId35"/>
    <p:sldId id="295" r:id="rId36"/>
    <p:sldId id="329" r:id="rId37"/>
    <p:sldId id="343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1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70" autoAdjust="0"/>
    <p:restoredTop sz="93883" autoAdjust="0"/>
  </p:normalViewPr>
  <p:slideViewPr>
    <p:cSldViewPr snapToGrid="0">
      <p:cViewPr>
        <p:scale>
          <a:sx n="44" d="100"/>
          <a:sy n="44" d="100"/>
        </p:scale>
        <p:origin x="213" y="7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723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rPr lang="en-VN" smtClean="0"/>
              <a:t>33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825621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24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83789" y="-47027"/>
            <a:ext cx="1726627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  <a:latin typeface="+mj-lt"/>
              </a:rPr>
              <a:t>Unit 7: CLOTHES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38900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2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692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  <a:latin typeface="+mj-lt"/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  <a:latin typeface="+mj-lt"/>
              </a:rPr>
              <a:t> 3.2</a:t>
            </a:r>
            <a:endParaRPr lang="en-US" sz="1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8098996" y="6505042"/>
            <a:ext cx="195463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DTP Education Solutions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eduhome.com.vn/DHALesson?idGrade=2&amp;idSubject=1&amp;idSeries=33&amp;idTheme=377&amp;IdLevel=2&amp;idThemeServer=15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freesvg.org/vector-clip-art-of-beach-bag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87" y="0"/>
            <a:ext cx="12275187" cy="69283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49008" y="2751994"/>
            <a:ext cx="659423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>
                <a:solidFill>
                  <a:srgbClr val="FF0000"/>
                </a:solidFill>
              </a:rPr>
              <a:t>Unit 7</a:t>
            </a:r>
            <a:r>
              <a:rPr lang="en-US" sz="3600" b="1" dirty="0">
                <a:solidFill>
                  <a:srgbClr val="FF0000"/>
                </a:solidFill>
              </a:rPr>
              <a:t> : Clothes</a:t>
            </a:r>
            <a:endParaRPr lang="en-US" sz="2800" b="1" dirty="0">
              <a:solidFill>
                <a:srgbClr val="FF0000"/>
              </a:solidFill>
            </a:endParaRPr>
          </a:p>
          <a:p>
            <a:r>
              <a:rPr lang="en-US" sz="2800" u="sng" dirty="0">
                <a:solidFill>
                  <a:srgbClr val="002060"/>
                </a:solidFill>
              </a:rPr>
              <a:t>Lesson 3.2</a:t>
            </a:r>
            <a:r>
              <a:rPr lang="en-US" sz="2800" dirty="0">
                <a:solidFill>
                  <a:srgbClr val="002060"/>
                </a:solidFill>
              </a:rPr>
              <a:t>: Vocabulary &amp; Sentence Patterns</a:t>
            </a:r>
          </a:p>
          <a:p>
            <a:pPr algn="ctr"/>
            <a:r>
              <a:rPr lang="en-US" sz="2800" dirty="0">
                <a:solidFill>
                  <a:srgbClr val="00B050"/>
                </a:solidFill>
              </a:rPr>
              <a:t>Page: 51</a:t>
            </a:r>
          </a:p>
        </p:txBody>
      </p:sp>
    </p:spTree>
    <p:extLst>
      <p:ext uri="{BB962C8B-B14F-4D97-AF65-F5344CB8AC3E}">
        <p14:creationId xmlns:p14="http://schemas.microsoft.com/office/powerpoint/2010/main" val="1647924929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A4208C-DC7E-5E91-34B7-C02AAA9B10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358" y="613775"/>
            <a:ext cx="4401871" cy="42396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F004EE-08A6-E4BE-B033-CE75300B8185}"/>
              </a:ext>
            </a:extLst>
          </p:cNvPr>
          <p:cNvSpPr txBox="1"/>
          <p:nvPr/>
        </p:nvSpPr>
        <p:spPr>
          <a:xfrm>
            <a:off x="4663618" y="4510568"/>
            <a:ext cx="24705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5400" b="1" dirty="0">
                <a:solidFill>
                  <a:srgbClr val="0070C0"/>
                </a:solidFill>
              </a:rPr>
              <a:t>j _  _ c _</a:t>
            </a:r>
          </a:p>
        </p:txBody>
      </p:sp>
      <p:pic>
        <p:nvPicPr>
          <p:cNvPr id="4" name="juice.mp3" descr="juice.mp3">
            <a:hlinkClick r:id="" action="ppaction://media"/>
            <a:extLst>
              <a:ext uri="{FF2B5EF4-FFF2-40B4-BE49-F238E27FC236}">
                <a16:creationId xmlns:a16="http://schemas.microsoft.com/office/drawing/2014/main" id="{B6896979-33F7-4A54-9270-B4A220B068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43709" y="5658922"/>
            <a:ext cx="812800" cy="812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FD0251-785C-E38B-ADF6-5F71B69129F0}"/>
              </a:ext>
            </a:extLst>
          </p:cNvPr>
          <p:cNvSpPr txBox="1"/>
          <p:nvPr/>
        </p:nvSpPr>
        <p:spPr>
          <a:xfrm>
            <a:off x="4960173" y="4510568"/>
            <a:ext cx="21739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u</a:t>
            </a:r>
            <a:r>
              <a:rPr lang="en-VN" sz="5400" b="1" dirty="0">
                <a:solidFill>
                  <a:srgbClr val="FF0000"/>
                </a:solidFill>
              </a:rPr>
              <a:t>  </a:t>
            </a:r>
            <a:r>
              <a:rPr lang="en-US" sz="5400" b="1" dirty="0" err="1">
                <a:solidFill>
                  <a:srgbClr val="FF0000"/>
                </a:solidFill>
              </a:rPr>
              <a:t>i</a:t>
            </a:r>
            <a:r>
              <a:rPr lang="en-VN" sz="5400" b="1" dirty="0">
                <a:solidFill>
                  <a:srgbClr val="FF0000"/>
                </a:solidFill>
              </a:rPr>
              <a:t>     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F70161-4995-4547-88A9-0CB64CAB1339}"/>
              </a:ext>
            </a:extLst>
          </p:cNvPr>
          <p:cNvSpPr/>
          <p:nvPr/>
        </p:nvSpPr>
        <p:spPr>
          <a:xfrm>
            <a:off x="4634839" y="5320895"/>
            <a:ext cx="22349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/>
              <a:t>/</a:t>
            </a:r>
            <a:r>
              <a:rPr lang="en-US" sz="5400" dirty="0" err="1"/>
              <a:t>dʒuːs</a:t>
            </a:r>
            <a:r>
              <a:rPr lang="en-US" sz="54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74852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58F576-B99F-5CFB-6BA5-B60270BDC4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518" y="378105"/>
            <a:ext cx="4596624" cy="44272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B77D35-1CE9-4427-6BFB-DDCAC495B566}"/>
              </a:ext>
            </a:extLst>
          </p:cNvPr>
          <p:cNvSpPr txBox="1"/>
          <p:nvPr/>
        </p:nvSpPr>
        <p:spPr>
          <a:xfrm>
            <a:off x="4283901" y="4517250"/>
            <a:ext cx="40238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5400" b="1" dirty="0">
                <a:solidFill>
                  <a:srgbClr val="0070C0"/>
                </a:solidFill>
              </a:rPr>
              <a:t>s _  _ d _ </a:t>
            </a:r>
            <a:r>
              <a:rPr lang="en-US" sz="5400" b="1" dirty="0" err="1">
                <a:solidFill>
                  <a:srgbClr val="0070C0"/>
                </a:solidFill>
              </a:rPr>
              <a:t>i</a:t>
            </a:r>
            <a:r>
              <a:rPr lang="en-VN" sz="5400" b="1" dirty="0">
                <a:solidFill>
                  <a:srgbClr val="0070C0"/>
                </a:solidFill>
              </a:rPr>
              <a:t> _ h</a:t>
            </a:r>
          </a:p>
        </p:txBody>
      </p:sp>
      <p:pic>
        <p:nvPicPr>
          <p:cNvPr id="4" name="sandwich.mp3" descr="sandwich.mp3">
            <a:hlinkClick r:id="" action="ppaction://media"/>
            <a:extLst>
              <a:ext uri="{FF2B5EF4-FFF2-40B4-BE49-F238E27FC236}">
                <a16:creationId xmlns:a16="http://schemas.microsoft.com/office/drawing/2014/main" id="{69384EE8-2420-4982-FDBD-BA82EBFC9F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91210" y="5964380"/>
            <a:ext cx="812800" cy="812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D2CEA5-152D-E93C-4A1E-69E46AE9B04B}"/>
              </a:ext>
            </a:extLst>
          </p:cNvPr>
          <p:cNvSpPr txBox="1"/>
          <p:nvPr/>
        </p:nvSpPr>
        <p:spPr>
          <a:xfrm>
            <a:off x="4728651" y="4507717"/>
            <a:ext cx="29610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a</a:t>
            </a:r>
            <a:r>
              <a:rPr lang="en-VN" sz="5400" b="1" dirty="0">
                <a:solidFill>
                  <a:srgbClr val="FF0000"/>
                </a:solidFill>
              </a:rPr>
              <a:t>  </a:t>
            </a:r>
            <a:r>
              <a:rPr lang="en-US" sz="5400" b="1" dirty="0">
                <a:solidFill>
                  <a:srgbClr val="FF0000"/>
                </a:solidFill>
              </a:rPr>
              <a:t>n</a:t>
            </a:r>
            <a:r>
              <a:rPr lang="en-VN" sz="5400" b="1" dirty="0">
                <a:solidFill>
                  <a:srgbClr val="FF0000"/>
                </a:solidFill>
              </a:rPr>
              <a:t>    w  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A168EF-C411-4D17-A7EC-14DC36EF33F4}"/>
              </a:ext>
            </a:extLst>
          </p:cNvPr>
          <p:cNvSpPr/>
          <p:nvPr/>
        </p:nvSpPr>
        <p:spPr>
          <a:xfrm>
            <a:off x="4537380" y="5303758"/>
            <a:ext cx="318715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/>
              <a:t>/ˈ</a:t>
            </a:r>
            <a:r>
              <a:rPr lang="en-US" sz="5400" dirty="0" err="1"/>
              <a:t>sænwɪtʃ</a:t>
            </a:r>
            <a:r>
              <a:rPr lang="en-US" sz="54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98348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0408D9-6DFB-4EC2-EEA6-9E3376B32E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335" y="333812"/>
            <a:ext cx="4401222" cy="42390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A4936E-2FBD-D95C-C694-06439564C6A9}"/>
              </a:ext>
            </a:extLst>
          </p:cNvPr>
          <p:cNvSpPr txBox="1"/>
          <p:nvPr/>
        </p:nvSpPr>
        <p:spPr>
          <a:xfrm>
            <a:off x="4359056" y="4242946"/>
            <a:ext cx="31277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5400" b="1" dirty="0">
                <a:solidFill>
                  <a:srgbClr val="0070C0"/>
                </a:solidFill>
              </a:rPr>
              <a:t>c _  _ k _ _</a:t>
            </a:r>
          </a:p>
        </p:txBody>
      </p:sp>
      <p:pic>
        <p:nvPicPr>
          <p:cNvPr id="4" name="cookie.mp3" descr="cookie.mp3">
            <a:hlinkClick r:id="" action="ppaction://media"/>
            <a:extLst>
              <a:ext uri="{FF2B5EF4-FFF2-40B4-BE49-F238E27FC236}">
                <a16:creationId xmlns:a16="http://schemas.microsoft.com/office/drawing/2014/main" id="{E77BA06B-6044-D736-54F2-735C58D412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72457" y="5825264"/>
            <a:ext cx="812800" cy="812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EF4EF9-B54C-7258-3050-878084AA2AD4}"/>
              </a:ext>
            </a:extLst>
          </p:cNvPr>
          <p:cNvSpPr txBox="1"/>
          <p:nvPr/>
        </p:nvSpPr>
        <p:spPr>
          <a:xfrm>
            <a:off x="4744508" y="4276188"/>
            <a:ext cx="27029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o</a:t>
            </a:r>
            <a:r>
              <a:rPr lang="en-VN" sz="5400" b="1" dirty="0">
                <a:solidFill>
                  <a:srgbClr val="FF0000"/>
                </a:solidFill>
              </a:rPr>
              <a:t>  </a:t>
            </a:r>
            <a:r>
              <a:rPr lang="en-US" sz="5400" b="1" dirty="0">
                <a:solidFill>
                  <a:srgbClr val="FF0000"/>
                </a:solidFill>
              </a:rPr>
              <a:t>o</a:t>
            </a:r>
            <a:r>
              <a:rPr lang="en-VN" sz="5400" b="1" dirty="0">
                <a:solidFill>
                  <a:srgbClr val="FF0000"/>
                </a:solidFill>
              </a:rPr>
              <a:t>     </a:t>
            </a:r>
            <a:r>
              <a:rPr lang="en-US" sz="5400" b="1" dirty="0" err="1">
                <a:solidFill>
                  <a:srgbClr val="FF0000"/>
                </a:solidFill>
              </a:rPr>
              <a:t>i</a:t>
            </a:r>
            <a:r>
              <a:rPr lang="en-VN" sz="5400" b="1" dirty="0">
                <a:solidFill>
                  <a:srgbClr val="FF0000"/>
                </a:solidFill>
              </a:rPr>
              <a:t> 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4D0F28-FE44-4765-BB5A-159478E0A26C}"/>
              </a:ext>
            </a:extLst>
          </p:cNvPr>
          <p:cNvSpPr/>
          <p:nvPr/>
        </p:nvSpPr>
        <p:spPr>
          <a:xfrm>
            <a:off x="4788660" y="5166276"/>
            <a:ext cx="209384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/>
              <a:t>/ˈ</a:t>
            </a:r>
            <a:r>
              <a:rPr lang="en-US" sz="5400" dirty="0" err="1"/>
              <a:t>kʊki</a:t>
            </a:r>
            <a:r>
              <a:rPr lang="en-US" sz="54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789683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nana.mp3" descr="banana.mp3">
            <a:hlinkClick r:id="" action="ppaction://media"/>
            <a:extLst>
              <a:ext uri="{FF2B5EF4-FFF2-40B4-BE49-F238E27FC236}">
                <a16:creationId xmlns:a16="http://schemas.microsoft.com/office/drawing/2014/main" id="{0530782D-FBC6-3876-74B3-34529AF818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65462" y="5876385"/>
            <a:ext cx="812800" cy="812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C0214A-9E98-B216-2A6B-259819ED6C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220" y="575422"/>
            <a:ext cx="3843297" cy="37017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09A9F4-C556-2565-F68F-9DC73A82A7C1}"/>
              </a:ext>
            </a:extLst>
          </p:cNvPr>
          <p:cNvSpPr txBox="1"/>
          <p:nvPr/>
        </p:nvSpPr>
        <p:spPr>
          <a:xfrm>
            <a:off x="4701536" y="4062782"/>
            <a:ext cx="31790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5400" b="1" dirty="0">
                <a:solidFill>
                  <a:srgbClr val="0070C0"/>
                </a:solidFill>
              </a:rPr>
              <a:t> _ a _ a _ 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11E601-6784-7A78-FB8F-5A98EDCDC9D3}"/>
              </a:ext>
            </a:extLst>
          </p:cNvPr>
          <p:cNvSpPr txBox="1"/>
          <p:nvPr/>
        </p:nvSpPr>
        <p:spPr>
          <a:xfrm>
            <a:off x="4817445" y="4062782"/>
            <a:ext cx="25571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b</a:t>
            </a:r>
            <a:r>
              <a:rPr lang="en-VN" sz="5400" b="1" dirty="0">
                <a:solidFill>
                  <a:srgbClr val="FF0000"/>
                </a:solidFill>
              </a:rPr>
              <a:t>    </a:t>
            </a:r>
            <a:r>
              <a:rPr lang="en-US" sz="5400" b="1" dirty="0">
                <a:solidFill>
                  <a:srgbClr val="FF0000"/>
                </a:solidFill>
              </a:rPr>
              <a:t>n</a:t>
            </a:r>
            <a:r>
              <a:rPr lang="en-VN" sz="5400" b="1" dirty="0">
                <a:solidFill>
                  <a:srgbClr val="FF0000"/>
                </a:solidFill>
              </a:rPr>
              <a:t>    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7AFF1F-6130-411C-9DA7-0365C8C8BFFA}"/>
              </a:ext>
            </a:extLst>
          </p:cNvPr>
          <p:cNvSpPr/>
          <p:nvPr/>
        </p:nvSpPr>
        <p:spPr>
          <a:xfrm>
            <a:off x="4424566" y="5133004"/>
            <a:ext cx="339387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/>
              <a:t> /</a:t>
            </a:r>
            <a:r>
              <a:rPr lang="en-US" sz="5400" dirty="0" err="1"/>
              <a:t>bəˈnænə</a:t>
            </a:r>
            <a:r>
              <a:rPr lang="en-US" sz="54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20137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858" y="302068"/>
            <a:ext cx="9242840" cy="61218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49146" y="3742797"/>
            <a:ext cx="32937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8761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ECD842-1889-AC84-85DE-8AAA4E1E233B}"/>
              </a:ext>
            </a:extLst>
          </p:cNvPr>
          <p:cNvSpPr txBox="1"/>
          <p:nvPr/>
        </p:nvSpPr>
        <p:spPr>
          <a:xfrm>
            <a:off x="433123" y="2224263"/>
            <a:ext cx="116274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rgbClr val="00B0F0"/>
                </a:solidFill>
              </a:rPr>
              <a:t>Look at the pictures and answer these questions</a:t>
            </a:r>
            <a:r>
              <a:rPr lang="en-US" sz="4400" b="1" dirty="0">
                <a:solidFill>
                  <a:srgbClr val="00B0F0"/>
                </a:solidFill>
              </a:rPr>
              <a:t>.</a:t>
            </a:r>
            <a:endParaRPr lang="en-VN" sz="4400" b="1" dirty="0">
              <a:solidFill>
                <a:srgbClr val="00B0F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641930" y="503851"/>
            <a:ext cx="1784028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Pre-Listening</a:t>
            </a:r>
          </a:p>
        </p:txBody>
      </p:sp>
    </p:spTree>
    <p:extLst>
      <p:ext uri="{BB962C8B-B14F-4D97-AF65-F5344CB8AC3E}">
        <p14:creationId xmlns:p14="http://schemas.microsoft.com/office/powerpoint/2010/main" val="35244548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FF68FCB-8347-2F23-BBB7-95084520D1D2}"/>
              </a:ext>
            </a:extLst>
          </p:cNvPr>
          <p:cNvSpPr txBox="1"/>
          <p:nvPr/>
        </p:nvSpPr>
        <p:spPr>
          <a:xfrm>
            <a:off x="174942" y="1425009"/>
            <a:ext cx="3720164" cy="64633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3600" dirty="0"/>
              <a:t>What can you see?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DE87AF-E087-68E5-0FE7-1EA3FC3AE7D9}"/>
              </a:ext>
            </a:extLst>
          </p:cNvPr>
          <p:cNvSpPr txBox="1"/>
          <p:nvPr/>
        </p:nvSpPr>
        <p:spPr>
          <a:xfrm>
            <a:off x="174942" y="1425008"/>
            <a:ext cx="3720164" cy="64633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3600" dirty="0"/>
              <a:t>Who can you see?</a:t>
            </a:r>
          </a:p>
        </p:txBody>
      </p:sp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32A6D3F-1E3A-15FD-A5A9-014E8DC56A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893" y="-51521"/>
            <a:ext cx="7749107" cy="689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87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D2-TRACK 26.mp3" descr="CD2-TRACK 26.mp3">
            <a:hlinkClick r:id="" action="ppaction://media"/>
            <a:extLst>
              <a:ext uri="{FF2B5EF4-FFF2-40B4-BE49-F238E27FC236}">
                <a16:creationId xmlns:a16="http://schemas.microsoft.com/office/drawing/2014/main" id="{F53252B3-D069-B054-07E4-7FAC3728AED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404" end="858.3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39683" y="662832"/>
            <a:ext cx="812800" cy="81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4CF1AF-8584-3B14-A841-D945F3989036}"/>
              </a:ext>
            </a:extLst>
          </p:cNvPr>
          <p:cNvSpPr txBox="1"/>
          <p:nvPr/>
        </p:nvSpPr>
        <p:spPr>
          <a:xfrm flipH="1">
            <a:off x="18472" y="338922"/>
            <a:ext cx="1872112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While-Listening</a:t>
            </a:r>
          </a:p>
        </p:txBody>
      </p:sp>
      <p:pic>
        <p:nvPicPr>
          <p:cNvPr id="12" name="Picture 1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FA002B3-FFD7-AFD8-5406-9EC0D996CB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766" y="0"/>
            <a:ext cx="7761234" cy="6904165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D67A554E-8690-A11D-88F4-5852C9A63A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9032"/>
            <a:ext cx="5054600" cy="660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576F8D-3142-CA3A-04F6-A13A17DD9E40}"/>
              </a:ext>
            </a:extLst>
          </p:cNvPr>
          <p:cNvSpPr txBox="1"/>
          <p:nvPr/>
        </p:nvSpPr>
        <p:spPr>
          <a:xfrm>
            <a:off x="771517" y="1525472"/>
            <a:ext cx="3511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icon to hear the sound</a:t>
            </a:r>
          </a:p>
        </p:txBody>
      </p:sp>
    </p:spTree>
    <p:extLst>
      <p:ext uri="{BB962C8B-B14F-4D97-AF65-F5344CB8AC3E}">
        <p14:creationId xmlns:p14="http://schemas.microsoft.com/office/powerpoint/2010/main" val="210849088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14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0D84B2-A0F8-C3FF-9ACA-9DC2A3D51928}"/>
              </a:ext>
            </a:extLst>
          </p:cNvPr>
          <p:cNvSpPr txBox="1"/>
          <p:nvPr/>
        </p:nvSpPr>
        <p:spPr>
          <a:xfrm>
            <a:off x="4927795" y="641267"/>
            <a:ext cx="2180982" cy="64633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3600" b="1" dirty="0"/>
              <a:t>Let’s read!</a:t>
            </a:r>
          </a:p>
        </p:txBody>
      </p:sp>
      <p:pic>
        <p:nvPicPr>
          <p:cNvPr id="4" name="Picture 3" descr="A group of people around a table&#10;&#10;Description automatically generated with medium confidence">
            <a:extLst>
              <a:ext uri="{FF2B5EF4-FFF2-40B4-BE49-F238E27FC236}">
                <a16:creationId xmlns:a16="http://schemas.microsoft.com/office/drawing/2014/main" id="{365DBAE6-7A3A-58A4-3A29-0B80F11930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135" y="1569346"/>
            <a:ext cx="9838294" cy="470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7477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0D84B2-A0F8-C3FF-9ACA-9DC2A3D51928}"/>
              </a:ext>
            </a:extLst>
          </p:cNvPr>
          <p:cNvSpPr txBox="1"/>
          <p:nvPr/>
        </p:nvSpPr>
        <p:spPr>
          <a:xfrm>
            <a:off x="5005509" y="457200"/>
            <a:ext cx="2180982" cy="64633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3600" b="1" dirty="0"/>
              <a:t>Let’s read!</a:t>
            </a:r>
          </a:p>
        </p:txBody>
      </p:sp>
      <p:pic>
        <p:nvPicPr>
          <p:cNvPr id="6" name="Picture 5" descr="A picture containing text, toy, doll, box&#10;&#10;Description automatically generated">
            <a:extLst>
              <a:ext uri="{FF2B5EF4-FFF2-40B4-BE49-F238E27FC236}">
                <a16:creationId xmlns:a16="http://schemas.microsoft.com/office/drawing/2014/main" id="{5E10AE29-C00E-989F-405A-2F462AF3C0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292" y="1271970"/>
            <a:ext cx="6485861" cy="497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263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8652" y="456821"/>
            <a:ext cx="4201181" cy="586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0D84B2-A0F8-C3FF-9ACA-9DC2A3D51928}"/>
              </a:ext>
            </a:extLst>
          </p:cNvPr>
          <p:cNvSpPr txBox="1"/>
          <p:nvPr/>
        </p:nvSpPr>
        <p:spPr>
          <a:xfrm>
            <a:off x="4915920" y="451262"/>
            <a:ext cx="2180982" cy="64633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3600" b="1" dirty="0"/>
              <a:t>Let’s read!</a:t>
            </a:r>
          </a:p>
        </p:txBody>
      </p:sp>
      <p:pic>
        <p:nvPicPr>
          <p:cNvPr id="8" name="Picture 7" descr="A couple of people sitting at a table with food and drinks&#10;&#10;Description automatically generated with medium confidence">
            <a:extLst>
              <a:ext uri="{FF2B5EF4-FFF2-40B4-BE49-F238E27FC236}">
                <a16:creationId xmlns:a16="http://schemas.microsoft.com/office/drawing/2014/main" id="{8649F4C3-A568-2F4E-6ECB-55DC645BC1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373" y="1170060"/>
            <a:ext cx="5448622" cy="504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2383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69" y="269596"/>
            <a:ext cx="9300977" cy="62006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07432" y="3929610"/>
            <a:ext cx="3750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0722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47C65C-7C58-DBDC-101F-9CA6C3773A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4402"/>
            <a:ext cx="4859030" cy="5956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E54255-9C82-7D69-2466-AF6011258D3A}"/>
              </a:ext>
            </a:extLst>
          </p:cNvPr>
          <p:cNvSpPr txBox="1"/>
          <p:nvPr/>
        </p:nvSpPr>
        <p:spPr>
          <a:xfrm>
            <a:off x="4977597" y="467671"/>
            <a:ext cx="3511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icon to hear the sound</a:t>
            </a:r>
          </a:p>
        </p:txBody>
      </p:sp>
      <p:pic>
        <p:nvPicPr>
          <p:cNvPr id="8" name="Picture 7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401CC0DF-CA78-38D5-18B5-2D0F4756B5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8663"/>
            <a:ext cx="12165952" cy="4936909"/>
          </a:xfrm>
          <a:prstGeom prst="rect">
            <a:avLst/>
          </a:prstGeom>
        </p:spPr>
      </p:pic>
      <p:pic>
        <p:nvPicPr>
          <p:cNvPr id="2" name="CD2-TRACK 27.mp3" descr="CD2-TRACK 27.mp3">
            <a:hlinkClick r:id="" action="ppaction://media"/>
            <a:extLst>
              <a:ext uri="{FF2B5EF4-FFF2-40B4-BE49-F238E27FC236}">
                <a16:creationId xmlns:a16="http://schemas.microsoft.com/office/drawing/2014/main" id="{34DD2DC8-57CB-26E3-2525-FB2A4723CA7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17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137074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99629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9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cell phone&#10;&#10;Description automatically generated with low confidence">
            <a:extLst>
              <a:ext uri="{FF2B5EF4-FFF2-40B4-BE49-F238E27FC236}">
                <a16:creationId xmlns:a16="http://schemas.microsoft.com/office/drawing/2014/main" id="{8A439CB2-4ABF-2DC1-CB2E-173538018C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300"/>
            <a:ext cx="3187700" cy="69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92FDE1B7-06B0-6708-EE1F-F4953146B1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21549"/>
            <a:ext cx="12205891" cy="409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6827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447" y="312515"/>
            <a:ext cx="9141105" cy="60940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28847" y="372208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1566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581" y="279928"/>
            <a:ext cx="9292629" cy="61555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37859" y="3013501"/>
            <a:ext cx="3293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2587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cell phone&#10;&#10;Description automatically generated with low confidence">
            <a:extLst>
              <a:ext uri="{FF2B5EF4-FFF2-40B4-BE49-F238E27FC236}">
                <a16:creationId xmlns:a16="http://schemas.microsoft.com/office/drawing/2014/main" id="{88D82FB9-0028-DD4D-52FE-FF841A6DEF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300"/>
            <a:ext cx="3187700" cy="69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5F995D74-21A4-49B4-8159-AEBC1A9313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03" b="1"/>
          <a:stretch/>
        </p:blipFill>
        <p:spPr>
          <a:xfrm>
            <a:off x="4152900" y="2279738"/>
            <a:ext cx="3886200" cy="2997112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92A0550-7BB8-581A-983A-F56CF56F2BDE}"/>
              </a:ext>
            </a:extLst>
          </p:cNvPr>
          <p:cNvSpPr/>
          <p:nvPr/>
        </p:nvSpPr>
        <p:spPr>
          <a:xfrm>
            <a:off x="3983277" y="1640909"/>
            <a:ext cx="1891430" cy="739035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C</a:t>
            </a:r>
            <a:r>
              <a:rPr lang="en-VN" sz="3600" dirty="0">
                <a:solidFill>
                  <a:srgbClr val="0070C0"/>
                </a:solidFill>
              </a:rPr>
              <a:t>ookie?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B63A2B6-DE4D-ECBA-92A6-916817EB7DB8}"/>
              </a:ext>
            </a:extLst>
          </p:cNvPr>
          <p:cNvSpPr/>
          <p:nvPr/>
        </p:nvSpPr>
        <p:spPr>
          <a:xfrm>
            <a:off x="6793804" y="2379944"/>
            <a:ext cx="2490592" cy="739035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0070C0"/>
                </a:solidFill>
              </a:rPr>
              <a:t>Yes, please.</a:t>
            </a:r>
          </a:p>
        </p:txBody>
      </p:sp>
    </p:spTree>
    <p:extLst>
      <p:ext uri="{BB962C8B-B14F-4D97-AF65-F5344CB8AC3E}">
        <p14:creationId xmlns:p14="http://schemas.microsoft.com/office/powerpoint/2010/main" val="1703473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cell phone&#10;&#10;Description automatically generated with low confidence">
            <a:extLst>
              <a:ext uri="{FF2B5EF4-FFF2-40B4-BE49-F238E27FC236}">
                <a16:creationId xmlns:a16="http://schemas.microsoft.com/office/drawing/2014/main" id="{88D82FB9-0028-DD4D-52FE-FF841A6DEF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300"/>
            <a:ext cx="3187700" cy="69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68E0710-377B-6AC6-411A-2C78C42711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950" y="1864500"/>
            <a:ext cx="3848100" cy="3429000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4C07AED-756F-7D29-7FC5-1BAB4522CFA9}"/>
              </a:ext>
            </a:extLst>
          </p:cNvPr>
          <p:cNvSpPr/>
          <p:nvPr/>
        </p:nvSpPr>
        <p:spPr>
          <a:xfrm>
            <a:off x="4634631" y="1678487"/>
            <a:ext cx="1891430" cy="739035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</a:rPr>
              <a:t>Pencil</a:t>
            </a:r>
            <a:r>
              <a:rPr lang="en-VN" sz="3200" dirty="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3D4A6C5-AF8B-38B1-DE61-72988A7063C0}"/>
              </a:ext>
            </a:extLst>
          </p:cNvPr>
          <p:cNvSpPr/>
          <p:nvPr/>
        </p:nvSpPr>
        <p:spPr>
          <a:xfrm>
            <a:off x="7027101" y="1864500"/>
            <a:ext cx="2430050" cy="739035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0070C0"/>
                </a:solidFill>
              </a:rPr>
              <a:t>Yes, please.</a:t>
            </a:r>
          </a:p>
        </p:txBody>
      </p:sp>
    </p:spTree>
    <p:extLst>
      <p:ext uri="{BB962C8B-B14F-4D97-AF65-F5344CB8AC3E}">
        <p14:creationId xmlns:p14="http://schemas.microsoft.com/office/powerpoint/2010/main" val="144514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881" y="351620"/>
            <a:ext cx="8591954" cy="60944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62764" y="2664072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2472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EEC435-E880-D5BA-0C9A-D95FDDC91144}"/>
              </a:ext>
            </a:extLst>
          </p:cNvPr>
          <p:cNvSpPr txBox="1"/>
          <p:nvPr/>
        </p:nvSpPr>
        <p:spPr>
          <a:xfrm>
            <a:off x="0" y="351904"/>
            <a:ext cx="152004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49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ADCB11-993B-ADEA-FCA7-D579669912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042" y="313119"/>
            <a:ext cx="4876800" cy="723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E4BFF0-DE25-7B00-365D-69B3051FA8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281" y="1264780"/>
            <a:ext cx="6511447" cy="4897865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C8355091-6135-8CFA-3BBD-E07ABB948E42}"/>
              </a:ext>
            </a:extLst>
          </p:cNvPr>
          <p:cNvSpPr/>
          <p:nvPr/>
        </p:nvSpPr>
        <p:spPr>
          <a:xfrm>
            <a:off x="5826689" y="2636729"/>
            <a:ext cx="3382030" cy="7922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2276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accept and refuse an offer.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dirty="0">
                <a:solidFill>
                  <a:srgbClr val="00B050"/>
                </a:solidFill>
              </a:rPr>
              <a:t>Yes, please.</a:t>
            </a:r>
          </a:p>
          <a:p>
            <a:r>
              <a:rPr lang="en-US" sz="3600" i="1" dirty="0">
                <a:solidFill>
                  <a:srgbClr val="00B050"/>
                </a:solidFill>
                <a:ea typeface="Times New Roman" panose="02020603050405020304" pitchFamily="18" charset="0"/>
              </a:rPr>
              <a:t>		  No, thank you.</a:t>
            </a: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EEC435-E880-D5BA-0C9A-D95FDDC91144}"/>
              </a:ext>
            </a:extLst>
          </p:cNvPr>
          <p:cNvSpPr txBox="1"/>
          <p:nvPr/>
        </p:nvSpPr>
        <p:spPr>
          <a:xfrm>
            <a:off x="0" y="351904"/>
            <a:ext cx="152004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49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ADCB11-993B-ADEA-FCA7-D579669912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042" y="351904"/>
            <a:ext cx="4876800" cy="723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21EE32-2B8E-9995-395B-373BF29BF5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603" y="1263475"/>
            <a:ext cx="6726477" cy="505960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A4AC4EB-4295-93EB-0821-686E10210D4A}"/>
              </a:ext>
            </a:extLst>
          </p:cNvPr>
          <p:cNvSpPr/>
          <p:nvPr/>
        </p:nvSpPr>
        <p:spPr>
          <a:xfrm>
            <a:off x="6214996" y="1775564"/>
            <a:ext cx="2755726" cy="7922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971722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03762"/>
            <a:ext cx="186612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DHA on </a:t>
            </a:r>
            <a:r>
              <a:rPr lang="en-US" b="1" dirty="0" err="1">
                <a:solidFill>
                  <a:schemeClr val="bg1"/>
                </a:solidFill>
              </a:rPr>
              <a:t>Eduhome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24400" y="357675"/>
            <a:ext cx="2441510" cy="52322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LET’S PLAY!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88820" y="438539"/>
            <a:ext cx="4435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picture below to play the games.</a:t>
            </a:r>
          </a:p>
        </p:txBody>
      </p:sp>
      <p:pic>
        <p:nvPicPr>
          <p:cNvPr id="9" name="Picture 8">
            <a:hlinkClick r:id="rId2"/>
            <a:extLst>
              <a:ext uri="{FF2B5EF4-FFF2-40B4-BE49-F238E27FC236}">
                <a16:creationId xmlns:a16="http://schemas.microsoft.com/office/drawing/2014/main" id="{36E8F982-88A4-2AC6-C073-11E9125EE4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417" y="1122193"/>
            <a:ext cx="7974237" cy="508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169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FF455B-CB80-2BD8-9AAB-C789BD705801}"/>
              </a:ext>
            </a:extLst>
          </p:cNvPr>
          <p:cNvSpPr/>
          <p:nvPr/>
        </p:nvSpPr>
        <p:spPr>
          <a:xfrm>
            <a:off x="1924282" y="1259031"/>
            <a:ext cx="723787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7200" b="1" dirty="0">
                <a:ln w="22225">
                  <a:noFill/>
                  <a:prstDash val="solid"/>
                </a:ln>
                <a:solidFill>
                  <a:srgbClr val="0070C0"/>
                </a:solidFill>
              </a:rPr>
              <a:t>Pass the bag game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D33755-8E8C-14C1-2F30-B43BD7D7253B}"/>
              </a:ext>
            </a:extLst>
          </p:cNvPr>
          <p:cNvSpPr txBox="1"/>
          <p:nvPr/>
        </p:nvSpPr>
        <p:spPr>
          <a:xfrm>
            <a:off x="320634" y="551145"/>
            <a:ext cx="2329484" cy="707886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000" b="1" dirty="0"/>
              <a:t>Let’s play!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955342-6836-8127-660C-865D2F8C6C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276578" y="2303933"/>
            <a:ext cx="3946742" cy="394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275025"/>
      </p:ext>
    </p:extLst>
  </p:cSld>
  <p:clrMapOvr>
    <a:masterClrMapping/>
  </p:clrMapOvr>
  <p:transition spd="med">
    <p:split orient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9621"/>
            <a:ext cx="9014364" cy="614615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pants, shorts, shoes, socks.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Yes, please</a:t>
            </a:r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.</a:t>
            </a:r>
          </a:p>
          <a:p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No, thank you.</a:t>
            </a: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vocabulary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2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49).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2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51).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52 SB).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2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5105"/>
          <a:stretch/>
        </p:blipFill>
        <p:spPr>
          <a:xfrm>
            <a:off x="-1" y="0"/>
            <a:ext cx="12192001" cy="6867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231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747"/>
            <a:ext cx="9103359" cy="603786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54E5A6-F619-4C67-3011-8CD95D6A8065}"/>
              </a:ext>
            </a:extLst>
          </p:cNvPr>
          <p:cNvSpPr txBox="1"/>
          <p:nvPr/>
        </p:nvSpPr>
        <p:spPr>
          <a:xfrm>
            <a:off x="125260" y="425885"/>
            <a:ext cx="2754280" cy="830997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800" b="1"/>
              <a:t>L</a:t>
            </a:r>
            <a:r>
              <a:rPr lang="en-VN" sz="4800" b="1"/>
              <a:t>et’s play!</a:t>
            </a:r>
            <a:endParaRPr lang="en-VN" sz="48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DF1F7F-5979-4331-900D-0D56F1DAA0AE}"/>
              </a:ext>
            </a:extLst>
          </p:cNvPr>
          <p:cNvSpPr txBox="1"/>
          <p:nvPr/>
        </p:nvSpPr>
        <p:spPr>
          <a:xfrm rot="571267">
            <a:off x="4525312" y="1256882"/>
            <a:ext cx="3942282" cy="144655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VN" sz="8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Bingo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CAE888B-A2C0-3BDD-EF1E-A18C32F53DD0}"/>
              </a:ext>
            </a:extLst>
          </p:cNvPr>
          <p:cNvGraphicFramePr>
            <a:graphicFrameLocks noGrp="1"/>
          </p:cNvGraphicFramePr>
          <p:nvPr/>
        </p:nvGraphicFramePr>
        <p:xfrm>
          <a:off x="2282521" y="2743200"/>
          <a:ext cx="8128000" cy="2009278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1623758376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650271789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610701138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978172394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425448722"/>
                    </a:ext>
                  </a:extLst>
                </a:gridCol>
              </a:tblGrid>
              <a:tr h="1004639">
                <a:tc>
                  <a:txBody>
                    <a:bodyPr/>
                    <a:lstStyle/>
                    <a:p>
                      <a:pPr algn="ctr"/>
                      <a:r>
                        <a:rPr lang="en-VN" sz="4400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400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400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400" dirty="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400" dirty="0"/>
                        <a:t>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620500"/>
                  </a:ext>
                </a:extLst>
              </a:tr>
              <a:tr h="1004639">
                <a:tc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43975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0643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935" y="276114"/>
            <a:ext cx="9448130" cy="617626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054844" y="646503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Structures</a:t>
            </a:r>
          </a:p>
          <a:p>
            <a:pPr algn="ctr"/>
            <a:endParaRPr lang="en-US" sz="6600" i="1" dirty="0"/>
          </a:p>
          <a:p>
            <a:pPr algn="ctr"/>
            <a:endParaRPr lang="en-US" sz="6600" i="1" dirty="0"/>
          </a:p>
          <a:p>
            <a:pPr algn="ctr"/>
            <a:endParaRPr lang="en-US" sz="3600" i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D770C6-7E18-DDD4-CEEC-3BD41A2BE980}"/>
              </a:ext>
            </a:extLst>
          </p:cNvPr>
          <p:cNvSpPr txBox="1"/>
          <p:nvPr/>
        </p:nvSpPr>
        <p:spPr>
          <a:xfrm>
            <a:off x="4581147" y="2871775"/>
            <a:ext cx="2331600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</a:rPr>
              <a:t>Yes, please.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C637CE-2241-ACF5-B3E9-AAC6BE9DD283}"/>
              </a:ext>
            </a:extLst>
          </p:cNvPr>
          <p:cNvSpPr txBox="1"/>
          <p:nvPr/>
        </p:nvSpPr>
        <p:spPr>
          <a:xfrm>
            <a:off x="4427295" y="3986225"/>
            <a:ext cx="290945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No, thank you.</a:t>
            </a:r>
          </a:p>
        </p:txBody>
      </p:sp>
    </p:spTree>
    <p:extLst>
      <p:ext uri="{BB962C8B-B14F-4D97-AF65-F5344CB8AC3E}">
        <p14:creationId xmlns:p14="http://schemas.microsoft.com/office/powerpoint/2010/main" val="1144815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9619A9-210D-77FB-5EA6-C67558D0CD1D}"/>
              </a:ext>
            </a:extLst>
          </p:cNvPr>
          <p:cNvSpPr txBox="1"/>
          <p:nvPr/>
        </p:nvSpPr>
        <p:spPr>
          <a:xfrm>
            <a:off x="3700504" y="519799"/>
            <a:ext cx="4790992" cy="144655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8800" dirty="0"/>
              <a:t>L</a:t>
            </a:r>
            <a:r>
              <a:rPr lang="en-VN" sz="8800" dirty="0"/>
              <a:t>et’s play!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E00874-C288-0760-DC3D-49023709DA03}"/>
              </a:ext>
            </a:extLst>
          </p:cNvPr>
          <p:cNvSpPr/>
          <p:nvPr/>
        </p:nvSpPr>
        <p:spPr>
          <a:xfrm>
            <a:off x="2645080" y="2233886"/>
            <a:ext cx="6901840" cy="208245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Inverted">
              <a:avLst/>
            </a:prstTxWarp>
            <a:spAutoFit/>
          </a:bodyPr>
          <a:lstStyle/>
          <a:p>
            <a:pPr algn="ctr"/>
            <a:r>
              <a:rPr lang="en-U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Guess the words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CFF4DB-5D0D-C486-8D8F-96D451E994A4}"/>
              </a:ext>
            </a:extLst>
          </p:cNvPr>
          <p:cNvSpPr txBox="1"/>
          <p:nvPr/>
        </p:nvSpPr>
        <p:spPr>
          <a:xfrm>
            <a:off x="4014725" y="4315319"/>
            <a:ext cx="4162550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VN" sz="3600" dirty="0"/>
              <a:t>1. Look at the picture</a:t>
            </a:r>
          </a:p>
          <a:p>
            <a:r>
              <a:rPr lang="en-US" sz="3600" dirty="0"/>
              <a:t>2. S</a:t>
            </a:r>
            <a:r>
              <a:rPr lang="en-VN" sz="3600" dirty="0"/>
              <a:t>ay</a:t>
            </a:r>
          </a:p>
          <a:p>
            <a:r>
              <a:rPr lang="en-US" sz="3600" dirty="0"/>
              <a:t>3. S</a:t>
            </a:r>
            <a:r>
              <a:rPr lang="en-VN" sz="3600" dirty="0"/>
              <a:t>pell</a:t>
            </a:r>
          </a:p>
        </p:txBody>
      </p:sp>
    </p:spTree>
    <p:extLst>
      <p:ext uri="{BB962C8B-B14F-4D97-AF65-F5344CB8AC3E}">
        <p14:creationId xmlns:p14="http://schemas.microsoft.com/office/powerpoint/2010/main" val="27080757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AFD55F-2FB7-CA6B-651A-228ADCDB7F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500" y="2266950"/>
            <a:ext cx="2413000" cy="2324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CCF89A-A1DF-A769-31D6-298A0DB7BC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429" y="523713"/>
            <a:ext cx="4378656" cy="42173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E86DBC8-9AC0-30FB-1D98-C33FDCCE2E7A}"/>
              </a:ext>
            </a:extLst>
          </p:cNvPr>
          <p:cNvSpPr txBox="1"/>
          <p:nvPr/>
        </p:nvSpPr>
        <p:spPr>
          <a:xfrm>
            <a:off x="4672939" y="4530179"/>
            <a:ext cx="21916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5400" b="1" dirty="0">
                <a:solidFill>
                  <a:srgbClr val="0070C0"/>
                </a:solidFill>
              </a:rPr>
              <a:t>F _  _ d</a:t>
            </a:r>
          </a:p>
        </p:txBody>
      </p:sp>
      <p:pic>
        <p:nvPicPr>
          <p:cNvPr id="13" name="food.mp3" descr="food.mp3">
            <a:hlinkClick r:id="" action="ppaction://media"/>
            <a:extLst>
              <a:ext uri="{FF2B5EF4-FFF2-40B4-BE49-F238E27FC236}">
                <a16:creationId xmlns:a16="http://schemas.microsoft.com/office/drawing/2014/main" id="{0D4DFD4B-5221-56BB-39D3-F6C063D378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87749" y="5781743"/>
            <a:ext cx="812800" cy="8128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755A387-DC42-AD6F-837E-4AECA31CF216}"/>
              </a:ext>
            </a:extLst>
          </p:cNvPr>
          <p:cNvSpPr txBox="1"/>
          <p:nvPr/>
        </p:nvSpPr>
        <p:spPr>
          <a:xfrm>
            <a:off x="5147428" y="4530179"/>
            <a:ext cx="12426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o</a:t>
            </a:r>
            <a:r>
              <a:rPr lang="en-VN" sz="5400" b="1" dirty="0">
                <a:solidFill>
                  <a:srgbClr val="FF0000"/>
                </a:solidFill>
              </a:rPr>
              <a:t>  o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298FAD-92C0-4E91-9C14-F579EE60E411}"/>
              </a:ext>
            </a:extLst>
          </p:cNvPr>
          <p:cNvSpPr/>
          <p:nvPr/>
        </p:nvSpPr>
        <p:spPr>
          <a:xfrm>
            <a:off x="4889500" y="5320078"/>
            <a:ext cx="2412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/>
              <a:t>/</a:t>
            </a:r>
            <a:r>
              <a:rPr lang="en-US" sz="5400" dirty="0" err="1"/>
              <a:t>fuːd</a:t>
            </a:r>
            <a:r>
              <a:rPr lang="en-US" sz="54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040123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5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6910</TotalTime>
  <Words>374</Words>
  <Application>Microsoft Office PowerPoint</Application>
  <PresentationFormat>Widescreen</PresentationFormat>
  <Paragraphs>96</Paragraphs>
  <Slides>37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0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Hien Kim</cp:lastModifiedBy>
  <cp:revision>184</cp:revision>
  <cp:lastPrinted>2022-08-26T12:50:46Z</cp:lastPrinted>
  <dcterms:created xsi:type="dcterms:W3CDTF">2020-12-08T03:17:05Z</dcterms:created>
  <dcterms:modified xsi:type="dcterms:W3CDTF">2023-08-06T06:01:52Z</dcterms:modified>
</cp:coreProperties>
</file>