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412" r:id="rId6"/>
    <p:sldId id="393" r:id="rId7"/>
    <p:sldId id="418" r:id="rId8"/>
    <p:sldId id="334" r:id="rId9"/>
    <p:sldId id="306" r:id="rId10"/>
    <p:sldId id="395" r:id="rId11"/>
    <p:sldId id="421" r:id="rId12"/>
    <p:sldId id="419" r:id="rId13"/>
    <p:sldId id="425" r:id="rId14"/>
    <p:sldId id="426" r:id="rId15"/>
    <p:sldId id="422" r:id="rId16"/>
    <p:sldId id="423" r:id="rId17"/>
    <p:sldId id="415" r:id="rId18"/>
    <p:sldId id="397" r:id="rId19"/>
    <p:sldId id="429" r:id="rId20"/>
    <p:sldId id="401" r:id="rId21"/>
    <p:sldId id="430" r:id="rId22"/>
    <p:sldId id="371" r:id="rId23"/>
    <p:sldId id="400" r:id="rId24"/>
    <p:sldId id="424" r:id="rId25"/>
    <p:sldId id="432" r:id="rId26"/>
    <p:sldId id="315" r:id="rId27"/>
    <p:sldId id="428" r:id="rId28"/>
    <p:sldId id="331" r:id="rId29"/>
    <p:sldId id="431" r:id="rId30"/>
    <p:sldId id="329" r:id="rId31"/>
    <p:sldId id="34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/>
    <p:restoredTop sz="93883" autoAdjust="0"/>
  </p:normalViewPr>
  <p:slideViewPr>
    <p:cSldViewPr snapToGrid="0">
      <p:cViewPr>
        <p:scale>
          <a:sx n="16" d="100"/>
          <a:sy n="16" d="100"/>
        </p:scale>
        <p:origin x="825" y="13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3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263251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8: TRANSPORTATION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2.1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en/loudspeaker-cartoon-isolated-309554/" TargetMode="Externa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hyperlink" Target="https://freepngimg.com/png/25552-next-button-clipart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en/loudspeaker-cartoon-isolated-309554/" TargetMode="Externa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hyperlink" Target="https://freepngimg.com/png/25552-next-button-clipar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en/loudspeaker-cartoon-isolated-309554/" TargetMode="Externa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hyperlink" Target="https://freepngimg.com/png/25552-next-button-clipart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en/loudspeaker-cartoon-isolated-309554/" TargetMode="Externa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hyperlink" Target="https://freepngimg.com/png/25552-next-button-clipar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eduhome.com.vn/DHALesson?idGrade=2&amp;idSubject=1&amp;idSeries=33&amp;idTheme=377&amp;IdLevel=2&amp;idThemeServer=16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lips-organ-human-body-mouth-closed-25601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gear6.com/2012/03/07/why-do-a-daily-challenge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hyperlink" Target="https://www.publicdomainpictures.net/view-image.php?image=127060&amp;picture=musical-notes" TargetMode="Externa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7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8</a:t>
            </a:r>
            <a:r>
              <a:rPr lang="en-US" sz="3600" b="1" dirty="0">
                <a:solidFill>
                  <a:srgbClr val="FF0000"/>
                </a:solidFill>
              </a:rPr>
              <a:t> : Transportation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u="sng" dirty="0">
                <a:solidFill>
                  <a:srgbClr val="002060"/>
                </a:solidFill>
              </a:rPr>
              <a:t>Lesson 2.1</a:t>
            </a:r>
            <a:r>
              <a:rPr lang="en-US" sz="2800" dirty="0">
                <a:solidFill>
                  <a:srgbClr val="002060"/>
                </a:solidFill>
              </a:rPr>
              <a:t>: Phonics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54 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32.mp3" descr="CD2-TRACK 32.mp3">
            <a:hlinkClick r:id="" action="ppaction://media"/>
            <a:extLst>
              <a:ext uri="{FF2B5EF4-FFF2-40B4-BE49-F238E27FC236}">
                <a16:creationId xmlns:a16="http://schemas.microsoft.com/office/drawing/2014/main" id="{50DA4442-3E50-751F-4F7B-32203F8FF1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0012" y="1434144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926F44-EA45-BCD5-645D-7EB5BE4709E3}"/>
              </a:ext>
            </a:extLst>
          </p:cNvPr>
          <p:cNvSpPr txBox="1"/>
          <p:nvPr/>
        </p:nvSpPr>
        <p:spPr>
          <a:xfrm>
            <a:off x="8420935" y="2822713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X, x</a:t>
            </a:r>
            <a:endParaRPr lang="vi-VN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C6F16-16A2-59EA-4488-2B52CEF991E2}"/>
              </a:ext>
            </a:extLst>
          </p:cNvPr>
          <p:cNvSpPr txBox="1"/>
          <p:nvPr/>
        </p:nvSpPr>
        <p:spPr>
          <a:xfrm>
            <a:off x="8520326" y="403311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429821-5AF6-0B55-578C-0F307AF93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5" y="367134"/>
            <a:ext cx="6023075" cy="642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B7C77-2FDB-16C2-07A6-73D9E519E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4" y="1434144"/>
            <a:ext cx="7003403" cy="42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20B729-D142-565B-5E25-1073DAF66925}"/>
              </a:ext>
            </a:extLst>
          </p:cNvPr>
          <p:cNvSpPr txBox="1"/>
          <p:nvPr/>
        </p:nvSpPr>
        <p:spPr>
          <a:xfrm>
            <a:off x="4101287" y="764297"/>
            <a:ext cx="3329629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trace!</a:t>
            </a:r>
            <a:endParaRPr lang="en-VN" sz="5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2A79B-E3A1-0BF8-52C1-4159CAF6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83" y="2019300"/>
            <a:ext cx="7127393" cy="41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-TRACK 33.mp3" descr="CD2-TRACK 33.mp3">
            <a:hlinkClick r:id="" action="ppaction://media"/>
            <a:extLst>
              <a:ext uri="{FF2B5EF4-FFF2-40B4-BE49-F238E27FC236}">
                <a16:creationId xmlns:a16="http://schemas.microsoft.com/office/drawing/2014/main" id="{F5F20380-5343-0AA5-9BB9-0727706C91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33" end="7934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616" y="261620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3039284" y="438395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5AD9D-6BD5-102C-EF61-3BEF53FEFF89}"/>
              </a:ext>
            </a:extLst>
          </p:cNvPr>
          <p:cNvSpPr txBox="1"/>
          <p:nvPr/>
        </p:nvSpPr>
        <p:spPr>
          <a:xfrm>
            <a:off x="7521762" y="438395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5113056" y="2602322"/>
            <a:ext cx="1630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3F112-8A43-CC75-8BF4-7352755CD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4" y="431105"/>
            <a:ext cx="57785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76C2FF-8266-0009-89B2-5F1C86E92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90" y="1242713"/>
            <a:ext cx="2525749" cy="2939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7FA8EF-CC68-F033-B40C-AC82001FF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0" y="1207245"/>
            <a:ext cx="3217350" cy="29750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796453-530A-45E9-A21C-32DEBCF7154E}"/>
              </a:ext>
            </a:extLst>
          </p:cNvPr>
          <p:cNvSpPr/>
          <p:nvPr/>
        </p:nvSpPr>
        <p:spPr>
          <a:xfrm>
            <a:off x="3204871" y="5157792"/>
            <a:ext cx="1185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/</a:t>
            </a:r>
            <a:r>
              <a:rPr lang="en-US" sz="3200" dirty="0" err="1"/>
              <a:t>fɒks</a:t>
            </a:r>
            <a:r>
              <a:rPr lang="en-US" sz="3200" dirty="0"/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34EFC4-7B93-498B-8935-80D9CE05B5B8}"/>
              </a:ext>
            </a:extLst>
          </p:cNvPr>
          <p:cNvSpPr/>
          <p:nvPr/>
        </p:nvSpPr>
        <p:spPr>
          <a:xfrm>
            <a:off x="7813907" y="5133698"/>
            <a:ext cx="1277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/</a:t>
            </a:r>
            <a:r>
              <a:rPr lang="en-US" sz="3200" dirty="0" err="1"/>
              <a:t>bɒks</a:t>
            </a:r>
            <a:r>
              <a:rPr lang="en-US" sz="3200" dirty="0"/>
              <a:t>/</a:t>
            </a:r>
          </a:p>
        </p:txBody>
      </p:sp>
      <p:pic>
        <p:nvPicPr>
          <p:cNvPr id="13" name="CD2-TRACK 33.mp3" descr="CD2-TRACK 33.mp3">
            <a:hlinkClick r:id="" action="ppaction://media"/>
            <a:extLst>
              <a:ext uri="{FF2B5EF4-FFF2-40B4-BE49-F238E27FC236}">
                <a16:creationId xmlns:a16="http://schemas.microsoft.com/office/drawing/2014/main" id="{B606B7C0-47DE-4554-8212-1DAB9B05B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3088" y="24358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9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6" grpId="0" animBg="1"/>
      <p:bldP spid="16" grpId="1" animBg="1"/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 x fox" descr="x x fox">
            <a:hlinkClick r:id="" action="ppaction://media"/>
            <a:extLst>
              <a:ext uri="{FF2B5EF4-FFF2-40B4-BE49-F238E27FC236}">
                <a16:creationId xmlns:a16="http://schemas.microsoft.com/office/drawing/2014/main" id="{F14CA3F2-84DD-A629-B89C-4674BB437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63942" y="2877292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7389568" y="336692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7389566" y="2185987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067CB-94A2-7671-3605-208AB8494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9" y="342169"/>
            <a:ext cx="57785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07C24-4587-FC90-EAA2-FF3477C59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78" y="1237370"/>
            <a:ext cx="3981981" cy="4634396"/>
          </a:xfrm>
          <a:prstGeom prst="rect">
            <a:avLst/>
          </a:prstGeom>
        </p:spPr>
      </p:pic>
      <p:pic>
        <p:nvPicPr>
          <p:cNvPr id="2" name="x x fox" descr="x x fox">
            <a:hlinkClick r:id="" action="ppaction://media"/>
            <a:extLst>
              <a:ext uri="{FF2B5EF4-FFF2-40B4-BE49-F238E27FC236}">
                <a16:creationId xmlns:a16="http://schemas.microsoft.com/office/drawing/2014/main" id="{97FD6533-F571-B661-A943-C3A4122F6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34715" y="-3162507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6C936C-8C39-4392-AB8B-58C2E4F420F1}"/>
              </a:ext>
            </a:extLst>
          </p:cNvPr>
          <p:cNvSpPr/>
          <p:nvPr/>
        </p:nvSpPr>
        <p:spPr>
          <a:xfrm>
            <a:off x="7555155" y="4188995"/>
            <a:ext cx="1185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/</a:t>
            </a:r>
            <a:r>
              <a:rPr lang="en-US" sz="3200" dirty="0" err="1">
                <a:solidFill>
                  <a:prstClr val="black"/>
                </a:solidFill>
              </a:rPr>
              <a:t>f</a:t>
            </a:r>
            <a:r>
              <a:rPr lang="en-US" sz="3200" dirty="0" err="1"/>
              <a:t>ɒ</a:t>
            </a:r>
            <a:r>
              <a:rPr lang="en-US" sz="3200" dirty="0" err="1">
                <a:solidFill>
                  <a:prstClr val="black"/>
                </a:solidFill>
              </a:rPr>
              <a:t>ks</a:t>
            </a:r>
            <a:r>
              <a:rPr lang="en-US" sz="3200" dirty="0">
                <a:solidFill>
                  <a:prstClr val="black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431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 x box" descr="x x box">
            <a:hlinkClick r:id="" action="ppaction://media"/>
            <a:extLst>
              <a:ext uri="{FF2B5EF4-FFF2-40B4-BE49-F238E27FC236}">
                <a16:creationId xmlns:a16="http://schemas.microsoft.com/office/drawing/2014/main" id="{7441BF16-02D2-06BE-FDAC-6FD08A612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1102" y="2783228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65AD9D-6BD5-102C-EF61-3BEF53FEFF89}"/>
              </a:ext>
            </a:extLst>
          </p:cNvPr>
          <p:cNvSpPr txBox="1"/>
          <p:nvPr/>
        </p:nvSpPr>
        <p:spPr>
          <a:xfrm>
            <a:off x="7721738" y="3596028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5C011-FE59-ED1E-B2DE-846FFAC64DC4}"/>
              </a:ext>
            </a:extLst>
          </p:cNvPr>
          <p:cNvSpPr txBox="1"/>
          <p:nvPr/>
        </p:nvSpPr>
        <p:spPr>
          <a:xfrm>
            <a:off x="7721738" y="2601473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2954C-3656-D443-C82B-620B90F5A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69"/>
            <a:ext cx="57785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4618B-9AB7-D5A6-B30D-9CB1BA0EA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3" y="1161835"/>
            <a:ext cx="5142307" cy="47550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58E7B6-6F70-42D1-BD6B-081AEA77115D}"/>
              </a:ext>
            </a:extLst>
          </p:cNvPr>
          <p:cNvSpPr/>
          <p:nvPr/>
        </p:nvSpPr>
        <p:spPr>
          <a:xfrm>
            <a:off x="7841640" y="4292477"/>
            <a:ext cx="1277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/</a:t>
            </a:r>
            <a:r>
              <a:rPr lang="en-US" sz="3200" dirty="0" err="1">
                <a:solidFill>
                  <a:prstClr val="black"/>
                </a:solidFill>
              </a:rPr>
              <a:t>b</a:t>
            </a:r>
            <a:r>
              <a:rPr lang="en-US" sz="3200" dirty="0" err="1"/>
              <a:t>ɒ</a:t>
            </a:r>
            <a:r>
              <a:rPr lang="en-US" sz="3200" dirty="0" err="1">
                <a:solidFill>
                  <a:prstClr val="black"/>
                </a:solidFill>
              </a:rPr>
              <a:t>ks</a:t>
            </a:r>
            <a:r>
              <a:rPr lang="en-US" sz="3200" dirty="0">
                <a:solidFill>
                  <a:prstClr val="black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798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943FDB-DDEF-FEF7-96CF-3290365EC5B4}"/>
              </a:ext>
            </a:extLst>
          </p:cNvPr>
          <p:cNvSpPr txBox="1"/>
          <p:nvPr/>
        </p:nvSpPr>
        <p:spPr>
          <a:xfrm>
            <a:off x="4054395" y="610981"/>
            <a:ext cx="3390865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write!</a:t>
            </a:r>
            <a:endParaRPr lang="en-VN" sz="5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707BD-C53B-A3A8-70A5-99BFD5AC9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86" y="1777552"/>
            <a:ext cx="2648275" cy="3082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AB623-AFEF-EFC6-E833-A1A157C6C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30" y="1749070"/>
            <a:ext cx="3496624" cy="3233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3690B1-5869-B54B-1514-2CC7D8273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04" y="4925200"/>
            <a:ext cx="3924300" cy="1257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5A3D25-4F83-2A30-073D-47BD14639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96" y="4982350"/>
            <a:ext cx="4076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31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34.mp3" descr="CD2-TRACK 34.mp3">
            <a:hlinkClick r:id="" action="ppaction://media"/>
            <a:extLst>
              <a:ext uri="{FF2B5EF4-FFF2-40B4-BE49-F238E27FC236}">
                <a16:creationId xmlns:a16="http://schemas.microsoft.com/office/drawing/2014/main" id="{20569DC6-DAD5-5D5B-9C4C-E6AEEB6662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4" end="1420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624" y="2639086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14B96F-2768-32B2-28B8-D576E4F03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33" y="884935"/>
            <a:ext cx="10050053" cy="5498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A9D91-7848-44C9-8911-D9F94354B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" y="382665"/>
            <a:ext cx="2450123" cy="637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1832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2454458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2950007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tter X" descr="letter X">
            <a:hlinkClick r:id="" action="ppaction://media"/>
            <a:extLst>
              <a:ext uri="{FF2B5EF4-FFF2-40B4-BE49-F238E27FC236}">
                <a16:creationId xmlns:a16="http://schemas.microsoft.com/office/drawing/2014/main" id="{B0B667A5-4DC6-C0CB-F02D-3B2EB8C33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581" y="800764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2703" y="56544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4531360" y="749835"/>
            <a:ext cx="3129280" cy="11988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i="1" dirty="0">
                <a:solidFill>
                  <a:srgbClr val="FF0000"/>
                </a:solidFill>
              </a:rPr>
              <a:t>ks</a:t>
            </a:r>
            <a:r>
              <a:rPr lang="en-VN" sz="5400" b="1" dirty="0"/>
              <a:t>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4531360" y="5054600"/>
            <a:ext cx="3129280" cy="11988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box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531360" y="3108960"/>
            <a:ext cx="3129280" cy="11988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770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 sound" descr="x sound">
            <a:hlinkClick r:id="" action="ppaction://media"/>
            <a:extLst>
              <a:ext uri="{FF2B5EF4-FFF2-40B4-BE49-F238E27FC236}">
                <a16:creationId xmlns:a16="http://schemas.microsoft.com/office/drawing/2014/main" id="{A7148606-EB29-B273-979E-5115AB5C1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920" y="987563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2100" y="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4252796" y="701426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i="1" dirty="0">
                <a:solidFill>
                  <a:srgbClr val="FF0000"/>
                </a:solidFill>
              </a:rPr>
              <a:t>ks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252796" y="293534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X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4252796" y="4989653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fox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684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 x fox" descr="x x fox">
            <a:hlinkClick r:id="" action="ppaction://media"/>
            <a:extLst>
              <a:ext uri="{FF2B5EF4-FFF2-40B4-BE49-F238E27FC236}">
                <a16:creationId xmlns:a16="http://schemas.microsoft.com/office/drawing/2014/main" id="{693A3965-E537-0DC6-C517-FE899A5C07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60.1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631" y="1253036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2411" y="256595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4358640" y="807775"/>
            <a:ext cx="3129280" cy="11988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i="1" dirty="0">
                <a:solidFill>
                  <a:srgbClr val="FF0000"/>
                </a:solidFill>
              </a:rPr>
              <a:t>kx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box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4342825" y="5069068"/>
            <a:ext cx="3129280" cy="11988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fox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4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 x box" descr="x x box">
            <a:hlinkClick r:id="" action="ppaction://media"/>
            <a:extLst>
              <a:ext uri="{FF2B5EF4-FFF2-40B4-BE49-F238E27FC236}">
                <a16:creationId xmlns:a16="http://schemas.microsoft.com/office/drawing/2014/main" id="{C32AC546-314D-C304-5DFC-C6C8D493F7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3.27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908" y="98641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7867" y="16972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4854713" y="720900"/>
            <a:ext cx="3129280" cy="11988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i="1" dirty="0">
                <a:solidFill>
                  <a:srgbClr val="FF0000"/>
                </a:solidFill>
              </a:rPr>
              <a:t>ks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854713" y="4938221"/>
            <a:ext cx="3129280" cy="11988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fox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4854713" y="2946915"/>
            <a:ext cx="3129280" cy="11988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box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0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05" y="324302"/>
            <a:ext cx="8648230" cy="6134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6466" y="2710370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35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35.mp3" descr="CD2-TRACK 35.mp3">
            <a:hlinkClick r:id="" action="ppaction://media"/>
            <a:extLst>
              <a:ext uri="{FF2B5EF4-FFF2-40B4-BE49-F238E27FC236}">
                <a16:creationId xmlns:a16="http://schemas.microsoft.com/office/drawing/2014/main" id="{F8938A63-A067-0E9D-2514-E7DAB1AB06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4851" y="2824887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32A7D3-8164-D66C-D03F-E86963882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" y="403369"/>
            <a:ext cx="36576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5DF7B2-7C3B-5A50-4383-49A8EE66F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35" y="898989"/>
            <a:ext cx="5521569" cy="547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19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54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5183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7246" y="438539"/>
            <a:ext cx="444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4C4F0789-65BB-8F75-58BA-19F4E3D6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437" y="1290866"/>
            <a:ext cx="8457435" cy="490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7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535803" y="1678488"/>
            <a:ext cx="5543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Read my lips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89FF5E-D387-4AE4-F3B2-703D52663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536184">
            <a:off x="5590782" y="2534327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49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14"/>
            <a:ext cx="9120851" cy="62187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box,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fox,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yoyo,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yogurt.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ks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j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90637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</a:t>
            </a:r>
            <a:r>
              <a:rPr lang="en-US" sz="36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ks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/ and /j/ sounds.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fox, box, yo-yo, yogurt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ks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j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endParaRPr lang="en-US" sz="3600" i="1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54).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55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19"/>
            <a:ext cx="9118537" cy="6052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328466-E1D1-A11B-6438-C3DE0CB79646}"/>
              </a:ext>
            </a:extLst>
          </p:cNvPr>
          <p:cNvSpPr txBox="1"/>
          <p:nvPr/>
        </p:nvSpPr>
        <p:spPr>
          <a:xfrm>
            <a:off x="1796162" y="2363134"/>
            <a:ext cx="5344733" cy="10156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VN" sz="6000" b="1" dirty="0">
                <a:ln/>
                <a:solidFill>
                  <a:schemeClr val="accent6"/>
                </a:solidFill>
              </a:rPr>
              <a:t>What’s missing?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F6D59-6477-48C3-4FEA-4F8E6FCCAE30}"/>
              </a:ext>
            </a:extLst>
          </p:cNvPr>
          <p:cNvSpPr txBox="1"/>
          <p:nvPr/>
        </p:nvSpPr>
        <p:spPr>
          <a:xfrm>
            <a:off x="3127440" y="543093"/>
            <a:ext cx="2842445" cy="76944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LET’S PLAY!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BA4625-4CF0-88B8-1279-CF42C09D5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59118" y="965615"/>
            <a:ext cx="4588239" cy="45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5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4319936" y="2576731"/>
            <a:ext cx="3655040" cy="11079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600" b="1" dirty="0"/>
              <a:t>L</a:t>
            </a:r>
            <a:r>
              <a:rPr lang="en-VN" sz="66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val="182879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D512E17F-65CD-A018-F636-ED14FE1C4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4286864" y="904567"/>
            <a:ext cx="16478866" cy="4817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395C6-61CB-61E8-C64C-3468BB529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12192000" cy="923329"/>
          </a:xfrm>
          <a:prstGeom prst="rect">
            <a:avLst/>
          </a:prstGeom>
        </p:spPr>
      </p:pic>
      <p:pic>
        <p:nvPicPr>
          <p:cNvPr id="2" name="ALPHABET SONG_American.mp3" descr="ALPHABET SONG_American.mp3">
            <a:hlinkClick r:id="" action="ppaction://media"/>
            <a:extLst>
              <a:ext uri="{FF2B5EF4-FFF2-40B4-BE49-F238E27FC236}">
                <a16:creationId xmlns:a16="http://schemas.microsoft.com/office/drawing/2014/main" id="{77993B19-E0A0-02BA-D1F4-6BD39946F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1375" y="5369059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7871522" y="320514"/>
            <a:ext cx="432047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Alphabet song</a:t>
            </a:r>
            <a:endParaRPr lang="en-VN" sz="5400" b="1" dirty="0"/>
          </a:p>
        </p:txBody>
      </p:sp>
    </p:spTree>
    <p:extLst>
      <p:ext uri="{BB962C8B-B14F-4D97-AF65-F5344CB8AC3E}">
        <p14:creationId xmlns:p14="http://schemas.microsoft.com/office/powerpoint/2010/main" val="3911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>
              <p:cTn id="8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61797 -0.01435 L 1.875E-6 1.48148E-6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98" y="7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7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1.875E-6 0.0002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1" y="312518"/>
            <a:ext cx="9279278" cy="614615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63037" y="667852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i="1" dirty="0" err="1">
                <a:solidFill>
                  <a:srgbClr val="FF0000"/>
                </a:solidFill>
              </a:rPr>
              <a:t>ks</a:t>
            </a:r>
            <a:r>
              <a:rPr lang="en-US" sz="4400" i="1" dirty="0">
                <a:solidFill>
                  <a:schemeClr val="bg1"/>
                </a:solidFill>
              </a:rPr>
              <a:t>/,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j</a:t>
            </a:r>
            <a:r>
              <a:rPr lang="en-US" sz="4400" dirty="0"/>
              <a:t>/.</a:t>
            </a: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7013</TotalTime>
  <Words>272</Words>
  <Application>Microsoft Office PowerPoint</Application>
  <PresentationFormat>Widescreen</PresentationFormat>
  <Paragraphs>81</Paragraphs>
  <Slides>31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191</cp:revision>
  <dcterms:created xsi:type="dcterms:W3CDTF">2020-12-08T03:17:05Z</dcterms:created>
  <dcterms:modified xsi:type="dcterms:W3CDTF">2023-08-06T06:55:55Z</dcterms:modified>
</cp:coreProperties>
</file>