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82" r:id="rId2"/>
    <p:sldId id="304" r:id="rId3"/>
    <p:sldId id="302" r:id="rId4"/>
    <p:sldId id="292" r:id="rId5"/>
    <p:sldId id="687" r:id="rId6"/>
    <p:sldId id="278" r:id="rId7"/>
    <p:sldId id="279" r:id="rId8"/>
    <p:sldId id="334" r:id="rId9"/>
    <p:sldId id="417" r:id="rId10"/>
    <p:sldId id="674" r:id="rId11"/>
    <p:sldId id="680" r:id="rId12"/>
    <p:sldId id="336" r:id="rId13"/>
    <p:sldId id="688" r:id="rId14"/>
    <p:sldId id="681" r:id="rId15"/>
    <p:sldId id="284" r:id="rId16"/>
    <p:sldId id="287" r:id="rId17"/>
    <p:sldId id="285" r:id="rId18"/>
    <p:sldId id="286" r:id="rId19"/>
    <p:sldId id="283" r:id="rId20"/>
    <p:sldId id="290" r:id="rId21"/>
    <p:sldId id="289" r:id="rId22"/>
    <p:sldId id="288" r:id="rId23"/>
    <p:sldId id="378" r:id="rId24"/>
    <p:sldId id="665" r:id="rId25"/>
    <p:sldId id="686" r:id="rId26"/>
    <p:sldId id="315" r:id="rId27"/>
    <p:sldId id="418" r:id="rId28"/>
    <p:sldId id="419" r:id="rId29"/>
    <p:sldId id="420" r:id="rId30"/>
    <p:sldId id="396" r:id="rId31"/>
    <p:sldId id="343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/>
  <p:cmAuthor id="2" name="Mat Mlô" initials="M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D7E4BD"/>
    <a:srgbClr val="EA6CE4"/>
    <a:srgbClr val="FDEADA"/>
    <a:srgbClr val="00B0F0"/>
    <a:srgbClr val="7030A0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73831" autoAdjust="0"/>
  </p:normalViewPr>
  <p:slideViewPr>
    <p:cSldViewPr snapToGrid="0">
      <p:cViewPr varScale="1">
        <p:scale>
          <a:sx n="79" d="100"/>
          <a:sy n="79" d="100"/>
        </p:scale>
        <p:origin x="9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277710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9: Classroom activities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19.png"/><Relationship Id="rId10" Type="http://schemas.openxmlformats.org/officeDocument/2006/relationships/audio" Target="../media/audio5.wav"/><Relationship Id="rId4" Type="http://schemas.openxmlformats.org/officeDocument/2006/relationships/audio" Target="../media/media2.mp3"/><Relationship Id="rId9" Type="http://schemas.openxmlformats.org/officeDocument/2006/relationships/audio" Target="../media/audio4.wav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5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4.xml"/><Relationship Id="rId7" Type="http://schemas.openxmlformats.org/officeDocument/2006/relationships/audio" Target="../media/audio10.wav"/><Relationship Id="rId12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9.wav"/><Relationship Id="rId11" Type="http://schemas.openxmlformats.org/officeDocument/2006/relationships/image" Target="../media/image31.png"/><Relationship Id="rId5" Type="http://schemas.openxmlformats.org/officeDocument/2006/relationships/audio" Target="../media/audio8.wav"/><Relationship Id="rId15" Type="http://schemas.openxmlformats.org/officeDocument/2006/relationships/image" Target="../media/image19.png"/><Relationship Id="rId10" Type="http://schemas.openxmlformats.org/officeDocument/2006/relationships/image" Target="../media/image30.png"/><Relationship Id="rId4" Type="http://schemas.openxmlformats.org/officeDocument/2006/relationships/audio" Target="../media/audio7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2&amp;idSubject=1&amp;idSeries=33&amp;idTheme=377&amp;IdLevel=2&amp;idThemeServer=17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/>
              </a:rPr>
              <a:t>Unit 9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: Classroom activities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Vocabulary &amp; Phonics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Page: 61 </a:t>
            </a: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9069" r="876" b="540"/>
          <a:stretch>
            <a:fillRect/>
          </a:stretch>
        </p:blipFill>
        <p:spPr>
          <a:xfrm>
            <a:off x="0" y="384811"/>
            <a:ext cx="4688114" cy="515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 b="14479"/>
          <a:stretch>
            <a:fillRect/>
          </a:stretch>
        </p:blipFill>
        <p:spPr>
          <a:xfrm>
            <a:off x="6720115" y="384811"/>
            <a:ext cx="4688114" cy="515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0" y="1717343"/>
            <a:ext cx="5270956" cy="3711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76" y="1912607"/>
            <a:ext cx="6140012" cy="3516552"/>
          </a:xfrm>
          <a:prstGeom prst="rect">
            <a:avLst/>
          </a:prstGeom>
        </p:spPr>
      </p:pic>
      <p:pic>
        <p:nvPicPr>
          <p:cNvPr id="4" name="CD2-TRACK 5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49040" y="736600"/>
            <a:ext cx="1144270" cy="1133475"/>
          </a:xfrm>
          <a:prstGeom prst="rect">
            <a:avLst/>
          </a:prstGeom>
        </p:spPr>
      </p:pic>
      <p:pic>
        <p:nvPicPr>
          <p:cNvPr id="5" name="CD2-TRACK 51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605770" y="736600"/>
            <a:ext cx="1050290" cy="11334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73354" y="1057637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each icon to hear the sound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0000">
                <p:cTn id="3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90000">
                <p:cTn id="3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4" dur="17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9" dur="25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9" b="-4209"/>
          <a:stretch>
            <a:fillRect/>
          </a:stretch>
        </p:blipFill>
        <p:spPr>
          <a:xfrm>
            <a:off x="26158" y="349312"/>
            <a:ext cx="4632928" cy="744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" y="1755544"/>
            <a:ext cx="11887853" cy="1902056"/>
          </a:xfrm>
          <a:prstGeom prst="rect">
            <a:avLst/>
          </a:prstGeom>
        </p:spPr>
      </p:pic>
      <p:pic>
        <p:nvPicPr>
          <p:cNvPr id="11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>
            <a:fillRect/>
          </a:stretch>
        </p:blipFill>
        <p:spPr bwMode="auto">
          <a:xfrm>
            <a:off x="6632235" y="2503713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>
            <a:fillRect/>
          </a:stretch>
        </p:blipFill>
        <p:spPr bwMode="auto">
          <a:xfrm>
            <a:off x="10892177" y="2503713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84007" y="420370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5403" y="380011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8" t="-22639" r="-2868" b="-22639"/>
          <a:stretch>
            <a:fillRect/>
          </a:stretch>
        </p:blipFill>
        <p:spPr>
          <a:xfrm>
            <a:off x="-130047" y="362188"/>
            <a:ext cx="4941532" cy="794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73" y="1262400"/>
            <a:ext cx="12118617" cy="433319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W is for….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877" y="2756264"/>
            <a:ext cx="3958033" cy="3052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5540" y="522673"/>
            <a:ext cx="20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V is for….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Violin Cello Viola Pink Musical Instruments, PNG, 358x875px, Watercolor,  Cartoon, Flower, Frame, Heart Download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413">
            <a:off x="4868941" y="2829229"/>
            <a:ext cx="2454117" cy="26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55540" y="522673"/>
            <a:ext cx="20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violin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Z is for….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1536" y="2825429"/>
            <a:ext cx="2928927" cy="2560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5540" y="522673"/>
            <a:ext cx="20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sound is this?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“z”</a:t>
            </a:r>
          </a:p>
        </p:txBody>
      </p:sp>
    </p:spTree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sound is this?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“v”</a:t>
            </a: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57581" y="12929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82467" y="244071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57581" y="475123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57581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/>
          <p:cNvSpPr/>
          <p:nvPr/>
        </p:nvSpPr>
        <p:spPr>
          <a:xfrm>
            <a:off x="157581" y="3557426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316" y="494145"/>
            <a:ext cx="4201181" cy="586971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V is for….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5540" y="522673"/>
            <a:ext cx="20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vest</a:t>
            </a:r>
          </a:p>
        </p:txBody>
      </p:sp>
      <p:pic>
        <p:nvPicPr>
          <p:cNvPr id="9" name="Picture 2" descr="Áo Quần Áo Phù Hợp Thời Trang Áo Gilê - áo vest png tải về - Miễn phí trong  suốt Màu Tí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9788"/>
            <a:ext cx="3765896" cy="21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ctagon 4"/>
          <p:cNvSpPr/>
          <p:nvPr/>
        </p:nvSpPr>
        <p:spPr>
          <a:xfrm>
            <a:off x="3504332" y="2559423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7894" y="3024602"/>
            <a:ext cx="3145905" cy="2476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55540" y="549567"/>
            <a:ext cx="20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zebra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8490" y="610361"/>
            <a:ext cx="3728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Z is for….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letter is this?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</p:spTree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320" y="856343"/>
            <a:ext cx="9724969" cy="52922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1347"/>
            <a:ext cx="3490686" cy="602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7" y="2966540"/>
            <a:ext cx="746724" cy="819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56" y="3021446"/>
            <a:ext cx="710120" cy="71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21" y="3120277"/>
            <a:ext cx="695478" cy="666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42" y="2110474"/>
            <a:ext cx="263394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05" y="2162968"/>
            <a:ext cx="263394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12" y="489199"/>
            <a:ext cx="263394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CK 3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09645" y="321310"/>
            <a:ext cx="759460" cy="859790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9916160" y="42164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Workbook - Page 59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4207510" y="421640"/>
            <a:ext cx="329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the icon to hear the sound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90000">
                <p:cTn id="5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9" dur="33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0950" y="313037"/>
            <a:ext cx="7416936" cy="59625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89" y="313038"/>
            <a:ext cx="4079261" cy="732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41051" y="930346"/>
            <a:ext cx="175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41051" y="3013501"/>
            <a:ext cx="143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6653" y="5197700"/>
            <a:ext cx="205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9916160" y="42164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Workbook - Page 59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</a:p>
        </p:txBody>
      </p:sp>
    </p:spTree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/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b="313"/>
          <a:stretch>
            <a:fillRect/>
          </a:stretch>
        </p:blipFill>
        <p:spPr>
          <a:xfrm>
            <a:off x="3073400" y="1241154"/>
            <a:ext cx="8184962" cy="5107849"/>
          </a:xfrm>
          <a:prstGeom prst="roundRect">
            <a:avLst>
              <a:gd name="adj" fmla="val 2839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here to play the games</a:t>
            </a:r>
          </a:p>
        </p:txBody>
      </p:sp>
    </p:spTree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</a:p>
        </p:txBody>
      </p:sp>
    </p:spTree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/v/, /w/</a:t>
            </a:r>
          </a:p>
        </p:txBody>
      </p:sp>
      <p:sp>
        <p:nvSpPr>
          <p:cNvPr id="6" name="Plaque 5"/>
          <p:cNvSpPr/>
          <p:nvPr/>
        </p:nvSpPr>
        <p:spPr>
          <a:xfrm>
            <a:off x="5708732" y="2092829"/>
            <a:ext cx="58922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violin, window, vest</a:t>
            </a:r>
          </a:p>
        </p:txBody>
      </p: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755" y="982345"/>
            <a:ext cx="1191577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gain the following:</a:t>
            </a:r>
          </a:p>
          <a:p>
            <a:r>
              <a:rPr lang="en-US" sz="3500" b="1" dirty="0">
                <a:solidFill>
                  <a:srgbClr val="0070C0"/>
                </a:solidFill>
              </a:rPr>
              <a:t>Phonics: </a:t>
            </a:r>
            <a:r>
              <a:rPr lang="en-US" sz="3500" i="1" dirty="0">
                <a:solidFill>
                  <a:srgbClr val="0070C0"/>
                </a:solidFill>
              </a:rPr>
              <a:t>/v/ and /w/</a:t>
            </a:r>
            <a:endParaRPr lang="en-US" sz="35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5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500" i="1" dirty="0">
                <a:solidFill>
                  <a:srgbClr val="0070C0"/>
                </a:solidFill>
              </a:rPr>
              <a:t>violin, window, vest</a:t>
            </a:r>
          </a:p>
          <a:p>
            <a:r>
              <a:rPr lang="en-US" sz="35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500" i="1" dirty="0">
                <a:solidFill>
                  <a:srgbClr val="0070C0"/>
                </a:solidFill>
              </a:rPr>
              <a:t>Revision.</a:t>
            </a:r>
          </a:p>
          <a:p>
            <a:r>
              <a:rPr lang="en-US" sz="3500" b="1" dirty="0">
                <a:solidFill>
                  <a:srgbClr val="0070C0"/>
                </a:solidFill>
              </a:rPr>
              <a:t>Skills: </a:t>
            </a:r>
          </a:p>
          <a:p>
            <a:r>
              <a:rPr lang="en-US" sz="3500" i="1" dirty="0">
                <a:solidFill>
                  <a:srgbClr val="0070C0"/>
                </a:solidFill>
              </a:rPr>
              <a:t>Recognize letters V/v and W/w and the sound /v/; /w/ in words and produce them individually.</a:t>
            </a:r>
          </a:p>
        </p:txBody>
      </p:sp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vocabularies and phonics.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the vocabulary and phonics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59)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59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the next lesson (page 62)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/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9122" y="1294504"/>
            <a:ext cx="9368118" cy="29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Review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Letter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Vv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and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Ww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279801" y="1606731"/>
            <a:ext cx="4679936" cy="4833669"/>
          </a:xfrm>
          <a:prstGeom prst="roundRect">
            <a:avLst>
              <a:gd name="adj" fmla="val 12660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95908" y="5116537"/>
            <a:ext cx="3618735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6653" y="1606731"/>
            <a:ext cx="4637314" cy="4833668"/>
          </a:xfrm>
          <a:prstGeom prst="roundRect">
            <a:avLst>
              <a:gd name="adj" fmla="val 14126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5414" y="5116537"/>
            <a:ext cx="3675731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violin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32" y="2150883"/>
            <a:ext cx="1503408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53" y="2150883"/>
            <a:ext cx="1503408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103120" y="265723"/>
            <a:ext cx="8046720" cy="995409"/>
          </a:xfrm>
          <a:prstGeom prst="roundRect">
            <a:avLst>
              <a:gd name="adj" fmla="val 12660"/>
            </a:avLst>
          </a:prstGeom>
          <a:solidFill>
            <a:srgbClr val="FFC000"/>
          </a:solidFill>
          <a:ln w="57150"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Vv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39144" y="966651"/>
            <a:ext cx="391886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12482" y="925075"/>
            <a:ext cx="391886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Violin Cello Viola Pink Musical Instruments, PNG, 358x875px, Watercolor,  Cartoon, Flower, Frame, Heart Download F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413">
            <a:off x="1727812" y="2139501"/>
            <a:ext cx="2562390" cy="27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Áo Quần Áo Phù Hợp Thời Trang Áo Gilê - áo vest png tải về - Miễn phí trong  suốt Màu Tím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65" y="2585592"/>
            <a:ext cx="4081406" cy="23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279801" y="1606731"/>
            <a:ext cx="4679936" cy="4833669"/>
          </a:xfrm>
          <a:prstGeom prst="roundRect">
            <a:avLst>
              <a:gd name="adj" fmla="val 12660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95908" y="5116537"/>
            <a:ext cx="3618735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6653" y="1606731"/>
            <a:ext cx="4637314" cy="4833668"/>
          </a:xfrm>
          <a:prstGeom prst="roundRect">
            <a:avLst>
              <a:gd name="adj" fmla="val 14126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5414" y="5116537"/>
            <a:ext cx="3675731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32" y="2150883"/>
            <a:ext cx="1503408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53" y="2150883"/>
            <a:ext cx="1503408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103120" y="292599"/>
            <a:ext cx="8046720" cy="968534"/>
          </a:xfrm>
          <a:prstGeom prst="roundRect">
            <a:avLst>
              <a:gd name="adj" fmla="val 12660"/>
            </a:avLst>
          </a:prstGeom>
          <a:solidFill>
            <a:srgbClr val="FFC000"/>
          </a:solidFill>
          <a:ln w="57150"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39144" y="966651"/>
            <a:ext cx="391886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12482" y="925075"/>
            <a:ext cx="391886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6982" y="1870620"/>
            <a:ext cx="3416754" cy="32459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73" b="95337" l="2672" r="977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8832" y="2227178"/>
            <a:ext cx="3577318" cy="26352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1565" y="358439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1739265" y="7651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/v/, /w/</a:t>
            </a:r>
          </a:p>
        </p:txBody>
      </p:sp>
    </p:spTree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</TotalTime>
  <Words>308</Words>
  <Application>Microsoft Office PowerPoint</Application>
  <PresentationFormat>Widescreen</PresentationFormat>
  <Paragraphs>80</Paragraphs>
  <Slides>31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Berlin Sans FB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Vũ Trần Gia Bửu</cp:lastModifiedBy>
  <cp:revision>290</cp:revision>
  <dcterms:created xsi:type="dcterms:W3CDTF">2020-12-08T03:17:00Z</dcterms:created>
  <dcterms:modified xsi:type="dcterms:W3CDTF">2023-08-06T09:10:10Z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A05C6B2EE71445F795030F6284E4D850</vt:lpwstr>
  </property>
  <property fmtid="{D5CDD505-2E9C-101B-9397-08002B2CF9AE}" pid="3" name="KSOProductBuildVer">
    <vt:lpwstr>1033-11.2.0.11486</vt:lpwstr>
  </property>
</Properties>
</file>